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diagrams/data1.xml" ContentType="application/vnd.openxmlformats-officedocument.drawingml.diagramData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comments/comment8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Windows 使用者" initials="W使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commentAuthors" Target="commentAuthors.xml"/>
</Relationships>
</file>

<file path=ppt/comments/comment8.xml><?xml version="1.0" encoding="utf-8"?>
<p:cmLst xmlns:p="http://schemas.openxmlformats.org/presentationml/2006/main">
  <p:cm authorId="0" dt="2020-02-10T10:48:04.501000000" idx="1">
    <p:pos x="0" y="0"/>
    <p:text>a.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7F2A6-3029-4B75-8E72-A19E582F8E2B}" type="doc">
      <dgm:prSet loTypeId="urn:microsoft.com/office/officeart/2005/8/layout/hProcess9" loCatId="process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B6AF2017-3F8F-4995-B65B-B75D2282AADF}">
      <dgm:prSet/>
      <dgm:spPr/>
      <dgm:t>
        <a:bodyPr/>
        <a:lstStyle/>
        <a:p>
          <a:pPr rtl="0"/>
          <a:r>
            <a:rPr lang="zh-TW" dirty="0"/>
            <a:t>簡介</a:t>
          </a:r>
        </a:p>
      </dgm:t>
    </dgm:pt>
    <dgm:pt modelId="{C0F5ED04-C682-4CA0-B696-453BEE4FEAA9}" type="parTrans" cxnId="{B01EBE24-6011-4892-98B5-F06B0CEEE15D}">
      <dgm:prSet/>
      <dgm:spPr/>
      <dgm:t>
        <a:bodyPr/>
        <a:lstStyle/>
        <a:p>
          <a:endParaRPr lang="zh-TW" altLang="en-US"/>
        </a:p>
      </dgm:t>
    </dgm:pt>
    <dgm:pt modelId="{9AF1944E-0435-429D-9B08-7C587296D5CF}" type="sibTrans" cxnId="{B01EBE24-6011-4892-98B5-F06B0CEEE15D}">
      <dgm:prSet/>
      <dgm:spPr/>
      <dgm:t>
        <a:bodyPr/>
        <a:lstStyle/>
        <a:p>
          <a:endParaRPr lang="zh-TW" altLang="en-US"/>
        </a:p>
      </dgm:t>
    </dgm:pt>
    <dgm:pt modelId="{A0F5E6FE-304D-4E11-9F41-9505F643E60E}">
      <dgm:prSet/>
      <dgm:spPr/>
      <dgm:t>
        <a:bodyPr/>
        <a:lstStyle/>
        <a:p>
          <a:pPr rtl="0"/>
          <a:r>
            <a:rPr lang="en-US"/>
            <a:t>Site map</a:t>
          </a:r>
          <a:endParaRPr lang="zh-TW"/>
        </a:p>
      </dgm:t>
    </dgm:pt>
    <dgm:pt modelId="{2585A806-14A0-4E5B-9486-D874A58F703B}" type="parTrans" cxnId="{265F46E2-008F-47F2-8D1A-3830EBD405BD}">
      <dgm:prSet/>
      <dgm:spPr/>
      <dgm:t>
        <a:bodyPr/>
        <a:lstStyle/>
        <a:p>
          <a:endParaRPr lang="zh-TW" altLang="en-US"/>
        </a:p>
      </dgm:t>
    </dgm:pt>
    <dgm:pt modelId="{3BC602AF-05DB-4D03-AEF2-5A08DE65F1CA}" type="sibTrans" cxnId="{265F46E2-008F-47F2-8D1A-3830EBD405BD}">
      <dgm:prSet/>
      <dgm:spPr/>
      <dgm:t>
        <a:bodyPr/>
        <a:lstStyle/>
        <a:p>
          <a:endParaRPr lang="zh-TW" altLang="en-US"/>
        </a:p>
      </dgm:t>
    </dgm:pt>
    <dgm:pt modelId="{D708AFC2-8680-431E-AC9C-DE3BA254C909}">
      <dgm:prSet/>
      <dgm:spPr/>
      <dgm:t>
        <a:bodyPr/>
        <a:lstStyle/>
        <a:p>
          <a:pPr rtl="0"/>
          <a:r>
            <a:rPr lang="en-US" altLang="zh-TW" dirty="0" smtClean="0"/>
            <a:t>Design</a:t>
          </a:r>
        </a:p>
        <a:p>
          <a:pPr rtl="0"/>
          <a:r>
            <a:rPr lang="en-US" altLang="zh-TW" dirty="0" smtClean="0"/>
            <a:t>system</a:t>
          </a:r>
          <a:endParaRPr lang="zh-TW" dirty="0"/>
        </a:p>
      </dgm:t>
    </dgm:pt>
    <dgm:pt modelId="{07C7B3F1-7510-4FC2-8F56-F228D930C17A}" type="parTrans" cxnId="{2FEB011D-2B34-4B99-85C1-B566CF2958B0}">
      <dgm:prSet/>
      <dgm:spPr/>
      <dgm:t>
        <a:bodyPr/>
        <a:lstStyle/>
        <a:p>
          <a:endParaRPr lang="zh-TW" altLang="en-US"/>
        </a:p>
      </dgm:t>
    </dgm:pt>
    <dgm:pt modelId="{804E4087-3380-4F1C-8CB0-7FC3654D0556}" type="sibTrans" cxnId="{2FEB011D-2B34-4B99-85C1-B566CF2958B0}">
      <dgm:prSet/>
      <dgm:spPr/>
      <dgm:t>
        <a:bodyPr/>
        <a:lstStyle/>
        <a:p>
          <a:endParaRPr lang="zh-TW" altLang="en-US"/>
        </a:p>
      </dgm:t>
    </dgm:pt>
    <dgm:pt modelId="{78D037A3-AA36-423B-A229-27469AD58DFC}">
      <dgm:prSet/>
      <dgm:spPr/>
      <dgm:t>
        <a:bodyPr/>
        <a:lstStyle/>
        <a:p>
          <a:pPr rtl="0"/>
          <a:r>
            <a:rPr lang="en-US" dirty="0" smtClean="0"/>
            <a:t>Wireframe</a:t>
          </a:r>
          <a:endParaRPr lang="en-US" dirty="0"/>
        </a:p>
      </dgm:t>
    </dgm:pt>
    <dgm:pt modelId="{35C36300-412F-4B9A-9AC3-69964A5E6C45}" type="parTrans" cxnId="{11F591BE-AF4D-4CE6-B28C-4E1B3FA3BCAC}">
      <dgm:prSet/>
      <dgm:spPr/>
      <dgm:t>
        <a:bodyPr/>
        <a:lstStyle/>
        <a:p>
          <a:endParaRPr lang="zh-TW" altLang="en-US"/>
        </a:p>
      </dgm:t>
    </dgm:pt>
    <dgm:pt modelId="{258C38EC-0D42-455B-B392-81305193B6C2}" type="sibTrans" cxnId="{11F591BE-AF4D-4CE6-B28C-4E1B3FA3BCAC}">
      <dgm:prSet/>
      <dgm:spPr/>
      <dgm:t>
        <a:bodyPr/>
        <a:lstStyle/>
        <a:p>
          <a:endParaRPr lang="zh-TW" altLang="en-US"/>
        </a:p>
      </dgm:t>
    </dgm:pt>
    <dgm:pt modelId="{ADA6F78C-1A53-462B-92EA-48F68EDE8B9B}">
      <dgm:prSet/>
      <dgm:spPr/>
      <dgm:t>
        <a:bodyPr/>
        <a:lstStyle/>
        <a:p>
          <a:pPr rtl="0"/>
          <a:r>
            <a:rPr lang="zh-TW"/>
            <a:t>參考網站</a:t>
          </a:r>
        </a:p>
      </dgm:t>
    </dgm:pt>
    <dgm:pt modelId="{FBBDEAC1-2FAB-41BA-B78B-3E3B9C27D71D}" type="parTrans" cxnId="{A0F6CFE1-A5D4-4475-BE57-0BF75B01409C}">
      <dgm:prSet/>
      <dgm:spPr/>
      <dgm:t>
        <a:bodyPr/>
        <a:lstStyle/>
        <a:p>
          <a:endParaRPr lang="zh-TW" altLang="en-US"/>
        </a:p>
      </dgm:t>
    </dgm:pt>
    <dgm:pt modelId="{2269E200-A1B4-42B2-9481-C4E6E66A157E}" type="sibTrans" cxnId="{A0F6CFE1-A5D4-4475-BE57-0BF75B01409C}">
      <dgm:prSet/>
      <dgm:spPr/>
      <dgm:t>
        <a:bodyPr/>
        <a:lstStyle/>
        <a:p>
          <a:endParaRPr lang="zh-TW" altLang="en-US"/>
        </a:p>
      </dgm:t>
    </dgm:pt>
    <dgm:pt modelId="{C58DF611-540E-4CF9-9794-B660C79BEE5C}" type="pres">
      <dgm:prSet presAssocID="{3907F2A6-3029-4B75-8E72-A19E582F8E2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0F6FB5D-F3AD-4488-B365-7E438EB2A0EB}" type="pres">
      <dgm:prSet presAssocID="{3907F2A6-3029-4B75-8E72-A19E582F8E2B}" presName="arrow" presStyleLbl="bgShp" presStyleIdx="0" presStyleCnt="1"/>
      <dgm:spPr/>
    </dgm:pt>
    <dgm:pt modelId="{636BB8BB-F6D0-42CC-93C1-01C04FA1827B}" type="pres">
      <dgm:prSet presAssocID="{3907F2A6-3029-4B75-8E72-A19E582F8E2B}" presName="linearProcess" presStyleCnt="0"/>
      <dgm:spPr/>
    </dgm:pt>
    <dgm:pt modelId="{37665D32-71D8-4CC5-B18F-D8F4C23DCBA2}" type="pres">
      <dgm:prSet presAssocID="{B6AF2017-3F8F-4995-B65B-B75D2282A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3A02C2-8AC0-454C-9837-8B5A5E0337CF}" type="pres">
      <dgm:prSet presAssocID="{9AF1944E-0435-429D-9B08-7C587296D5CF}" presName="sibTrans" presStyleCnt="0"/>
      <dgm:spPr/>
    </dgm:pt>
    <dgm:pt modelId="{5B1D8F8E-7B05-4F40-BE63-B526E6C80769}" type="pres">
      <dgm:prSet presAssocID="{A0F5E6FE-304D-4E11-9F41-9505F643E60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824F31-5B12-4E77-B7D8-56D65ABA7DA0}" type="pres">
      <dgm:prSet presAssocID="{3BC602AF-05DB-4D03-AEF2-5A08DE65F1CA}" presName="sibTrans" presStyleCnt="0"/>
      <dgm:spPr/>
    </dgm:pt>
    <dgm:pt modelId="{062E1137-5D88-4305-8046-D073E906C7A7}" type="pres">
      <dgm:prSet presAssocID="{D708AFC2-8680-431E-AC9C-DE3BA254C90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0D041F-8781-4FAA-AFEF-E46193EC2DF0}" type="pres">
      <dgm:prSet presAssocID="{804E4087-3380-4F1C-8CB0-7FC3654D0556}" presName="sibTrans" presStyleCnt="0"/>
      <dgm:spPr/>
    </dgm:pt>
    <dgm:pt modelId="{2AE6ABB1-817A-4273-9A88-B1C80515F6C5}" type="pres">
      <dgm:prSet presAssocID="{78D037A3-AA36-423B-A229-27469AD58DF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713E9F-0034-4E66-BA39-030B743691AD}" type="pres">
      <dgm:prSet presAssocID="{258C38EC-0D42-455B-B392-81305193B6C2}" presName="sibTrans" presStyleCnt="0"/>
      <dgm:spPr/>
    </dgm:pt>
    <dgm:pt modelId="{C8E5B5D2-B201-4254-8494-3D727453DCFD}" type="pres">
      <dgm:prSet presAssocID="{ADA6F78C-1A53-462B-92EA-48F68EDE8B9B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1F591BE-AF4D-4CE6-B28C-4E1B3FA3BCAC}" srcId="{3907F2A6-3029-4B75-8E72-A19E582F8E2B}" destId="{78D037A3-AA36-423B-A229-27469AD58DFC}" srcOrd="3" destOrd="0" parTransId="{35C36300-412F-4B9A-9AC3-69964A5E6C45}" sibTransId="{258C38EC-0D42-455B-B392-81305193B6C2}"/>
    <dgm:cxn modelId="{A0F6CFE1-A5D4-4475-BE57-0BF75B01409C}" srcId="{3907F2A6-3029-4B75-8E72-A19E582F8E2B}" destId="{ADA6F78C-1A53-462B-92EA-48F68EDE8B9B}" srcOrd="4" destOrd="0" parTransId="{FBBDEAC1-2FAB-41BA-B78B-3E3B9C27D71D}" sibTransId="{2269E200-A1B4-42B2-9481-C4E6E66A157E}"/>
    <dgm:cxn modelId="{3B9D03E9-C56C-4E32-95F7-6650B92869D3}" type="presOf" srcId="{A0F5E6FE-304D-4E11-9F41-9505F643E60E}" destId="{5B1D8F8E-7B05-4F40-BE63-B526E6C80769}" srcOrd="0" destOrd="0" presId="urn:microsoft.com/office/officeart/2005/8/layout/hProcess9"/>
    <dgm:cxn modelId="{56D4BF9E-0900-4949-B736-356FA48DBD99}" type="presOf" srcId="{B6AF2017-3F8F-4995-B65B-B75D2282AADF}" destId="{37665D32-71D8-4CC5-B18F-D8F4C23DCBA2}" srcOrd="0" destOrd="0" presId="urn:microsoft.com/office/officeart/2005/8/layout/hProcess9"/>
    <dgm:cxn modelId="{8192ED88-CD93-430A-BD69-51FC0C803BCB}" type="presOf" srcId="{ADA6F78C-1A53-462B-92EA-48F68EDE8B9B}" destId="{C8E5B5D2-B201-4254-8494-3D727453DCFD}" srcOrd="0" destOrd="0" presId="urn:microsoft.com/office/officeart/2005/8/layout/hProcess9"/>
    <dgm:cxn modelId="{B01EBE24-6011-4892-98B5-F06B0CEEE15D}" srcId="{3907F2A6-3029-4B75-8E72-A19E582F8E2B}" destId="{B6AF2017-3F8F-4995-B65B-B75D2282AADF}" srcOrd="0" destOrd="0" parTransId="{C0F5ED04-C682-4CA0-B696-453BEE4FEAA9}" sibTransId="{9AF1944E-0435-429D-9B08-7C587296D5CF}"/>
    <dgm:cxn modelId="{2FEB011D-2B34-4B99-85C1-B566CF2958B0}" srcId="{3907F2A6-3029-4B75-8E72-A19E582F8E2B}" destId="{D708AFC2-8680-431E-AC9C-DE3BA254C909}" srcOrd="2" destOrd="0" parTransId="{07C7B3F1-7510-4FC2-8F56-F228D930C17A}" sibTransId="{804E4087-3380-4F1C-8CB0-7FC3654D0556}"/>
    <dgm:cxn modelId="{265F46E2-008F-47F2-8D1A-3830EBD405BD}" srcId="{3907F2A6-3029-4B75-8E72-A19E582F8E2B}" destId="{A0F5E6FE-304D-4E11-9F41-9505F643E60E}" srcOrd="1" destOrd="0" parTransId="{2585A806-14A0-4E5B-9486-D874A58F703B}" sibTransId="{3BC602AF-05DB-4D03-AEF2-5A08DE65F1CA}"/>
    <dgm:cxn modelId="{0DEBEB8C-4EFF-4110-8D14-26666892DFAB}" type="presOf" srcId="{78D037A3-AA36-423B-A229-27469AD58DFC}" destId="{2AE6ABB1-817A-4273-9A88-B1C80515F6C5}" srcOrd="0" destOrd="0" presId="urn:microsoft.com/office/officeart/2005/8/layout/hProcess9"/>
    <dgm:cxn modelId="{FF1D8229-F136-4EB7-84B6-2C6C51FA00E2}" type="presOf" srcId="{D708AFC2-8680-431E-AC9C-DE3BA254C909}" destId="{062E1137-5D88-4305-8046-D073E906C7A7}" srcOrd="0" destOrd="0" presId="urn:microsoft.com/office/officeart/2005/8/layout/hProcess9"/>
    <dgm:cxn modelId="{178D1951-1A44-4322-9B4D-10ED7DAA9A5F}" type="presOf" srcId="{3907F2A6-3029-4B75-8E72-A19E582F8E2B}" destId="{C58DF611-540E-4CF9-9794-B660C79BEE5C}" srcOrd="0" destOrd="0" presId="urn:microsoft.com/office/officeart/2005/8/layout/hProcess9"/>
    <dgm:cxn modelId="{274B2FC6-BCF7-4A30-8D91-30A40F8A167B}" type="presParOf" srcId="{C58DF611-540E-4CF9-9794-B660C79BEE5C}" destId="{80F6FB5D-F3AD-4488-B365-7E438EB2A0EB}" srcOrd="0" destOrd="0" presId="urn:microsoft.com/office/officeart/2005/8/layout/hProcess9"/>
    <dgm:cxn modelId="{118C00D9-47F6-410C-A0B1-0BC6FF7CAF6A}" type="presParOf" srcId="{C58DF611-540E-4CF9-9794-B660C79BEE5C}" destId="{636BB8BB-F6D0-42CC-93C1-01C04FA1827B}" srcOrd="1" destOrd="0" presId="urn:microsoft.com/office/officeart/2005/8/layout/hProcess9"/>
    <dgm:cxn modelId="{CE41EE18-56BE-46FF-9DB7-93E0A0955340}" type="presParOf" srcId="{636BB8BB-F6D0-42CC-93C1-01C04FA1827B}" destId="{37665D32-71D8-4CC5-B18F-D8F4C23DCBA2}" srcOrd="0" destOrd="0" presId="urn:microsoft.com/office/officeart/2005/8/layout/hProcess9"/>
    <dgm:cxn modelId="{E87FDF6C-7C22-4914-BE21-691C075C3AAC}" type="presParOf" srcId="{636BB8BB-F6D0-42CC-93C1-01C04FA1827B}" destId="{883A02C2-8AC0-454C-9837-8B5A5E0337CF}" srcOrd="1" destOrd="0" presId="urn:microsoft.com/office/officeart/2005/8/layout/hProcess9"/>
    <dgm:cxn modelId="{DF958F23-E616-4091-A956-4ED03300FCAE}" type="presParOf" srcId="{636BB8BB-F6D0-42CC-93C1-01C04FA1827B}" destId="{5B1D8F8E-7B05-4F40-BE63-B526E6C80769}" srcOrd="2" destOrd="0" presId="urn:microsoft.com/office/officeart/2005/8/layout/hProcess9"/>
    <dgm:cxn modelId="{CC4CDED6-B58E-4077-A889-8CBAE2E97747}" type="presParOf" srcId="{636BB8BB-F6D0-42CC-93C1-01C04FA1827B}" destId="{A3824F31-5B12-4E77-B7D8-56D65ABA7DA0}" srcOrd="3" destOrd="0" presId="urn:microsoft.com/office/officeart/2005/8/layout/hProcess9"/>
    <dgm:cxn modelId="{BE75DC30-D25E-495A-B339-FA3668144CC5}" type="presParOf" srcId="{636BB8BB-F6D0-42CC-93C1-01C04FA1827B}" destId="{062E1137-5D88-4305-8046-D073E906C7A7}" srcOrd="4" destOrd="0" presId="urn:microsoft.com/office/officeart/2005/8/layout/hProcess9"/>
    <dgm:cxn modelId="{E1091E89-9072-4AAF-8D0F-C4830934A5FD}" type="presParOf" srcId="{636BB8BB-F6D0-42CC-93C1-01C04FA1827B}" destId="{780D041F-8781-4FAA-AFEF-E46193EC2DF0}" srcOrd="5" destOrd="0" presId="urn:microsoft.com/office/officeart/2005/8/layout/hProcess9"/>
    <dgm:cxn modelId="{2C74DC4E-F116-4D25-871F-3662F285A898}" type="presParOf" srcId="{636BB8BB-F6D0-42CC-93C1-01C04FA1827B}" destId="{2AE6ABB1-817A-4273-9A88-B1C80515F6C5}" srcOrd="6" destOrd="0" presId="urn:microsoft.com/office/officeart/2005/8/layout/hProcess9"/>
    <dgm:cxn modelId="{25953419-3D7E-40C7-AF56-96D13CF0561F}" type="presParOf" srcId="{636BB8BB-F6D0-42CC-93C1-01C04FA1827B}" destId="{E1713E9F-0034-4E66-BA39-030B743691AD}" srcOrd="7" destOrd="0" presId="urn:microsoft.com/office/officeart/2005/8/layout/hProcess9"/>
    <dgm:cxn modelId="{00935B3D-E68F-42FB-94F7-6784666B344B}" type="presParOf" srcId="{636BB8BB-F6D0-42CC-93C1-01C04FA1827B}" destId="{C8E5B5D2-B201-4254-8494-3D727453DCF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6FB5D-F3AD-4488-B365-7E438EB2A0EB}">
      <dsp:nvSpPr>
        <dsp:cNvPr id="0" name=""/>
        <dsp:cNvSpPr/>
      </dsp:nvSpPr>
      <dsp:spPr>
        <a:xfrm>
          <a:off x="806489" y="0"/>
          <a:ext cx="9140220" cy="423216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65D32-71D8-4CC5-B18F-D8F4C23DCBA2}">
      <dsp:nvSpPr>
        <dsp:cNvPr id="0" name=""/>
        <dsp:cNvSpPr/>
      </dsp:nvSpPr>
      <dsp:spPr>
        <a:xfrm>
          <a:off x="4257" y="1269648"/>
          <a:ext cx="1937023" cy="1692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kern="1200" dirty="0"/>
            <a:t>簡介</a:t>
          </a:r>
        </a:p>
      </dsp:txBody>
      <dsp:txXfrm>
        <a:off x="86896" y="1352287"/>
        <a:ext cx="1771745" cy="1527586"/>
      </dsp:txXfrm>
    </dsp:sp>
    <dsp:sp modelId="{5B1D8F8E-7B05-4F40-BE63-B526E6C80769}">
      <dsp:nvSpPr>
        <dsp:cNvPr id="0" name=""/>
        <dsp:cNvSpPr/>
      </dsp:nvSpPr>
      <dsp:spPr>
        <a:xfrm>
          <a:off x="2206173" y="1269648"/>
          <a:ext cx="1937023" cy="1692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Site map</a:t>
          </a:r>
          <a:endParaRPr lang="zh-TW" sz="2600" kern="1200"/>
        </a:p>
      </dsp:txBody>
      <dsp:txXfrm>
        <a:off x="2288812" y="1352287"/>
        <a:ext cx="1771745" cy="1527586"/>
      </dsp:txXfrm>
    </dsp:sp>
    <dsp:sp modelId="{062E1137-5D88-4305-8046-D073E906C7A7}">
      <dsp:nvSpPr>
        <dsp:cNvPr id="0" name=""/>
        <dsp:cNvSpPr/>
      </dsp:nvSpPr>
      <dsp:spPr>
        <a:xfrm>
          <a:off x="4408088" y="1269648"/>
          <a:ext cx="1937023" cy="1692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Design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system</a:t>
          </a:r>
          <a:endParaRPr lang="zh-TW" sz="2600" kern="1200" dirty="0"/>
        </a:p>
      </dsp:txBody>
      <dsp:txXfrm>
        <a:off x="4490727" y="1352287"/>
        <a:ext cx="1771745" cy="1527586"/>
      </dsp:txXfrm>
    </dsp:sp>
    <dsp:sp modelId="{2AE6ABB1-817A-4273-9A88-B1C80515F6C5}">
      <dsp:nvSpPr>
        <dsp:cNvPr id="0" name=""/>
        <dsp:cNvSpPr/>
      </dsp:nvSpPr>
      <dsp:spPr>
        <a:xfrm>
          <a:off x="6610003" y="1269648"/>
          <a:ext cx="1937023" cy="1692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Wireframe</a:t>
          </a:r>
          <a:endParaRPr lang="en-US" sz="2600" kern="1200" dirty="0"/>
        </a:p>
      </dsp:txBody>
      <dsp:txXfrm>
        <a:off x="6692642" y="1352287"/>
        <a:ext cx="1771745" cy="1527586"/>
      </dsp:txXfrm>
    </dsp:sp>
    <dsp:sp modelId="{C8E5B5D2-B201-4254-8494-3D727453DCFD}">
      <dsp:nvSpPr>
        <dsp:cNvPr id="0" name=""/>
        <dsp:cNvSpPr/>
      </dsp:nvSpPr>
      <dsp:spPr>
        <a:xfrm>
          <a:off x="8811918" y="1269648"/>
          <a:ext cx="1937023" cy="1692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kern="1200"/>
            <a:t>參考網站</a:t>
          </a:r>
        </a:p>
      </dsp:txBody>
      <dsp:txXfrm>
        <a:off x="8894557" y="1352287"/>
        <a:ext cx="1771745" cy="1527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請按這裡移動投影片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74398E6-7DEC-4703-B2D7-2C61FD96B15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4A1065-EFA5-4FD6-A715-7F40A9989A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&lt;編號&gt;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A4C119C-3426-4250-8BD0-E7C3A7B378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&lt;編號&gt;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123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123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chunglong.com/" TargetMode="External"/><Relationship Id="rId2" Type="http://schemas.openxmlformats.org/officeDocument/2006/relationships/hyperlink" Target="http://www.hi-great.com.tw/index.aspx" TargetMode="External"/><Relationship Id="rId3" Type="http://schemas.openxmlformats.org/officeDocument/2006/relationships/hyperlink" Target="https://medium.com/as-a-product-designer/design-system-practice-f460a60c5169" TargetMode="External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827240" y="564264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T1901808   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報告人：柴道融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圖片 3" descr=""/>
          <p:cNvPicPr/>
          <p:nvPr/>
        </p:nvPicPr>
        <p:blipFill>
          <a:blip r:embed="rId1"/>
          <a:stretch/>
        </p:blipFill>
        <p:spPr>
          <a:xfrm>
            <a:off x="3378960" y="2810520"/>
            <a:ext cx="4849920" cy="135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519440" y="39600"/>
            <a:ext cx="3400560" cy="665640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產品型錄</a:t>
            </a:r>
            <a:r>
              <a:rPr b="0" lang="en-US" sz="5400" spc="-120" strike="noStrike">
                <a:solidFill>
                  <a:srgbClr val="c9211e"/>
                </a:solidFill>
                <a:latin typeface="Calibri Light"/>
                <a:ea typeface="DejaVu Sans"/>
              </a:rPr>
              <a:t>        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60600" y="1659600"/>
            <a:ext cx="311400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商品分類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商品敘述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5.button-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上一頁、下一頁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180040" y="88200"/>
            <a:ext cx="2739960" cy="847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4608000" y="5537160"/>
            <a:ext cx="3240000" cy="1086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"/>
          <p:cNvSpPr/>
          <p:nvPr/>
        </p:nvSpPr>
        <p:spPr>
          <a:xfrm>
            <a:off x="4536000" y="1085760"/>
            <a:ext cx="792000" cy="1866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"/>
          <p:cNvSpPr/>
          <p:nvPr/>
        </p:nvSpPr>
        <p:spPr>
          <a:xfrm rot="5400">
            <a:off x="5436720" y="1248120"/>
            <a:ext cx="2336400" cy="3475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"/>
          <p:cNvSpPr/>
          <p:nvPr/>
        </p:nvSpPr>
        <p:spPr>
          <a:xfrm>
            <a:off x="4838760" y="882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4918320" y="552924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4511880" y="79344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5432760" y="1147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4911120" y="13752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6224760" y="1219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5686200" y="1734480"/>
            <a:ext cx="1801800" cy="581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4"/>
          <p:cNvSpPr/>
          <p:nvPr/>
        </p:nvSpPr>
        <p:spPr>
          <a:xfrm>
            <a:off x="5720760" y="17344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5673600" y="2520000"/>
            <a:ext cx="1814400" cy="279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6"/>
          <p:cNvSpPr/>
          <p:nvPr/>
        </p:nvSpPr>
        <p:spPr>
          <a:xfrm>
            <a:off x="5760000" y="2520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7"/>
          <p:cNvSpPr/>
          <p:nvPr/>
        </p:nvSpPr>
        <p:spPr>
          <a:xfrm>
            <a:off x="6152760" y="43614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464000" y="36000"/>
            <a:ext cx="2736000" cy="677916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產品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60600" y="1659600"/>
            <a:ext cx="311400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商品分類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購買敘述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3.button-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加入購物車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購買說明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896000" y="36000"/>
            <a:ext cx="2304000" cy="684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4808880" y="5906520"/>
            <a:ext cx="2247120" cy="861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4856760" y="211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712760" y="5544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4536000" y="720000"/>
            <a:ext cx="576000" cy="1437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5182920" y="793080"/>
            <a:ext cx="1945080" cy="4318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9"/>
          <p:cNvSpPr/>
          <p:nvPr/>
        </p:nvSpPr>
        <p:spPr>
          <a:xfrm>
            <a:off x="4136760" y="931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7200000" y="2227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5643720" y="9651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6601320" y="913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6867000" y="18165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14"/>
          <p:cNvSpPr/>
          <p:nvPr/>
        </p:nvSpPr>
        <p:spPr>
          <a:xfrm>
            <a:off x="5328000" y="2947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320000" y="72000"/>
            <a:ext cx="3723120" cy="678600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翻新服務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60600" y="1659600"/>
            <a:ext cx="31140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翻新圖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時間軸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翻新步驟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翻新敘述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964400" y="57960"/>
            <a:ext cx="3243600" cy="950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4421880" y="5507280"/>
            <a:ext cx="3330720" cy="1216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4712400" y="1080000"/>
            <a:ext cx="3330720" cy="4320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4640760" y="283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4104000" y="55072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4392000" y="1093320"/>
            <a:ext cx="3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5496840" y="1080000"/>
            <a:ext cx="33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5400000" y="1656000"/>
            <a:ext cx="294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4752000" y="4531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12"/>
          <p:cNvSpPr/>
          <p:nvPr/>
        </p:nvSpPr>
        <p:spPr>
          <a:xfrm>
            <a:off x="5393520" y="2952000"/>
            <a:ext cx="294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關於我們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202" name="圖片 206" descr=""/>
          <p:cNvPicPr/>
          <p:nvPr/>
        </p:nvPicPr>
        <p:blipFill>
          <a:blip r:embed="rId1"/>
          <a:stretch/>
        </p:blipFill>
        <p:spPr>
          <a:xfrm>
            <a:off x="4248000" y="47520"/>
            <a:ext cx="3695040" cy="676260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660600" y="1659600"/>
            <a:ext cx="311400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關於我們敘述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關於我們圖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705200" y="59040"/>
            <a:ext cx="3243600" cy="950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4421880" y="5507280"/>
            <a:ext cx="3330720" cy="1216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5"/>
          <p:cNvSpPr/>
          <p:nvPr/>
        </p:nvSpPr>
        <p:spPr>
          <a:xfrm>
            <a:off x="4515840" y="1123200"/>
            <a:ext cx="3330720" cy="3121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4305240" y="3078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4191480" y="11289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4215960" y="513792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5434200" y="11232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4591800" y="1683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6044040" y="15915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4615920" y="54360"/>
            <a:ext cx="2728080" cy="671364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聯絡我們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60600" y="1659600"/>
            <a:ext cx="311400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l.(card1)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輸入列名稱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帳號、信箱、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地區、內容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輸入列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button-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送出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m.(card2)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5.Logo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門市資訊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7.google map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705200" y="59040"/>
            <a:ext cx="2854080" cy="740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4"/>
          <p:cNvSpPr/>
          <p:nvPr/>
        </p:nvSpPr>
        <p:spPr>
          <a:xfrm>
            <a:off x="4377960" y="5996880"/>
            <a:ext cx="3330720" cy="818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"/>
          <p:cNvSpPr/>
          <p:nvPr/>
        </p:nvSpPr>
        <p:spPr>
          <a:xfrm>
            <a:off x="4781520" y="902520"/>
            <a:ext cx="2189880" cy="2992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6"/>
          <p:cNvSpPr/>
          <p:nvPr/>
        </p:nvSpPr>
        <p:spPr>
          <a:xfrm>
            <a:off x="4795560" y="3967920"/>
            <a:ext cx="2189880" cy="1851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7"/>
          <p:cNvSpPr/>
          <p:nvPr/>
        </p:nvSpPr>
        <p:spPr>
          <a:xfrm>
            <a:off x="4348800" y="3088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4340880" y="56361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4377960" y="8128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4383360" y="3971880"/>
            <a:ext cx="399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4928760" y="1363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4928760" y="1584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5394600" y="846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4804200" y="344412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5576760" y="3955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16"/>
          <p:cNvSpPr/>
          <p:nvPr/>
        </p:nvSpPr>
        <p:spPr>
          <a:xfrm>
            <a:off x="4896000" y="4392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4928760" y="4968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57720" y="26002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標楷體"/>
              </a:rPr>
              <a:t>手機板</a:t>
            </a: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標楷體"/>
              </a:rPr>
              <a:t>Wire frame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4944960" y="0"/>
            <a:ext cx="2507040" cy="682020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首頁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305320" y="36000"/>
            <a:ext cx="2247120" cy="649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"/>
          <p:cNvSpPr/>
          <p:nvPr/>
        </p:nvSpPr>
        <p:spPr>
          <a:xfrm>
            <a:off x="4905360" y="25704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4788000" y="685800"/>
            <a:ext cx="3107520" cy="898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4388760" y="85932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730760" y="1584000"/>
            <a:ext cx="3261240" cy="1215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7"/>
          <p:cNvSpPr/>
          <p:nvPr/>
        </p:nvSpPr>
        <p:spPr>
          <a:xfrm>
            <a:off x="4638960" y="2861640"/>
            <a:ext cx="2821680" cy="2119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8"/>
          <p:cNvSpPr/>
          <p:nvPr/>
        </p:nvSpPr>
        <p:spPr>
          <a:xfrm>
            <a:off x="4638960" y="6002280"/>
            <a:ext cx="2831400" cy="817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9"/>
          <p:cNvSpPr/>
          <p:nvPr/>
        </p:nvSpPr>
        <p:spPr>
          <a:xfrm>
            <a:off x="4388040" y="19062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10"/>
          <p:cNvSpPr/>
          <p:nvPr/>
        </p:nvSpPr>
        <p:spPr>
          <a:xfrm>
            <a:off x="4349880" y="58176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4284720" y="29268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1152000" y="1656000"/>
            <a:ext cx="311400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1.Logo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漢堡選單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4.banner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6.news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產品類圖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11.Icon-facebook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選單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文字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5582520" y="-5724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14"/>
          <p:cNvSpPr/>
          <p:nvPr/>
        </p:nvSpPr>
        <p:spPr>
          <a:xfrm>
            <a:off x="6843600" y="-396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4928760" y="936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6"/>
          <p:cNvSpPr/>
          <p:nvPr/>
        </p:nvSpPr>
        <p:spPr>
          <a:xfrm>
            <a:off x="5544000" y="1507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7"/>
          <p:cNvSpPr/>
          <p:nvPr/>
        </p:nvSpPr>
        <p:spPr>
          <a:xfrm>
            <a:off x="5688000" y="2083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18"/>
          <p:cNvSpPr/>
          <p:nvPr/>
        </p:nvSpPr>
        <p:spPr>
          <a:xfrm>
            <a:off x="5451480" y="2788920"/>
            <a:ext cx="37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9"/>
          <p:cNvSpPr/>
          <p:nvPr/>
        </p:nvSpPr>
        <p:spPr>
          <a:xfrm>
            <a:off x="5599800" y="3312000"/>
            <a:ext cx="37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20"/>
          <p:cNvSpPr/>
          <p:nvPr/>
        </p:nvSpPr>
        <p:spPr>
          <a:xfrm>
            <a:off x="5671800" y="5035680"/>
            <a:ext cx="37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21"/>
          <p:cNvSpPr/>
          <p:nvPr/>
        </p:nvSpPr>
        <p:spPr>
          <a:xfrm>
            <a:off x="4785120" y="6274440"/>
            <a:ext cx="51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22"/>
          <p:cNvSpPr/>
          <p:nvPr/>
        </p:nvSpPr>
        <p:spPr>
          <a:xfrm>
            <a:off x="5544000" y="6493680"/>
            <a:ext cx="519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23"/>
          <p:cNvSpPr/>
          <p:nvPr/>
        </p:nvSpPr>
        <p:spPr>
          <a:xfrm>
            <a:off x="4496760" y="5040000"/>
            <a:ext cx="39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24"/>
          <p:cNvSpPr/>
          <p:nvPr/>
        </p:nvSpPr>
        <p:spPr>
          <a:xfrm>
            <a:off x="5112000" y="5256000"/>
            <a:ext cx="50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25"/>
          <p:cNvSpPr/>
          <p:nvPr/>
        </p:nvSpPr>
        <p:spPr>
          <a:xfrm>
            <a:off x="4680000" y="5040000"/>
            <a:ext cx="3096000" cy="96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6"/>
          <p:cNvSpPr/>
          <p:nvPr/>
        </p:nvSpPr>
        <p:spPr>
          <a:xfrm>
            <a:off x="5760000" y="5971680"/>
            <a:ext cx="50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4959720" y="198360"/>
            <a:ext cx="2853720" cy="656964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最新消息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60600" y="1659600"/>
            <a:ext cx="31140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最新消息圖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最新消息內容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4.button-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第一頁、上一頁、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下一頁、最末頁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959720" y="173880"/>
            <a:ext cx="2888280" cy="618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4559760" y="3153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4896000" y="5830200"/>
            <a:ext cx="3024000" cy="937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4560480" y="5904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5013360" y="864000"/>
            <a:ext cx="2690640" cy="4896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4626720" y="1152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5688000" y="919440"/>
            <a:ext cx="1356840" cy="232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5767920" y="1296000"/>
            <a:ext cx="1216080" cy="55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5707800" y="2001240"/>
            <a:ext cx="1348200" cy="230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5616000" y="5472000"/>
            <a:ext cx="1440000" cy="216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3"/>
          <p:cNvSpPr/>
          <p:nvPr/>
        </p:nvSpPr>
        <p:spPr>
          <a:xfrm>
            <a:off x="5400000" y="859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14"/>
          <p:cNvSpPr/>
          <p:nvPr/>
        </p:nvSpPr>
        <p:spPr>
          <a:xfrm>
            <a:off x="5504760" y="1363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15"/>
          <p:cNvSpPr/>
          <p:nvPr/>
        </p:nvSpPr>
        <p:spPr>
          <a:xfrm>
            <a:off x="5432760" y="1939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16"/>
          <p:cNvSpPr/>
          <p:nvPr/>
        </p:nvSpPr>
        <p:spPr>
          <a:xfrm>
            <a:off x="5328000" y="5395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4524120" y="39600"/>
            <a:ext cx="3251880" cy="6729840"/>
          </a:xfrm>
          <a:prstGeom prst="rect">
            <a:avLst/>
          </a:prstGeom>
          <a:ln>
            <a:noFill/>
          </a:ln>
        </p:spPr>
      </p:pic>
      <p:sp>
        <p:nvSpPr>
          <p:cNvPr id="277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產品型錄</a:t>
            </a:r>
            <a:r>
              <a:rPr b="0" lang="en-US" sz="5400" spc="-120" strike="noStrike">
                <a:solidFill>
                  <a:srgbClr val="c9211e"/>
                </a:solidFill>
                <a:latin typeface="Calibri Light"/>
                <a:ea typeface="DejaVu Sans"/>
              </a:rPr>
              <a:t>        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660600" y="1659600"/>
            <a:ext cx="31140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商品敘述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4.button-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上一頁、下一頁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5472000" y="0"/>
            <a:ext cx="2247120" cy="69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"/>
          <p:cNvSpPr/>
          <p:nvPr/>
        </p:nvSpPr>
        <p:spPr>
          <a:xfrm rot="23400">
            <a:off x="4876920" y="5616000"/>
            <a:ext cx="2614320" cy="107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5184000" y="792000"/>
            <a:ext cx="1856520" cy="4248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6"/>
          <p:cNvSpPr/>
          <p:nvPr/>
        </p:nvSpPr>
        <p:spPr>
          <a:xfrm>
            <a:off x="5184000" y="396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4608000" y="5544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4824000" y="715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9"/>
          <p:cNvSpPr/>
          <p:nvPr/>
        </p:nvSpPr>
        <p:spPr>
          <a:xfrm>
            <a:off x="5616000" y="720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5400000" y="1296000"/>
            <a:ext cx="1512000" cy="581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1"/>
          <p:cNvSpPr/>
          <p:nvPr/>
        </p:nvSpPr>
        <p:spPr>
          <a:xfrm>
            <a:off x="5566320" y="13701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12"/>
          <p:cNvSpPr/>
          <p:nvPr/>
        </p:nvSpPr>
        <p:spPr>
          <a:xfrm>
            <a:off x="5226120" y="1952640"/>
            <a:ext cx="1814400" cy="279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3"/>
          <p:cNvSpPr/>
          <p:nvPr/>
        </p:nvSpPr>
        <p:spPr>
          <a:xfrm>
            <a:off x="5504760" y="18777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5648760" y="4680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4680000" y="54000"/>
            <a:ext cx="2928240" cy="6714000"/>
          </a:xfrm>
          <a:prstGeom prst="rect">
            <a:avLst/>
          </a:prstGeom>
          <a:ln>
            <a:noFill/>
          </a:ln>
        </p:spPr>
      </p:pic>
      <p:sp>
        <p:nvSpPr>
          <p:cNvPr id="292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產品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60600" y="1659600"/>
            <a:ext cx="31140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商品圖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大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商品圖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購買敘述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5.button-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加入購物車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購買說明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5328000" y="0"/>
            <a:ext cx="2247120" cy="649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4"/>
          <p:cNvSpPr/>
          <p:nvPr/>
        </p:nvSpPr>
        <p:spPr>
          <a:xfrm>
            <a:off x="4971960" y="5616000"/>
            <a:ext cx="2516040" cy="1152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4928760" y="211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4640760" y="552024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5254920" y="700200"/>
            <a:ext cx="1945080" cy="477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8"/>
          <p:cNvSpPr/>
          <p:nvPr/>
        </p:nvSpPr>
        <p:spPr>
          <a:xfrm>
            <a:off x="4896000" y="864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5760000" y="643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10"/>
          <p:cNvSpPr/>
          <p:nvPr/>
        </p:nvSpPr>
        <p:spPr>
          <a:xfrm>
            <a:off x="5760000" y="1584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1"/>
          <p:cNvSpPr/>
          <p:nvPr/>
        </p:nvSpPr>
        <p:spPr>
          <a:xfrm>
            <a:off x="5904000" y="2587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2"/>
          <p:cNvSpPr/>
          <p:nvPr/>
        </p:nvSpPr>
        <p:spPr>
          <a:xfrm>
            <a:off x="5976000" y="3163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5904000" y="4104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5832000" y="4819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目錄</a:t>
            </a:r>
            <a:endParaRPr b="0" lang="en-US" sz="5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797395551"/>
              </p:ext>
            </p:extLst>
          </p:nvPr>
        </p:nvGraphicFramePr>
        <p:xfrm>
          <a:off x="676440" y="1545840"/>
          <a:ext cx="10752480" cy="42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4421880" y="54360"/>
            <a:ext cx="3671640" cy="664164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翻新服務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60600" y="1659600"/>
            <a:ext cx="31140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翻新圖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時間軸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翻新步驟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翻新敘述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4705200" y="59040"/>
            <a:ext cx="3502800" cy="660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4"/>
          <p:cNvSpPr/>
          <p:nvPr/>
        </p:nvSpPr>
        <p:spPr>
          <a:xfrm>
            <a:off x="4589280" y="5407560"/>
            <a:ext cx="3330720" cy="1216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5"/>
          <p:cNvSpPr/>
          <p:nvPr/>
        </p:nvSpPr>
        <p:spPr>
          <a:xfrm>
            <a:off x="4661280" y="766440"/>
            <a:ext cx="3330720" cy="4561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6"/>
          <p:cNvSpPr/>
          <p:nvPr/>
        </p:nvSpPr>
        <p:spPr>
          <a:xfrm>
            <a:off x="4352760" y="211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4248000" y="5395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4424760" y="1075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5576760" y="715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0"/>
          <p:cNvSpPr/>
          <p:nvPr/>
        </p:nvSpPr>
        <p:spPr>
          <a:xfrm>
            <a:off x="5504760" y="1435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1"/>
          <p:cNvSpPr/>
          <p:nvPr/>
        </p:nvSpPr>
        <p:spPr>
          <a:xfrm>
            <a:off x="4896000" y="4819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2"/>
          <p:cNvSpPr/>
          <p:nvPr/>
        </p:nvSpPr>
        <p:spPr>
          <a:xfrm>
            <a:off x="5936760" y="2587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4449240" y="23040"/>
            <a:ext cx="3398760" cy="6785640"/>
          </a:xfrm>
          <a:prstGeom prst="rect">
            <a:avLst/>
          </a:prstGeom>
          <a:ln>
            <a:noFill/>
          </a:ln>
        </p:spPr>
      </p:pic>
      <p:sp>
        <p:nvSpPr>
          <p:cNvPr id="320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關於我們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60600" y="1659600"/>
            <a:ext cx="311400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關於我們敘述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關於我們圖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4608000" y="23040"/>
            <a:ext cx="3243600" cy="660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4"/>
          <p:cNvSpPr/>
          <p:nvPr/>
        </p:nvSpPr>
        <p:spPr>
          <a:xfrm>
            <a:off x="4517280" y="5641560"/>
            <a:ext cx="3330720" cy="1216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5"/>
          <p:cNvSpPr/>
          <p:nvPr/>
        </p:nvSpPr>
        <p:spPr>
          <a:xfrm>
            <a:off x="4515840" y="792000"/>
            <a:ext cx="3330720" cy="4752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6"/>
          <p:cNvSpPr/>
          <p:nvPr/>
        </p:nvSpPr>
        <p:spPr>
          <a:xfrm>
            <a:off x="4280760" y="144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4191480" y="11289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4176000" y="5688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9"/>
          <p:cNvSpPr/>
          <p:nvPr/>
        </p:nvSpPr>
        <p:spPr>
          <a:xfrm>
            <a:off x="5544000" y="792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10"/>
          <p:cNvSpPr/>
          <p:nvPr/>
        </p:nvSpPr>
        <p:spPr>
          <a:xfrm>
            <a:off x="5616000" y="2376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11"/>
          <p:cNvSpPr/>
          <p:nvPr/>
        </p:nvSpPr>
        <p:spPr>
          <a:xfrm>
            <a:off x="5576760" y="1579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4583880" y="72000"/>
            <a:ext cx="2904120" cy="6714000"/>
          </a:xfrm>
          <a:prstGeom prst="rect">
            <a:avLst/>
          </a:prstGeom>
          <a:ln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聯絡我們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60600" y="1659600"/>
            <a:ext cx="311400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l.(card1)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輸入列名稱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帳號、信箱、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地區、內容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輸入列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button-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送出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m.(card2)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5.Logo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門市資訊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7.google map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4705200" y="59040"/>
            <a:ext cx="2854080" cy="740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4"/>
          <p:cNvSpPr/>
          <p:nvPr/>
        </p:nvSpPr>
        <p:spPr>
          <a:xfrm>
            <a:off x="4445280" y="5877720"/>
            <a:ext cx="3330720" cy="818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5"/>
          <p:cNvSpPr/>
          <p:nvPr/>
        </p:nvSpPr>
        <p:spPr>
          <a:xfrm>
            <a:off x="4938120" y="799200"/>
            <a:ext cx="2189880" cy="2992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6"/>
          <p:cNvSpPr/>
          <p:nvPr/>
        </p:nvSpPr>
        <p:spPr>
          <a:xfrm>
            <a:off x="4938120" y="3836880"/>
            <a:ext cx="2189880" cy="1851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7"/>
          <p:cNvSpPr/>
          <p:nvPr/>
        </p:nvSpPr>
        <p:spPr>
          <a:xfrm>
            <a:off x="4348800" y="3088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8"/>
          <p:cNvSpPr/>
          <p:nvPr/>
        </p:nvSpPr>
        <p:spPr>
          <a:xfrm>
            <a:off x="4340880" y="56361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9"/>
          <p:cNvSpPr/>
          <p:nvPr/>
        </p:nvSpPr>
        <p:spPr>
          <a:xfrm>
            <a:off x="4377960" y="8128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10"/>
          <p:cNvSpPr/>
          <p:nvPr/>
        </p:nvSpPr>
        <p:spPr>
          <a:xfrm>
            <a:off x="4383360" y="3971880"/>
            <a:ext cx="399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11"/>
          <p:cNvSpPr/>
          <p:nvPr/>
        </p:nvSpPr>
        <p:spPr>
          <a:xfrm>
            <a:off x="5112000" y="142272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12"/>
          <p:cNvSpPr/>
          <p:nvPr/>
        </p:nvSpPr>
        <p:spPr>
          <a:xfrm>
            <a:off x="5112000" y="16203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13"/>
          <p:cNvSpPr/>
          <p:nvPr/>
        </p:nvSpPr>
        <p:spPr>
          <a:xfrm>
            <a:off x="5472000" y="715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14"/>
          <p:cNvSpPr/>
          <p:nvPr/>
        </p:nvSpPr>
        <p:spPr>
          <a:xfrm>
            <a:off x="5112000" y="3163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15"/>
          <p:cNvSpPr/>
          <p:nvPr/>
        </p:nvSpPr>
        <p:spPr>
          <a:xfrm>
            <a:off x="5544000" y="379152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16"/>
          <p:cNvSpPr/>
          <p:nvPr/>
        </p:nvSpPr>
        <p:spPr>
          <a:xfrm>
            <a:off x="5040000" y="4176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17"/>
          <p:cNvSpPr/>
          <p:nvPr/>
        </p:nvSpPr>
        <p:spPr>
          <a:xfrm>
            <a:off x="5072760" y="4680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50b4c8"/>
                </a:solidFill>
                <a:latin typeface="Calibri Light"/>
                <a:ea typeface="DejaVu Sans"/>
              </a:rPr>
              <a:t>參考網站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719280" y="2011680"/>
            <a:ext cx="1075248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1. </a:t>
            </a:r>
            <a:r>
              <a:rPr b="0" lang="en-US" sz="2400" spc="-1" strike="noStrike" u="sng">
                <a:solidFill>
                  <a:srgbClr val="2370cd"/>
                </a:solidFill>
                <a:uFillTx/>
                <a:latin typeface="Calibri Light"/>
                <a:ea typeface="DejaVu Sans"/>
                <a:hlinkClick r:id="rId1"/>
              </a:rPr>
              <a:t>https://www.chunglong.com/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latin typeface="Calibri Light"/>
                <a:ea typeface="DejaVu Sans"/>
              </a:rPr>
              <a:t>2. </a:t>
            </a:r>
            <a:r>
              <a:rPr b="0" lang="en-US" sz="2400" spc="-1" strike="noStrike" u="sng">
                <a:solidFill>
                  <a:srgbClr val="2370cd"/>
                </a:solidFill>
                <a:uFillTx/>
                <a:latin typeface="Calibri Light"/>
                <a:ea typeface="DejaVu Sans"/>
                <a:hlinkClick r:id="rId2"/>
              </a:rPr>
              <a:t>http://www.hi-great.com.tw/index.aspx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3. </a:t>
            </a:r>
            <a:r>
              <a:rPr b="0" lang="en-US" sz="2400" spc="-1" strike="noStrike" u="sng">
                <a:solidFill>
                  <a:srgbClr val="2370cd"/>
                </a:solidFill>
                <a:uFillTx/>
                <a:latin typeface="Calibri Light"/>
                <a:ea typeface="DejaVu Sans"/>
                <a:hlinkClick r:id="rId3"/>
              </a:rPr>
              <a:t>https://medium.com/as-a-product-designer/design-system-practice-f460a60c5169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4. https://www.w3schools.com/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88000" y="2367000"/>
            <a:ext cx="11088000" cy="19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7099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謝謝觀看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13464000" y="360000"/>
            <a:ext cx="180000" cy="409680"/>
          </a:xfrm>
          <a:prstGeom prst="rect">
            <a:avLst/>
          </a:prstGeom>
          <a:noFill/>
          <a:ln>
            <a:noFill/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54" name="圖片 1" descr=""/>
          <p:cNvPicPr/>
          <p:nvPr/>
        </p:nvPicPr>
        <p:blipFill>
          <a:blip r:embed="rId1"/>
          <a:stretch/>
        </p:blipFill>
        <p:spPr>
          <a:xfrm>
            <a:off x="4006080" y="500040"/>
            <a:ext cx="4849920" cy="135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16240" y="2129040"/>
            <a:ext cx="11158560" cy="4350240"/>
          </a:xfrm>
          <a:prstGeom prst="rect">
            <a:avLst/>
          </a:prstGeom>
          <a:noFill/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/>
          <a:fillRef idx="0"/>
          <a:effectRef idx="2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網站名稱：大森傢俱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網站起源：喜歡朋友開的傢俱店，朋友未來有意架設網站。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網站目的：藉由網站塑造並提升品牌形象，進而行銷商品、提高銷售量以及傳達對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        </a:t>
            </a:r>
            <a:r>
              <a:rPr b="0" lang="en-US" sz="24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傳統藝術風格的堅持並傳承下去。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目標客群：注重室內環境質感，且喜歡傳統中式藝術家具風格的家庭與公司。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99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簡介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464000" y="360000"/>
            <a:ext cx="180000" cy="409680"/>
          </a:xfrm>
          <a:prstGeom prst="rect">
            <a:avLst/>
          </a:prstGeom>
          <a:noFill/>
          <a:ln>
            <a:noFill/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129280" y="2367000"/>
            <a:ext cx="6493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  <a:spcBef>
                <a:spcPts val="13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800" spc="296" strike="noStrike">
                <a:solidFill>
                  <a:srgbClr val="000000"/>
                </a:solidFill>
                <a:latin typeface="微軟正黑體"/>
                <a:ea typeface="微軟正黑體"/>
              </a:rPr>
              <a:t>以傢俱最具代表性的椅子作為</a:t>
            </a:r>
            <a:r>
              <a:rPr b="0" lang="en-US" sz="2800" spc="296" strike="noStrike">
                <a:solidFill>
                  <a:srgbClr val="000000"/>
                </a:solidFill>
                <a:latin typeface="微軟正黑體"/>
                <a:ea typeface="微軟正黑體"/>
              </a:rPr>
              <a:t>LOGO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800" spc="296" strike="noStrike">
                <a:solidFill>
                  <a:srgbClr val="000000"/>
                </a:solidFill>
                <a:latin typeface="微軟正黑體"/>
                <a:ea typeface="微軟正黑體"/>
              </a:rPr>
              <a:t>，加上大森傢俱是中式傳統藝術傢俱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800" spc="296" strike="noStrike">
                <a:solidFill>
                  <a:srgbClr val="000000"/>
                </a:solidFill>
                <a:latin typeface="微軟正黑體"/>
                <a:ea typeface="微軟正黑體"/>
              </a:rPr>
              <a:t>量販店，所以將椅子用墨筆型態呈現，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800" spc="296" strike="noStrike">
                <a:solidFill>
                  <a:srgbClr val="000000"/>
                </a:solidFill>
                <a:latin typeface="微軟正黑體"/>
                <a:ea typeface="微軟正黑體"/>
              </a:rPr>
              <a:t>以顯現傳統藝術對</a:t>
            </a:r>
            <a:r>
              <a:rPr b="0" lang="en-US" sz="2800" spc="296" strike="noStrike">
                <a:solidFill>
                  <a:srgbClr val="000000"/>
                </a:solidFill>
                <a:latin typeface="微軟正黑體"/>
                <a:ea typeface="微軟正黑體"/>
              </a:rPr>
              <a:t>大森傢俱的核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US" sz="2800" spc="296" strike="noStrike">
                <a:solidFill>
                  <a:srgbClr val="000000"/>
                </a:solidFill>
                <a:latin typeface="微軟正黑體"/>
                <a:ea typeface="微軟正黑體"/>
              </a:rPr>
              <a:t>心價值。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099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LOGO</a:t>
            </a: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設計理念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3464000" y="360000"/>
            <a:ext cx="180000" cy="409680"/>
          </a:xfrm>
          <a:prstGeom prst="rect">
            <a:avLst/>
          </a:prstGeom>
          <a:noFill/>
          <a:ln>
            <a:noFill/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3" name="圖片 1" descr=""/>
          <p:cNvPicPr/>
          <p:nvPr/>
        </p:nvPicPr>
        <p:blipFill>
          <a:blip r:embed="rId1"/>
          <a:stretch/>
        </p:blipFill>
        <p:spPr>
          <a:xfrm>
            <a:off x="0" y="2801880"/>
            <a:ext cx="4849920" cy="135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57360" y="499680"/>
            <a:ext cx="1035792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標楷體"/>
              </a:rPr>
              <a:t>Site map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095880" y="216000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圖片 2" descr=""/>
          <p:cNvPicPr/>
          <p:nvPr/>
        </p:nvPicPr>
        <p:blipFill>
          <a:blip r:embed="rId1"/>
          <a:stretch/>
        </p:blipFill>
        <p:spPr>
          <a:xfrm>
            <a:off x="448200" y="2068560"/>
            <a:ext cx="11294280" cy="390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716000" y="2039400"/>
            <a:ext cx="614520" cy="455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464400" y="2129040"/>
            <a:ext cx="28879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字型：微軟正黑體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字體大小：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H1    40px                                                   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H2     30px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H3     22px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內容  </a:t>
            </a:r>
            <a:r>
              <a:rPr b="0" lang="en-US" sz="20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20px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內容  </a:t>
            </a:r>
            <a:r>
              <a:rPr b="0" lang="en-US" sz="16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16px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漢堡選單 </a:t>
            </a:r>
            <a:r>
              <a:rPr b="0" lang="en-US" sz="16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16px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                                                                       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標楷體"/>
              </a:rPr>
              <a:t>Design</a:t>
            </a:r>
            <a:r>
              <a:rPr b="0" lang="en-US" sz="5400" spc="-120" strike="noStrike">
                <a:solidFill>
                  <a:srgbClr val="50b4c8"/>
                </a:solidFill>
                <a:latin typeface="微軟正黑體"/>
                <a:ea typeface="標楷體"/>
              </a:rPr>
              <a:t> </a:t>
            </a: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標楷體"/>
              </a:rPr>
              <a:t>system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01" name="圖片 185" descr=""/>
          <p:cNvPicPr/>
          <p:nvPr/>
        </p:nvPicPr>
        <p:blipFill>
          <a:blip r:embed="rId1"/>
          <a:stretch/>
        </p:blipFill>
        <p:spPr>
          <a:xfrm>
            <a:off x="4843800" y="4895280"/>
            <a:ext cx="359280" cy="359280"/>
          </a:xfrm>
          <a:prstGeom prst="rect">
            <a:avLst/>
          </a:prstGeom>
          <a:ln>
            <a:noFill/>
          </a:ln>
        </p:spPr>
      </p:pic>
      <p:pic>
        <p:nvPicPr>
          <p:cNvPr id="102" name="圖片 186" descr=""/>
          <p:cNvPicPr/>
          <p:nvPr/>
        </p:nvPicPr>
        <p:blipFill>
          <a:blip r:embed="rId2"/>
          <a:stretch/>
        </p:blipFill>
        <p:spPr>
          <a:xfrm>
            <a:off x="4843800" y="6172920"/>
            <a:ext cx="359280" cy="359280"/>
          </a:xfrm>
          <a:prstGeom prst="rect">
            <a:avLst/>
          </a:prstGeom>
          <a:ln>
            <a:noFill/>
          </a:ln>
        </p:spPr>
      </p:pic>
      <p:pic>
        <p:nvPicPr>
          <p:cNvPr id="103" name="圖片 187" descr=""/>
          <p:cNvPicPr/>
          <p:nvPr/>
        </p:nvPicPr>
        <p:blipFill>
          <a:blip r:embed="rId3"/>
          <a:stretch/>
        </p:blipFill>
        <p:spPr>
          <a:xfrm>
            <a:off x="4843800" y="3535200"/>
            <a:ext cx="359280" cy="359280"/>
          </a:xfrm>
          <a:prstGeom prst="rect">
            <a:avLst/>
          </a:prstGeom>
          <a:ln>
            <a:noFill/>
          </a:ln>
        </p:spPr>
      </p:pic>
      <p:pic>
        <p:nvPicPr>
          <p:cNvPr id="104" name="圖片 190" descr=""/>
          <p:cNvPicPr/>
          <p:nvPr/>
        </p:nvPicPr>
        <p:blipFill>
          <a:blip r:embed="rId4"/>
          <a:stretch/>
        </p:blipFill>
        <p:spPr>
          <a:xfrm>
            <a:off x="4843800" y="5529960"/>
            <a:ext cx="359280" cy="35928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3715920" y="1839600"/>
            <a:ext cx="3679920" cy="43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                                                                      </a:t>
            </a: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主色：            </a:t>
            </a: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#dee0c0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              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             </a:t>
            </a: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#3f3e3e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副色：            </a:t>
            </a: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#da0e0e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             </a:t>
            </a: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#e91e63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             </a:t>
            </a: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#686666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             </a:t>
            </a: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#d6d6d6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                        </a:t>
            </a:r>
            <a:r>
              <a:rPr b="0" lang="en-US" sz="2200" spc="-1" strike="noStrike">
                <a:solidFill>
                  <a:srgbClr val="262626"/>
                </a:solidFill>
                <a:latin typeface="微軟正黑體"/>
                <a:ea typeface="微軟正黑體"/>
              </a:rPr>
              <a:t>#6b0404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6" name="圖片 16" descr=""/>
          <p:cNvPicPr/>
          <p:nvPr/>
        </p:nvPicPr>
        <p:blipFill>
          <a:blip r:embed="rId5"/>
          <a:stretch/>
        </p:blipFill>
        <p:spPr>
          <a:xfrm>
            <a:off x="4843800" y="2837520"/>
            <a:ext cx="359280" cy="359280"/>
          </a:xfrm>
          <a:prstGeom prst="rect">
            <a:avLst/>
          </a:prstGeom>
          <a:ln>
            <a:noFill/>
          </a:ln>
        </p:spPr>
      </p:pic>
      <p:pic>
        <p:nvPicPr>
          <p:cNvPr id="107" name="圖片 17" descr=""/>
          <p:cNvPicPr/>
          <p:nvPr/>
        </p:nvPicPr>
        <p:blipFill>
          <a:blip r:embed="rId6"/>
          <a:stretch/>
        </p:blipFill>
        <p:spPr>
          <a:xfrm>
            <a:off x="4843800" y="2157840"/>
            <a:ext cx="359280" cy="359280"/>
          </a:xfrm>
          <a:prstGeom prst="rect">
            <a:avLst/>
          </a:prstGeom>
          <a:ln>
            <a:noFill/>
          </a:ln>
        </p:spPr>
      </p:pic>
      <p:pic>
        <p:nvPicPr>
          <p:cNvPr id="108" name="圖片 18" descr=""/>
          <p:cNvPicPr/>
          <p:nvPr/>
        </p:nvPicPr>
        <p:blipFill>
          <a:blip r:embed="rId7"/>
          <a:stretch/>
        </p:blipFill>
        <p:spPr>
          <a:xfrm>
            <a:off x="4843800" y="4233240"/>
            <a:ext cx="359280" cy="3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57720" y="26002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標楷體"/>
              </a:rPr>
              <a:t>桌機板</a:t>
            </a: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標楷體"/>
              </a:rPr>
              <a:t>Wire frame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040000" y="720"/>
            <a:ext cx="2809800" cy="685728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首頁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305320" y="36000"/>
            <a:ext cx="2470680" cy="649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4905360" y="25704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4410000" y="685800"/>
            <a:ext cx="3485520" cy="1085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4010040" y="85932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968000" y="4968000"/>
            <a:ext cx="2821680" cy="9666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5025960" y="2848320"/>
            <a:ext cx="2821680" cy="2119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5018400" y="6002280"/>
            <a:ext cx="2831400" cy="817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4496760" y="5040000"/>
            <a:ext cx="39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4712760" y="60022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4684320" y="2952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1409400" y="1518480"/>
            <a:ext cx="311400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1.Logo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功能列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購物車、搜尋列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主選單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4.banner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6.news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產品類圖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商品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11.Icon-facebook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選單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文字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5936760" y="67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>
            <a:off x="7153200" y="-720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5260320" y="3009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4788000" y="9345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17"/>
          <p:cNvSpPr/>
          <p:nvPr/>
        </p:nvSpPr>
        <p:spPr>
          <a:xfrm>
            <a:off x="5792760" y="1723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8"/>
          <p:cNvSpPr/>
          <p:nvPr/>
        </p:nvSpPr>
        <p:spPr>
          <a:xfrm>
            <a:off x="5432760" y="21556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5667480" y="2788920"/>
            <a:ext cx="308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0"/>
          <p:cNvSpPr/>
          <p:nvPr/>
        </p:nvSpPr>
        <p:spPr>
          <a:xfrm>
            <a:off x="5311440" y="3240000"/>
            <a:ext cx="37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21"/>
          <p:cNvSpPr/>
          <p:nvPr/>
        </p:nvSpPr>
        <p:spPr>
          <a:xfrm>
            <a:off x="6120000" y="5971680"/>
            <a:ext cx="64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2"/>
          <p:cNvSpPr/>
          <p:nvPr/>
        </p:nvSpPr>
        <p:spPr>
          <a:xfrm>
            <a:off x="5160240" y="6285960"/>
            <a:ext cx="519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3"/>
          <p:cNvSpPr/>
          <p:nvPr/>
        </p:nvSpPr>
        <p:spPr>
          <a:xfrm>
            <a:off x="5960520" y="6493680"/>
            <a:ext cx="519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4"/>
          <p:cNvSpPr/>
          <p:nvPr/>
        </p:nvSpPr>
        <p:spPr>
          <a:xfrm>
            <a:off x="4640760" y="19234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5"/>
          <p:cNvSpPr/>
          <p:nvPr/>
        </p:nvSpPr>
        <p:spPr>
          <a:xfrm>
            <a:off x="5073840" y="1770840"/>
            <a:ext cx="2821680" cy="9666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6"/>
          <p:cNvSpPr/>
          <p:nvPr/>
        </p:nvSpPr>
        <p:spPr>
          <a:xfrm>
            <a:off x="5815800" y="4896000"/>
            <a:ext cx="37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7"/>
          <p:cNvSpPr/>
          <p:nvPr/>
        </p:nvSpPr>
        <p:spPr>
          <a:xfrm>
            <a:off x="5112000" y="5256000"/>
            <a:ext cx="50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57720" y="50004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5400" spc="-120" strike="noStrike">
                <a:solidFill>
                  <a:srgbClr val="c9211e"/>
                </a:solidFill>
                <a:latin typeface="微軟正黑體"/>
                <a:ea typeface="微軟正黑體"/>
              </a:rPr>
              <a:t>最新消息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39" name="圖片 198" descr=""/>
          <p:cNvPicPr/>
          <p:nvPr/>
        </p:nvPicPr>
        <p:blipFill>
          <a:blip r:embed="rId1"/>
          <a:srcRect l="29961" t="8395" r="43463" b="4458"/>
          <a:stretch/>
        </p:blipFill>
        <p:spPr>
          <a:xfrm>
            <a:off x="4318920" y="173880"/>
            <a:ext cx="3529080" cy="650988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660600" y="1659600"/>
            <a:ext cx="31140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a.(head)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f.(card)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最新消息內容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分隔線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5.button-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第一頁、上一頁、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下一頁、最末頁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e.(footer)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959720" y="173880"/>
            <a:ext cx="2888280" cy="873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4559760" y="31536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559760" y="5457960"/>
            <a:ext cx="3173760" cy="1225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"/>
          <p:cNvSpPr/>
          <p:nvPr/>
        </p:nvSpPr>
        <p:spPr>
          <a:xfrm>
            <a:off x="4318920" y="508860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4519080" y="1247040"/>
            <a:ext cx="3088080" cy="2810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4227480" y="114444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5267160" y="1279440"/>
            <a:ext cx="1608840" cy="329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4759920" y="1743840"/>
            <a:ext cx="2602440" cy="1693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1"/>
          <p:cNvSpPr/>
          <p:nvPr/>
        </p:nvSpPr>
        <p:spPr>
          <a:xfrm>
            <a:off x="4627800" y="3464640"/>
            <a:ext cx="2808360" cy="150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2"/>
          <p:cNvSpPr/>
          <p:nvPr/>
        </p:nvSpPr>
        <p:spPr>
          <a:xfrm>
            <a:off x="5227200" y="3649320"/>
            <a:ext cx="1608840" cy="329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3"/>
          <p:cNvSpPr/>
          <p:nvPr/>
        </p:nvSpPr>
        <p:spPr>
          <a:xfrm>
            <a:off x="5021640" y="124704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4512240" y="162972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4427640" y="31942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4964040" y="3615480"/>
            <a:ext cx="39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884</TotalTime>
  <Application>LibreOffice/6.2.6.2$Windows_X86_64 LibreOffice_project/684e730861356e74889dfe6dbddd3562aae2e6ad</Application>
  <Words>521</Words>
  <Paragraphs>192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2019-12-30T07:03:55Z</dcterms:created>
  <dc:creator>Windows 使用者</dc:creator>
  <dc:description/>
  <dc:language>zh-TW</dc:language>
  <cp:lastModifiedBy/>
  <dcterms:modified xsi:type="dcterms:W3CDTF">2020-03-09T23:52:05Z</dcterms:modified>
  <cp:revision>107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