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E35D46-055D-490E-9258-3CB1158FB4D8}">
  <a:tblStyle styleId="{E4E35D46-055D-490E-9258-3CB1158FB4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a494136e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6a494136e5_1_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251055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917180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75879" y="1709739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75879" y="4589464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82327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5014914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5014914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3"/>
          <p:cNvGraphicFramePr/>
          <p:nvPr/>
        </p:nvGraphicFramePr>
        <p:xfrm>
          <a:off x="100578" y="1150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{E4E35D46-055D-490E-9258-3CB1158FB4D8}</a:tableStyleId>
              </a:tblPr>
              <a:tblGrid>
                <a:gridCol w="1057600"/>
                <a:gridCol w="8692975"/>
              </a:tblGrid>
              <a:tr h="46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Jornada</a:t>
                      </a:r>
                      <a:endParaRPr/>
                    </a:p>
                  </a:txBody>
                  <a:tcPr marT="24500" marB="24500" marR="48975" marL="48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FAZENDO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PENSANDO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SENTINDO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OPORTUNIDADES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9" name="Google Shape;89;p13"/>
          <p:cNvSpPr txBox="1"/>
          <p:nvPr/>
        </p:nvSpPr>
        <p:spPr>
          <a:xfrm flipH="1">
            <a:off x="183263" y="315812"/>
            <a:ext cx="1852500" cy="38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Mariana, a Futura Tutora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 flipH="1">
            <a:off x="2196742" y="315812"/>
            <a:ext cx="5512500" cy="50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Cenário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Mariana mora sozinha, trabalha em casa e decidiu que está pronta para adotar seu primeiro animal de estimação. Ela está buscando online por um companheiro que se adapte bem à sua rotina e ao seu apartamento.</a:t>
            </a:r>
            <a:endParaRPr sz="1300"/>
          </a:p>
        </p:txBody>
      </p:sp>
      <p:sp>
        <p:nvSpPr>
          <p:cNvPr id="91" name="Google Shape;91;p13"/>
          <p:cNvSpPr txBox="1"/>
          <p:nvPr/>
        </p:nvSpPr>
        <p:spPr>
          <a:xfrm flipH="1">
            <a:off x="7870230" y="77912"/>
            <a:ext cx="1852500" cy="98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Arthur Yang Tung - 14559819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Kevin Tamayose - 14669711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Theo Djrdjrjan Brito - 13688367 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Filipe Valeriano Batista Oliveira de Oliveira - 14570701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thinking" id="92" name="Google Shape;92;p13"/>
          <p:cNvSpPr/>
          <p:nvPr/>
        </p:nvSpPr>
        <p:spPr>
          <a:xfrm>
            <a:off x="4871357" y="3347357"/>
            <a:ext cx="163286" cy="163286"/>
          </a:xfrm>
          <a:prstGeom prst="rect">
            <a:avLst/>
          </a:prstGeom>
          <a:noFill/>
          <a:ln>
            <a:noFill/>
          </a:ln>
        </p:spPr>
        <p:txBody>
          <a:bodyPr anchorCtr="0" anchor="t" bIns="24475" lIns="48975" spcFirstLastPara="1" rIns="48975" wrap="square" tIns="24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cdn4.iconfinder.com/data/icons/office-time/512/19-256.png" id="93" name="Google Shape;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69" y="1806187"/>
            <a:ext cx="847078" cy="84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70" y="3042849"/>
            <a:ext cx="847078" cy="879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4.iconfinder.com/data/icons/ionicons/512/icon-ios7-heart-outline-256.png" id="95" name="Google Shape;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8" y="4097668"/>
            <a:ext cx="1213909" cy="12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opportunity icon" id="96" name="Google Shape;9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730" y="5567888"/>
            <a:ext cx="932155" cy="9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 txBox="1"/>
          <p:nvPr/>
        </p:nvSpPr>
        <p:spPr>
          <a:xfrm>
            <a:off x="1166550" y="1177250"/>
            <a:ext cx="2964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Nesta fase, Mariana tem o primeiro contato com o site PetPal e inicia sua busca.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131150" y="1177225"/>
            <a:ext cx="2964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DURANTE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Mariana encontrou alguns pets que lhe interessaram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6886550" y="1177250"/>
            <a:ext cx="2964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Mariana usa o site para se preparar para a chegada do novo membro da família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166550" y="16150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Navega até a página "Adoção" do site PetPal.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Rola a página para ver os animais disponíveis.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Utiliza os filtros de "Espécie" e "Idade" para refinar os resultados.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131150" y="16150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Clica em vários perfis para abrir o modal de detalhes.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Lê atentamente as descrições de personalidade e idade.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Usa a função "Adicionar aos Favoritos" para salvar os que mais gostou.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Navega até a página "Meus Favoritos" para comparar suas escolhas.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166550" y="28936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"Será que consigo encontrar um cão de porte pequeno aqui?"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"Como posso saber mais sobre a personalidade deles só com uma foto?"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"Gostei da organização, parece fácil de usar."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66550" y="41722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Esperança: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Animada com a chance de encontrar um novo amigo.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Ansiedade: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Preocupada em fazer a escolha certa, já que é sua primeira vez.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Curiosidade: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Interessada em explorar os perfis dos pets.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1166550" y="545037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deve ter filtros funcionais para facilitar a busca.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Adicionar filtros mais específicos, como "Porte do animal" ou "Ideal para apartamento".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deve fornecer uma visualização clara dos animais em uma grade.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4131150" y="2869050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"Gostei de dois, qual deles se adaptaria melhor à minha rotina?"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"Ainda bem que posso salvar para não perder os perfis."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"Preciso descobrir qual é o próximo passo para a adoção."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6886550" y="16150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Navega para as seções "Shop" e "Services".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Procura por itens essenciais como cama, ração para filhotes e brinquedos.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Adiciona os produtos ao carrinho e finaliza a compra.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Agenda uma primeira consulta no "Veterinary Checkup".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6886550" y="28936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"Preciso garantir que tudo esteja pronto para quando ele chegar."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"O que mais um filhote precisa?"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"Que prático poder comprar os produtos e agendar o veterinário no mesmo site."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4131150" y="4159713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Apego: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Já começando a criar um vínculo emocional com os pets selecionados.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Dúvida: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Insegura sobre qual seria a melhor escolha para ela.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Confiança: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Sente-se mais confiante no processo graças às informações detalhadas e às ferramentas do site.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886550" y="41722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Empolgação: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Muito animada para a chegada do seu pet.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Alívio: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Grata por encontrar uma solução completa que economiza seu tempo.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Responsabilidade: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Ciente dos cuidados e preparativos necessários.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131150" y="5450400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deve permitir salvar pets em uma lista de favoritos.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Adicionar um botão "Comparar Favoritos" para ver os perfis lado a lado.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Incluir no modal um botão ou formulário de "Tenho Interesse" para iniciar o contato de adoção.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886550" y="5450400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integra as diferentes jornadas de um tutor de pet (adoção, compras, serviços).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Oferecer na loja um "Kit de Boas-Vindas para Novos Tutores" com um pacote de itens essenciais.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poderia sugerir produtos e serviços relevantes com base no perfil do animal que o usuário favoritou ou adotou. 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14"/>
          <p:cNvGraphicFramePr/>
          <p:nvPr/>
        </p:nvGraphicFramePr>
        <p:xfrm>
          <a:off x="100578" y="1150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{E4E35D46-055D-490E-9258-3CB1158FB4D8}</a:tableStyleId>
              </a:tblPr>
              <a:tblGrid>
                <a:gridCol w="1057600"/>
                <a:gridCol w="8692975"/>
              </a:tblGrid>
              <a:tr h="464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chemeClr val="dk1"/>
                          </a:solidFill>
                        </a:rPr>
                        <a:t>Jornada</a:t>
                      </a:r>
                      <a:endParaRPr/>
                    </a:p>
                  </a:txBody>
                  <a:tcPr marT="24500" marB="24500" marR="48975" marL="48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FAZENDO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PENSANDO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SENTINDO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7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50"/>
                        <a:t>OPORTUNIDADES</a:t>
                      </a:r>
                      <a:endParaRPr/>
                    </a:p>
                  </a:txBody>
                  <a:tcPr marT="24500" marB="24500" marR="48975" marL="48975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24500" marB="24500" marR="48975" marL="489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7" name="Google Shape;117;p14"/>
          <p:cNvSpPr txBox="1"/>
          <p:nvPr/>
        </p:nvSpPr>
        <p:spPr>
          <a:xfrm flipH="1">
            <a:off x="183263" y="315812"/>
            <a:ext cx="1852500" cy="389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Papel: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Carlos, o Tutor Ocupado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 flipH="1">
            <a:off x="2196742" y="315812"/>
            <a:ext cx="5512500" cy="639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Cenário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Carlos é um profissional com uma agenda cheia e tutor de um Golden Retriever chamado Max. Ele percebe que a ração de Max está acabando e que precisa agendar um banho e tosa para o fim de semana. Ele busca uma forma rápida e eficiente de resolver ambas as tarefas.</a:t>
            </a:r>
            <a:endParaRPr sz="1300"/>
          </a:p>
        </p:txBody>
      </p:sp>
      <p:sp>
        <p:nvSpPr>
          <p:cNvPr id="119" name="Google Shape;119;p14"/>
          <p:cNvSpPr txBox="1"/>
          <p:nvPr/>
        </p:nvSpPr>
        <p:spPr>
          <a:xfrm flipH="1">
            <a:off x="7870230" y="77912"/>
            <a:ext cx="1852500" cy="982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64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Arthur Yang Tung - 14559819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Kevin Tamayose - 14669711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Theo Djrdjrjan Brito - 13688367 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4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Filipe Valeriano Batista Oliveira de Oliveira - 14570701</a:t>
            </a:r>
            <a:endParaRPr sz="964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Resultado de imagem para thinking" id="120" name="Google Shape;120;p14"/>
          <p:cNvSpPr/>
          <p:nvPr/>
        </p:nvSpPr>
        <p:spPr>
          <a:xfrm>
            <a:off x="4871357" y="3347357"/>
            <a:ext cx="1632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475" lIns="48975" spcFirstLastPara="1" rIns="48975" wrap="square" tIns="24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64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cdn4.iconfinder.com/data/icons/office-time/512/19-256.png"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69" y="1806187"/>
            <a:ext cx="847078" cy="847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270" y="3042849"/>
            <a:ext cx="847078" cy="879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4.iconfinder.com/data/icons/ionicons/512/icon-ios7-heart-outline-256.png" id="123" name="Google Shape;12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48" y="4097668"/>
            <a:ext cx="1213909" cy="1213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opportunity icon" id="124" name="Google Shape;12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0730" y="5567888"/>
            <a:ext cx="932155" cy="93215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/>
        </p:nvSpPr>
        <p:spPr>
          <a:xfrm>
            <a:off x="1166550" y="1177250"/>
            <a:ext cx="2964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ANTES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Carlos identifica as tarefas que precisa realizar e recorre a uma solução que ele já conhece e confia.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131150" y="1177225"/>
            <a:ext cx="2964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DURANTE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Carlos navega pelo site para realizar as duas tarefas principais que planejou.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6886550" y="1177250"/>
            <a:ext cx="29646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DEPOIS</a:t>
            </a:r>
            <a:endParaRPr b="1"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5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Após completar as ações, Carlos verifica se tudo foi registrado corretamente em sua conta.</a:t>
            </a:r>
            <a:endParaRPr sz="85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1166550" y="16150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Nota que o pacote de ração de Max está quase vazio.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Lembra que precisa agendar um banho e tosa para o fim de semana.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Acessa o site do PetPal, que já tem salvo em seus favoritos.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Realiza o login em sua conta para acessar suas informações.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4131150" y="16150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Navega para a seção "Shop" e usa a busca para encontrar a ração que Max usa.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Adiciona o produto ao carrinho.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Muda para a seção "Services", filtra por "Grooming &amp; Spa" e agenda o serviço.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Retorna ao carrinho para finalizar a compra da ração.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1166550" y="28936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"Preciso comprar a ração do Max hoje, sem falta."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"Já que estou aqui, vou resolver o agendamento do banho também."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"Espero conseguir fazer tudo isso em menos de 10 minutos."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1166550" y="41722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Apressado: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Pressionado pelo tempo devido à sua agenda de trabalho.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Focado: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Determinado a resolver suas pendências de forma prática.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Confiante: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Espera que o site seja eficiente como das outras vezes.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4"/>
          <p:cNvSpPr txBox="1"/>
          <p:nvPr/>
        </p:nvSpPr>
        <p:spPr>
          <a:xfrm>
            <a:off x="1166550" y="545037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permite um login rápido para usuários recorrentes.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Implementar uma seção "Comprar novamente" no painel do usuário, com base no histórico de compras.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Enviar um lembrete (via e-mail, por exemplo) sobre compras recorrentes, como ração. 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4"/>
          <p:cNvSpPr txBox="1"/>
          <p:nvPr/>
        </p:nvSpPr>
        <p:spPr>
          <a:xfrm>
            <a:off x="4131150" y="2869050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"Ótimo, ração no carrinho. Agora o serviço."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"O filtro funciona bem, achei rápido o que eu queria."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"Agendado! Muito mais prático do que ter que ligar para o pet shop."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4"/>
          <p:cNvSpPr txBox="1"/>
          <p:nvPr/>
        </p:nvSpPr>
        <p:spPr>
          <a:xfrm>
            <a:off x="6886550" y="16150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Vê a tela de sucesso da compra da ração.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Abre o menu do seu perfil para acessar sua conta.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Clica em "Meus Agendamentos" para confirmar o dia e a hora do banho e tosa.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Acessa o "Histórico de Compras" para ver se o pedido da ração foi registrado.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6886550" y="28936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"Pronto, duas coisas a menos na minha lista de pendências."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"Vou só confirmar se o agendamento está certo para sábado."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"Perfeito, o pedido da ração e o serviço estão ambos registrados na minha conta."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4131150" y="4159713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Produtivo: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Satisfeito por conseguir realizar múltiplas tarefas de forma eficiente.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Controle: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Sente que o fluxo do site é claro e lhe dá o controle das ações.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Aliviado: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Feliz por ter concluído tarefas importantes de forma descomplicada.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6886550" y="4172225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Satisfeito: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Sensação de dever cumprido e eficiência.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Tranquilo: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Seguro de que o sistema registrou corretamente suas solicitações.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Organizado: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Gosta de ter um local centralizado para consultar todas as suas interações com o serviço.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4131150" y="5450400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10000"/>
          </a:bodyPr>
          <a:lstStyle/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permite a navegação fluida entre as seções de Loja e Serviços.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agendamento de serviço é um processo simples e direto.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337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Unificar o checkout, permitindo "pagar" por produtos e "confirmar" agendamentos em uma única transação final.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6886550" y="5450400"/>
            <a:ext cx="29646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Requisito Atendido: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As seções da conta do usuário são atualizadas em tempo real após as ações serem completadas.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O sistema poderia enviar notificações por e-mail (funcionalidade externa) para confirmar tanto a compra quanto o agendamento.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2575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Char char="●"/>
            </a:pPr>
            <a:r>
              <a:rPr b="1"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Melhoria: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Adicionar uma opção "Adicionar ao Calendário" (Google, Outlook) para os serviços agendados.</a:t>
            </a:r>
            <a:r>
              <a:rPr lang="pt-BR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