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5"/>
  </p:notesMasterIdLst>
  <p:sldIdLst>
    <p:sldId id="289" r:id="rId2"/>
    <p:sldId id="334" r:id="rId3"/>
    <p:sldId id="339" r:id="rId4"/>
    <p:sldId id="340" r:id="rId5"/>
    <p:sldId id="335" r:id="rId6"/>
    <p:sldId id="302" r:id="rId7"/>
    <p:sldId id="290" r:id="rId8"/>
    <p:sldId id="291" r:id="rId9"/>
    <p:sldId id="292" r:id="rId10"/>
    <p:sldId id="331" r:id="rId11"/>
    <p:sldId id="293" r:id="rId12"/>
    <p:sldId id="332" r:id="rId13"/>
    <p:sldId id="33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3" r:id="rId23"/>
    <p:sldId id="306" r:id="rId24"/>
    <p:sldId id="305" r:id="rId25"/>
    <p:sldId id="307" r:id="rId26"/>
    <p:sldId id="336" r:id="rId27"/>
    <p:sldId id="308" r:id="rId28"/>
    <p:sldId id="309" r:id="rId29"/>
    <p:sldId id="320" r:id="rId30"/>
    <p:sldId id="319" r:id="rId31"/>
    <p:sldId id="318" r:id="rId32"/>
    <p:sldId id="324" r:id="rId33"/>
    <p:sldId id="325" r:id="rId34"/>
    <p:sldId id="326" r:id="rId35"/>
    <p:sldId id="327" r:id="rId36"/>
    <p:sldId id="328" r:id="rId37"/>
    <p:sldId id="329" r:id="rId38"/>
    <p:sldId id="310" r:id="rId39"/>
    <p:sldId id="312" r:id="rId40"/>
    <p:sldId id="314" r:id="rId41"/>
    <p:sldId id="315" r:id="rId42"/>
    <p:sldId id="316" r:id="rId43"/>
    <p:sldId id="31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8645-14D5-46E6-BAB5-C3641D59B040}" type="datetimeFigureOut">
              <a:rPr lang="el-GR" smtClean="0"/>
              <a:t>5/5/2020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EA842-74C7-4869-9819-D0AB6F7BE01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095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E920406-C4EF-44AF-A201-974D717984A7}" type="slidenum">
              <a:rPr lang="en-US" altLang="el-GR" sz="1200" baseline="0" smtClean="0"/>
              <a:pPr eaLnBrk="1" hangingPunct="1"/>
              <a:t>1</a:t>
            </a:fld>
            <a:endParaRPr lang="en-US" altLang="el-GR" sz="1200" baseline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l-GR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33E05F-8595-4A5F-9720-A5702C5994E2}" type="slidenum">
              <a:rPr lang="en-US" altLang="el-GR" sz="1200" baseline="0" smtClean="0"/>
              <a:pPr eaLnBrk="1" hangingPunct="1"/>
              <a:t>18</a:t>
            </a:fld>
            <a:endParaRPr lang="en-US" altLang="el-GR" sz="1200" baseline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l-GR" dirty="0"/>
              <a:t> See pr16-14.cpp ,  pr16-15.cpp,  pr16-16.cpp,  pr16-17.cpp, and pr16-18.cpp</a:t>
            </a:r>
          </a:p>
          <a:p>
            <a:pPr eaLnBrk="1" hangingPunct="1"/>
            <a:endParaRPr lang="en-US" altLang="el-G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4DD573-3097-4F0B-9336-DDEB026AFEDC}" type="slidenum">
              <a:rPr lang="en-US" altLang="el-GR" sz="1200" baseline="0" smtClean="0"/>
              <a:pPr eaLnBrk="1" hangingPunct="1"/>
              <a:t>19</a:t>
            </a:fld>
            <a:endParaRPr lang="en-US" altLang="el-GR" sz="1200" baseline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l-GR"/>
              <a:t>See pr16-16.cpp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7D9F0C-6DA0-4041-AC96-245F7AAA14E1}" type="slidenum">
              <a:rPr lang="en-US" altLang="el-GR" sz="1200" baseline="0" smtClean="0"/>
              <a:pPr eaLnBrk="1" hangingPunct="1"/>
              <a:t>20</a:t>
            </a:fld>
            <a:endParaRPr lang="en-US" altLang="el-GR" sz="1200" baseline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l-GR"/>
              <a:t>See pr16-14.cpp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7576836-0828-43F6-A3CF-D4152704C347}" type="slidenum">
              <a:rPr lang="en-US" altLang="el-GR" sz="1200" baseline="0" smtClean="0"/>
              <a:pPr eaLnBrk="1" hangingPunct="1"/>
              <a:t>21</a:t>
            </a:fld>
            <a:endParaRPr lang="en-US" altLang="el-GR" sz="1200" baseline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l-GR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C92781-AC4A-45A6-9062-23C62218ADF9}" type="slidenum">
              <a:rPr lang="en-US" altLang="el-GR" sz="1200" baseline="0" smtClean="0"/>
              <a:pPr eaLnBrk="1" hangingPunct="1"/>
              <a:t>7</a:t>
            </a:fld>
            <a:endParaRPr lang="en-US" altLang="el-GR" sz="1200" baseline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l-GR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38FB68D-868E-40CE-AA8E-F743867981FC}" type="slidenum">
              <a:rPr lang="en-US" altLang="el-GR" sz="1200" baseline="0" smtClean="0"/>
              <a:pPr eaLnBrk="1" hangingPunct="1"/>
              <a:t>8</a:t>
            </a:fld>
            <a:endParaRPr lang="en-US" altLang="el-GR" sz="1200" baseline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l-GR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916961-BBA7-4CC4-B4F2-F0B57F83BF91}" type="slidenum">
              <a:rPr lang="en-US" altLang="el-GR" sz="1200" baseline="0" smtClean="0"/>
              <a:pPr eaLnBrk="1" hangingPunct="1"/>
              <a:t>9</a:t>
            </a:fld>
            <a:endParaRPr lang="en-US" altLang="el-GR" sz="1200" baseline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l-GR"/>
              <a:t>See pr16-13.cpp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2CAA0A-FE93-4AE4-AD9D-073FD01F3228}" type="slidenum">
              <a:rPr lang="en-US" altLang="el-GR" sz="1200" baseline="0" smtClean="0"/>
              <a:pPr eaLnBrk="1" hangingPunct="1"/>
              <a:t>11</a:t>
            </a:fld>
            <a:endParaRPr lang="en-US" altLang="el-GR" sz="1200" baseline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l-GR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D3CEEC-32C7-435E-B4DB-E0811257EE00}" type="slidenum">
              <a:rPr lang="en-US" altLang="el-GR" sz="1200" baseline="0" smtClean="0"/>
              <a:pPr eaLnBrk="1" hangingPunct="1"/>
              <a:t>14</a:t>
            </a:fld>
            <a:endParaRPr lang="en-US" altLang="el-GR" sz="1200" baseline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l-GR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F84354A-DA91-4B30-9F20-3FD51575DA07}" type="slidenum">
              <a:rPr lang="en-US" altLang="el-GR" sz="1200" baseline="0" smtClean="0"/>
              <a:pPr eaLnBrk="1" hangingPunct="1"/>
              <a:t>15</a:t>
            </a:fld>
            <a:endParaRPr lang="en-US" altLang="el-GR" sz="1200" baseline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l-GR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78C48C-0504-472E-8C12-0D45EA5B6A5C}" type="slidenum">
              <a:rPr lang="en-US" altLang="el-GR" sz="1200" baseline="0" smtClean="0"/>
              <a:pPr eaLnBrk="1" hangingPunct="1"/>
              <a:t>16</a:t>
            </a:fld>
            <a:endParaRPr lang="en-US" altLang="el-GR" sz="1200" baseline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l-GR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528060-2B51-4C54-AFB8-AFC96B44B795}" type="slidenum">
              <a:rPr lang="en-US" altLang="el-GR" sz="1200" baseline="0" smtClean="0"/>
              <a:pPr eaLnBrk="1" hangingPunct="1"/>
              <a:t>17</a:t>
            </a:fld>
            <a:endParaRPr lang="en-US" altLang="el-GR" sz="1200" baseline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l-GR"/>
              <a:t>See pr16-13.cpp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070E-E480-4924-9A37-74771A5BD069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F8FC-0515-4D0F-898F-A1565E74A8BE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5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208B-092B-4EA9-AE5F-B9D8719A5403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4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866D-C864-43A7-9707-FB5869E6AE84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4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863E-E675-4030-9B70-1BE95B71A181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5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5066-D89B-4A27-BC31-860DCE8520AC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0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9146-91A6-4F34-B420-3EC49ED7562B}" type="datetime1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8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B52-ED9A-46D8-94F0-EAF44CBDD674}" type="datetime1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0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C56-A3F9-45D3-A767-585BE4F19CB7}" type="datetime1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7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9CF8-5720-4919-8D1B-276A6254858C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1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848D-0EFA-45B9-909A-B1B5471A3C67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4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ACCC3-781A-4D63-8CAA-6FF7E5F64DD7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1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l-GR" sz="3200" dirty="0"/>
              <a:t>Introduction to the Standard Template Library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1"/>
            <a:ext cx="8294688" cy="45291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el-GR" sz="3000" dirty="0">
                <a:solidFill>
                  <a:schemeClr val="accent2"/>
                </a:solidFill>
              </a:rPr>
              <a:t>Standard Template Library (STL):</a:t>
            </a:r>
            <a:r>
              <a:rPr lang="en-US" altLang="el-GR" sz="3000" dirty="0"/>
              <a:t> a library containing templates for frequently used data structures and useful algorithms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l-GR" sz="3000" dirty="0"/>
              <a:t>Programs can be developed faster and are more portable if they use templates from the STL</a:t>
            </a:r>
          </a:p>
          <a:p>
            <a:pPr>
              <a:defRPr/>
            </a:pPr>
            <a:r>
              <a:rPr lang="en-US" sz="2800" dirty="0"/>
              <a:t>An ISO C++ standard framework of about 10 containers and about 60 algorithms connected by iterators</a:t>
            </a:r>
          </a:p>
          <a:p>
            <a:pPr lvl="1">
              <a:defRPr/>
            </a:pPr>
            <a:r>
              <a:rPr lang="en-US" sz="2400" dirty="0"/>
              <a:t>Other organizations provide more containers and algorithms in the style of the STL</a:t>
            </a:r>
          </a:p>
          <a:p>
            <a:pPr lvl="2">
              <a:defRPr/>
            </a:pPr>
            <a:r>
              <a:rPr lang="en-US" sz="2000" dirty="0"/>
              <a:t>Boost.org, Microsoft, SGI, …</a:t>
            </a:r>
          </a:p>
          <a:p>
            <a:pPr>
              <a:defRPr/>
            </a:pPr>
            <a:r>
              <a:rPr lang="en-US" sz="2800" dirty="0"/>
              <a:t>Probably the currently best known and most widely used example of generic programming</a:t>
            </a:r>
          </a:p>
          <a:p>
            <a:pPr eaLnBrk="1" hangingPunct="1">
              <a:spcBef>
                <a:spcPct val="50000"/>
              </a:spcBef>
            </a:pPr>
            <a:endParaRPr lang="en-US" altLang="el-GR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3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dirty="0"/>
              <a:t>Iterators (1)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49813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l-GR" dirty="0"/>
              <a:t>We need a subscript operator to access container elements BUT … in a </a:t>
            </a:r>
            <a:r>
              <a:rPr lang="en-US" altLang="el-GR" u="sng" dirty="0"/>
              <a:t>generic</a:t>
            </a:r>
            <a:r>
              <a:rPr lang="en-US" altLang="el-GR" dirty="0"/>
              <a:t> way </a:t>
            </a:r>
          </a:p>
          <a:p>
            <a:pPr lvl="1">
              <a:lnSpc>
                <a:spcPct val="90000"/>
              </a:lnSpc>
            </a:pPr>
            <a:r>
              <a:rPr lang="en-US" altLang="el-GR" dirty="0"/>
              <a:t>STL provides </a:t>
            </a:r>
            <a:r>
              <a:rPr lang="en-US" altLang="el-GR" u="sng" dirty="0"/>
              <a:t>objects</a:t>
            </a:r>
            <a:r>
              <a:rPr lang="en-US" altLang="el-GR" dirty="0"/>
              <a:t> called </a:t>
            </a:r>
            <a:r>
              <a:rPr lang="en-US" altLang="el-GR" u="sng" dirty="0"/>
              <a:t>iterators</a:t>
            </a:r>
            <a:r>
              <a:rPr lang="en-US" altLang="el-GR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l-GR" dirty="0"/>
              <a:t>can point at an element</a:t>
            </a:r>
          </a:p>
          <a:p>
            <a:pPr lvl="1">
              <a:lnSpc>
                <a:spcPct val="90000"/>
              </a:lnSpc>
            </a:pPr>
            <a:r>
              <a:rPr lang="en-US" altLang="el-GR" dirty="0"/>
              <a:t>can access the value within that element</a:t>
            </a:r>
          </a:p>
          <a:p>
            <a:pPr lvl="1">
              <a:lnSpc>
                <a:spcPct val="90000"/>
              </a:lnSpc>
            </a:pPr>
            <a:r>
              <a:rPr lang="en-US" altLang="el-GR" dirty="0"/>
              <a:t>can move from one element to another</a:t>
            </a:r>
          </a:p>
          <a:p>
            <a:pPr>
              <a:lnSpc>
                <a:spcPct val="90000"/>
              </a:lnSpc>
            </a:pPr>
            <a:r>
              <a:rPr lang="en-US" altLang="el-GR" dirty="0"/>
              <a:t>They are independent of any particular container … thus a </a:t>
            </a:r>
            <a:r>
              <a:rPr lang="en-US" altLang="el-GR" u="sng" dirty="0"/>
              <a:t>generic</a:t>
            </a:r>
            <a:r>
              <a:rPr lang="en-US" altLang="el-GR" dirty="0"/>
              <a:t> mechanism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A709-4EF2-408F-98F7-3A53204229BE}" type="slidenum">
              <a:rPr lang="en-US" altLang="el-GR"/>
              <a:pPr/>
              <a:t>10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8313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l-GR" dirty="0"/>
              <a:t>Iterators (2)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848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l-GR"/>
              <a:t>Generalization of pointers, used to access information in containers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l-GR"/>
              <a:t>Four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l-GR"/>
              <a:t>forward</a:t>
            </a:r>
            <a:r>
              <a:rPr lang="en-US" altLang="el-GR">
                <a:latin typeface="Courier New" pitchFamily="49" charset="0"/>
              </a:rPr>
              <a:t> </a:t>
            </a:r>
            <a:r>
              <a:rPr lang="en-US" altLang="el-GR"/>
              <a:t>(uses</a:t>
            </a:r>
            <a:r>
              <a:rPr lang="en-US" altLang="el-GR">
                <a:latin typeface="Courier New" pitchFamily="49" charset="0"/>
              </a:rPr>
              <a:t> </a:t>
            </a:r>
            <a:r>
              <a:rPr lang="en-US" altLang="el-GR" b="1">
                <a:latin typeface="Courier New" pitchFamily="49" charset="0"/>
              </a:rPr>
              <a:t>++</a:t>
            </a:r>
            <a:r>
              <a:rPr lang="en-US" altLang="el-GR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l-GR"/>
              <a:t>bidirectional</a:t>
            </a:r>
            <a:r>
              <a:rPr lang="en-US" altLang="el-GR">
                <a:latin typeface="Courier New" pitchFamily="49" charset="0"/>
              </a:rPr>
              <a:t> </a:t>
            </a:r>
            <a:r>
              <a:rPr lang="en-US" altLang="el-GR"/>
              <a:t>(uses</a:t>
            </a:r>
            <a:r>
              <a:rPr lang="en-US" altLang="el-GR">
                <a:latin typeface="Courier New" pitchFamily="49" charset="0"/>
              </a:rPr>
              <a:t> </a:t>
            </a:r>
            <a:r>
              <a:rPr lang="en-US" altLang="el-GR" b="1">
                <a:latin typeface="Courier New" pitchFamily="49" charset="0"/>
              </a:rPr>
              <a:t>++</a:t>
            </a:r>
            <a:r>
              <a:rPr lang="en-US" altLang="el-GR">
                <a:latin typeface="Courier New" pitchFamily="49" charset="0"/>
              </a:rPr>
              <a:t> </a:t>
            </a:r>
            <a:r>
              <a:rPr lang="en-US" altLang="el-GR"/>
              <a:t>and</a:t>
            </a:r>
            <a:r>
              <a:rPr lang="en-US" altLang="el-GR">
                <a:latin typeface="Courier New" pitchFamily="49" charset="0"/>
              </a:rPr>
              <a:t> </a:t>
            </a:r>
            <a:r>
              <a:rPr lang="en-US" altLang="el-GR" b="1">
                <a:latin typeface="Courier New" pitchFamily="49" charset="0"/>
              </a:rPr>
              <a:t>--</a:t>
            </a:r>
            <a:r>
              <a:rPr lang="en-US" altLang="el-GR">
                <a:latin typeface="Courier New" pitchFamily="49" charset="0"/>
              </a:rPr>
              <a:t> </a:t>
            </a:r>
            <a:r>
              <a:rPr lang="en-US" altLang="el-GR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l-GR"/>
              <a:t>random-access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l-GR"/>
              <a:t>input</a:t>
            </a:r>
            <a:r>
              <a:rPr lang="en-US" altLang="el-GR">
                <a:latin typeface="Courier New" pitchFamily="49" charset="0"/>
              </a:rPr>
              <a:t> </a:t>
            </a:r>
            <a:r>
              <a:rPr lang="en-US" altLang="el-GR"/>
              <a:t>(can be used with </a:t>
            </a:r>
            <a:r>
              <a:rPr lang="en-US" altLang="el-GR" b="1">
                <a:latin typeface="Courier New" pitchFamily="49" charset="0"/>
              </a:rPr>
              <a:t>cin</a:t>
            </a:r>
            <a:r>
              <a:rPr lang="en-US" altLang="el-GR"/>
              <a:t> and </a:t>
            </a:r>
            <a:r>
              <a:rPr lang="en-US" altLang="el-GR" b="1">
                <a:latin typeface="Courier New" pitchFamily="49" charset="0"/>
              </a:rPr>
              <a:t>istream</a:t>
            </a:r>
            <a:r>
              <a:rPr lang="en-US" altLang="el-GR"/>
              <a:t> objects)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l-GR"/>
              <a:t>output</a:t>
            </a:r>
            <a:r>
              <a:rPr lang="en-US" altLang="el-GR">
                <a:latin typeface="Courier New" pitchFamily="49" charset="0"/>
              </a:rPr>
              <a:t> </a:t>
            </a:r>
            <a:r>
              <a:rPr lang="en-US" altLang="el-GR"/>
              <a:t>(can be used with </a:t>
            </a:r>
            <a:r>
              <a:rPr lang="en-US" altLang="el-GR" b="1">
                <a:latin typeface="Courier New" pitchFamily="49" charset="0"/>
              </a:rPr>
              <a:t>cout</a:t>
            </a:r>
            <a:r>
              <a:rPr lang="en-US" altLang="el-GR"/>
              <a:t> and </a:t>
            </a:r>
            <a:r>
              <a:rPr lang="en-US" altLang="el-GR" b="1">
                <a:latin typeface="Courier New" pitchFamily="49" charset="0"/>
              </a:rPr>
              <a:t>ostream</a:t>
            </a:r>
            <a:r>
              <a:rPr lang="en-US" altLang="el-GR"/>
              <a:t> objects)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EC1D9-1B97-45ED-BD05-9972D413C02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8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Iterators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1249363"/>
            <a:ext cx="8229600" cy="5257800"/>
          </a:xfrm>
        </p:spPr>
        <p:txBody>
          <a:bodyPr/>
          <a:lstStyle/>
          <a:p>
            <a:r>
              <a:rPr lang="en-US" altLang="el-GR"/>
              <a:t>Given a vector which has had values placed in the first 4 locations:</a:t>
            </a:r>
          </a:p>
          <a:p>
            <a:endParaRPr lang="en-US" altLang="el-GR"/>
          </a:p>
          <a:p>
            <a:endParaRPr lang="en-US" altLang="el-GR"/>
          </a:p>
          <a:p>
            <a:endParaRPr lang="en-US" altLang="el-GR"/>
          </a:p>
          <a:p>
            <a:endParaRPr lang="en-US" altLang="el-GR"/>
          </a:p>
          <a:p>
            <a:r>
              <a:rPr lang="en-US" altLang="el-GR" b="1">
                <a:solidFill>
                  <a:srgbClr val="6666FF"/>
                </a:solidFill>
                <a:latin typeface="Courier New" pitchFamily="49" charset="0"/>
              </a:rPr>
              <a:t>v.begin()</a:t>
            </a:r>
            <a:r>
              <a:rPr lang="en-US" altLang="el-GR"/>
              <a:t> will return the </a:t>
            </a:r>
            <a:r>
              <a:rPr lang="en-US" altLang="el-GR" u="sng"/>
              <a:t>iterator value</a:t>
            </a:r>
            <a:r>
              <a:rPr lang="en-US" altLang="el-GR"/>
              <a:t> for the first slot, </a:t>
            </a:r>
          </a:p>
          <a:p>
            <a:r>
              <a:rPr lang="en-US" altLang="el-GR" b="1">
                <a:solidFill>
                  <a:srgbClr val="6666FF"/>
                </a:solidFill>
                <a:latin typeface="Courier New" pitchFamily="49" charset="0"/>
              </a:rPr>
              <a:t>v.end()</a:t>
            </a:r>
            <a:r>
              <a:rPr lang="en-US" altLang="el-GR"/>
              <a:t> for the next empty slot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17F9-5591-4A73-A1DC-0529C1CB6E59}" type="slidenum">
              <a:rPr lang="en-US" altLang="el-GR"/>
              <a:pPr/>
              <a:t>12</a:t>
            </a:fld>
            <a:endParaRPr lang="en-US" altLang="el-GR"/>
          </a:p>
        </p:txBody>
      </p:sp>
      <p:graphicFrame>
        <p:nvGraphicFramePr>
          <p:cNvPr id="92164" name="Group 4"/>
          <p:cNvGraphicFramePr>
            <a:graphicFrameLocks noGrp="1"/>
          </p:cNvGraphicFramePr>
          <p:nvPr/>
        </p:nvGraphicFramePr>
        <p:xfrm>
          <a:off x="1309688" y="2976563"/>
          <a:ext cx="6034087" cy="518160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4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334963" y="2473325"/>
            <a:ext cx="340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400">
                <a:solidFill>
                  <a:srgbClr val="6666FF"/>
                </a:solidFill>
              </a:rPr>
              <a:t>vector&lt;int&gt; v</a:t>
            </a:r>
          </a:p>
        </p:txBody>
      </p:sp>
      <p:grpSp>
        <p:nvGrpSpPr>
          <p:cNvPr id="92179" name="Group 19"/>
          <p:cNvGrpSpPr>
            <a:grpSpLocks/>
          </p:cNvGrpSpPr>
          <p:nvPr/>
        </p:nvGrpSpPr>
        <p:grpSpPr bwMode="auto">
          <a:xfrm>
            <a:off x="704850" y="3590925"/>
            <a:ext cx="1565275" cy="712788"/>
            <a:chOff x="489" y="2483"/>
            <a:chExt cx="986" cy="449"/>
          </a:xfrm>
        </p:grpSpPr>
        <p:sp>
          <p:nvSpPr>
            <p:cNvPr id="92180" name="Text Box 20"/>
            <p:cNvSpPr txBox="1">
              <a:spLocks noChangeArrowheads="1"/>
            </p:cNvSpPr>
            <p:nvPr/>
          </p:nvSpPr>
          <p:spPr bwMode="auto">
            <a:xfrm>
              <a:off x="489" y="2701"/>
              <a:ext cx="986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l-GR"/>
                <a:t>v.begin()</a:t>
              </a:r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1024" y="2483"/>
              <a:ext cx="0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/>
            </a:p>
          </p:txBody>
        </p:sp>
      </p:grpSp>
      <p:grpSp>
        <p:nvGrpSpPr>
          <p:cNvPr id="92182" name="Group 22"/>
          <p:cNvGrpSpPr>
            <a:grpSpLocks/>
          </p:cNvGrpSpPr>
          <p:nvPr/>
        </p:nvGrpSpPr>
        <p:grpSpPr bwMode="auto">
          <a:xfrm>
            <a:off x="3983038" y="3590925"/>
            <a:ext cx="1565275" cy="763588"/>
            <a:chOff x="2554" y="2483"/>
            <a:chExt cx="986" cy="481"/>
          </a:xfrm>
        </p:grpSpPr>
        <p:sp>
          <p:nvSpPr>
            <p:cNvPr id="92183" name="Text Box 23"/>
            <p:cNvSpPr txBox="1">
              <a:spLocks noChangeArrowheads="1"/>
            </p:cNvSpPr>
            <p:nvPr/>
          </p:nvSpPr>
          <p:spPr bwMode="auto">
            <a:xfrm>
              <a:off x="2554" y="2733"/>
              <a:ext cx="986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l-GR"/>
                <a:t>v.end()</a:t>
              </a:r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3072" y="248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384154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Iterators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2725"/>
            <a:ext cx="8229600" cy="4906963"/>
          </a:xfrm>
        </p:spPr>
        <p:txBody>
          <a:bodyPr/>
          <a:lstStyle/>
          <a:p>
            <a:r>
              <a:rPr lang="en-US" altLang="el-GR" sz="2800" dirty="0"/>
              <a:t>Each STL container declares an </a:t>
            </a:r>
            <a:r>
              <a:rPr lang="en-US" altLang="el-GR" sz="2800" b="1" dirty="0">
                <a:solidFill>
                  <a:srgbClr val="6666FF"/>
                </a:solidFill>
                <a:latin typeface="Courier New" pitchFamily="49" charset="0"/>
              </a:rPr>
              <a:t>iterator</a:t>
            </a:r>
            <a:r>
              <a:rPr lang="en-US" altLang="el-GR" sz="2800" dirty="0"/>
              <a:t> type</a:t>
            </a:r>
          </a:p>
          <a:p>
            <a:pPr lvl="1"/>
            <a:r>
              <a:rPr lang="en-US" altLang="el-GR" sz="2400" dirty="0"/>
              <a:t>can be used to define </a:t>
            </a:r>
            <a:r>
              <a:rPr lang="en-US" altLang="el-GR" b="1" dirty="0">
                <a:solidFill>
                  <a:srgbClr val="6666FF"/>
                </a:solidFill>
                <a:latin typeface="Courier New" pitchFamily="49" charset="0"/>
              </a:rPr>
              <a:t>iterator</a:t>
            </a:r>
            <a:r>
              <a:rPr lang="en-US" altLang="el-GR" sz="2400" dirty="0"/>
              <a:t> objects</a:t>
            </a:r>
          </a:p>
          <a:p>
            <a:r>
              <a:rPr lang="en-US" altLang="el-GR" sz="2800" dirty="0"/>
              <a:t>To declare an </a:t>
            </a:r>
            <a:r>
              <a:rPr lang="en-US" altLang="el-GR" sz="2800" b="1" dirty="0">
                <a:solidFill>
                  <a:srgbClr val="6666FF"/>
                </a:solidFill>
                <a:latin typeface="Courier New" pitchFamily="49" charset="0"/>
              </a:rPr>
              <a:t>iterator</a:t>
            </a:r>
            <a:r>
              <a:rPr lang="en-US" altLang="el-GR" sz="2800" dirty="0"/>
              <a:t> object</a:t>
            </a:r>
          </a:p>
          <a:p>
            <a:pPr lvl="1"/>
            <a:r>
              <a:rPr lang="en-US" altLang="el-GR" sz="2400" dirty="0"/>
              <a:t>the identifier </a:t>
            </a:r>
            <a:r>
              <a:rPr lang="en-US" altLang="el-GR" b="1" dirty="0">
                <a:solidFill>
                  <a:srgbClr val="6666FF"/>
                </a:solidFill>
                <a:latin typeface="Courier New" pitchFamily="49" charset="0"/>
              </a:rPr>
              <a:t>iterator</a:t>
            </a:r>
            <a:r>
              <a:rPr lang="en-US" altLang="el-GR" sz="2400" dirty="0"/>
              <a:t> must be preceded by</a:t>
            </a:r>
          </a:p>
          <a:p>
            <a:pPr lvl="2"/>
            <a:r>
              <a:rPr lang="en-US" altLang="el-GR" sz="2000" dirty="0"/>
              <a:t>name of container</a:t>
            </a:r>
          </a:p>
          <a:p>
            <a:pPr lvl="2"/>
            <a:r>
              <a:rPr lang="en-US" altLang="el-GR" sz="2000" dirty="0"/>
              <a:t>scope operator  </a:t>
            </a:r>
            <a:r>
              <a:rPr lang="en-US" altLang="el-GR" b="1" dirty="0">
                <a:solidFill>
                  <a:srgbClr val="6666FF"/>
                </a:solidFill>
              </a:rPr>
              <a:t>::</a:t>
            </a:r>
          </a:p>
          <a:p>
            <a:r>
              <a:rPr lang="en-US" altLang="el-GR" sz="2800" dirty="0"/>
              <a:t>Example:</a:t>
            </a:r>
            <a:br>
              <a:rPr lang="en-US" altLang="el-GR" sz="2800" dirty="0"/>
            </a:br>
            <a:r>
              <a:rPr lang="en-US" altLang="el-GR" sz="2400" b="1" dirty="0">
                <a:solidFill>
                  <a:srgbClr val="6666FF"/>
                </a:solidFill>
                <a:latin typeface="Courier New" pitchFamily="49" charset="0"/>
              </a:rPr>
              <a:t>vector&lt;</a:t>
            </a:r>
            <a:r>
              <a:rPr lang="en-US" altLang="el-GR" sz="2400" b="1" dirty="0" err="1">
                <a:solidFill>
                  <a:srgbClr val="6666FF"/>
                </a:solidFill>
                <a:latin typeface="Courier New" pitchFamily="49" charset="0"/>
              </a:rPr>
              <a:t>int</a:t>
            </a:r>
            <a:r>
              <a:rPr lang="en-US" altLang="el-GR" sz="2400" b="1" dirty="0">
                <a:solidFill>
                  <a:srgbClr val="6666FF"/>
                </a:solidFill>
                <a:latin typeface="Courier New" pitchFamily="49" charset="0"/>
              </a:rPr>
              <a:t>&gt;:: iterator </a:t>
            </a:r>
            <a:r>
              <a:rPr lang="en-US" altLang="el-GR" sz="2400" b="1" dirty="0" err="1">
                <a:solidFill>
                  <a:srgbClr val="6666FF"/>
                </a:solidFill>
                <a:latin typeface="Courier New" pitchFamily="49" charset="0"/>
              </a:rPr>
              <a:t>vecIter</a:t>
            </a:r>
            <a:r>
              <a:rPr lang="en-US" altLang="el-GR" sz="2400" b="1" dirty="0">
                <a:solidFill>
                  <a:srgbClr val="6666FF"/>
                </a:solidFill>
                <a:latin typeface="Courier New" pitchFamily="49" charset="0"/>
              </a:rPr>
              <a:t> = </a:t>
            </a:r>
            <a:r>
              <a:rPr lang="en-US" altLang="el-GR" sz="2400" b="1" dirty="0" err="1">
                <a:solidFill>
                  <a:srgbClr val="6666FF"/>
                </a:solidFill>
                <a:latin typeface="Courier New" pitchFamily="49" charset="0"/>
              </a:rPr>
              <a:t>v.begin</a:t>
            </a:r>
            <a:r>
              <a:rPr lang="en-US" altLang="el-GR" sz="2400" b="1" dirty="0">
                <a:solidFill>
                  <a:srgbClr val="6666FF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2E06-427A-4785-8EF5-ABB522DAD8B2}" type="slidenum">
              <a:rPr lang="en-US" altLang="el-GR"/>
              <a:pPr/>
              <a:t>13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230583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/>
              <a:t>Containers and Iterators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l-GR"/>
              <a:t>Each container class defines an iterator type, used to access its contents</a:t>
            </a:r>
          </a:p>
          <a:p>
            <a:pPr marL="609600" indent="-609600" eaLnBrk="1" hangingPunct="1"/>
            <a:r>
              <a:rPr lang="en-US" altLang="el-GR"/>
              <a:t>The type of an iterator is determined by the type of the container: </a:t>
            </a:r>
          </a:p>
          <a:p>
            <a:pPr marL="609600" indent="-609600" eaLnBrk="1" hangingPunct="1">
              <a:buFontTx/>
              <a:buNone/>
            </a:pPr>
            <a:r>
              <a:rPr lang="en-US" altLang="el-GR"/>
              <a:t>         </a:t>
            </a:r>
            <a:r>
              <a:rPr lang="en-US" altLang="el-GR" b="1">
                <a:solidFill>
                  <a:srgbClr val="3D8963"/>
                </a:solidFill>
                <a:latin typeface="Courier New" pitchFamily="49" charset="0"/>
              </a:rPr>
              <a:t>list&lt;int&gt;::iterator x;</a:t>
            </a:r>
            <a:r>
              <a:rPr lang="en-US" altLang="el-GR"/>
              <a:t>    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altLang="el-GR"/>
              <a:t>         </a:t>
            </a:r>
            <a:r>
              <a:rPr lang="en-US" altLang="el-GR" b="1">
                <a:solidFill>
                  <a:srgbClr val="3D8963"/>
                </a:solidFill>
                <a:latin typeface="Courier New" pitchFamily="49" charset="0"/>
              </a:rPr>
              <a:t>list&lt;string&gt;::iterator y;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altLang="el-GR" b="1"/>
              <a:t>      </a:t>
            </a:r>
            <a:r>
              <a:rPr lang="en-US" altLang="el-GR" sz="3600" b="1">
                <a:solidFill>
                  <a:srgbClr val="3D8963"/>
                </a:solidFill>
                <a:latin typeface="Courier New" pitchFamily="49" charset="0"/>
              </a:rPr>
              <a:t>x</a:t>
            </a:r>
            <a:r>
              <a:rPr lang="en-US" altLang="el-GR"/>
              <a:t> is an iterator for a container of type </a:t>
            </a:r>
            <a:r>
              <a:rPr lang="en-US" altLang="el-GR" b="1">
                <a:solidFill>
                  <a:srgbClr val="3D8963"/>
                </a:solidFill>
                <a:latin typeface="Courier New" pitchFamily="49" charset="0"/>
              </a:rPr>
              <a:t>list&lt;int&gt;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DFD64D-DAC7-4B1A-906E-343D4E7EEB1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9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/>
              <a:t>Containers and Iterators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7924800" cy="3048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l-GR"/>
              <a:t>	Each container class defines functions that return iterators: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l-GR"/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el-GR" b="1">
                <a:latin typeface="Courier New" pitchFamily="49" charset="0"/>
              </a:rPr>
              <a:t>begin():</a:t>
            </a:r>
            <a:r>
              <a:rPr lang="en-US" altLang="el-GR"/>
              <a:t> returns iterator to item at start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el-GR" b="1">
                <a:latin typeface="Courier New" pitchFamily="49" charset="0"/>
              </a:rPr>
              <a:t>end():</a:t>
            </a:r>
            <a:r>
              <a:rPr lang="en-US" altLang="el-GR"/>
              <a:t> returns iterator denoting end of container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1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/>
              <a:t>Containers and Iterators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/>
            <a:r>
              <a:rPr lang="en-US" altLang="el-GR"/>
              <a:t>Iterators support pointer-like operations: if </a:t>
            </a:r>
            <a:r>
              <a:rPr lang="en-US" altLang="el-GR" b="1">
                <a:latin typeface="Courier New" pitchFamily="49" charset="0"/>
              </a:rPr>
              <a:t>iter</a:t>
            </a:r>
            <a:r>
              <a:rPr lang="en-US" altLang="el-GR"/>
              <a:t> is an iterator:</a:t>
            </a:r>
          </a:p>
          <a:p>
            <a:pPr marL="990600" lvl="1" indent="-533400" eaLnBrk="1" hangingPunct="1"/>
            <a:r>
              <a:rPr lang="en-US" altLang="el-GR" b="1">
                <a:latin typeface="Courier New" pitchFamily="49" charset="0"/>
              </a:rPr>
              <a:t>*iter</a:t>
            </a:r>
            <a:r>
              <a:rPr lang="en-US" altLang="el-GR"/>
              <a:t> is the item it points to: this </a:t>
            </a:r>
            <a:r>
              <a:rPr lang="en-US" altLang="el-GR">
                <a:solidFill>
                  <a:schemeClr val="accent2"/>
                </a:solidFill>
              </a:rPr>
              <a:t>dereferences</a:t>
            </a:r>
            <a:r>
              <a:rPr lang="en-US" altLang="el-GR"/>
              <a:t> the iterator</a:t>
            </a:r>
          </a:p>
          <a:p>
            <a:pPr marL="990600" lvl="1" indent="-533400" eaLnBrk="1" hangingPunct="1"/>
            <a:r>
              <a:rPr lang="en-US" altLang="el-GR" b="1">
                <a:latin typeface="Courier New" pitchFamily="49" charset="0"/>
              </a:rPr>
              <a:t>iter++</a:t>
            </a:r>
            <a:r>
              <a:rPr lang="en-US" altLang="el-GR"/>
              <a:t>  advances to the next item in the container</a:t>
            </a:r>
          </a:p>
          <a:p>
            <a:pPr marL="990600" lvl="1" indent="-533400" eaLnBrk="1" hangingPunct="1"/>
            <a:r>
              <a:rPr lang="en-US" altLang="el-GR" b="1">
                <a:latin typeface="Courier New" pitchFamily="49" charset="0"/>
              </a:rPr>
              <a:t>iter-- </a:t>
            </a:r>
            <a:r>
              <a:rPr lang="en-US" altLang="el-GR"/>
              <a:t> backs up in the container</a:t>
            </a:r>
          </a:p>
          <a:p>
            <a:pPr marL="609600" indent="-609600" eaLnBrk="1" hangingPunct="1"/>
            <a:r>
              <a:rPr lang="en-US" altLang="el-GR"/>
              <a:t>The </a:t>
            </a:r>
            <a:r>
              <a:rPr lang="en-US" altLang="el-GR" b="1">
                <a:latin typeface="Courier New" pitchFamily="49" charset="0"/>
              </a:rPr>
              <a:t>end()</a:t>
            </a:r>
            <a:r>
              <a:rPr lang="en-US" altLang="el-GR"/>
              <a:t> iterator points to past the end: it should never be dereferenced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49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/>
              <a:t>Traversing a Container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458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l-GR" sz="2800" dirty="0"/>
              <a:t>Given a vector: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l-GR" sz="2800" b="1" dirty="0">
                <a:solidFill>
                  <a:srgbClr val="3D8963"/>
                </a:solidFill>
                <a:latin typeface="Courier New" pitchFamily="49" charset="0"/>
              </a:rPr>
              <a:t> vector&lt;</a:t>
            </a:r>
            <a:r>
              <a:rPr lang="en-US" altLang="el-GR" sz="28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altLang="el-GR" sz="2800" b="1" dirty="0">
                <a:solidFill>
                  <a:srgbClr val="3D8963"/>
                </a:solidFill>
                <a:latin typeface="Courier New" pitchFamily="49" charset="0"/>
              </a:rPr>
              <a:t>&gt; v;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l-GR" sz="2800" b="1" dirty="0">
                <a:solidFill>
                  <a:srgbClr val="3D8963"/>
                </a:solidFill>
                <a:latin typeface="Courier New" pitchFamily="49" charset="0"/>
              </a:rPr>
              <a:t> for  (</a:t>
            </a:r>
            <a:r>
              <a:rPr lang="en-US" altLang="el-GR" sz="28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altLang="el-GR" sz="2800" b="1" dirty="0">
                <a:solidFill>
                  <a:srgbClr val="3D8963"/>
                </a:solidFill>
                <a:latin typeface="Courier New" pitchFamily="49" charset="0"/>
              </a:rPr>
              <a:t> k=1; k&lt;= 5; k++)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l-GR" sz="2800" b="1" dirty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altLang="el-GR" sz="2800" b="1" dirty="0" err="1">
                <a:solidFill>
                  <a:srgbClr val="3D8963"/>
                </a:solidFill>
                <a:latin typeface="Courier New" pitchFamily="49" charset="0"/>
              </a:rPr>
              <a:t>v.push_back</a:t>
            </a:r>
            <a:r>
              <a:rPr lang="en-US" altLang="el-GR" sz="2800" b="1" dirty="0">
                <a:solidFill>
                  <a:srgbClr val="3D8963"/>
                </a:solidFill>
                <a:latin typeface="Courier New" pitchFamily="49" charset="0"/>
              </a:rPr>
              <a:t>(k*k);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l-GR" sz="2800" dirty="0"/>
              <a:t>Traverse it using iterators: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l-GR" sz="2800" b="1" dirty="0">
                <a:solidFill>
                  <a:srgbClr val="3D8963"/>
                </a:solidFill>
                <a:latin typeface="Courier New" pitchFamily="49" charset="0"/>
              </a:rPr>
              <a:t> vector&lt;</a:t>
            </a:r>
            <a:r>
              <a:rPr lang="en-US" altLang="el-GR" sz="28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altLang="el-GR" sz="2800" b="1" dirty="0">
                <a:solidFill>
                  <a:srgbClr val="3D8963"/>
                </a:solidFill>
                <a:latin typeface="Courier New" pitchFamily="49" charset="0"/>
              </a:rPr>
              <a:t>&gt;::iterator</a:t>
            </a:r>
            <a:r>
              <a:rPr lang="en-US" altLang="el-GR" sz="2800" b="1" dirty="0">
                <a:solidFill>
                  <a:srgbClr val="3D8963"/>
                </a:solidFill>
              </a:rPr>
              <a:t> </a:t>
            </a:r>
            <a:r>
              <a:rPr lang="en-US" altLang="el-GR" sz="2800" b="1" dirty="0" err="1">
                <a:solidFill>
                  <a:srgbClr val="3D8963"/>
                </a:solidFill>
                <a:latin typeface="Courier New" pitchFamily="49" charset="0"/>
              </a:rPr>
              <a:t>iter</a:t>
            </a:r>
            <a:r>
              <a:rPr lang="en-US" altLang="el-GR" sz="2800" b="1" dirty="0">
                <a:solidFill>
                  <a:srgbClr val="3D8963"/>
                </a:solidFill>
              </a:rPr>
              <a:t> </a:t>
            </a:r>
            <a:r>
              <a:rPr lang="en-US" altLang="el-GR" sz="2800" b="1" dirty="0">
                <a:solidFill>
                  <a:srgbClr val="3D8963"/>
                </a:solidFill>
                <a:latin typeface="Courier New" pitchFamily="49" charset="0"/>
              </a:rPr>
              <a:t>=</a:t>
            </a:r>
            <a:r>
              <a:rPr lang="en-US" altLang="el-GR" sz="2800" b="1" dirty="0">
                <a:solidFill>
                  <a:srgbClr val="3D8963"/>
                </a:solidFill>
              </a:rPr>
              <a:t> </a:t>
            </a:r>
            <a:r>
              <a:rPr lang="en-US" altLang="el-GR" sz="2800" b="1" dirty="0" err="1">
                <a:solidFill>
                  <a:srgbClr val="3D8963"/>
                </a:solidFill>
                <a:latin typeface="Courier New" pitchFamily="49" charset="0"/>
              </a:rPr>
              <a:t>v.begin</a:t>
            </a:r>
            <a:r>
              <a:rPr lang="en-US" altLang="el-GR" sz="2800" b="1" dirty="0">
                <a:solidFill>
                  <a:srgbClr val="3D8963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l-GR" sz="2800" b="1" dirty="0">
                <a:solidFill>
                  <a:srgbClr val="3D8963"/>
                </a:solidFill>
                <a:latin typeface="Courier New" pitchFamily="49" charset="0"/>
              </a:rPr>
              <a:t> while (</a:t>
            </a:r>
            <a:r>
              <a:rPr lang="en-US" altLang="el-GR" sz="2800" b="1" dirty="0" err="1">
                <a:solidFill>
                  <a:srgbClr val="3D8963"/>
                </a:solidFill>
                <a:latin typeface="Courier New" pitchFamily="49" charset="0"/>
              </a:rPr>
              <a:t>iter</a:t>
            </a:r>
            <a:r>
              <a:rPr lang="en-US" altLang="el-GR" sz="2800" b="1" dirty="0">
                <a:solidFill>
                  <a:srgbClr val="3D8963"/>
                </a:solidFill>
                <a:latin typeface="Courier New" pitchFamily="49" charset="0"/>
              </a:rPr>
              <a:t> != </a:t>
            </a:r>
            <a:r>
              <a:rPr lang="en-US" altLang="el-GR" sz="2800" b="1" dirty="0" err="1">
                <a:solidFill>
                  <a:srgbClr val="3D8963"/>
                </a:solidFill>
                <a:latin typeface="Courier New" pitchFamily="49" charset="0"/>
              </a:rPr>
              <a:t>v.end</a:t>
            </a:r>
            <a:r>
              <a:rPr lang="en-US" altLang="el-GR" sz="2800" b="1" dirty="0">
                <a:solidFill>
                  <a:srgbClr val="3D8963"/>
                </a:solidFill>
                <a:latin typeface="Courier New" pitchFamily="49" charset="0"/>
              </a:rPr>
              <a:t>())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l-GR" sz="2800" b="1" dirty="0">
                <a:solidFill>
                  <a:srgbClr val="3D8963"/>
                </a:solidFill>
                <a:latin typeface="Courier New" pitchFamily="49" charset="0"/>
              </a:rPr>
              <a:t>   { </a:t>
            </a:r>
            <a:r>
              <a:rPr lang="en-US" altLang="el-GR" sz="2800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altLang="el-GR" sz="2800" b="1" dirty="0">
                <a:solidFill>
                  <a:srgbClr val="3D8963"/>
                </a:solidFill>
                <a:latin typeface="Courier New" pitchFamily="49" charset="0"/>
              </a:rPr>
              <a:t> &lt;&lt; *</a:t>
            </a:r>
            <a:r>
              <a:rPr lang="en-US" altLang="el-GR" sz="2800" b="1" dirty="0" err="1">
                <a:solidFill>
                  <a:srgbClr val="3D8963"/>
                </a:solidFill>
                <a:latin typeface="Courier New" pitchFamily="49" charset="0"/>
              </a:rPr>
              <a:t>iter</a:t>
            </a:r>
            <a:r>
              <a:rPr lang="en-US" altLang="el-GR" sz="2800" b="1" dirty="0">
                <a:solidFill>
                  <a:srgbClr val="3D8963"/>
                </a:solidFill>
                <a:latin typeface="Courier New" pitchFamily="49" charset="0"/>
              </a:rPr>
              <a:t> &lt;&lt; " "; </a:t>
            </a:r>
            <a:r>
              <a:rPr lang="en-US" altLang="el-GR" sz="2800" b="1" dirty="0" err="1">
                <a:solidFill>
                  <a:srgbClr val="3D8963"/>
                </a:solidFill>
                <a:latin typeface="Courier New" pitchFamily="49" charset="0"/>
              </a:rPr>
              <a:t>iter</a:t>
            </a:r>
            <a:r>
              <a:rPr lang="en-US" altLang="el-GR" sz="2800" b="1" dirty="0">
                <a:solidFill>
                  <a:srgbClr val="3D8963"/>
                </a:solidFill>
                <a:latin typeface="Courier New" pitchFamily="49" charset="0"/>
              </a:rPr>
              <a:t>++}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l-GR" sz="2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l-GR" sz="2800" dirty="0"/>
              <a:t>Prints  	</a:t>
            </a:r>
            <a:r>
              <a:rPr lang="en-US" altLang="el-GR" sz="2800" b="1" dirty="0">
                <a:solidFill>
                  <a:srgbClr val="FF0000"/>
                </a:solidFill>
                <a:latin typeface="Courier New" pitchFamily="49" charset="0"/>
              </a:rPr>
              <a:t>1 4 9 16 25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4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/>
              <a:t>Algorithms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l-GR"/>
              <a:t>STL contains algorithms implemented as function templates to perform operations on containers.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l-GR"/>
              <a:t>Requires </a:t>
            </a:r>
            <a:r>
              <a:rPr lang="en-US" altLang="el-GR" b="1">
                <a:latin typeface="Courier New" pitchFamily="49" charset="0"/>
              </a:rPr>
              <a:t>algorithm</a:t>
            </a:r>
            <a:r>
              <a:rPr lang="en-US" altLang="el-GR"/>
              <a:t> header file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l-GR"/>
              <a:t>Collection of algorithms includes </a:t>
            </a:r>
          </a:p>
        </p:txBody>
      </p:sp>
      <p:graphicFrame>
        <p:nvGraphicFramePr>
          <p:cNvPr id="78897" name="Group 49"/>
          <p:cNvGraphicFramePr>
            <a:graphicFrameLocks noGrp="1"/>
          </p:cNvGraphicFramePr>
          <p:nvPr/>
        </p:nvGraphicFramePr>
        <p:xfrm>
          <a:off x="1447800" y="4267200"/>
          <a:ext cx="6019800" cy="1995107"/>
        </p:xfrm>
        <a:graphic>
          <a:graphicData uri="http://schemas.openxmlformats.org/drawingml/2006/table">
            <a:tbl>
              <a:tblPr/>
              <a:tblGrid>
                <a:gridCol w="287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binary_search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count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for_each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find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max_element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min_element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random_shuffle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sort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 others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21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/>
              <a:t>Using STL algorithms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l-GR"/>
              <a:t>Many STL algorithms manipulate portions of STL containers specified by a begin and end iterator</a:t>
            </a:r>
          </a:p>
          <a:p>
            <a:pPr eaLnBrk="1" hangingPunct="1"/>
            <a:r>
              <a:rPr lang="en-US" altLang="el-GR" b="1">
                <a:latin typeface="Courier New" pitchFamily="49" charset="0"/>
              </a:rPr>
              <a:t>max_element(iter1, iter2)</a:t>
            </a:r>
            <a:r>
              <a:rPr lang="en-US" altLang="el-GR"/>
              <a:t> finds max element in the portion of a container delimited by </a:t>
            </a:r>
            <a:r>
              <a:rPr lang="en-US" altLang="el-GR" b="1">
                <a:latin typeface="Courier New" pitchFamily="49" charset="0"/>
              </a:rPr>
              <a:t>iter1</a:t>
            </a:r>
            <a:r>
              <a:rPr lang="en-US" altLang="el-GR"/>
              <a:t>, </a:t>
            </a:r>
            <a:r>
              <a:rPr lang="en-US" altLang="el-GR" b="1">
                <a:latin typeface="Courier New" pitchFamily="49" charset="0"/>
              </a:rPr>
              <a:t>iter2</a:t>
            </a:r>
          </a:p>
          <a:p>
            <a:pPr eaLnBrk="1" hangingPunct="1"/>
            <a:r>
              <a:rPr lang="en-US" altLang="el-GR" b="1">
                <a:latin typeface="Courier New" pitchFamily="49" charset="0"/>
              </a:rPr>
              <a:t>min_element(iter1, iter2)</a:t>
            </a:r>
            <a:r>
              <a:rPr lang="en-US" altLang="el-GR"/>
              <a:t> is similar to above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219200"/>
            <a:ext cx="8153400" cy="4953000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altLang="el-GR" sz="2400" dirty="0">
                <a:solidFill>
                  <a:srgbClr val="C00000"/>
                </a:solidFill>
                <a:latin typeface="+mj-lt"/>
              </a:rPr>
              <a:t>The Standard Template Library (STL) is a software library included in the C++ Standard Library. It provides containers, iterators, and algorithms. More specifically the C++ Standard Library is based on the STL Library published by SGI. Both include some features not found in the other. SGI's STL is rigidly specified as a set of headers, while ISO C++ does not specify header content, and allows implementation either in the headers, or in a true library.</a:t>
            </a:r>
          </a:p>
          <a:p>
            <a:pPr algn="l">
              <a:lnSpc>
                <a:spcPct val="150000"/>
              </a:lnSpc>
            </a:pPr>
            <a:endParaRPr lang="en-US" altLang="el-GR" sz="2400" dirty="0">
              <a:solidFill>
                <a:srgbClr val="C00000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el-GR" sz="2400" dirty="0">
                <a:solidFill>
                  <a:srgbClr val="C00000"/>
                </a:solidFill>
                <a:latin typeface="+mj-lt"/>
              </a:rPr>
              <a:t>STL was architected by Alexander </a:t>
            </a:r>
            <a:r>
              <a:rPr lang="en-US" altLang="el-GR" sz="2400" dirty="0" err="1">
                <a:solidFill>
                  <a:srgbClr val="C00000"/>
                </a:solidFill>
                <a:latin typeface="+mj-lt"/>
              </a:rPr>
              <a:t>Stepanov</a:t>
            </a:r>
            <a:r>
              <a:rPr lang="en-US" altLang="el-GR" sz="2400" dirty="0">
                <a:solidFill>
                  <a:srgbClr val="C00000"/>
                </a:solidFill>
                <a:latin typeface="+mj-lt"/>
              </a:rPr>
              <a:t> in 1979.</a:t>
            </a:r>
          </a:p>
          <a:p>
            <a:pPr algn="l">
              <a:lnSpc>
                <a:spcPct val="150000"/>
              </a:lnSpc>
            </a:pPr>
            <a:endParaRPr lang="en-US" altLang="el-GR" sz="2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1470025"/>
          </a:xfrm>
          <a:noFill/>
          <a:ln/>
        </p:spPr>
        <p:txBody>
          <a:bodyPr/>
          <a:lstStyle/>
          <a:p>
            <a:r>
              <a:rPr lang="en-US" altLang="el-GR">
                <a:effectLst>
                  <a:outerShdw blurRad="38100" dist="38100" dir="2700000" algn="tl">
                    <a:srgbClr val="C0C0C0"/>
                  </a:outerShdw>
                </a:effectLst>
              </a:rPr>
              <a:t>Standard Template Library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04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/>
              <a:t>More</a:t>
            </a:r>
            <a:r>
              <a:rPr lang="en-US" altLang="el-GR" sz="2400" b="1">
                <a:latin typeface="Courier New" pitchFamily="49" charset="0"/>
              </a:rPr>
              <a:t> </a:t>
            </a:r>
            <a:r>
              <a:rPr lang="en-US" altLang="el-GR"/>
              <a:t>STL</a:t>
            </a:r>
            <a:r>
              <a:rPr lang="en-US" altLang="el-GR" sz="2400" b="1">
                <a:latin typeface="Courier New" pitchFamily="49" charset="0"/>
              </a:rPr>
              <a:t> </a:t>
            </a:r>
            <a:r>
              <a:rPr lang="en-US" altLang="el-GR"/>
              <a:t>algorithms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l-GR" b="1">
                <a:latin typeface="Courier New" pitchFamily="49" charset="0"/>
              </a:rPr>
              <a:t>random_shuffle(iter1,</a:t>
            </a:r>
            <a:r>
              <a:rPr lang="en-US" altLang="el-GR" b="1"/>
              <a:t> </a:t>
            </a:r>
            <a:r>
              <a:rPr lang="en-US" altLang="el-GR" b="1">
                <a:latin typeface="Courier New" pitchFamily="49" charset="0"/>
              </a:rPr>
              <a:t>iter2)</a:t>
            </a:r>
            <a:r>
              <a:rPr lang="en-US" altLang="el-GR"/>
              <a:t> randomly reorders the portion of the container in the given range</a:t>
            </a:r>
          </a:p>
          <a:p>
            <a:pPr eaLnBrk="1" hangingPunct="1"/>
            <a:r>
              <a:rPr lang="en-US" altLang="el-GR" b="1">
                <a:latin typeface="Courier New" pitchFamily="49" charset="0"/>
              </a:rPr>
              <a:t>sort(iter1,</a:t>
            </a:r>
            <a:r>
              <a:rPr lang="en-US" altLang="el-GR" b="1"/>
              <a:t> </a:t>
            </a:r>
            <a:r>
              <a:rPr lang="en-US" altLang="el-GR" b="1">
                <a:latin typeface="Courier New" pitchFamily="49" charset="0"/>
              </a:rPr>
              <a:t>iter2) </a:t>
            </a:r>
            <a:r>
              <a:rPr lang="en-US" altLang="el-GR"/>
              <a:t>sorts the portion of the container specified by the given range</a:t>
            </a:r>
            <a:endParaRPr lang="en-US" altLang="el-GR" b="1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65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 b="1">
                <a:latin typeface="Courier New" pitchFamily="49" charset="0"/>
              </a:rPr>
              <a:t>random-shuffle</a:t>
            </a:r>
            <a:r>
              <a:rPr lang="en-US" altLang="el-GR"/>
              <a:t>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7772400" cy="762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l-GR" sz="2000" dirty="0"/>
              <a:t>	The following example stores the squares 1, 4, 9, 16, 25 in a vector, shuffles the vector, and then prints it out.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05000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l-GR" sz="2400" b="1">
                <a:solidFill>
                  <a:srgbClr val="3D8963"/>
                </a:solidFill>
                <a:latin typeface="Courier New" pitchFamily="49" charset="0"/>
              </a:rPr>
              <a:t>int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l-GR" sz="2400" b="1">
                <a:solidFill>
                  <a:srgbClr val="3D8963"/>
                </a:solidFill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l-GR" sz="2400" b="1">
                <a:solidFill>
                  <a:srgbClr val="3D8963"/>
                </a:solidFill>
                <a:latin typeface="Courier New" pitchFamily="49" charset="0"/>
              </a:rPr>
              <a:t>   vector&lt;int&gt; vec;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l-GR" sz="2400" b="1">
                <a:solidFill>
                  <a:srgbClr val="3D8963"/>
                </a:solidFill>
                <a:latin typeface="Courier New" pitchFamily="49" charset="0"/>
              </a:rPr>
              <a:t>   for (int k = 1; k &lt;= 5; k++)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l-GR" sz="2400" b="1">
                <a:solidFill>
                  <a:srgbClr val="3D8963"/>
                </a:solidFill>
                <a:latin typeface="Courier New" pitchFamily="49" charset="0"/>
              </a:rPr>
              <a:t>     vec.push_back(k*k);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l-GR" sz="2400" b="1">
                <a:solidFill>
                  <a:srgbClr val="3D8963"/>
                </a:solidFill>
                <a:latin typeface="Courier New" pitchFamily="49" charset="0"/>
              </a:rPr>
              <a:t>   random_shuffle(vec.begin(),vec.end());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l-GR" sz="2400" b="1">
                <a:solidFill>
                  <a:srgbClr val="3D8963"/>
                </a:solidFill>
                <a:latin typeface="Courier New" pitchFamily="49" charset="0"/>
              </a:rPr>
              <a:t>   vector&lt;int&gt;::iterator p = vec.begin();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l-GR" sz="2400" b="1">
                <a:solidFill>
                  <a:srgbClr val="3D8963"/>
                </a:solidFill>
                <a:latin typeface="Courier New" pitchFamily="49" charset="0"/>
              </a:rPr>
              <a:t>   while (p != vec.end())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l-GR" sz="2400" b="1">
                <a:solidFill>
                  <a:srgbClr val="3D8963"/>
                </a:solidFill>
                <a:latin typeface="Courier New" pitchFamily="49" charset="0"/>
              </a:rPr>
              <a:t>   { cout &lt;&lt; *p &lt;&lt; "  "; p++;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l-GR" sz="2400" b="1">
                <a:solidFill>
                  <a:srgbClr val="3D8963"/>
                </a:solidFill>
                <a:latin typeface="Courier New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l-GR" sz="2400" b="1">
                <a:solidFill>
                  <a:srgbClr val="3D8963"/>
                </a:solidFill>
                <a:latin typeface="Courier New" pitchFamily="49" charset="0"/>
              </a:rPr>
              <a:t>  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l-GR" sz="2400" b="1">
                <a:solidFill>
                  <a:srgbClr val="3D8963"/>
                </a:solidFill>
                <a:latin typeface="Courier New" pitchFamily="49" charset="0"/>
              </a:rPr>
              <a:t>}</a:t>
            </a:r>
            <a:endParaRPr lang="en-US" altLang="el-GR" sz="2400" b="1" dirty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8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Basic model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381000" y="11430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Algorithms</a:t>
            </a:r>
          </a:p>
          <a:p>
            <a:pPr lvl="1" eaLnBrk="1" hangingPunct="1">
              <a:buFontTx/>
              <a:buNone/>
              <a:defRPr/>
            </a:pPr>
            <a:r>
              <a:rPr lang="en-US"/>
              <a:t>	sort, find, search, copy, …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304800" y="4648200"/>
            <a:ext cx="8229600" cy="1173163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Containers</a:t>
            </a:r>
          </a:p>
          <a:p>
            <a:pPr lvl="1" eaLnBrk="1" hangingPunct="1">
              <a:buFontTx/>
              <a:buNone/>
              <a:defRPr/>
            </a:pPr>
            <a:r>
              <a:rPr lang="en-US"/>
              <a:t>	              vector, list, map, hash_map, …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D3495D-9990-426A-B8A8-FC10E1A6C449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8438" name="AutoShape 7"/>
          <p:cNvSpPr>
            <a:spLocks noChangeArrowheads="1"/>
          </p:cNvSpPr>
          <p:nvPr/>
        </p:nvSpPr>
        <p:spPr bwMode="auto">
          <a:xfrm>
            <a:off x="3276600" y="2895600"/>
            <a:ext cx="19050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l-GR"/>
              <a:t>iterators</a:t>
            </a:r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1447800" y="213360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2286000" y="2133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3048000" y="20574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3886200" y="2133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410200" y="1447800"/>
            <a:ext cx="3581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Separation of concerns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Algorithms manipulate data, but don’t know about containers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Containers store data, but don’t know about algorithms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Algorithms and containers interact through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iterators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container has its own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types</a:t>
            </a:r>
          </a:p>
        </p:txBody>
      </p:sp>
      <p:sp>
        <p:nvSpPr>
          <p:cNvPr id="18444" name="Line 18"/>
          <p:cNvSpPr>
            <a:spLocks noChangeShapeType="1"/>
          </p:cNvSpPr>
          <p:nvPr/>
        </p:nvSpPr>
        <p:spPr bwMode="auto">
          <a:xfrm flipH="1" flipV="1">
            <a:off x="4572000" y="3733800"/>
            <a:ext cx="609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8445" name="Line 19"/>
          <p:cNvSpPr>
            <a:spLocks noChangeShapeType="1"/>
          </p:cNvSpPr>
          <p:nvPr/>
        </p:nvSpPr>
        <p:spPr bwMode="auto">
          <a:xfrm flipV="1">
            <a:off x="4114800" y="37338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8446" name="Line 20"/>
          <p:cNvSpPr>
            <a:spLocks noChangeShapeType="1"/>
          </p:cNvSpPr>
          <p:nvPr/>
        </p:nvSpPr>
        <p:spPr bwMode="auto">
          <a:xfrm flipV="1">
            <a:off x="3429000" y="3733800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8447" name="Line 21"/>
          <p:cNvSpPr>
            <a:spLocks noChangeShapeType="1"/>
          </p:cNvSpPr>
          <p:nvPr/>
        </p:nvSpPr>
        <p:spPr bwMode="auto">
          <a:xfrm flipV="1">
            <a:off x="2514600" y="3657600"/>
            <a:ext cx="838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587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Containers</a:t>
            </a:r>
            <a:br>
              <a:rPr lang="en-US" sz="4000" dirty="0"/>
            </a:br>
            <a:r>
              <a:rPr lang="en-US" sz="2400" dirty="0"/>
              <a:t>(hold sequences in difference ways)</a:t>
            </a:r>
            <a:endParaRPr lang="en-US" sz="32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1981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/>
              <a:t>vector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/>
              <a:t>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/>
              <a:t>(doubly linked)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/>
              <a:t>set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/>
              <a:t>(a kind of tree)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143C8-10A6-4570-BD04-4743CEBCB35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438400" y="1371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l-GR" altLang="el-GR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362200" y="2514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l-GR" altLang="el-GR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362200" y="3733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l-GR" altLang="el-GR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4038600" y="1676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l-GR"/>
              <a:t>0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4800600" y="1676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l-GR"/>
              <a:t>1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562600" y="1676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l-GR"/>
              <a:t>2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6324600" y="1676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l-GR"/>
              <a:t>3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38862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l-GR"/>
              <a:t>0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54102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l-GR"/>
              <a:t>1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67818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l-GR" altLang="el-GR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7086600" y="5105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l-GR" altLang="el-GR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648200" y="510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l-GR"/>
              <a:t>1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3505200" y="510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l-GR"/>
              <a:t>0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5105400" y="3657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l-GR"/>
              <a:t>6</a:t>
            </a: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41910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l-GR"/>
              <a:t>2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5867400" y="510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l-GR"/>
              <a:t>5</a:t>
            </a: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8077200" y="2819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l-GR" altLang="el-GR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63246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l-GR"/>
              <a:t>7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7086600" y="1676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l-GR" altLang="el-GR"/>
          </a:p>
        </p:txBody>
      </p:sp>
      <p:cxnSp>
        <p:nvCxnSpPr>
          <p:cNvPr id="21528" name="AutoShape 24"/>
          <p:cNvCxnSpPr>
            <a:cxnSpLocks noChangeShapeType="1"/>
            <a:stCxn id="21516" idx="3"/>
            <a:endCxn id="21517" idx="1"/>
          </p:cNvCxnSpPr>
          <p:nvPr/>
        </p:nvCxnSpPr>
        <p:spPr bwMode="auto">
          <a:xfrm>
            <a:off x="4648200" y="30099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AutoShape 25"/>
          <p:cNvCxnSpPr>
            <a:cxnSpLocks noChangeShapeType="1"/>
            <a:stCxn id="21517" idx="3"/>
            <a:endCxn id="21518" idx="1"/>
          </p:cNvCxnSpPr>
          <p:nvPr/>
        </p:nvCxnSpPr>
        <p:spPr bwMode="auto">
          <a:xfrm>
            <a:off x="6172200" y="30099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AutoShape 26"/>
          <p:cNvCxnSpPr>
            <a:cxnSpLocks noChangeShapeType="1"/>
            <a:stCxn id="21518" idx="3"/>
            <a:endCxn id="21525" idx="1"/>
          </p:cNvCxnSpPr>
          <p:nvPr/>
        </p:nvCxnSpPr>
        <p:spPr bwMode="auto">
          <a:xfrm>
            <a:off x="7543800" y="30099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AutoShape 29"/>
          <p:cNvCxnSpPr>
            <a:cxnSpLocks noChangeShapeType="1"/>
            <a:stCxn id="21523" idx="2"/>
            <a:endCxn id="21521" idx="0"/>
          </p:cNvCxnSpPr>
          <p:nvPr/>
        </p:nvCxnSpPr>
        <p:spPr bwMode="auto">
          <a:xfrm flipH="1">
            <a:off x="3886200" y="47244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AutoShape 30"/>
          <p:cNvCxnSpPr>
            <a:cxnSpLocks noChangeShapeType="1"/>
            <a:stCxn id="21523" idx="2"/>
            <a:endCxn id="21520" idx="0"/>
          </p:cNvCxnSpPr>
          <p:nvPr/>
        </p:nvCxnSpPr>
        <p:spPr bwMode="auto">
          <a:xfrm>
            <a:off x="4572000" y="4724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3" name="AutoShape 31"/>
          <p:cNvCxnSpPr>
            <a:cxnSpLocks noChangeShapeType="1"/>
            <a:stCxn id="21522" idx="2"/>
            <a:endCxn id="21523" idx="0"/>
          </p:cNvCxnSpPr>
          <p:nvPr/>
        </p:nvCxnSpPr>
        <p:spPr bwMode="auto">
          <a:xfrm rot="5400000">
            <a:off x="4876800" y="3733800"/>
            <a:ext cx="3048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4" name="AutoShape 32"/>
          <p:cNvCxnSpPr>
            <a:cxnSpLocks noChangeShapeType="1"/>
            <a:stCxn id="21522" idx="2"/>
            <a:endCxn id="21526" idx="0"/>
          </p:cNvCxnSpPr>
          <p:nvPr/>
        </p:nvCxnSpPr>
        <p:spPr bwMode="auto">
          <a:xfrm rot="16200000" flipH="1">
            <a:off x="5943600" y="3581400"/>
            <a:ext cx="3048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5" name="AutoShape 33"/>
          <p:cNvCxnSpPr>
            <a:cxnSpLocks noChangeShapeType="1"/>
            <a:stCxn id="21511" idx="3"/>
            <a:endCxn id="21522" idx="1"/>
          </p:cNvCxnSpPr>
          <p:nvPr/>
        </p:nvCxnSpPr>
        <p:spPr bwMode="auto">
          <a:xfrm flipV="1">
            <a:off x="3124200" y="3848100"/>
            <a:ext cx="19812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6" name="AutoShape 34"/>
          <p:cNvCxnSpPr>
            <a:cxnSpLocks noChangeShapeType="1"/>
            <a:stCxn id="21510" idx="3"/>
            <a:endCxn id="21516" idx="1"/>
          </p:cNvCxnSpPr>
          <p:nvPr/>
        </p:nvCxnSpPr>
        <p:spPr bwMode="auto">
          <a:xfrm>
            <a:off x="3124200" y="2705100"/>
            <a:ext cx="762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7" name="AutoShape 35"/>
          <p:cNvCxnSpPr>
            <a:cxnSpLocks noChangeShapeType="1"/>
            <a:stCxn id="21509" idx="3"/>
            <a:endCxn id="21512" idx="1"/>
          </p:cNvCxnSpPr>
          <p:nvPr/>
        </p:nvCxnSpPr>
        <p:spPr bwMode="auto">
          <a:xfrm>
            <a:off x="3200400" y="15621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8" name="Rectangle 38"/>
          <p:cNvSpPr>
            <a:spLocks noChangeArrowheads="1"/>
          </p:cNvSpPr>
          <p:nvPr/>
        </p:nvSpPr>
        <p:spPr bwMode="auto">
          <a:xfrm>
            <a:off x="5410200" y="5867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l-GR"/>
              <a:t>3</a:t>
            </a:r>
          </a:p>
        </p:txBody>
      </p:sp>
      <p:sp>
        <p:nvSpPr>
          <p:cNvPr id="21539" name="Rectangle 40"/>
          <p:cNvSpPr>
            <a:spLocks noChangeArrowheads="1"/>
          </p:cNvSpPr>
          <p:nvPr/>
        </p:nvSpPr>
        <p:spPr bwMode="auto">
          <a:xfrm>
            <a:off x="6477000" y="5867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l-GR"/>
              <a:t>4</a:t>
            </a:r>
          </a:p>
        </p:txBody>
      </p:sp>
      <p:cxnSp>
        <p:nvCxnSpPr>
          <p:cNvPr id="21540" name="AutoShape 41"/>
          <p:cNvCxnSpPr>
            <a:cxnSpLocks noChangeShapeType="1"/>
            <a:stCxn id="21524" idx="2"/>
            <a:endCxn id="21538" idx="0"/>
          </p:cNvCxnSpPr>
          <p:nvPr/>
        </p:nvCxnSpPr>
        <p:spPr bwMode="auto">
          <a:xfrm flipH="1">
            <a:off x="5791200" y="5486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1" name="AutoShape 42"/>
          <p:cNvCxnSpPr>
            <a:cxnSpLocks noChangeShapeType="1"/>
            <a:stCxn id="21524" idx="2"/>
            <a:endCxn id="21539" idx="0"/>
          </p:cNvCxnSpPr>
          <p:nvPr/>
        </p:nvCxnSpPr>
        <p:spPr bwMode="auto">
          <a:xfrm>
            <a:off x="6248400" y="54864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2" name="Rectangle 43"/>
          <p:cNvSpPr>
            <a:spLocks noChangeArrowheads="1"/>
          </p:cNvSpPr>
          <p:nvPr/>
        </p:nvSpPr>
        <p:spPr bwMode="auto">
          <a:xfrm>
            <a:off x="7010400" y="2819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l-GR"/>
              <a:t>2</a:t>
            </a:r>
          </a:p>
        </p:txBody>
      </p:sp>
      <p:cxnSp>
        <p:nvCxnSpPr>
          <p:cNvPr id="21543" name="AutoShape 32"/>
          <p:cNvCxnSpPr>
            <a:cxnSpLocks noChangeShapeType="1"/>
            <a:stCxn id="21526" idx="2"/>
            <a:endCxn id="21524" idx="0"/>
          </p:cNvCxnSpPr>
          <p:nvPr/>
        </p:nvCxnSpPr>
        <p:spPr bwMode="auto">
          <a:xfrm rot="5400000">
            <a:off x="6286500" y="46863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4" name="AutoShape 32"/>
          <p:cNvCxnSpPr>
            <a:cxnSpLocks noChangeShapeType="1"/>
            <a:stCxn id="21526" idx="2"/>
            <a:endCxn id="21519" idx="0"/>
          </p:cNvCxnSpPr>
          <p:nvPr/>
        </p:nvCxnSpPr>
        <p:spPr bwMode="auto">
          <a:xfrm rot="16200000" flipH="1">
            <a:off x="6896100" y="4533900"/>
            <a:ext cx="381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6" name="AutoShape 32"/>
          <p:cNvCxnSpPr>
            <a:cxnSpLocks noChangeShapeType="1"/>
            <a:endCxn id="21519" idx="0"/>
          </p:cNvCxnSpPr>
          <p:nvPr/>
        </p:nvCxnSpPr>
        <p:spPr bwMode="auto">
          <a:xfrm rot="5400000">
            <a:off x="7429500" y="4610100"/>
            <a:ext cx="533400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7" name="AutoShape 32"/>
          <p:cNvCxnSpPr>
            <a:cxnSpLocks noChangeShapeType="1"/>
            <a:endCxn id="21516" idx="0"/>
          </p:cNvCxnSpPr>
          <p:nvPr/>
        </p:nvCxnSpPr>
        <p:spPr bwMode="auto">
          <a:xfrm>
            <a:off x="3505200" y="2286000"/>
            <a:ext cx="762000" cy="533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8" name="AutoShape 32"/>
          <p:cNvCxnSpPr>
            <a:cxnSpLocks noChangeShapeType="1"/>
            <a:endCxn id="21525" idx="0"/>
          </p:cNvCxnSpPr>
          <p:nvPr/>
        </p:nvCxnSpPr>
        <p:spPr bwMode="auto">
          <a:xfrm rot="5400000">
            <a:off x="8343900" y="2400300"/>
            <a:ext cx="533400" cy="3048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9" name="AutoShape 32"/>
          <p:cNvCxnSpPr>
            <a:cxnSpLocks noChangeShapeType="1"/>
            <a:endCxn id="21527" idx="0"/>
          </p:cNvCxnSpPr>
          <p:nvPr/>
        </p:nvCxnSpPr>
        <p:spPr bwMode="auto">
          <a:xfrm rot="5400000">
            <a:off x="7467600" y="1219200"/>
            <a:ext cx="457200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0" name="AutoShape 32"/>
          <p:cNvCxnSpPr>
            <a:cxnSpLocks noChangeShapeType="1"/>
            <a:endCxn id="21521" idx="1"/>
          </p:cNvCxnSpPr>
          <p:nvPr/>
        </p:nvCxnSpPr>
        <p:spPr bwMode="auto">
          <a:xfrm>
            <a:off x="2743200" y="4953000"/>
            <a:ext cx="762000" cy="3429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1" name="AutoShape 32"/>
          <p:cNvCxnSpPr>
            <a:cxnSpLocks noChangeShapeType="1"/>
            <a:endCxn id="21512" idx="0"/>
          </p:cNvCxnSpPr>
          <p:nvPr/>
        </p:nvCxnSpPr>
        <p:spPr bwMode="auto">
          <a:xfrm rot="16200000" flipH="1">
            <a:off x="3962400" y="1219200"/>
            <a:ext cx="457200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180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Basic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2296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A pair of </a:t>
            </a:r>
            <a:r>
              <a:rPr lang="en-US" sz="2400" dirty="0" err="1"/>
              <a:t>iterators</a:t>
            </a:r>
            <a:r>
              <a:rPr lang="en-US" sz="2400" dirty="0"/>
              <a:t> define a sequence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The beginning (points to the first element – if any)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The end (points to the one-beyond-the-last element)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A6BCF-D16D-452A-B3FB-E2CFBEF40350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276600" y="2667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l-GR" altLang="el-GR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7162800" y="38100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l-GR" altLang="el-GR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7150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l-GR" altLang="el-GR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31242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l-GR" altLang="el-GR"/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16764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l-GR" altLang="el-GR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5334000" y="2667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l-GR" altLang="el-GR"/>
          </a:p>
        </p:txBody>
      </p:sp>
      <p:cxnSp>
        <p:nvCxnSpPr>
          <p:cNvPr id="20491" name="AutoShape 10"/>
          <p:cNvCxnSpPr>
            <a:cxnSpLocks noChangeShapeType="1"/>
            <a:stCxn id="20489" idx="3"/>
            <a:endCxn id="20488" idx="1"/>
          </p:cNvCxnSpPr>
          <p:nvPr/>
        </p:nvCxnSpPr>
        <p:spPr bwMode="auto">
          <a:xfrm>
            <a:off x="2438400" y="40005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AutoShape 11"/>
          <p:cNvCxnSpPr>
            <a:cxnSpLocks noChangeShapeType="1"/>
            <a:stCxn id="20487" idx="3"/>
            <a:endCxn id="20486" idx="1"/>
          </p:cNvCxnSpPr>
          <p:nvPr/>
        </p:nvCxnSpPr>
        <p:spPr bwMode="auto">
          <a:xfrm>
            <a:off x="6477000" y="40005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4495800" y="3810000"/>
            <a:ext cx="762000" cy="381000"/>
          </a:xfrm>
          <a:prstGeom prst="rect">
            <a:avLst/>
          </a:prstGeom>
          <a:noFill/>
          <a:ln w="9525" cap="rnd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l-GR"/>
              <a:t>…</a:t>
            </a:r>
          </a:p>
        </p:txBody>
      </p:sp>
      <p:cxnSp>
        <p:nvCxnSpPr>
          <p:cNvPr id="20494" name="AutoShape 13"/>
          <p:cNvCxnSpPr>
            <a:cxnSpLocks noChangeShapeType="1"/>
            <a:stCxn id="20488" idx="3"/>
            <a:endCxn id="20493" idx="1"/>
          </p:cNvCxnSpPr>
          <p:nvPr/>
        </p:nvCxnSpPr>
        <p:spPr bwMode="auto">
          <a:xfrm>
            <a:off x="3886200" y="40005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14"/>
          <p:cNvCxnSpPr>
            <a:cxnSpLocks noChangeShapeType="1"/>
            <a:stCxn id="20493" idx="3"/>
            <a:endCxn id="20487" idx="1"/>
          </p:cNvCxnSpPr>
          <p:nvPr/>
        </p:nvCxnSpPr>
        <p:spPr bwMode="auto">
          <a:xfrm>
            <a:off x="5257800" y="40005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6" name="Line 15"/>
          <p:cNvSpPr>
            <a:spLocks noChangeShapeType="1"/>
          </p:cNvSpPr>
          <p:nvPr/>
        </p:nvSpPr>
        <p:spPr bwMode="auto">
          <a:xfrm flipH="1">
            <a:off x="2057400" y="28956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5715000" y="2819400"/>
            <a:ext cx="1828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2438400" y="2667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l-GR"/>
              <a:t>begin: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4648200" y="2667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l-GR"/>
              <a:t>end: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533400" y="4495800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 type that supports the  “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operations”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++ Go to next element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* Get value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== Does this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point to the same element as that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iterators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support more operations (e.g. --, +, and [ ])</a:t>
            </a:r>
          </a:p>
        </p:txBody>
      </p:sp>
    </p:spTree>
    <p:extLst>
      <p:ext uri="{BB962C8B-B14F-4D97-AF65-F5344CB8AC3E}">
        <p14:creationId xmlns:p14="http://schemas.microsoft.com/office/powerpoint/2010/main" val="3941636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altLang="el-GR" dirty="0"/>
              <a:t>Holds a set of elements, like an array</a:t>
            </a:r>
          </a:p>
          <a:p>
            <a:pPr marL="342900" lvl="2" indent="-342900"/>
            <a:r>
              <a:rPr lang="en-US" altLang="el-GR" b="1" dirty="0"/>
              <a:t>Vectors are dynamic arrays</a:t>
            </a:r>
            <a:r>
              <a:rPr lang="en-US" altLang="el-GR" dirty="0"/>
              <a:t>: arrays that can grow as needed. Flexible number of elements – can grow and shrink, </a:t>
            </a:r>
          </a:p>
          <a:p>
            <a:pPr marL="800100" lvl="3" indent="-342900"/>
            <a:r>
              <a:rPr lang="en-US" altLang="el-GR" dirty="0"/>
              <a:t>No need to specify size when defined</a:t>
            </a:r>
          </a:p>
          <a:p>
            <a:pPr marL="800100" lvl="3" indent="-342900"/>
            <a:r>
              <a:rPr lang="en-US" altLang="el-GR" dirty="0"/>
              <a:t>Automatically adds more space as needed</a:t>
            </a:r>
          </a:p>
          <a:p>
            <a:r>
              <a:rPr lang="en-US" altLang="el-GR" dirty="0"/>
              <a:t>When using the vector type the required header to be included is &lt;</a:t>
            </a:r>
            <a:r>
              <a:rPr lang="en-US" altLang="el-GR" dirty="0">
                <a:latin typeface="Courier New" pitchFamily="49" charset="0"/>
              </a:rPr>
              <a:t>vector</a:t>
            </a:r>
            <a:r>
              <a:rPr lang="en-US" altLang="el-GR" dirty="0"/>
              <a:t>&gt;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69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143000"/>
            <a:ext cx="8305800" cy="5029200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altLang="el-GR" sz="1600" b="1" dirty="0">
                <a:solidFill>
                  <a:srgbClr val="0070C0"/>
                </a:solidFill>
              </a:rPr>
              <a:t>vector</a:t>
            </a:r>
            <a:r>
              <a:rPr lang="en-US" altLang="el-GR" sz="1600" dirty="0">
                <a:solidFill>
                  <a:srgbClr val="0070C0"/>
                </a:solidFill>
              </a:rPr>
              <a:t>	Constructor. </a:t>
            </a:r>
          </a:p>
          <a:p>
            <a:pPr algn="l">
              <a:lnSpc>
                <a:spcPct val="80000"/>
              </a:lnSpc>
            </a:pPr>
            <a:r>
              <a:rPr lang="en-US" altLang="el-GR" sz="1600" b="1" dirty="0">
                <a:solidFill>
                  <a:srgbClr val="0070C0"/>
                </a:solidFill>
              </a:rPr>
              <a:t>assign	</a:t>
            </a:r>
            <a:r>
              <a:rPr lang="en-US" altLang="el-GR" sz="1600" dirty="0">
                <a:solidFill>
                  <a:srgbClr val="0070C0"/>
                </a:solidFill>
              </a:rPr>
              <a:t>Erases a vector and copies the specified elements to the empty vector. </a:t>
            </a:r>
          </a:p>
          <a:p>
            <a:pPr algn="l">
              <a:lnSpc>
                <a:spcPct val="80000"/>
              </a:lnSpc>
            </a:pPr>
            <a:r>
              <a:rPr lang="en-US" altLang="el-GR" sz="1600" b="1" dirty="0">
                <a:solidFill>
                  <a:srgbClr val="0070C0"/>
                </a:solidFill>
              </a:rPr>
              <a:t>at	</a:t>
            </a:r>
            <a:r>
              <a:rPr lang="en-US" altLang="el-GR" sz="1600" dirty="0">
                <a:solidFill>
                  <a:srgbClr val="0070C0"/>
                </a:solidFill>
              </a:rPr>
              <a:t>Returns a reference to the element at a specified location in the vector. </a:t>
            </a:r>
          </a:p>
          <a:p>
            <a:pPr algn="l">
              <a:lnSpc>
                <a:spcPct val="80000"/>
              </a:lnSpc>
            </a:pPr>
            <a:r>
              <a:rPr lang="en-US" altLang="el-GR" sz="1600" b="1" dirty="0">
                <a:solidFill>
                  <a:srgbClr val="0070C0"/>
                </a:solidFill>
              </a:rPr>
              <a:t>back</a:t>
            </a:r>
            <a:r>
              <a:rPr lang="en-US" altLang="el-GR" sz="1600" b="1" dirty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altLang="el-GR" sz="1600" dirty="0">
                <a:solidFill>
                  <a:srgbClr val="0070C0"/>
                </a:solidFill>
              </a:rPr>
              <a:t>Returns a reference to the last element of the vector. </a:t>
            </a:r>
          </a:p>
          <a:p>
            <a:pPr algn="l">
              <a:lnSpc>
                <a:spcPct val="80000"/>
              </a:lnSpc>
            </a:pPr>
            <a:r>
              <a:rPr lang="en-US" altLang="el-GR" sz="1600" b="1" dirty="0">
                <a:solidFill>
                  <a:srgbClr val="0070C0"/>
                </a:solidFill>
              </a:rPr>
              <a:t>begin</a:t>
            </a:r>
            <a:r>
              <a:rPr lang="en-US" altLang="el-GR" sz="1600" dirty="0">
                <a:solidFill>
                  <a:srgbClr val="0070C0"/>
                </a:solidFill>
              </a:rPr>
              <a:t>	Returns a random-access iterator to the first element in the container. </a:t>
            </a:r>
          </a:p>
          <a:p>
            <a:pPr algn="l">
              <a:lnSpc>
                <a:spcPct val="80000"/>
              </a:lnSpc>
            </a:pPr>
            <a:r>
              <a:rPr lang="en-US" altLang="el-GR" sz="1600" b="1" dirty="0">
                <a:solidFill>
                  <a:srgbClr val="0070C0"/>
                </a:solidFill>
              </a:rPr>
              <a:t>capacity</a:t>
            </a:r>
            <a:r>
              <a:rPr lang="en-US" altLang="el-GR" sz="1600" dirty="0">
                <a:solidFill>
                  <a:srgbClr val="0070C0"/>
                </a:solidFill>
              </a:rPr>
              <a:t>	Returns the number of elements that the vector could contain without reallocating. </a:t>
            </a:r>
          </a:p>
          <a:p>
            <a:pPr algn="l">
              <a:lnSpc>
                <a:spcPct val="80000"/>
              </a:lnSpc>
            </a:pPr>
            <a:r>
              <a:rPr lang="en-US" altLang="el-GR" sz="1600" b="1" dirty="0">
                <a:solidFill>
                  <a:srgbClr val="0070C0"/>
                </a:solidFill>
              </a:rPr>
              <a:t>clear</a:t>
            </a:r>
            <a:r>
              <a:rPr lang="en-US" altLang="el-GR" sz="1600" dirty="0">
                <a:solidFill>
                  <a:srgbClr val="0070C0"/>
                </a:solidFill>
              </a:rPr>
              <a:t>	Erases the elements of the vector. </a:t>
            </a:r>
          </a:p>
          <a:p>
            <a:pPr algn="l">
              <a:lnSpc>
                <a:spcPct val="80000"/>
              </a:lnSpc>
            </a:pPr>
            <a:r>
              <a:rPr lang="en-US" altLang="el-GR" sz="1600" b="1" dirty="0">
                <a:solidFill>
                  <a:srgbClr val="0070C0"/>
                </a:solidFill>
              </a:rPr>
              <a:t>empty</a:t>
            </a:r>
            <a:r>
              <a:rPr lang="en-US" altLang="el-GR" sz="1600" dirty="0">
                <a:solidFill>
                  <a:srgbClr val="0070C0"/>
                </a:solidFill>
              </a:rPr>
              <a:t>	Tests if the vector container is empty. </a:t>
            </a:r>
          </a:p>
          <a:p>
            <a:pPr algn="l">
              <a:lnSpc>
                <a:spcPct val="80000"/>
              </a:lnSpc>
            </a:pPr>
            <a:r>
              <a:rPr lang="en-US" altLang="el-GR" sz="1600" b="1" dirty="0">
                <a:solidFill>
                  <a:srgbClr val="0070C0"/>
                </a:solidFill>
              </a:rPr>
              <a:t>end</a:t>
            </a:r>
            <a:r>
              <a:rPr lang="en-US" altLang="el-GR" sz="1600" dirty="0">
                <a:solidFill>
                  <a:srgbClr val="0070C0"/>
                </a:solidFill>
              </a:rPr>
              <a:t>	Returns a random-access iterator that points just beyond the end of the vector. </a:t>
            </a:r>
          </a:p>
          <a:p>
            <a:pPr algn="l">
              <a:lnSpc>
                <a:spcPct val="80000"/>
              </a:lnSpc>
            </a:pPr>
            <a:r>
              <a:rPr lang="en-US" altLang="el-GR" sz="1600" b="1" dirty="0">
                <a:solidFill>
                  <a:srgbClr val="0070C0"/>
                </a:solidFill>
              </a:rPr>
              <a:t>erase</a:t>
            </a:r>
            <a:r>
              <a:rPr lang="en-US" altLang="el-GR" sz="1600" dirty="0">
                <a:solidFill>
                  <a:srgbClr val="0070C0"/>
                </a:solidFill>
              </a:rPr>
              <a:t>	Removes an element or a range of elements in a vector from specified positions. </a:t>
            </a:r>
          </a:p>
          <a:p>
            <a:pPr algn="l">
              <a:lnSpc>
                <a:spcPct val="80000"/>
              </a:lnSpc>
            </a:pPr>
            <a:r>
              <a:rPr lang="en-US" altLang="el-GR" sz="1600" b="1" dirty="0">
                <a:solidFill>
                  <a:srgbClr val="0070C0"/>
                </a:solidFill>
              </a:rPr>
              <a:t>front</a:t>
            </a:r>
            <a:r>
              <a:rPr lang="en-US" altLang="el-GR" sz="1600" dirty="0">
                <a:solidFill>
                  <a:srgbClr val="0070C0"/>
                </a:solidFill>
              </a:rPr>
              <a:t>	Returns a reference to the first element in a vector. </a:t>
            </a:r>
          </a:p>
          <a:p>
            <a:pPr algn="l">
              <a:lnSpc>
                <a:spcPct val="80000"/>
              </a:lnSpc>
            </a:pPr>
            <a:r>
              <a:rPr lang="en-US" altLang="el-GR" sz="1600" b="1" dirty="0">
                <a:solidFill>
                  <a:srgbClr val="0070C0"/>
                </a:solidFill>
              </a:rPr>
              <a:t>insert</a:t>
            </a:r>
            <a:r>
              <a:rPr lang="en-US" altLang="el-GR" sz="1600" dirty="0">
                <a:solidFill>
                  <a:srgbClr val="0070C0"/>
                </a:solidFill>
              </a:rPr>
              <a:t>	Inserts an element or a number of elements into the vector at a specified position. </a:t>
            </a:r>
          </a:p>
          <a:p>
            <a:pPr algn="l">
              <a:lnSpc>
                <a:spcPct val="80000"/>
              </a:lnSpc>
            </a:pPr>
            <a:r>
              <a:rPr lang="en-US" altLang="el-GR" sz="1600" b="1" dirty="0" err="1">
                <a:solidFill>
                  <a:srgbClr val="0070C0"/>
                </a:solidFill>
              </a:rPr>
              <a:t>max_size</a:t>
            </a:r>
            <a:r>
              <a:rPr lang="en-US" altLang="el-GR" sz="1600" dirty="0">
                <a:solidFill>
                  <a:srgbClr val="0070C0"/>
                </a:solidFill>
              </a:rPr>
              <a:t>	Returns the maximum length of the vector. </a:t>
            </a:r>
          </a:p>
          <a:p>
            <a:pPr algn="l">
              <a:lnSpc>
                <a:spcPct val="80000"/>
              </a:lnSpc>
            </a:pPr>
            <a:r>
              <a:rPr lang="en-US" altLang="el-GR" sz="1600" b="1" dirty="0" err="1">
                <a:solidFill>
                  <a:srgbClr val="0070C0"/>
                </a:solidFill>
              </a:rPr>
              <a:t>pop_back</a:t>
            </a:r>
            <a:r>
              <a:rPr lang="en-US" altLang="el-GR" sz="1600" dirty="0">
                <a:solidFill>
                  <a:srgbClr val="0070C0"/>
                </a:solidFill>
              </a:rPr>
              <a:t>	Deletes the element at the end of the vector. </a:t>
            </a:r>
          </a:p>
          <a:p>
            <a:pPr algn="l">
              <a:lnSpc>
                <a:spcPct val="80000"/>
              </a:lnSpc>
            </a:pPr>
            <a:r>
              <a:rPr lang="en-US" altLang="el-GR" sz="1600" b="1" dirty="0" err="1">
                <a:solidFill>
                  <a:srgbClr val="0070C0"/>
                </a:solidFill>
              </a:rPr>
              <a:t>push_back</a:t>
            </a:r>
            <a:r>
              <a:rPr lang="en-US" altLang="el-GR" sz="1600" dirty="0">
                <a:solidFill>
                  <a:srgbClr val="0070C0"/>
                </a:solidFill>
              </a:rPr>
              <a:t>	Add an element to the end of the vector. </a:t>
            </a:r>
          </a:p>
          <a:p>
            <a:pPr algn="l">
              <a:lnSpc>
                <a:spcPct val="80000"/>
              </a:lnSpc>
            </a:pPr>
            <a:r>
              <a:rPr lang="en-US" altLang="el-GR" sz="1600" b="1" dirty="0" err="1">
                <a:solidFill>
                  <a:srgbClr val="0070C0"/>
                </a:solidFill>
              </a:rPr>
              <a:t>rbegin</a:t>
            </a:r>
            <a:r>
              <a:rPr lang="en-US" altLang="el-GR" sz="1600" dirty="0">
                <a:solidFill>
                  <a:srgbClr val="0070C0"/>
                </a:solidFill>
              </a:rPr>
              <a:t>	Returns an iterator to the first element in a reversed vector. </a:t>
            </a:r>
          </a:p>
          <a:p>
            <a:pPr algn="l">
              <a:lnSpc>
                <a:spcPct val="80000"/>
              </a:lnSpc>
            </a:pPr>
            <a:r>
              <a:rPr lang="en-US" altLang="el-GR" sz="1600" b="1" dirty="0">
                <a:solidFill>
                  <a:srgbClr val="0070C0"/>
                </a:solidFill>
              </a:rPr>
              <a:t>rend</a:t>
            </a:r>
            <a:r>
              <a:rPr lang="en-US" altLang="el-GR" sz="1600" dirty="0">
                <a:solidFill>
                  <a:srgbClr val="0070C0"/>
                </a:solidFill>
              </a:rPr>
              <a:t>	Returns an iterator to the end of a reversed vector. </a:t>
            </a:r>
          </a:p>
          <a:p>
            <a:pPr algn="l">
              <a:lnSpc>
                <a:spcPct val="80000"/>
              </a:lnSpc>
            </a:pPr>
            <a:r>
              <a:rPr lang="en-US" altLang="el-GR" sz="1600" b="1" dirty="0">
                <a:solidFill>
                  <a:srgbClr val="0070C0"/>
                </a:solidFill>
              </a:rPr>
              <a:t>resize</a:t>
            </a:r>
            <a:r>
              <a:rPr lang="en-US" altLang="el-GR" sz="1600" dirty="0">
                <a:solidFill>
                  <a:srgbClr val="0070C0"/>
                </a:solidFill>
              </a:rPr>
              <a:t>	Specifies a new size for a vector. </a:t>
            </a:r>
          </a:p>
          <a:p>
            <a:pPr algn="l">
              <a:lnSpc>
                <a:spcPct val="80000"/>
              </a:lnSpc>
            </a:pPr>
            <a:r>
              <a:rPr lang="en-US" altLang="el-GR" sz="1600" b="1" dirty="0">
                <a:solidFill>
                  <a:srgbClr val="0070C0"/>
                </a:solidFill>
              </a:rPr>
              <a:t>reserve</a:t>
            </a:r>
            <a:r>
              <a:rPr lang="en-US" altLang="el-GR" sz="1600" dirty="0">
                <a:solidFill>
                  <a:srgbClr val="0070C0"/>
                </a:solidFill>
              </a:rPr>
              <a:t>	Reserves a minimum length of storage for a vector object. </a:t>
            </a:r>
          </a:p>
          <a:p>
            <a:pPr algn="l">
              <a:lnSpc>
                <a:spcPct val="80000"/>
              </a:lnSpc>
            </a:pPr>
            <a:r>
              <a:rPr lang="en-US" altLang="el-GR" sz="1600" b="1" dirty="0">
                <a:solidFill>
                  <a:srgbClr val="0070C0"/>
                </a:solidFill>
              </a:rPr>
              <a:t>size</a:t>
            </a:r>
            <a:r>
              <a:rPr lang="en-US" altLang="el-GR" sz="1600" dirty="0">
                <a:solidFill>
                  <a:srgbClr val="0070C0"/>
                </a:solidFill>
              </a:rPr>
              <a:t>	Returns the number of elements in the vector. </a:t>
            </a:r>
          </a:p>
          <a:p>
            <a:pPr algn="l">
              <a:lnSpc>
                <a:spcPct val="80000"/>
              </a:lnSpc>
            </a:pPr>
            <a:r>
              <a:rPr lang="en-US" altLang="el-GR" sz="1600" b="1" dirty="0">
                <a:solidFill>
                  <a:srgbClr val="0070C0"/>
                </a:solidFill>
              </a:rPr>
              <a:t>swap</a:t>
            </a:r>
            <a:r>
              <a:rPr lang="en-US" altLang="el-GR" sz="1600" dirty="0">
                <a:solidFill>
                  <a:srgbClr val="0070C0"/>
                </a:solidFill>
              </a:rPr>
              <a:t>	Exchanges the elements of two vectors.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52399"/>
            <a:ext cx="7772400" cy="914401"/>
          </a:xfrm>
          <a:noFill/>
          <a:ln/>
        </p:spPr>
        <p:txBody>
          <a:bodyPr/>
          <a:lstStyle/>
          <a:p>
            <a:r>
              <a:rPr lang="en-US" altLang="el-GR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STL vector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87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96BC-6398-49BE-88F0-58EBE4C2A85F}" type="slidenum">
              <a:rPr lang="en-AU" altLang="el-GR"/>
              <a:pPr/>
              <a:t>27</a:t>
            </a:fld>
            <a:endParaRPr lang="en-AU" altLang="el-GR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200400" y="381000"/>
            <a:ext cx="2181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l-GR" sz="3200" dirty="0"/>
              <a:t>Vector class</a:t>
            </a:r>
            <a:endParaRPr lang="en-AU" altLang="el-GR" sz="2800" dirty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42912" y="942828"/>
            <a:ext cx="76962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l-GR" dirty="0"/>
              <a:t>Can hold values of any type</a:t>
            </a:r>
          </a:p>
          <a:p>
            <a:r>
              <a:rPr lang="en-US" altLang="el-GR" dirty="0"/>
              <a:t>	Type is specified when a vector is defined</a:t>
            </a:r>
          </a:p>
          <a:p>
            <a:r>
              <a:rPr lang="en-US" altLang="el-GR" dirty="0"/>
              <a:t>	</a:t>
            </a:r>
            <a:r>
              <a:rPr lang="en-US" altLang="el-GR" sz="2000" b="1" dirty="0">
                <a:latin typeface="Courier New" pitchFamily="49" charset="0"/>
              </a:rPr>
              <a:t>vector &lt;</a:t>
            </a:r>
            <a:r>
              <a:rPr lang="en-US" altLang="el-GR" sz="2000" b="1" dirty="0" err="1">
                <a:latin typeface="Courier New" pitchFamily="49" charset="0"/>
              </a:rPr>
              <a:t>int</a:t>
            </a:r>
            <a:r>
              <a:rPr lang="en-US" altLang="el-GR" sz="2000" b="1" dirty="0">
                <a:latin typeface="Courier New" pitchFamily="49" charset="0"/>
              </a:rPr>
              <a:t>&gt; scores;</a:t>
            </a:r>
          </a:p>
          <a:p>
            <a:r>
              <a:rPr lang="en-US" altLang="el-GR" sz="2000" b="1" dirty="0">
                <a:latin typeface="Courier New" pitchFamily="49" charset="0"/>
              </a:rPr>
              <a:t>	vector &lt;double&gt; volume;</a:t>
            </a:r>
          </a:p>
          <a:p>
            <a:endParaRPr lang="en-US" altLang="el-GR" dirty="0"/>
          </a:p>
          <a:p>
            <a:r>
              <a:rPr lang="en-US" altLang="el-GR" dirty="0"/>
              <a:t>Declaring/ defining a vector:</a:t>
            </a:r>
          </a:p>
          <a:p>
            <a:endParaRPr lang="en-US" altLang="el-GR" dirty="0"/>
          </a:p>
          <a:p>
            <a:pPr lvl="1"/>
            <a:r>
              <a:rPr lang="en-US" altLang="el-GR" sz="2000" b="1" dirty="0">
                <a:latin typeface="Courier New" pitchFamily="49" charset="0"/>
              </a:rPr>
              <a:t>vector&lt;</a:t>
            </a:r>
            <a:r>
              <a:rPr lang="en-US" altLang="el-GR" sz="2000" b="1" dirty="0" err="1">
                <a:latin typeface="Courier New" pitchFamily="49" charset="0"/>
              </a:rPr>
              <a:t>int</a:t>
            </a:r>
            <a:r>
              <a:rPr lang="en-US" altLang="el-GR" sz="2000" b="1" dirty="0">
                <a:latin typeface="Courier New" pitchFamily="49" charset="0"/>
              </a:rPr>
              <a:t>&gt; scores;</a:t>
            </a:r>
            <a:r>
              <a:rPr lang="en-US" altLang="el-GR" sz="2000" b="1" dirty="0"/>
              <a:t>    // starts with 0 elements           </a:t>
            </a:r>
          </a:p>
          <a:p>
            <a:pPr lvl="1"/>
            <a:endParaRPr lang="en-US" altLang="el-GR" sz="2000" b="1" dirty="0"/>
          </a:p>
          <a:p>
            <a:pPr lvl="1"/>
            <a:r>
              <a:rPr lang="en-US" altLang="el-GR" sz="2000" b="1" dirty="0">
                <a:latin typeface="Courier New" pitchFamily="49" charset="0"/>
              </a:rPr>
              <a:t>vector&lt;</a:t>
            </a:r>
            <a:r>
              <a:rPr lang="en-US" altLang="el-GR" sz="2000" b="1" dirty="0" err="1">
                <a:latin typeface="Courier New" pitchFamily="49" charset="0"/>
              </a:rPr>
              <a:t>int</a:t>
            </a:r>
            <a:r>
              <a:rPr lang="en-US" altLang="el-GR" sz="2000" b="1" dirty="0">
                <a:latin typeface="Courier New" pitchFamily="49" charset="0"/>
              </a:rPr>
              <a:t>&gt; scores(30);</a:t>
            </a:r>
            <a:r>
              <a:rPr lang="en-US" altLang="el-GR" sz="2000" b="1" dirty="0"/>
              <a:t> // </a:t>
            </a:r>
            <a:r>
              <a:rPr lang="en-US" altLang="el-GR" sz="2000" b="1" dirty="0" err="1"/>
              <a:t>int</a:t>
            </a:r>
            <a:r>
              <a:rPr lang="en-US" altLang="el-GR" sz="2000" b="1" dirty="0"/>
              <a:t> vector with initial size 30 elements    </a:t>
            </a:r>
          </a:p>
          <a:p>
            <a:pPr lvl="1"/>
            <a:endParaRPr lang="en-US" altLang="el-GR" sz="2000" b="1" dirty="0"/>
          </a:p>
          <a:p>
            <a:pPr lvl="1"/>
            <a:r>
              <a:rPr lang="en-US" altLang="el-GR" sz="2000" b="1" dirty="0">
                <a:latin typeface="Courier New" pitchFamily="49" charset="0"/>
              </a:rPr>
              <a:t>vector&lt;</a:t>
            </a:r>
            <a:r>
              <a:rPr lang="en-US" altLang="el-GR" sz="2000" b="1" dirty="0" err="1">
                <a:latin typeface="Courier New" pitchFamily="49" charset="0"/>
              </a:rPr>
              <a:t>int</a:t>
            </a:r>
            <a:r>
              <a:rPr lang="en-US" altLang="el-GR" sz="2000" b="1" dirty="0">
                <a:latin typeface="Courier New" pitchFamily="49" charset="0"/>
              </a:rPr>
              <a:t>&gt; scores(20,0);</a:t>
            </a:r>
            <a:r>
              <a:rPr lang="en-US" altLang="el-GR" sz="2000" b="1" dirty="0"/>
              <a:t> // define 20-element </a:t>
            </a:r>
            <a:r>
              <a:rPr lang="en-US" altLang="el-GR" sz="2000" b="1" dirty="0" err="1"/>
              <a:t>int</a:t>
            </a:r>
            <a:r>
              <a:rPr lang="en-US" altLang="el-GR" sz="2000" b="1" dirty="0"/>
              <a:t> vector and initialize all to 0</a:t>
            </a:r>
          </a:p>
          <a:p>
            <a:pPr lvl="1"/>
            <a:endParaRPr lang="en-US" altLang="el-GR" sz="2000" b="1" dirty="0"/>
          </a:p>
          <a:p>
            <a:pPr lvl="1"/>
            <a:r>
              <a:rPr lang="en-US" altLang="el-GR" sz="2000" b="1" dirty="0">
                <a:latin typeface="Courier New" pitchFamily="49" charset="0"/>
              </a:rPr>
              <a:t>vector&lt;</a:t>
            </a:r>
            <a:r>
              <a:rPr lang="en-US" altLang="el-GR" sz="2000" b="1" dirty="0" err="1">
                <a:latin typeface="Courier New" pitchFamily="49" charset="0"/>
              </a:rPr>
              <a:t>int</a:t>
            </a:r>
            <a:r>
              <a:rPr lang="en-US" altLang="el-GR" sz="2000" b="1" dirty="0">
                <a:latin typeface="Courier New" pitchFamily="49" charset="0"/>
              </a:rPr>
              <a:t>&gt; scores(final); </a:t>
            </a:r>
            <a:r>
              <a:rPr lang="en-US" altLang="el-GR" sz="2000" b="1" dirty="0"/>
              <a:t>// define </a:t>
            </a:r>
            <a:r>
              <a:rPr lang="en-US" altLang="el-GR" sz="2000" b="1" dirty="0" err="1"/>
              <a:t>int</a:t>
            </a:r>
            <a:r>
              <a:rPr lang="en-US" altLang="el-GR" sz="2000" b="1" dirty="0"/>
              <a:t> vector initialized to size and contents of vector final</a:t>
            </a:r>
            <a:endParaRPr lang="en-US" altLang="el-GR" sz="2000" b="1" dirty="0">
              <a:latin typeface="Courier New" pitchFamily="49" charset="0"/>
            </a:endParaRPr>
          </a:p>
          <a:p>
            <a:pPr lvl="1"/>
            <a:endParaRPr lang="en-US" altLang="el-GR" sz="2000" b="1" dirty="0">
              <a:latin typeface="Courier New" pitchFamily="49" charset="0"/>
            </a:endParaRPr>
          </a:p>
          <a:p>
            <a:r>
              <a:rPr lang="en-US" altLang="el-GR" dirty="0"/>
              <a:t>Can use [ ] to access elements      </a:t>
            </a:r>
            <a:r>
              <a:rPr lang="en-US" altLang="el-GR" sz="2800" dirty="0"/>
              <a:t>	</a:t>
            </a:r>
            <a:endParaRPr lang="en-AU" altLang="el-GR" sz="2800" dirty="0"/>
          </a:p>
        </p:txBody>
      </p:sp>
    </p:spTree>
    <p:extLst>
      <p:ext uri="{BB962C8B-B14F-4D97-AF65-F5344CB8AC3E}">
        <p14:creationId xmlns:p14="http://schemas.microsoft.com/office/powerpoint/2010/main" val="2174931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4979-18C4-4E27-AC1B-A03449B9C535}" type="slidenum">
              <a:rPr lang="en-AU" altLang="el-GR"/>
              <a:pPr/>
              <a:t>28</a:t>
            </a:fld>
            <a:endParaRPr lang="en-AU" altLang="el-GR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78778" y="854375"/>
            <a:ext cx="776205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el-GR" dirty="0"/>
          </a:p>
          <a:p>
            <a:r>
              <a:rPr lang="en-US" altLang="el-GR" dirty="0"/>
              <a:t>// display original size of v</a:t>
            </a:r>
          </a:p>
          <a:p>
            <a:r>
              <a:rPr lang="en-US" altLang="el-GR" dirty="0"/>
              <a:t>  </a:t>
            </a:r>
            <a:r>
              <a:rPr lang="en-US" altLang="el-GR" dirty="0" err="1">
                <a:latin typeface="Courier New" pitchFamily="49" charset="0"/>
              </a:rPr>
              <a:t>cout</a:t>
            </a:r>
            <a:r>
              <a:rPr lang="en-US" altLang="el-GR" dirty="0">
                <a:latin typeface="Courier New" pitchFamily="49" charset="0"/>
              </a:rPr>
              <a:t>&lt;&lt;"Size = "&lt;&lt;</a:t>
            </a:r>
            <a:r>
              <a:rPr lang="en-US" altLang="el-GR" dirty="0" err="1">
                <a:latin typeface="Courier New" pitchFamily="49" charset="0"/>
              </a:rPr>
              <a:t>v.size</a:t>
            </a:r>
            <a:r>
              <a:rPr lang="en-US" altLang="el-GR" dirty="0">
                <a:latin typeface="Courier New" pitchFamily="49" charset="0"/>
              </a:rPr>
              <a:t>()&lt;&lt;</a:t>
            </a:r>
            <a:r>
              <a:rPr lang="en-US" altLang="el-GR" dirty="0" err="1">
                <a:latin typeface="Courier New" pitchFamily="49" charset="0"/>
              </a:rPr>
              <a:t>endl</a:t>
            </a:r>
            <a:r>
              <a:rPr lang="en-US" altLang="el-GR" dirty="0">
                <a:latin typeface="Courier New" pitchFamily="49" charset="0"/>
              </a:rPr>
              <a:t>;</a:t>
            </a:r>
          </a:p>
          <a:p>
            <a:endParaRPr lang="en-US" altLang="el-GR" dirty="0"/>
          </a:p>
          <a:p>
            <a:r>
              <a:rPr lang="en-US" altLang="el-GR" dirty="0"/>
              <a:t>  /* put values onto end of a vector;  the vector will grow as needed */</a:t>
            </a:r>
          </a:p>
          <a:p>
            <a:r>
              <a:rPr lang="en-US" altLang="el-GR" dirty="0">
                <a:latin typeface="Courier New" pitchFamily="49" charset="0"/>
              </a:rPr>
              <a:t>  for(</a:t>
            </a:r>
            <a:r>
              <a:rPr lang="en-US" altLang="el-GR" dirty="0" err="1">
                <a:latin typeface="Courier New" pitchFamily="49" charset="0"/>
              </a:rPr>
              <a:t>i</a:t>
            </a:r>
            <a:r>
              <a:rPr lang="en-US" altLang="el-GR" dirty="0">
                <a:latin typeface="Courier New" pitchFamily="49" charset="0"/>
              </a:rPr>
              <a:t>=0; </a:t>
            </a:r>
            <a:r>
              <a:rPr lang="en-US" altLang="el-GR" dirty="0" err="1">
                <a:latin typeface="Courier New" pitchFamily="49" charset="0"/>
              </a:rPr>
              <a:t>i</a:t>
            </a:r>
            <a:r>
              <a:rPr lang="en-US" altLang="el-GR" dirty="0">
                <a:latin typeface="Courier New" pitchFamily="49" charset="0"/>
              </a:rPr>
              <a:t>&lt;10; ++</a:t>
            </a:r>
            <a:r>
              <a:rPr lang="en-US" altLang="el-GR" dirty="0" err="1">
                <a:latin typeface="Courier New" pitchFamily="49" charset="0"/>
              </a:rPr>
              <a:t>i</a:t>
            </a:r>
            <a:r>
              <a:rPr lang="en-US" altLang="el-GR" dirty="0">
                <a:latin typeface="Courier New" pitchFamily="49" charset="0"/>
              </a:rPr>
              <a:t>)  </a:t>
            </a:r>
            <a:r>
              <a:rPr lang="en-US" altLang="el-GR" dirty="0" err="1">
                <a:latin typeface="Courier New" pitchFamily="49" charset="0"/>
              </a:rPr>
              <a:t>v.push_back</a:t>
            </a:r>
            <a:r>
              <a:rPr lang="en-US" altLang="el-GR" dirty="0">
                <a:latin typeface="Courier New" pitchFamily="49" charset="0"/>
              </a:rPr>
              <a:t>(</a:t>
            </a:r>
            <a:r>
              <a:rPr lang="en-US" altLang="el-GR" dirty="0" err="1">
                <a:latin typeface="Courier New" pitchFamily="49" charset="0"/>
              </a:rPr>
              <a:t>i</a:t>
            </a:r>
            <a:r>
              <a:rPr lang="en-US" altLang="el-GR" dirty="0">
                <a:latin typeface="Courier New" pitchFamily="49" charset="0"/>
              </a:rPr>
              <a:t>);</a:t>
            </a:r>
          </a:p>
          <a:p>
            <a:endParaRPr lang="en-US" altLang="el-GR" dirty="0">
              <a:latin typeface="Courier New" pitchFamily="49" charset="0"/>
            </a:endParaRPr>
          </a:p>
          <a:p>
            <a:r>
              <a:rPr lang="en-US" altLang="el-GR" dirty="0"/>
              <a:t>// change contents of a vector</a:t>
            </a:r>
          </a:p>
          <a:p>
            <a:r>
              <a:rPr lang="en-US" altLang="el-GR" dirty="0"/>
              <a:t>  </a:t>
            </a:r>
            <a:r>
              <a:rPr lang="en-US" altLang="el-GR" dirty="0">
                <a:latin typeface="Courier New" pitchFamily="49" charset="0"/>
              </a:rPr>
              <a:t>for(</a:t>
            </a:r>
            <a:r>
              <a:rPr lang="en-US" altLang="el-GR" dirty="0" err="1">
                <a:latin typeface="Courier New" pitchFamily="49" charset="0"/>
              </a:rPr>
              <a:t>i</a:t>
            </a:r>
            <a:r>
              <a:rPr lang="en-US" altLang="el-GR" dirty="0">
                <a:latin typeface="Courier New" pitchFamily="49" charset="0"/>
              </a:rPr>
              <a:t>=0; </a:t>
            </a:r>
            <a:r>
              <a:rPr lang="en-US" altLang="el-GR" dirty="0" err="1">
                <a:latin typeface="Courier New" pitchFamily="49" charset="0"/>
              </a:rPr>
              <a:t>i</a:t>
            </a:r>
            <a:r>
              <a:rPr lang="en-US" altLang="el-GR" dirty="0">
                <a:latin typeface="Courier New" pitchFamily="49" charset="0"/>
              </a:rPr>
              <a:t>&lt;</a:t>
            </a:r>
            <a:r>
              <a:rPr lang="en-US" altLang="el-GR" dirty="0" err="1">
                <a:latin typeface="Courier New" pitchFamily="49" charset="0"/>
              </a:rPr>
              <a:t>v.size</a:t>
            </a:r>
            <a:r>
              <a:rPr lang="en-US" altLang="el-GR" dirty="0">
                <a:latin typeface="Courier New" pitchFamily="49" charset="0"/>
              </a:rPr>
              <a:t>(); ++</a:t>
            </a:r>
            <a:r>
              <a:rPr lang="en-US" altLang="el-GR" dirty="0" err="1">
                <a:latin typeface="Courier New" pitchFamily="49" charset="0"/>
              </a:rPr>
              <a:t>i</a:t>
            </a:r>
            <a:r>
              <a:rPr lang="en-US" altLang="el-GR" dirty="0">
                <a:latin typeface="Courier New" pitchFamily="49" charset="0"/>
              </a:rPr>
              <a:t>) v[</a:t>
            </a:r>
            <a:r>
              <a:rPr lang="en-US" altLang="el-GR" dirty="0" err="1">
                <a:latin typeface="Courier New" pitchFamily="49" charset="0"/>
              </a:rPr>
              <a:t>i</a:t>
            </a:r>
            <a:r>
              <a:rPr lang="en-US" altLang="el-GR" dirty="0">
                <a:latin typeface="Courier New" pitchFamily="49" charset="0"/>
              </a:rPr>
              <a:t>] = v[</a:t>
            </a:r>
            <a:r>
              <a:rPr lang="en-US" altLang="el-GR" dirty="0" err="1">
                <a:latin typeface="Courier New" pitchFamily="49" charset="0"/>
              </a:rPr>
              <a:t>i</a:t>
            </a:r>
            <a:r>
              <a:rPr lang="en-US" altLang="el-GR" dirty="0">
                <a:latin typeface="Courier New" pitchFamily="49" charset="0"/>
              </a:rPr>
              <a:t>] + v[</a:t>
            </a:r>
            <a:r>
              <a:rPr lang="en-US" altLang="el-GR" dirty="0" err="1">
                <a:latin typeface="Courier New" pitchFamily="49" charset="0"/>
              </a:rPr>
              <a:t>i</a:t>
            </a:r>
            <a:r>
              <a:rPr lang="en-US" altLang="el-GR" dirty="0">
                <a:latin typeface="Courier New" pitchFamily="49" charset="0"/>
              </a:rPr>
              <a:t>];</a:t>
            </a:r>
          </a:p>
          <a:p>
            <a:endParaRPr lang="en-US" altLang="el-GR" dirty="0">
              <a:latin typeface="Courier New" pitchFamily="49" charset="0"/>
            </a:endParaRPr>
          </a:p>
          <a:p>
            <a:r>
              <a:rPr lang="en-US" altLang="el-GR" dirty="0"/>
              <a:t>// access using subscripting</a:t>
            </a:r>
          </a:p>
          <a:p>
            <a:r>
              <a:rPr lang="en-US" altLang="el-GR" dirty="0"/>
              <a:t>  </a:t>
            </a:r>
            <a:r>
              <a:rPr lang="en-US" altLang="el-GR" dirty="0">
                <a:latin typeface="Courier New" pitchFamily="49" charset="0"/>
              </a:rPr>
              <a:t>for(</a:t>
            </a:r>
            <a:r>
              <a:rPr lang="en-US" altLang="el-GR" dirty="0" err="1">
                <a:latin typeface="Courier New" pitchFamily="49" charset="0"/>
              </a:rPr>
              <a:t>i</a:t>
            </a:r>
            <a:r>
              <a:rPr lang="en-US" altLang="el-GR" dirty="0">
                <a:latin typeface="Courier New" pitchFamily="49" charset="0"/>
              </a:rPr>
              <a:t>=0; </a:t>
            </a:r>
            <a:r>
              <a:rPr lang="en-US" altLang="el-GR" dirty="0" err="1">
                <a:latin typeface="Courier New" pitchFamily="49" charset="0"/>
              </a:rPr>
              <a:t>i</a:t>
            </a:r>
            <a:r>
              <a:rPr lang="en-US" altLang="el-GR" dirty="0">
                <a:latin typeface="Courier New" pitchFamily="49" charset="0"/>
              </a:rPr>
              <a:t>&lt;10; ++</a:t>
            </a:r>
            <a:r>
              <a:rPr lang="en-US" altLang="el-GR" dirty="0" err="1">
                <a:latin typeface="Courier New" pitchFamily="49" charset="0"/>
              </a:rPr>
              <a:t>i</a:t>
            </a:r>
            <a:r>
              <a:rPr lang="en-US" altLang="el-GR" dirty="0">
                <a:latin typeface="Courier New" pitchFamily="49" charset="0"/>
              </a:rPr>
              <a:t>) </a:t>
            </a:r>
            <a:r>
              <a:rPr lang="en-US" altLang="el-GR" dirty="0" err="1">
                <a:latin typeface="Courier New" pitchFamily="49" charset="0"/>
              </a:rPr>
              <a:t>cout</a:t>
            </a:r>
            <a:r>
              <a:rPr lang="en-US" altLang="el-GR" dirty="0">
                <a:latin typeface="Courier New" pitchFamily="49" charset="0"/>
              </a:rPr>
              <a:t> &lt;&lt;v[</a:t>
            </a:r>
            <a:r>
              <a:rPr lang="en-US" altLang="el-GR" dirty="0" err="1">
                <a:latin typeface="Courier New" pitchFamily="49" charset="0"/>
              </a:rPr>
              <a:t>i</a:t>
            </a:r>
            <a:r>
              <a:rPr lang="en-US" altLang="el-GR" dirty="0">
                <a:latin typeface="Courier New" pitchFamily="49" charset="0"/>
              </a:rPr>
              <a:t>]&lt;&lt;" ";</a:t>
            </a:r>
          </a:p>
          <a:p>
            <a:r>
              <a:rPr lang="en-US" altLang="el-GR" dirty="0">
                <a:latin typeface="Courier New" pitchFamily="49" charset="0"/>
              </a:rPr>
              <a:t> </a:t>
            </a:r>
            <a:r>
              <a:rPr lang="en-US" altLang="el-GR" dirty="0" err="1">
                <a:latin typeface="Courier New" pitchFamily="49" charset="0"/>
              </a:rPr>
              <a:t>cout</a:t>
            </a:r>
            <a:r>
              <a:rPr lang="en-US" altLang="el-GR" dirty="0">
                <a:latin typeface="Courier New" pitchFamily="49" charset="0"/>
              </a:rPr>
              <a:t> &lt;&lt; </a:t>
            </a:r>
            <a:r>
              <a:rPr lang="en-US" altLang="el-GR" dirty="0" err="1">
                <a:latin typeface="Courier New" pitchFamily="49" charset="0"/>
              </a:rPr>
              <a:t>endl</a:t>
            </a:r>
            <a:r>
              <a:rPr lang="en-US" altLang="el-GR" dirty="0">
                <a:latin typeface="Courier New" pitchFamily="49" charset="0"/>
              </a:rPr>
              <a:t>;</a:t>
            </a:r>
          </a:p>
          <a:p>
            <a:endParaRPr lang="en-US" altLang="el-GR" dirty="0"/>
          </a:p>
          <a:p>
            <a:r>
              <a:rPr lang="en-US" altLang="el-GR" dirty="0"/>
              <a:t>  // access via iterator</a:t>
            </a:r>
          </a:p>
          <a:p>
            <a:r>
              <a:rPr lang="en-US" altLang="el-GR" dirty="0">
                <a:latin typeface="Courier New" pitchFamily="49" charset="0"/>
              </a:rPr>
              <a:t>  vector&lt;char&gt;::iterator p = </a:t>
            </a:r>
            <a:r>
              <a:rPr lang="en-US" altLang="el-GR" dirty="0" err="1">
                <a:latin typeface="Courier New" pitchFamily="49" charset="0"/>
              </a:rPr>
              <a:t>v.begin</a:t>
            </a:r>
            <a:r>
              <a:rPr lang="en-US" altLang="el-GR" dirty="0">
                <a:latin typeface="Courier New" pitchFamily="49" charset="0"/>
              </a:rPr>
              <a:t>();</a:t>
            </a:r>
          </a:p>
          <a:p>
            <a:r>
              <a:rPr lang="en-US" altLang="el-GR" dirty="0">
                <a:latin typeface="Courier New" pitchFamily="49" charset="0"/>
              </a:rPr>
              <a:t>  while(p != </a:t>
            </a:r>
            <a:r>
              <a:rPr lang="en-US" altLang="el-GR" dirty="0" err="1">
                <a:latin typeface="Courier New" pitchFamily="49" charset="0"/>
              </a:rPr>
              <a:t>v.end</a:t>
            </a:r>
            <a:r>
              <a:rPr lang="en-US" altLang="el-GR" dirty="0">
                <a:latin typeface="Courier New" pitchFamily="49" charset="0"/>
              </a:rPr>
              <a:t>()) {</a:t>
            </a:r>
          </a:p>
          <a:p>
            <a:r>
              <a:rPr lang="en-US" altLang="el-GR" dirty="0">
                <a:latin typeface="Courier New" pitchFamily="49" charset="0"/>
              </a:rPr>
              <a:t>    </a:t>
            </a:r>
            <a:r>
              <a:rPr lang="en-US" altLang="el-GR" dirty="0" err="1">
                <a:latin typeface="Courier New" pitchFamily="49" charset="0"/>
              </a:rPr>
              <a:t>cout</a:t>
            </a:r>
            <a:r>
              <a:rPr lang="en-US" altLang="el-GR" dirty="0">
                <a:latin typeface="Courier New" pitchFamily="49" charset="0"/>
              </a:rPr>
              <a:t> &lt;&lt; *p &lt;&lt; " ";</a:t>
            </a:r>
          </a:p>
          <a:p>
            <a:r>
              <a:rPr lang="en-US" altLang="el-GR" dirty="0">
                <a:latin typeface="Courier New" pitchFamily="49" charset="0"/>
              </a:rPr>
              <a:t>    ++p;</a:t>
            </a:r>
          </a:p>
          <a:p>
            <a:r>
              <a:rPr lang="en-US" altLang="el-GR" dirty="0">
                <a:latin typeface="Courier New" pitchFamily="49" charset="0"/>
              </a:rPr>
              <a:t>  }</a:t>
            </a:r>
            <a:endParaRPr lang="en-AU" altLang="el-GR" dirty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76600" y="304800"/>
            <a:ext cx="236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l-GR" sz="2800" b="1" dirty="0"/>
              <a:t>Using a vector</a:t>
            </a:r>
          </a:p>
        </p:txBody>
      </p:sp>
    </p:spTree>
    <p:extLst>
      <p:ext uri="{BB962C8B-B14F-4D97-AF65-F5344CB8AC3E}">
        <p14:creationId xmlns:p14="http://schemas.microsoft.com/office/powerpoint/2010/main" val="288034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l-GR" dirty="0"/>
              <a:t>Vector - examples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71600"/>
            <a:ext cx="8382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1000000;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*= 2) 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elements_count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819400"/>
            <a:ext cx="8382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40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nn-NO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v(20);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nn-NO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for(int i = 0; i &lt; 20; i++) 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nn-NO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v[i] = i+1;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nn-NO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nn-NO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v.resize(25);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nn-NO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for(int i = 20; i &lt; 25; i++) 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nn-NO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v[i] = i*2;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nn-NO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648200"/>
            <a:ext cx="8382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40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v(20);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20;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v[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i+1;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v.resize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(25);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20;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25;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*2); // Writes to elements with indices [25..30), not [20..25) ! &lt;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8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l-GR" sz="2800"/>
              <a:t>The C++ Standard Template Library (STL) has become part of C++ standard</a:t>
            </a:r>
          </a:p>
          <a:p>
            <a:pPr eaLnBrk="1" hangingPunct="1"/>
            <a:r>
              <a:rPr lang="en-US" altLang="el-GR" sz="2800"/>
              <a:t>The main author of STL is Alexander Stephanov</a:t>
            </a:r>
          </a:p>
          <a:p>
            <a:pPr eaLnBrk="1" hangingPunct="1"/>
            <a:r>
              <a:rPr lang="en-US" altLang="el-GR" sz="2800"/>
              <a:t>He chose C++ because of templates and no requirement of using OOP!</a:t>
            </a:r>
          </a:p>
          <a:p>
            <a:pPr eaLnBrk="1" hangingPunct="1"/>
            <a:r>
              <a:rPr lang="en-US" altLang="el-GR" sz="2800"/>
              <a:t>The library is somewhat unrelated with the rest of the standard library which is OO</a:t>
            </a:r>
          </a:p>
        </p:txBody>
      </p:sp>
    </p:spTree>
    <p:extLst>
      <p:ext uri="{BB962C8B-B14F-4D97-AF65-F5344CB8AC3E}">
        <p14:creationId xmlns:p14="http://schemas.microsoft.com/office/powerpoint/2010/main" val="2251226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a Vector’s Size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dirty="0"/>
              <a:t> member function to add an element to a full array or to an array that had no defined size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scores.push_back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(75);</a:t>
            </a:r>
          </a:p>
          <a:p>
            <a:r>
              <a:rPr lang="en-US" dirty="0"/>
              <a:t>Use size member function to determine number of elements currently in a vector</a:t>
            </a:r>
          </a:p>
          <a:p>
            <a:pPr marL="800100" lvl="2" indent="0">
              <a:buNone/>
            </a:pP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vec_size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scores.size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l-GR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71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vector elements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pop_back</a:t>
            </a:r>
            <a:r>
              <a:rPr lang="en-US" dirty="0"/>
              <a:t> member function to remove last element from vector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scores.pop_back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/>
              <a:t>To remove all </a:t>
            </a:r>
            <a:r>
              <a:rPr lang="en-US" dirty="0" err="1"/>
              <a:t>contnets</a:t>
            </a:r>
            <a:r>
              <a:rPr lang="en-US" dirty="0"/>
              <a:t> of vector, use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dirty="0"/>
              <a:t> member function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scores.clear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/>
              <a:t>To determine if vector is empty, use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dirty="0"/>
              <a:t> member function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scores.empty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dirty="0"/>
              <a:t>….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6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el-GR" sz="3600" dirty="0"/>
              <a:t>Vector Subscripts</a:t>
            </a:r>
            <a:endParaRPr lang="en-US" altLang="el-GR" sz="4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1200" dirty="0"/>
              <a:t>	  </a:t>
            </a:r>
            <a:r>
              <a:rPr lang="en-US" altLang="el-GR" sz="1200" dirty="0">
                <a:latin typeface="Courier New" pitchFamily="49" charset="0"/>
              </a:rPr>
              <a:t>01: </a:t>
            </a:r>
            <a:r>
              <a:rPr lang="en-US" altLang="el-GR" sz="1200" b="1" dirty="0">
                <a:latin typeface="Courier New" pitchFamily="49" charset="0"/>
              </a:rPr>
              <a:t>#include</a:t>
            </a:r>
            <a:r>
              <a:rPr lang="en-US" altLang="el-GR" sz="1200" dirty="0">
                <a:latin typeface="Courier New" pitchFamily="49" charset="0"/>
              </a:rPr>
              <a:t> &lt;</a:t>
            </a:r>
            <a:r>
              <a:rPr lang="en-US" altLang="el-GR" sz="1200" dirty="0" err="1">
                <a:latin typeface="Courier New" pitchFamily="49" charset="0"/>
              </a:rPr>
              <a:t>iostream</a:t>
            </a:r>
            <a:r>
              <a:rPr lang="en-US" altLang="el-GR" sz="1200" dirty="0">
                <a:latin typeface="Courier New" pitchFamily="49" charset="0"/>
              </a:rPr>
              <a:t>&gt;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02: </a:t>
            </a:r>
            <a:r>
              <a:rPr lang="en-US" altLang="el-GR" sz="1200" b="1" dirty="0">
                <a:latin typeface="Courier New" pitchFamily="49" charset="0"/>
              </a:rPr>
              <a:t>#include</a:t>
            </a:r>
            <a:r>
              <a:rPr lang="en-US" altLang="el-GR" sz="1200" dirty="0">
                <a:latin typeface="Courier New" pitchFamily="49" charset="0"/>
              </a:rPr>
              <a:t> &lt;vector&gt;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03: 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04: </a:t>
            </a:r>
            <a:r>
              <a:rPr lang="en-US" altLang="el-GR" sz="1200" b="1" dirty="0">
                <a:latin typeface="Courier New" pitchFamily="49" charset="0"/>
              </a:rPr>
              <a:t>using</a:t>
            </a:r>
            <a:r>
              <a:rPr lang="en-US" altLang="el-GR" sz="1200" dirty="0">
                <a:latin typeface="Courier New" pitchFamily="49" charset="0"/>
              </a:rPr>
              <a:t> </a:t>
            </a:r>
            <a:r>
              <a:rPr lang="en-US" altLang="el-GR" sz="1200" b="1" dirty="0">
                <a:latin typeface="Courier New" pitchFamily="49" charset="0"/>
              </a:rPr>
              <a:t>namespace</a:t>
            </a:r>
            <a:r>
              <a:rPr lang="en-US" altLang="el-GR" sz="1200" dirty="0">
                <a:latin typeface="Courier New" pitchFamily="49" charset="0"/>
              </a:rPr>
              <a:t> </a:t>
            </a:r>
            <a:r>
              <a:rPr lang="en-US" altLang="el-GR" sz="1200" dirty="0" err="1">
                <a:latin typeface="Courier New" pitchFamily="49" charset="0"/>
              </a:rPr>
              <a:t>std</a:t>
            </a:r>
            <a:r>
              <a:rPr lang="en-US" altLang="el-GR" sz="1200" dirty="0">
                <a:latin typeface="Courier New" pitchFamily="49" charset="0"/>
              </a:rPr>
              <a:t>;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05: 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06: </a:t>
            </a:r>
            <a:r>
              <a:rPr lang="en-US" altLang="el-GR" sz="1200" dirty="0" err="1">
                <a:latin typeface="Courier New" pitchFamily="49" charset="0"/>
              </a:rPr>
              <a:t>int</a:t>
            </a:r>
            <a:r>
              <a:rPr lang="en-US" altLang="el-GR" sz="1200" dirty="0">
                <a:latin typeface="Courier New" pitchFamily="49" charset="0"/>
              </a:rPr>
              <a:t> </a:t>
            </a:r>
            <a:r>
              <a:rPr lang="en-US" altLang="el-GR" sz="1200" b="1" dirty="0">
                <a:latin typeface="Courier New" pitchFamily="49" charset="0"/>
              </a:rPr>
              <a:t>main</a:t>
            </a:r>
            <a:r>
              <a:rPr lang="en-US" altLang="el-GR" sz="1200" dirty="0">
                <a:latin typeface="Courier New" pitchFamily="49" charset="0"/>
              </a:rPr>
              <a:t>() {  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08:    vector&lt;double&gt; salaries;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09:    </a:t>
            </a:r>
            <a:r>
              <a:rPr lang="en-US" altLang="el-GR" sz="1200" dirty="0" err="1">
                <a:latin typeface="Courier New" pitchFamily="49" charset="0"/>
              </a:rPr>
              <a:t>bool</a:t>
            </a:r>
            <a:r>
              <a:rPr lang="en-US" altLang="el-GR" sz="1200" dirty="0">
                <a:latin typeface="Courier New" pitchFamily="49" charset="0"/>
              </a:rPr>
              <a:t> more = </a:t>
            </a:r>
            <a:r>
              <a:rPr lang="en-US" altLang="el-GR" sz="1200" b="1" dirty="0">
                <a:latin typeface="Courier New" pitchFamily="49" charset="0"/>
              </a:rPr>
              <a:t>true</a:t>
            </a:r>
            <a:r>
              <a:rPr lang="en-US" altLang="el-GR" sz="1200" dirty="0">
                <a:latin typeface="Courier New" pitchFamily="49" charset="0"/>
              </a:rPr>
              <a:t>;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10:    </a:t>
            </a:r>
            <a:r>
              <a:rPr lang="en-US" altLang="el-GR" sz="1200" b="1" dirty="0">
                <a:latin typeface="Courier New" pitchFamily="49" charset="0"/>
              </a:rPr>
              <a:t>while</a:t>
            </a:r>
            <a:r>
              <a:rPr lang="en-US" altLang="el-GR" sz="1200" dirty="0">
                <a:latin typeface="Courier New" pitchFamily="49" charset="0"/>
              </a:rPr>
              <a:t> (more) {  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12:       double s;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13:       </a:t>
            </a:r>
            <a:r>
              <a:rPr lang="en-US" altLang="el-GR" sz="1200" dirty="0" err="1">
                <a:latin typeface="Courier New" pitchFamily="49" charset="0"/>
              </a:rPr>
              <a:t>cout</a:t>
            </a:r>
            <a:r>
              <a:rPr lang="en-US" altLang="el-GR" sz="1200" dirty="0">
                <a:latin typeface="Courier New" pitchFamily="49" charset="0"/>
              </a:rPr>
              <a:t> &lt;&lt; "Please enter a salary, 0 to quit: ";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14:       </a:t>
            </a:r>
            <a:r>
              <a:rPr lang="en-US" altLang="el-GR" sz="1200" dirty="0" err="1">
                <a:latin typeface="Courier New" pitchFamily="49" charset="0"/>
              </a:rPr>
              <a:t>cin</a:t>
            </a:r>
            <a:r>
              <a:rPr lang="en-US" altLang="el-GR" sz="1200" dirty="0">
                <a:latin typeface="Courier New" pitchFamily="49" charset="0"/>
              </a:rPr>
              <a:t> &gt;&gt; s;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15:       </a:t>
            </a:r>
            <a:r>
              <a:rPr lang="en-US" altLang="el-GR" sz="1200" b="1" dirty="0">
                <a:latin typeface="Courier New" pitchFamily="49" charset="0"/>
              </a:rPr>
              <a:t>if</a:t>
            </a:r>
            <a:r>
              <a:rPr lang="en-US" altLang="el-GR" sz="1200" dirty="0">
                <a:latin typeface="Courier New" pitchFamily="49" charset="0"/>
              </a:rPr>
              <a:t> (s == 0)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16:          more = </a:t>
            </a:r>
            <a:r>
              <a:rPr lang="en-US" altLang="el-GR" sz="1200" b="1" dirty="0">
                <a:latin typeface="Courier New" pitchFamily="49" charset="0"/>
              </a:rPr>
              <a:t>false</a:t>
            </a:r>
            <a:r>
              <a:rPr lang="en-US" altLang="el-GR" sz="1200" dirty="0">
                <a:latin typeface="Courier New" pitchFamily="49" charset="0"/>
              </a:rPr>
              <a:t>;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17:       </a:t>
            </a:r>
            <a:r>
              <a:rPr lang="en-US" altLang="el-GR" sz="1200" b="1" dirty="0">
                <a:latin typeface="Courier New" pitchFamily="49" charset="0"/>
              </a:rPr>
              <a:t>else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18:          </a:t>
            </a:r>
            <a:r>
              <a:rPr lang="en-US" altLang="el-GR" sz="1200" dirty="0" err="1">
                <a:latin typeface="Courier New" pitchFamily="49" charset="0"/>
              </a:rPr>
              <a:t>salaries.</a:t>
            </a:r>
            <a:r>
              <a:rPr lang="en-US" altLang="el-GR" sz="1200" b="1" dirty="0" err="1">
                <a:latin typeface="Courier New" pitchFamily="49" charset="0"/>
              </a:rPr>
              <a:t>push_back</a:t>
            </a:r>
            <a:r>
              <a:rPr lang="en-US" altLang="el-GR" sz="1200" dirty="0">
                <a:latin typeface="Courier New" pitchFamily="49" charset="0"/>
              </a:rPr>
              <a:t>(s);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19:    }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20: 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21:    double highest = salaries[0];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22:    </a:t>
            </a:r>
            <a:r>
              <a:rPr lang="en-US" altLang="el-GR" sz="1200" dirty="0" err="1">
                <a:latin typeface="Courier New" pitchFamily="49" charset="0"/>
              </a:rPr>
              <a:t>int</a:t>
            </a:r>
            <a:r>
              <a:rPr lang="en-US" altLang="el-GR" sz="1200" dirty="0">
                <a:latin typeface="Courier New" pitchFamily="49" charset="0"/>
              </a:rPr>
              <a:t> </a:t>
            </a:r>
            <a:r>
              <a:rPr lang="en-US" altLang="el-GR" sz="1200" dirty="0" err="1">
                <a:latin typeface="Courier New" pitchFamily="49" charset="0"/>
              </a:rPr>
              <a:t>i</a:t>
            </a:r>
            <a:r>
              <a:rPr lang="en-US" altLang="el-GR" sz="1200" dirty="0">
                <a:latin typeface="Courier New" pitchFamily="49" charset="0"/>
              </a:rPr>
              <a:t>;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23:    </a:t>
            </a:r>
            <a:r>
              <a:rPr lang="en-US" altLang="el-GR" sz="1200" b="1" dirty="0">
                <a:latin typeface="Courier New" pitchFamily="49" charset="0"/>
              </a:rPr>
              <a:t>for</a:t>
            </a:r>
            <a:r>
              <a:rPr lang="en-US" altLang="el-GR" sz="1200" dirty="0">
                <a:latin typeface="Courier New" pitchFamily="49" charset="0"/>
              </a:rPr>
              <a:t> (</a:t>
            </a:r>
            <a:r>
              <a:rPr lang="en-US" altLang="el-GR" sz="1200" dirty="0" err="1">
                <a:latin typeface="Courier New" pitchFamily="49" charset="0"/>
              </a:rPr>
              <a:t>i</a:t>
            </a:r>
            <a:r>
              <a:rPr lang="en-US" altLang="el-GR" sz="1200" dirty="0">
                <a:latin typeface="Courier New" pitchFamily="49" charset="0"/>
              </a:rPr>
              <a:t> = 1; </a:t>
            </a:r>
            <a:r>
              <a:rPr lang="en-US" altLang="el-GR" sz="1200" dirty="0" err="1">
                <a:latin typeface="Courier New" pitchFamily="49" charset="0"/>
              </a:rPr>
              <a:t>i</a:t>
            </a:r>
            <a:r>
              <a:rPr lang="en-US" altLang="el-GR" sz="1200" dirty="0">
                <a:latin typeface="Courier New" pitchFamily="49" charset="0"/>
              </a:rPr>
              <a:t> &lt; </a:t>
            </a:r>
            <a:r>
              <a:rPr lang="en-US" altLang="el-GR" sz="1200" dirty="0" err="1">
                <a:latin typeface="Courier New" pitchFamily="49" charset="0"/>
              </a:rPr>
              <a:t>salaries.</a:t>
            </a:r>
            <a:r>
              <a:rPr lang="en-US" altLang="el-GR" sz="1200" b="1" dirty="0" err="1">
                <a:latin typeface="Courier New" pitchFamily="49" charset="0"/>
              </a:rPr>
              <a:t>size</a:t>
            </a:r>
            <a:r>
              <a:rPr lang="en-US" altLang="el-GR" sz="1200" dirty="0">
                <a:latin typeface="Courier New" pitchFamily="49" charset="0"/>
              </a:rPr>
              <a:t>(); </a:t>
            </a:r>
            <a:r>
              <a:rPr lang="en-US" altLang="el-GR" sz="1200" dirty="0" err="1">
                <a:latin typeface="Courier New" pitchFamily="49" charset="0"/>
              </a:rPr>
              <a:t>i</a:t>
            </a:r>
            <a:r>
              <a:rPr lang="en-US" altLang="el-GR" sz="1200" dirty="0">
                <a:latin typeface="Courier New" pitchFamily="49" charset="0"/>
              </a:rPr>
              <a:t>++)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24:       </a:t>
            </a:r>
            <a:r>
              <a:rPr lang="en-US" altLang="el-GR" sz="1200" b="1" dirty="0">
                <a:latin typeface="Courier New" pitchFamily="49" charset="0"/>
              </a:rPr>
              <a:t>if</a:t>
            </a:r>
            <a:r>
              <a:rPr lang="en-US" altLang="el-GR" sz="1200" dirty="0">
                <a:latin typeface="Courier New" pitchFamily="49" charset="0"/>
              </a:rPr>
              <a:t> (salaries[</a:t>
            </a:r>
            <a:r>
              <a:rPr lang="en-US" altLang="el-GR" sz="1200" dirty="0" err="1">
                <a:latin typeface="Courier New" pitchFamily="49" charset="0"/>
              </a:rPr>
              <a:t>i</a:t>
            </a:r>
            <a:r>
              <a:rPr lang="en-US" altLang="el-GR" sz="1200" dirty="0">
                <a:latin typeface="Courier New" pitchFamily="49" charset="0"/>
              </a:rPr>
              <a:t>] &gt; highest)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25:          highest = salaries[</a:t>
            </a:r>
            <a:r>
              <a:rPr lang="en-US" altLang="el-GR" sz="1200" dirty="0" err="1">
                <a:latin typeface="Courier New" pitchFamily="49" charset="0"/>
              </a:rPr>
              <a:t>i</a:t>
            </a:r>
            <a:r>
              <a:rPr lang="en-US" altLang="el-GR" sz="1200" dirty="0">
                <a:latin typeface="Courier New" pitchFamily="49" charset="0"/>
              </a:rPr>
              <a:t>];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26: 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27:    </a:t>
            </a:r>
            <a:r>
              <a:rPr lang="en-US" altLang="el-GR" sz="1200" b="1" dirty="0">
                <a:latin typeface="Courier New" pitchFamily="49" charset="0"/>
              </a:rPr>
              <a:t>for</a:t>
            </a:r>
            <a:r>
              <a:rPr lang="en-US" altLang="el-GR" sz="1200" dirty="0">
                <a:latin typeface="Courier New" pitchFamily="49" charset="0"/>
              </a:rPr>
              <a:t> (</a:t>
            </a:r>
            <a:r>
              <a:rPr lang="en-US" altLang="el-GR" sz="1200" dirty="0" err="1">
                <a:latin typeface="Courier New" pitchFamily="49" charset="0"/>
              </a:rPr>
              <a:t>i</a:t>
            </a:r>
            <a:r>
              <a:rPr lang="en-US" altLang="el-GR" sz="1200" dirty="0">
                <a:latin typeface="Courier New" pitchFamily="49" charset="0"/>
              </a:rPr>
              <a:t> = 0; </a:t>
            </a:r>
            <a:r>
              <a:rPr lang="en-US" altLang="el-GR" sz="1200" dirty="0" err="1">
                <a:latin typeface="Courier New" pitchFamily="49" charset="0"/>
              </a:rPr>
              <a:t>i</a:t>
            </a:r>
            <a:r>
              <a:rPr lang="en-US" altLang="el-GR" sz="1200" dirty="0">
                <a:latin typeface="Courier New" pitchFamily="49" charset="0"/>
              </a:rPr>
              <a:t> &lt; </a:t>
            </a:r>
            <a:r>
              <a:rPr lang="en-US" altLang="el-GR" sz="1200" dirty="0" err="1">
                <a:latin typeface="Courier New" pitchFamily="49" charset="0"/>
              </a:rPr>
              <a:t>salaries.</a:t>
            </a:r>
            <a:r>
              <a:rPr lang="en-US" altLang="el-GR" sz="1200" b="1" dirty="0" err="1">
                <a:latin typeface="Courier New" pitchFamily="49" charset="0"/>
              </a:rPr>
              <a:t>size</a:t>
            </a:r>
            <a:r>
              <a:rPr lang="en-US" altLang="el-GR" sz="1200" dirty="0">
                <a:latin typeface="Courier New" pitchFamily="49" charset="0"/>
              </a:rPr>
              <a:t>(); </a:t>
            </a:r>
            <a:r>
              <a:rPr lang="en-US" altLang="el-GR" sz="1200" dirty="0" err="1">
                <a:latin typeface="Courier New" pitchFamily="49" charset="0"/>
              </a:rPr>
              <a:t>i</a:t>
            </a:r>
            <a:r>
              <a:rPr lang="en-US" altLang="el-GR" sz="1200" dirty="0">
                <a:latin typeface="Courier New" pitchFamily="49" charset="0"/>
              </a:rPr>
              <a:t>++) {  </a:t>
            </a:r>
            <a:br>
              <a:rPr lang="en-US" altLang="el-GR" sz="1200" dirty="0">
                <a:latin typeface="Courier New" pitchFamily="49" charset="0"/>
              </a:rPr>
            </a:br>
            <a:r>
              <a:rPr lang="en-US" altLang="el-GR" sz="1200" dirty="0">
                <a:latin typeface="Courier New" pitchFamily="49" charset="0"/>
              </a:rPr>
              <a:t> 29:       </a:t>
            </a:r>
            <a:r>
              <a:rPr lang="en-US" altLang="el-GR" sz="1200" b="1" dirty="0">
                <a:latin typeface="Courier New" pitchFamily="49" charset="0"/>
              </a:rPr>
              <a:t>if</a:t>
            </a:r>
            <a:r>
              <a:rPr lang="en-US" altLang="el-GR" sz="1200" dirty="0">
                <a:latin typeface="Courier New" pitchFamily="49" charset="0"/>
              </a:rPr>
              <a:t> (salaries[</a:t>
            </a:r>
            <a:r>
              <a:rPr lang="en-US" altLang="el-GR" sz="1200" dirty="0" err="1">
                <a:latin typeface="Courier New" pitchFamily="49" charset="0"/>
              </a:rPr>
              <a:t>i</a:t>
            </a:r>
            <a:r>
              <a:rPr lang="en-US" altLang="el-GR" sz="1200" dirty="0">
                <a:latin typeface="Courier New" pitchFamily="49" charset="0"/>
              </a:rPr>
              <a:t>] == highest)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1200" dirty="0">
                <a:latin typeface="Courier New" pitchFamily="49" charset="0"/>
              </a:rPr>
              <a:t>	 30: 		</a:t>
            </a:r>
            <a:r>
              <a:rPr lang="en-US" altLang="el-GR" sz="1200" dirty="0" err="1">
                <a:latin typeface="Courier New" pitchFamily="49" charset="0"/>
              </a:rPr>
              <a:t>cout</a:t>
            </a:r>
            <a:r>
              <a:rPr lang="en-US" altLang="el-GR" sz="1200" dirty="0">
                <a:latin typeface="Courier New" pitchFamily="49" charset="0"/>
              </a:rPr>
              <a:t> &lt;&lt; "highest value =&gt; ";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1200" dirty="0">
                <a:latin typeface="Courier New" pitchFamily="49" charset="0"/>
              </a:rPr>
              <a:t>	 31: 		</a:t>
            </a:r>
            <a:r>
              <a:rPr lang="en-US" altLang="el-GR" sz="1200" dirty="0" err="1">
                <a:latin typeface="Courier New" pitchFamily="49" charset="0"/>
              </a:rPr>
              <a:t>cout</a:t>
            </a:r>
            <a:r>
              <a:rPr lang="en-US" altLang="el-GR" sz="1200" dirty="0">
                <a:latin typeface="Courier New" pitchFamily="49" charset="0"/>
              </a:rPr>
              <a:t> &lt;&lt; salaries[</a:t>
            </a:r>
            <a:r>
              <a:rPr lang="en-US" altLang="el-GR" sz="1200" dirty="0" err="1">
                <a:latin typeface="Courier New" pitchFamily="49" charset="0"/>
              </a:rPr>
              <a:t>i</a:t>
            </a:r>
            <a:r>
              <a:rPr lang="en-US" altLang="el-GR" sz="1200" dirty="0">
                <a:latin typeface="Courier New" pitchFamily="49" charset="0"/>
              </a:rPr>
              <a:t>] &lt;&lt; "\n";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1200" dirty="0">
                <a:latin typeface="Courier New" pitchFamily="49" charset="0"/>
              </a:rPr>
              <a:t>	 32: 	  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1200" dirty="0">
                <a:latin typeface="Courier New" pitchFamily="49" charset="0"/>
              </a:rPr>
              <a:t>	 34: 	  </a:t>
            </a:r>
            <a:r>
              <a:rPr lang="en-US" altLang="el-GR" sz="1200" b="1" dirty="0">
                <a:latin typeface="Courier New" pitchFamily="49" charset="0"/>
              </a:rPr>
              <a:t>return</a:t>
            </a:r>
            <a:r>
              <a:rPr lang="en-US" altLang="el-GR" sz="1200" dirty="0">
                <a:latin typeface="Courier New" pitchFamily="49" charset="0"/>
              </a:rPr>
              <a:t> 0;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1200" dirty="0">
                <a:latin typeface="Courier New" pitchFamily="49" charset="0"/>
              </a:rPr>
              <a:t>	 35: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652A-E542-4110-8A3F-B0816E294350}" type="slidenum">
              <a:rPr lang="en-US" altLang="el-GR"/>
              <a:pPr/>
              <a:t>32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4110877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5188"/>
          </a:xfrm>
        </p:spPr>
        <p:txBody>
          <a:bodyPr>
            <a:normAutofit fontScale="90000"/>
          </a:bodyPr>
          <a:lstStyle/>
          <a:p>
            <a:r>
              <a:rPr lang="en-US" altLang="el-GR" sz="3200" b="1"/>
              <a:t>Vector Parameters and Return Values (Vector Parameters)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l-GR" sz="1800" dirty="0"/>
              <a:t>Functions and procedures often have vector parameters.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l-GR" sz="9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1800" dirty="0"/>
              <a:t>	</a:t>
            </a:r>
            <a:r>
              <a:rPr lang="en-US" altLang="el-GR" sz="1800" u="sng" dirty="0"/>
              <a:t>Example</a:t>
            </a:r>
            <a:r>
              <a:rPr lang="en-US" altLang="el-GR" sz="1800" dirty="0"/>
              <a:t>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1800" dirty="0"/>
              <a:t>		</a:t>
            </a:r>
            <a:r>
              <a:rPr lang="en-US" altLang="el-GR" sz="1800" dirty="0">
                <a:latin typeface="Courier New" pitchFamily="49" charset="0"/>
              </a:rPr>
              <a:t>double average(vector&lt;double&gt; v)  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1800" dirty="0">
                <a:latin typeface="Courier New" pitchFamily="49" charset="0"/>
              </a:rPr>
              <a:t>		   if (</a:t>
            </a:r>
            <a:r>
              <a:rPr lang="en-US" altLang="el-GR" sz="1800" dirty="0" err="1">
                <a:latin typeface="Courier New" pitchFamily="49" charset="0"/>
              </a:rPr>
              <a:t>v.size</a:t>
            </a:r>
            <a:r>
              <a:rPr lang="en-US" altLang="el-GR" sz="1800" dirty="0">
                <a:latin typeface="Courier New" pitchFamily="49" charset="0"/>
              </a:rPr>
              <a:t>() == 0) return 0;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1800" dirty="0">
                <a:latin typeface="Courier New" pitchFamily="49" charset="0"/>
              </a:rPr>
              <a:t>		   double sum = 0;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1800" dirty="0">
                <a:latin typeface="Courier New" pitchFamily="49" charset="0"/>
              </a:rPr>
              <a:t>		   for (</a:t>
            </a:r>
            <a:r>
              <a:rPr lang="en-US" altLang="el-GR" sz="1800" dirty="0" err="1">
                <a:latin typeface="Courier New" pitchFamily="49" charset="0"/>
              </a:rPr>
              <a:t>int</a:t>
            </a:r>
            <a:r>
              <a:rPr lang="en-US" altLang="el-GR" sz="1800" dirty="0">
                <a:latin typeface="Courier New" pitchFamily="49" charset="0"/>
              </a:rPr>
              <a:t> </a:t>
            </a:r>
            <a:r>
              <a:rPr lang="en-US" altLang="el-GR" sz="1800" dirty="0" err="1">
                <a:latin typeface="Courier New" pitchFamily="49" charset="0"/>
              </a:rPr>
              <a:t>i</a:t>
            </a:r>
            <a:r>
              <a:rPr lang="en-US" altLang="el-GR" sz="1800" dirty="0">
                <a:latin typeface="Courier New" pitchFamily="49" charset="0"/>
              </a:rPr>
              <a:t> = 0; </a:t>
            </a:r>
            <a:r>
              <a:rPr lang="en-US" altLang="el-GR" sz="1800" dirty="0" err="1">
                <a:latin typeface="Courier New" pitchFamily="49" charset="0"/>
              </a:rPr>
              <a:t>i</a:t>
            </a:r>
            <a:r>
              <a:rPr lang="en-US" altLang="el-GR" sz="1800" dirty="0">
                <a:latin typeface="Courier New" pitchFamily="49" charset="0"/>
              </a:rPr>
              <a:t> &lt; </a:t>
            </a:r>
            <a:r>
              <a:rPr lang="en-US" altLang="el-GR" sz="1800" dirty="0" err="1">
                <a:latin typeface="Courier New" pitchFamily="49" charset="0"/>
              </a:rPr>
              <a:t>v.size</a:t>
            </a:r>
            <a:r>
              <a:rPr lang="en-US" altLang="el-GR" sz="1800" dirty="0">
                <a:latin typeface="Courier New" pitchFamily="49" charset="0"/>
              </a:rPr>
              <a:t>(); </a:t>
            </a:r>
            <a:r>
              <a:rPr lang="en-US" altLang="el-GR" sz="1800" dirty="0" err="1">
                <a:latin typeface="Courier New" pitchFamily="49" charset="0"/>
              </a:rPr>
              <a:t>i</a:t>
            </a:r>
            <a:r>
              <a:rPr lang="en-US" altLang="el-GR" sz="1800" dirty="0">
                <a:latin typeface="Courier New" pitchFamily="49" charset="0"/>
              </a:rPr>
              <a:t>++)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1800" dirty="0">
                <a:latin typeface="Courier New" pitchFamily="49" charset="0"/>
              </a:rPr>
              <a:t>		        sum = sum + v[</a:t>
            </a:r>
            <a:r>
              <a:rPr lang="en-US" altLang="el-GR" sz="1800" dirty="0" err="1">
                <a:latin typeface="Courier New" pitchFamily="49" charset="0"/>
              </a:rPr>
              <a:t>i</a:t>
            </a:r>
            <a:r>
              <a:rPr lang="en-US" altLang="el-GR" sz="1800" dirty="0">
                <a:latin typeface="Courier New" pitchFamily="49" charset="0"/>
              </a:rPr>
              <a:t>];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1800" dirty="0">
                <a:latin typeface="Courier New" pitchFamily="49" charset="0"/>
              </a:rPr>
              <a:t>		   return sum / </a:t>
            </a:r>
            <a:r>
              <a:rPr lang="en-US" altLang="el-GR" sz="1800" dirty="0" err="1">
                <a:latin typeface="Courier New" pitchFamily="49" charset="0"/>
              </a:rPr>
              <a:t>v.size</a:t>
            </a:r>
            <a:r>
              <a:rPr lang="en-US" altLang="el-GR" sz="1800" dirty="0">
                <a:latin typeface="Courier New" pitchFamily="49" charset="0"/>
              </a:rPr>
              <a:t>();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1800" dirty="0">
                <a:latin typeface="Courier New" pitchFamily="49" charset="0"/>
              </a:rPr>
              <a:t>		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l-GR" sz="8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l-GR" sz="1800" dirty="0"/>
              <a:t>A vector can be passed by value or by reference.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l-GR" sz="800" dirty="0"/>
          </a:p>
          <a:p>
            <a:pPr>
              <a:lnSpc>
                <a:spcPct val="80000"/>
              </a:lnSpc>
            </a:pPr>
            <a:r>
              <a:rPr lang="en-US" altLang="el-GR" sz="1800" dirty="0"/>
              <a:t>Pass by reference is used for modifying individual elements of the vector.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l-GR" sz="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1800" dirty="0"/>
              <a:t>	</a:t>
            </a:r>
            <a:r>
              <a:rPr lang="en-US" altLang="el-GR" sz="1800" u="sng" dirty="0"/>
              <a:t>Example</a:t>
            </a:r>
            <a:r>
              <a:rPr lang="en-US" altLang="el-GR" sz="1800" dirty="0"/>
              <a:t>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1800" dirty="0"/>
              <a:t>		</a:t>
            </a:r>
            <a:r>
              <a:rPr lang="en-US" altLang="el-GR" sz="1800" dirty="0">
                <a:latin typeface="Courier New" pitchFamily="49" charset="0"/>
              </a:rPr>
              <a:t>void </a:t>
            </a:r>
            <a:r>
              <a:rPr lang="en-US" altLang="el-GR" sz="1800" dirty="0" err="1">
                <a:latin typeface="Courier New" pitchFamily="49" charset="0"/>
              </a:rPr>
              <a:t>raise_by_percent</a:t>
            </a:r>
            <a:r>
              <a:rPr lang="en-US" altLang="el-GR" sz="1800" dirty="0">
                <a:latin typeface="Courier New" pitchFamily="49" charset="0"/>
              </a:rPr>
              <a:t>(vector&lt;double&gt;&amp; v, double p){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1800" dirty="0">
                <a:latin typeface="Courier New" pitchFamily="49" charset="0"/>
              </a:rPr>
              <a:t>		    for (</a:t>
            </a:r>
            <a:r>
              <a:rPr lang="en-US" altLang="el-GR" sz="1800" dirty="0" err="1">
                <a:latin typeface="Courier New" pitchFamily="49" charset="0"/>
              </a:rPr>
              <a:t>int</a:t>
            </a:r>
            <a:r>
              <a:rPr lang="en-US" altLang="el-GR" sz="1800" dirty="0">
                <a:latin typeface="Courier New" pitchFamily="49" charset="0"/>
              </a:rPr>
              <a:t> </a:t>
            </a:r>
            <a:r>
              <a:rPr lang="en-US" altLang="el-GR" sz="1800" dirty="0" err="1">
                <a:latin typeface="Courier New" pitchFamily="49" charset="0"/>
              </a:rPr>
              <a:t>i</a:t>
            </a:r>
            <a:r>
              <a:rPr lang="en-US" altLang="el-GR" sz="1800" dirty="0">
                <a:latin typeface="Courier New" pitchFamily="49" charset="0"/>
              </a:rPr>
              <a:t> = 0; </a:t>
            </a:r>
            <a:r>
              <a:rPr lang="en-US" altLang="el-GR" sz="1800" dirty="0" err="1">
                <a:latin typeface="Courier New" pitchFamily="49" charset="0"/>
              </a:rPr>
              <a:t>i</a:t>
            </a:r>
            <a:r>
              <a:rPr lang="en-US" altLang="el-GR" sz="1800" dirty="0">
                <a:latin typeface="Courier New" pitchFamily="49" charset="0"/>
              </a:rPr>
              <a:t> &lt; </a:t>
            </a:r>
            <a:r>
              <a:rPr lang="en-US" altLang="el-GR" sz="1800" dirty="0" err="1">
                <a:latin typeface="Courier New" pitchFamily="49" charset="0"/>
              </a:rPr>
              <a:t>v.size</a:t>
            </a:r>
            <a:r>
              <a:rPr lang="en-US" altLang="el-GR" sz="1800" dirty="0">
                <a:latin typeface="Courier New" pitchFamily="49" charset="0"/>
              </a:rPr>
              <a:t>(); </a:t>
            </a:r>
            <a:r>
              <a:rPr lang="en-US" altLang="el-GR" sz="1800" dirty="0" err="1">
                <a:latin typeface="Courier New" pitchFamily="49" charset="0"/>
              </a:rPr>
              <a:t>i</a:t>
            </a:r>
            <a:r>
              <a:rPr lang="en-US" altLang="el-GR" sz="1800" dirty="0">
                <a:latin typeface="Courier New" pitchFamily="49" charset="0"/>
              </a:rPr>
              <a:t>++)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1800" dirty="0">
                <a:latin typeface="Courier New" pitchFamily="49" charset="0"/>
              </a:rPr>
              <a:t>			  v[</a:t>
            </a:r>
            <a:r>
              <a:rPr lang="en-US" altLang="el-GR" sz="1800" dirty="0" err="1">
                <a:latin typeface="Courier New" pitchFamily="49" charset="0"/>
              </a:rPr>
              <a:t>i</a:t>
            </a:r>
            <a:r>
              <a:rPr lang="en-US" altLang="el-GR" sz="1800" dirty="0">
                <a:latin typeface="Courier New" pitchFamily="49" charset="0"/>
              </a:rPr>
              <a:t>] =v[</a:t>
            </a:r>
            <a:r>
              <a:rPr lang="en-US" altLang="el-GR" sz="1800" dirty="0" err="1">
                <a:latin typeface="Courier New" pitchFamily="49" charset="0"/>
              </a:rPr>
              <a:t>i</a:t>
            </a:r>
            <a:r>
              <a:rPr lang="en-US" altLang="el-GR" sz="1800" dirty="0">
                <a:latin typeface="Courier New" pitchFamily="49" charset="0"/>
              </a:rPr>
              <a:t>] * (1 + p / 100);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1800" dirty="0">
                <a:latin typeface="Courier New" pitchFamily="49" charset="0"/>
              </a:rPr>
              <a:t>		} </a:t>
            </a:r>
          </a:p>
          <a:p>
            <a:pPr>
              <a:lnSpc>
                <a:spcPct val="80000"/>
              </a:lnSpc>
            </a:pPr>
            <a:endParaRPr lang="en-US" altLang="el-GR" sz="1800" dirty="0"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E4CD-06A7-4970-8458-1AFF3D039E9D}" type="slidenum">
              <a:rPr lang="en-US" altLang="el-GR"/>
              <a:pPr/>
              <a:t>33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561507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l-GR" sz="4000"/>
              <a:t>Vector Parameters and Return Values (Return Values)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altLang="el-GR" sz="2800"/>
              <a:t>A function can return a vector. </a:t>
            </a:r>
          </a:p>
          <a:p>
            <a:r>
              <a:rPr lang="en-US" altLang="el-GR" sz="2800"/>
              <a:t>Here is a function that collects all values that fall within a certain range. </a:t>
            </a:r>
          </a:p>
          <a:p>
            <a:pPr>
              <a:buFont typeface="Wingdings" pitchFamily="2" charset="2"/>
              <a:buNone/>
            </a:pPr>
            <a:endParaRPr lang="en-US" altLang="el-GR" sz="1000"/>
          </a:p>
          <a:p>
            <a:pPr>
              <a:buFont typeface="Wingdings" pitchFamily="2" charset="2"/>
              <a:buNone/>
            </a:pPr>
            <a:r>
              <a:rPr lang="en-US" altLang="el-GR" sz="2000">
                <a:latin typeface="Courier New" pitchFamily="49" charset="0"/>
              </a:rPr>
              <a:t>	vector&lt;double&gt; between(vector&lt;double&gt; v, 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   			 double low, double high){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   vector&lt;double&gt; result;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   for (int i = 0; i &lt; v.size(); i++)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      if (low &lt;= v[i] &amp;&amp; v[i] &lt;= high)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         result.push_back(v[i]);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   return result;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6CAF-5A5B-4F37-AA5B-3F8980AB5495}" type="slidenum">
              <a:rPr lang="en-US" altLang="el-GR"/>
              <a:pPr/>
              <a:t>34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378823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>
            <a:normAutofit fontScale="90000"/>
          </a:bodyPr>
          <a:lstStyle/>
          <a:p>
            <a:r>
              <a:rPr lang="en-US" altLang="el-GR" sz="3600" b="1"/>
              <a:t>Vector Parameters and Return Values (matches.cpp)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2000"/>
              <a:t>	  </a:t>
            </a:r>
            <a:r>
              <a:rPr lang="en-US" altLang="el-GR" sz="2000">
                <a:latin typeface="Courier New" pitchFamily="49" charset="0"/>
              </a:rPr>
              <a:t>25: int </a:t>
            </a:r>
            <a:r>
              <a:rPr lang="en-US" altLang="el-GR" sz="2000" b="1">
                <a:latin typeface="Courier New" pitchFamily="49" charset="0"/>
              </a:rPr>
              <a:t>main</a:t>
            </a:r>
            <a:r>
              <a:rPr lang="en-US" altLang="el-GR" sz="2000">
                <a:latin typeface="Courier New" pitchFamily="49" charset="0"/>
              </a:rPr>
              <a:t>() {  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27:    vector&lt;double&gt; </a:t>
            </a:r>
            <a:r>
              <a:rPr lang="en-US" altLang="el-GR" sz="2000" b="1">
                <a:latin typeface="Courier New" pitchFamily="49" charset="0"/>
              </a:rPr>
              <a:t>salaries</a:t>
            </a:r>
            <a:r>
              <a:rPr lang="en-US" altLang="el-GR" sz="2000">
                <a:latin typeface="Courier New" pitchFamily="49" charset="0"/>
              </a:rPr>
              <a:t>(5);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28:    salaries[0] = 35000.0;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29:    salaries[1] = 63000.0;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30:    salaries[2] = 48000.0;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31:    salaries[3] = 78000.0;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32:    salaries[4] = 51500.0;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33: 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34:    vector&lt;int&gt; matches = 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2000" b="1">
                <a:latin typeface="Courier New" pitchFamily="49" charset="0"/>
              </a:rPr>
              <a:t>			find_all_between</a:t>
            </a:r>
            <a:r>
              <a:rPr lang="en-US" altLang="el-GR" sz="2000">
                <a:latin typeface="Courier New" pitchFamily="49" charset="0"/>
              </a:rPr>
              <a:t>(salaries, 45000.0,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l-GR" sz="2000">
                <a:latin typeface="Courier New" pitchFamily="49" charset="0"/>
              </a:rPr>
              <a:t>					     65000.0);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36: 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37:    </a:t>
            </a:r>
            <a:r>
              <a:rPr lang="en-US" altLang="el-GR" sz="2000" b="1">
                <a:latin typeface="Courier New" pitchFamily="49" charset="0"/>
              </a:rPr>
              <a:t>for</a:t>
            </a:r>
            <a:r>
              <a:rPr lang="en-US" altLang="el-GR" sz="2000">
                <a:latin typeface="Courier New" pitchFamily="49" charset="0"/>
              </a:rPr>
              <a:t> (int j = 0; j &lt; matches.</a:t>
            </a:r>
            <a:r>
              <a:rPr lang="en-US" altLang="el-GR" sz="2000" b="1">
                <a:latin typeface="Courier New" pitchFamily="49" charset="0"/>
              </a:rPr>
              <a:t>size</a:t>
            </a:r>
            <a:r>
              <a:rPr lang="en-US" altLang="el-GR" sz="2000">
                <a:latin typeface="Courier New" pitchFamily="49" charset="0"/>
              </a:rPr>
              <a:t>(); j++)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38:       cout &lt;&lt; salaries[matches[j]] &lt;&lt; "\n";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39:    </a:t>
            </a:r>
            <a:r>
              <a:rPr lang="en-US" altLang="el-GR" sz="2000" b="1">
                <a:latin typeface="Courier New" pitchFamily="49" charset="0"/>
              </a:rPr>
              <a:t>return</a:t>
            </a:r>
            <a:r>
              <a:rPr lang="en-US" altLang="el-GR" sz="2000">
                <a:latin typeface="Courier New" pitchFamily="49" charset="0"/>
              </a:rPr>
              <a:t> 0;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40: }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DD4B-D41E-40AD-8D4D-C8B6B9C9E3CE}" type="slidenum">
              <a:rPr lang="en-US" altLang="el-GR"/>
              <a:pPr/>
              <a:t>35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1919476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>
            <a:normAutofit fontScale="90000"/>
          </a:bodyPr>
          <a:lstStyle/>
          <a:p>
            <a:r>
              <a:rPr lang="en-US" altLang="el-GR" sz="3600"/>
              <a:t>Vector Parameters and Return Values (Return Values)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altLang="el-GR" sz="2800"/>
              <a:t>Here is a function that collects the positions of all matching values in a vector of integers. </a:t>
            </a:r>
          </a:p>
          <a:p>
            <a:pPr>
              <a:buFont typeface="Wingdings" pitchFamily="2" charset="2"/>
              <a:buNone/>
            </a:pPr>
            <a:r>
              <a:rPr lang="en-US" altLang="el-GR" sz="2800"/>
              <a:t>	</a:t>
            </a:r>
            <a:r>
              <a:rPr lang="en-US" altLang="el-GR" sz="2000">
                <a:latin typeface="Courier New" pitchFamily="49" charset="0"/>
              </a:rPr>
              <a:t>vector&lt;int&gt; find_all_between(vector&lt;double&gt; v,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   		double low, double high){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   vector&lt;int&gt; pos;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   for (int i = 0; i &lt; v.size(); i++) {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      if (low &lt;= v[i] &amp;&amp; v[i] &lt;= high)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         pos.push_back(i);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   }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    return pos;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latin typeface="Courier New" pitchFamily="49" charset="0"/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A530-9AA5-4CDA-B0AE-AC49C69A96DC}" type="slidenum">
              <a:rPr lang="en-US" altLang="el-GR"/>
              <a:pPr/>
              <a:t>36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1149857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Other Useful Member Functions</a:t>
            </a:r>
          </a:p>
        </p:txBody>
      </p:sp>
      <p:graphicFrame>
        <p:nvGraphicFramePr>
          <p:cNvPr id="149560" name="Group 56"/>
          <p:cNvGraphicFramePr>
            <a:graphicFrameLocks noGrp="1"/>
          </p:cNvGraphicFramePr>
          <p:nvPr/>
        </p:nvGraphicFramePr>
        <p:xfrm>
          <a:off x="228600" y="1828800"/>
          <a:ext cx="8458200" cy="4342004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l-G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at(elt)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the value of the element at position </a:t>
                      </a:r>
                      <a:r>
                        <a:rPr kumimoji="0" lang="en-US" alt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elt</a:t>
                      </a:r>
                      <a:r>
                        <a:rPr kumimoji="0" lang="en-US" alt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 the vector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cout &lt;&lt;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vec1.at(i);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capacity()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the maximum number of elements a vector can store without allocating more 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maxelts =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vec1.capacity();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reverse()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Reverse the order of the elements in a vector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vec1.reverse();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resize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(elts,val)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elements to a vector, optionally initializes them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vec1.resize(5,0);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swap(vec2)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Exchange the contents of two vectors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vec1.swap(vec2);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43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Example (vectors &amp; iterators)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altLang="he-IL" sz="2800" dirty="0">
                <a:latin typeface="Comic Sans MS" pitchFamily="66" charset="0"/>
              </a:rPr>
              <a:t>Write a program that read integers from the user, sorts them, and print the result.</a:t>
            </a:r>
          </a:p>
          <a:p>
            <a:endParaRPr lang="en-US" altLang="he-IL" sz="2000" dirty="0">
              <a:latin typeface="Comic Sans MS" pitchFamily="66" charset="0"/>
            </a:endParaRPr>
          </a:p>
          <a:p>
            <a:r>
              <a:rPr lang="en-US" altLang="he-IL" sz="2800" b="1" dirty="0">
                <a:solidFill>
                  <a:srgbClr val="FF0000"/>
                </a:solidFill>
                <a:latin typeface="Comic Sans MS" pitchFamily="66" charset="0"/>
              </a:rPr>
              <a:t>Solving the problem</a:t>
            </a:r>
          </a:p>
          <a:p>
            <a:pPr lvl="1"/>
            <a:r>
              <a:rPr lang="en-US" altLang="he-IL" sz="2400" dirty="0">
                <a:latin typeface="Comic Sans MS" pitchFamily="66" charset="0"/>
              </a:rPr>
              <a:t>Easy way to read input.</a:t>
            </a:r>
          </a:p>
          <a:p>
            <a:pPr lvl="1"/>
            <a:r>
              <a:rPr lang="en-US" altLang="he-IL" sz="2400" dirty="0">
                <a:latin typeface="Comic Sans MS" pitchFamily="66" charset="0"/>
              </a:rPr>
              <a:t>A “place” to store the input</a:t>
            </a:r>
          </a:p>
          <a:p>
            <a:pPr lvl="1"/>
            <a:r>
              <a:rPr lang="en-US" altLang="he-IL" sz="2400" dirty="0">
                <a:latin typeface="Comic Sans MS" pitchFamily="66" charset="0"/>
              </a:rPr>
              <a:t>A way to sort the stored input.</a:t>
            </a:r>
          </a:p>
          <a:p>
            <a:pPr lvl="1"/>
            <a:endParaRPr lang="en-US" altLang="he-IL" sz="1600" dirty="0">
              <a:latin typeface="Comic Sans MS" pitchFamily="66" charset="0"/>
            </a:endParaRPr>
          </a:p>
          <a:p>
            <a:endParaRPr lang="el-G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44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>
                <a:latin typeface="Comic Sans MS" pitchFamily="66" charset="0"/>
              </a:rPr>
              <a:t>Using STL</a:t>
            </a:r>
            <a:endParaRPr lang="en-US" altLang="he-IL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7239000" cy="4572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he-IL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he-IL" sz="2800" b="1" dirty="0">
                <a:latin typeface="Courier New" pitchFamily="49" charset="0"/>
                <a:cs typeface="Courier New" pitchFamily="49" charset="0"/>
              </a:rPr>
              <a:t> main()</a:t>
            </a:r>
            <a:br>
              <a:rPr lang="en-US" altLang="he-IL" sz="28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28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altLang="he-IL" sz="28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he-IL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he-IL" sz="2800" b="1" dirty="0">
                <a:latin typeface="Courier New" pitchFamily="49" charset="0"/>
                <a:cs typeface="Courier New" pitchFamily="49" charset="0"/>
              </a:rPr>
              <a:t> input;</a:t>
            </a:r>
            <a:br>
              <a:rPr lang="en-US" altLang="he-IL" sz="28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28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altLang="he-IL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he-IL" sz="28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he-IL" sz="2800" b="1" dirty="0" err="1">
                <a:latin typeface="Courier New" pitchFamily="49" charset="0"/>
                <a:cs typeface="Courier New" pitchFamily="49" charset="0"/>
              </a:rPr>
              <a:t>ivec</a:t>
            </a:r>
            <a:r>
              <a:rPr lang="en-US" altLang="he-IL" sz="28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he-IL" sz="2800" b="1" dirty="0">
                <a:latin typeface="Courier New" pitchFamily="49" charset="0"/>
                <a:cs typeface="Courier New" pitchFamily="49" charset="0"/>
              </a:rPr>
            </a:br>
            <a:endParaRPr lang="en-US" altLang="he-IL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he-IL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//input data</a:t>
            </a:r>
          </a:p>
          <a:p>
            <a:pPr marL="0" indent="0">
              <a:buNone/>
            </a:pPr>
            <a:r>
              <a:rPr lang="en-US" altLang="he-IL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altLang="he-IL" sz="28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he-IL" sz="28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he-IL" sz="2800" b="1" dirty="0">
                <a:latin typeface="Courier New" pitchFamily="49" charset="0"/>
                <a:cs typeface="Courier New" pitchFamily="49" charset="0"/>
              </a:rPr>
              <a:t> &gt;&gt; input )</a:t>
            </a:r>
            <a:br>
              <a:rPr lang="en-US" altLang="he-IL" sz="28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he-IL" sz="2800" b="1" dirty="0" err="1">
                <a:latin typeface="Courier New" pitchFamily="49" charset="0"/>
                <a:cs typeface="Courier New" pitchFamily="49" charset="0"/>
              </a:rPr>
              <a:t>ivec.push_back</a:t>
            </a:r>
            <a:r>
              <a:rPr lang="en-US" altLang="he-IL" sz="2800" b="1" dirty="0">
                <a:latin typeface="Courier New" pitchFamily="49" charset="0"/>
                <a:cs typeface="Courier New" pitchFamily="49" charset="0"/>
              </a:rPr>
              <a:t>(input);</a:t>
            </a:r>
          </a:p>
          <a:p>
            <a:pPr marL="0" indent="0">
              <a:buFont typeface="Wingdings" pitchFamily="2" charset="2"/>
              <a:buNone/>
            </a:pPr>
            <a:br>
              <a:rPr lang="en-US" altLang="he-IL" sz="28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2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/>
              <a:t>3D generic world</a:t>
            </a:r>
          </a:p>
        </p:txBody>
      </p:sp>
      <p:sp>
        <p:nvSpPr>
          <p:cNvPr id="5123" name="Line 4"/>
          <p:cNvSpPr>
            <a:spLocks noChangeShapeType="1"/>
          </p:cNvSpPr>
          <p:nvPr/>
        </p:nvSpPr>
        <p:spPr bwMode="auto">
          <a:xfrm flipH="1">
            <a:off x="3113088" y="4005263"/>
            <a:ext cx="1512887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>
            <a:off x="4625975" y="4005263"/>
            <a:ext cx="215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6405563" y="4097338"/>
            <a:ext cx="169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l-GR"/>
              <a:t>ALGORITHMS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768850" y="1989138"/>
            <a:ext cx="241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l-GR"/>
              <a:t>DATA STRUCTURES</a:t>
            </a:r>
          </a:p>
        </p:txBody>
      </p:sp>
      <p:sp>
        <p:nvSpPr>
          <p:cNvPr id="5127" name="Text Box 9"/>
          <p:cNvSpPr txBox="1">
            <a:spLocks noChangeArrowheads="1"/>
          </p:cNvSpPr>
          <p:nvPr/>
        </p:nvSpPr>
        <p:spPr bwMode="auto">
          <a:xfrm>
            <a:off x="3402013" y="5013325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l-GR"/>
              <a:t>ITERATORS</a:t>
            </a:r>
          </a:p>
        </p:txBody>
      </p:sp>
      <p:sp>
        <p:nvSpPr>
          <p:cNvPr id="5128" name="AutoShape 10"/>
          <p:cNvSpPr>
            <a:spLocks noChangeArrowheads="1"/>
          </p:cNvSpPr>
          <p:nvPr/>
        </p:nvSpPr>
        <p:spPr bwMode="auto">
          <a:xfrm>
            <a:off x="395288" y="1989139"/>
            <a:ext cx="4100512" cy="1944686"/>
          </a:xfrm>
          <a:prstGeom prst="wedgeRoundRectCallout">
            <a:avLst>
              <a:gd name="adj1" fmla="val 36843"/>
              <a:gd name="adj2" fmla="val 5245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l-GR" dirty="0" err="1"/>
              <a:t>Stephanov</a:t>
            </a:r>
            <a:r>
              <a:rPr lang="en-US" altLang="el-GR" dirty="0"/>
              <a:t> observed three orthogonal dimensions in algorithms: iterators allow algorithms to iterate over data structures.</a:t>
            </a:r>
          </a:p>
          <a:p>
            <a:r>
              <a:rPr lang="en-US" altLang="el-GR" dirty="0"/>
              <a:t>Iterators are very akin with C pointers and compatible with them</a:t>
            </a:r>
          </a:p>
        </p:txBody>
      </p:sp>
      <p:sp>
        <p:nvSpPr>
          <p:cNvPr id="5129" name="Line 5"/>
          <p:cNvSpPr>
            <a:spLocks noChangeShapeType="1"/>
          </p:cNvSpPr>
          <p:nvPr/>
        </p:nvSpPr>
        <p:spPr bwMode="auto">
          <a:xfrm flipV="1">
            <a:off x="4625975" y="1989138"/>
            <a:ext cx="0" cy="201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97126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>
                <a:latin typeface="Comic Sans MS" pitchFamily="66" charset="0"/>
              </a:rPr>
              <a:t>STL - Sorting</a:t>
            </a:r>
            <a:endParaRPr lang="en-US" altLang="he-IL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752600"/>
            <a:ext cx="6400800" cy="685800"/>
          </a:xfrm>
          <a:ln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he-IL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altLang="he-IL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he-IL" sz="2400" b="1" dirty="0" err="1">
                <a:latin typeface="Courier New" pitchFamily="49" charset="0"/>
                <a:cs typeface="Courier New" pitchFamily="49" charset="0"/>
              </a:rPr>
              <a:t>ivec.begin</a:t>
            </a:r>
            <a:r>
              <a:rPr lang="en-US" altLang="he-IL" sz="2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altLang="he-IL" sz="2400" b="1" dirty="0" err="1">
                <a:latin typeface="Courier New" pitchFamily="49" charset="0"/>
                <a:cs typeface="Courier New" pitchFamily="49" charset="0"/>
              </a:rPr>
              <a:t>ivec.end</a:t>
            </a:r>
            <a:r>
              <a:rPr lang="en-US" altLang="he-IL" sz="2400" b="1" dirty="0">
                <a:latin typeface="Courier New" pitchFamily="49" charset="0"/>
                <a:cs typeface="Courier New" pitchFamily="49" charset="0"/>
              </a:rPr>
              <a:t>());</a:t>
            </a:r>
            <a:endParaRPr lang="en-US" altLang="he-IL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116623" y="2819400"/>
            <a:ext cx="739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Sort Prototype:</a:t>
            </a:r>
            <a:br>
              <a:rPr lang="en-US" altLang="he-I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r>
              <a:rPr lang="en-US" altLang="he-IL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void  sort</a:t>
            </a:r>
            <a:r>
              <a:rPr lang="en-US" altLang="he-I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(Iterator first, Iterator  last);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5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>
                <a:latin typeface="Comic Sans MS" pitchFamily="66" charset="0"/>
              </a:rPr>
              <a:t>STL - Output</a:t>
            </a:r>
            <a:endParaRPr lang="en-US" altLang="he-IL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1371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he-IL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he-IL" sz="20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he-IL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he-IL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he-IL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he-IL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he-IL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he-IL" sz="20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altLang="he-IL" sz="2000" b="1" dirty="0" err="1">
                <a:latin typeface="Courier New" pitchFamily="49" charset="0"/>
                <a:cs typeface="Courier New" pitchFamily="49" charset="0"/>
              </a:rPr>
              <a:t>ivec.size</a:t>
            </a:r>
            <a:r>
              <a:rPr lang="en-US" altLang="he-IL" sz="2000" b="1" dirty="0"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altLang="he-IL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he-IL" sz="2000" b="1" dirty="0">
                <a:latin typeface="Courier New" pitchFamily="49" charset="0"/>
                <a:cs typeface="Courier New" pitchFamily="49" charset="0"/>
              </a:rPr>
              <a:t> )</a:t>
            </a:r>
            <a:br>
              <a:rPr lang="en-US" altLang="he-IL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he-IL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he-IL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altLang="he-IL" sz="2000" b="1" dirty="0" err="1">
                <a:latin typeface="Courier New" pitchFamily="49" charset="0"/>
                <a:cs typeface="Courier New" pitchFamily="49" charset="0"/>
              </a:rPr>
              <a:t>ivec</a:t>
            </a:r>
            <a:r>
              <a:rPr lang="en-US" altLang="he-IL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he-IL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he-IL" sz="2000" b="1" dirty="0">
                <a:latin typeface="Courier New" pitchFamily="49" charset="0"/>
                <a:cs typeface="Courier New" pitchFamily="49" charset="0"/>
              </a:rPr>
              <a:t>] &lt;&lt; " ";</a:t>
            </a:r>
            <a:br>
              <a:rPr lang="en-US" altLang="he-IL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he-IL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altLang="he-IL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he-IL" sz="20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he-IL" sz="2000" b="1" dirty="0">
                <a:latin typeface="Courier New" pitchFamily="49" charset="0"/>
                <a:cs typeface="Courier New" pitchFamily="49" charset="0"/>
              </a:rPr>
            </a:br>
            <a:endParaRPr lang="en-US" altLang="he-I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38200" y="4038600"/>
            <a:ext cx="777240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he-IL" sz="20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altLang="he-IL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he-IL" sz="2000" b="1" dirty="0">
                <a:latin typeface="Courier New" pitchFamily="49" charset="0"/>
                <a:cs typeface="Courier New" pitchFamily="49" charset="0"/>
              </a:rPr>
              <a:t>&gt;::iterator it;</a:t>
            </a:r>
            <a:br>
              <a:rPr lang="en-US" altLang="he-IL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he-IL" sz="2000" b="1" dirty="0">
                <a:latin typeface="Courier New" pitchFamily="49" charset="0"/>
                <a:cs typeface="Courier New" pitchFamily="49" charset="0"/>
              </a:rPr>
              <a:t> ( it = </a:t>
            </a:r>
            <a:r>
              <a:rPr lang="en-US" altLang="he-IL" sz="2000" b="1" dirty="0" err="1">
                <a:latin typeface="Courier New" pitchFamily="49" charset="0"/>
                <a:cs typeface="Courier New" pitchFamily="49" charset="0"/>
              </a:rPr>
              <a:t>ivec.begin</a:t>
            </a:r>
            <a:r>
              <a:rPr lang="en-US" altLang="he-IL" sz="2000" b="1" dirty="0">
                <a:latin typeface="Courier New" pitchFamily="49" charset="0"/>
                <a:cs typeface="Courier New" pitchFamily="49" charset="0"/>
              </a:rPr>
              <a:t>(); it != </a:t>
            </a:r>
            <a:r>
              <a:rPr lang="en-US" altLang="he-IL" sz="2000" b="1" dirty="0" err="1">
                <a:latin typeface="Courier New" pitchFamily="49" charset="0"/>
                <a:cs typeface="Courier New" pitchFamily="49" charset="0"/>
              </a:rPr>
              <a:t>ivec.end</a:t>
            </a:r>
            <a:r>
              <a:rPr lang="en-US" altLang="he-IL" sz="2000" b="1" dirty="0">
                <a:latin typeface="Courier New" pitchFamily="49" charset="0"/>
                <a:cs typeface="Courier New" pitchFamily="49" charset="0"/>
              </a:rPr>
              <a:t>(); ++it )</a:t>
            </a:r>
            <a:br>
              <a:rPr lang="en-US" altLang="he-IL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he-IL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he-IL" sz="2000" b="1" dirty="0">
                <a:latin typeface="Courier New" pitchFamily="49" charset="0"/>
                <a:cs typeface="Courier New" pitchFamily="49" charset="0"/>
              </a:rPr>
              <a:t> &lt;&lt; *it &lt;&lt; " ";</a:t>
            </a:r>
            <a:br>
              <a:rPr lang="en-US" altLang="he-IL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he-IL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altLang="he-IL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he-IL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altLang="he-IL" b="1" dirty="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837592" y="32766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2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Or  (more recommended)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91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>
                <a:latin typeface="Comic Sans MS" pitchFamily="66" charset="0"/>
              </a:rPr>
              <a:t>STL - Include files</a:t>
            </a:r>
            <a:endParaRPr lang="en-US" altLang="he-IL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239000" cy="2895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F848F8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he-IL" sz="2400" b="1" dirty="0">
                <a:solidFill>
                  <a:srgbClr val="F848F8"/>
                </a:solidFill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altLang="he-IL" sz="2400" b="1" dirty="0" err="1">
                <a:solidFill>
                  <a:srgbClr val="F848F8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he-IL" sz="2400" b="1" dirty="0">
                <a:solidFill>
                  <a:srgbClr val="F848F8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he-IL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he-IL" sz="24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I/O</a:t>
            </a:r>
            <a:br>
              <a:rPr lang="en-US" altLang="he-IL" sz="24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he-IL" sz="2400" b="1" dirty="0">
                <a:solidFill>
                  <a:srgbClr val="F848F8"/>
                </a:solidFill>
                <a:latin typeface="Courier New" pitchFamily="49" charset="0"/>
                <a:cs typeface="Courier New" pitchFamily="49" charset="0"/>
              </a:rPr>
              <a:t>#include &lt;vector&gt;</a:t>
            </a:r>
            <a:r>
              <a:rPr lang="en-US" altLang="he-IL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he-IL" sz="24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container</a:t>
            </a:r>
            <a:br>
              <a:rPr lang="en-US" altLang="he-IL" sz="24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he-IL" sz="2400" b="1" dirty="0">
                <a:solidFill>
                  <a:srgbClr val="F848F8"/>
                </a:solidFill>
                <a:latin typeface="Courier New" pitchFamily="49" charset="0"/>
                <a:cs typeface="Courier New" pitchFamily="49" charset="0"/>
              </a:rPr>
              <a:t>#include &lt;algorithm&gt;</a:t>
            </a:r>
            <a:r>
              <a:rPr lang="en-US" altLang="he-IL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he-IL" sz="24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sorting</a:t>
            </a:r>
            <a:br>
              <a:rPr lang="en-US" altLang="he-IL" sz="24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he-IL" sz="2400" b="1" dirty="0">
                <a:latin typeface="Courier New" pitchFamily="49" charset="0"/>
                <a:cs typeface="Courier New" pitchFamily="49" charset="0"/>
              </a:rPr>
              <a:t>  </a:t>
            </a:r>
            <a:br>
              <a:rPr lang="en-US" altLang="he-IL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24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he-IL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he-IL" sz="24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65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838200"/>
          </a:xfrm>
        </p:spPr>
        <p:txBody>
          <a:bodyPr/>
          <a:lstStyle/>
          <a:p>
            <a:r>
              <a:rPr lang="en-US" altLang="he-IL" b="1">
                <a:latin typeface="Comic Sans MS" pitchFamily="66" charset="0"/>
              </a:rPr>
              <a:t>Putting it all together</a:t>
            </a:r>
            <a:endParaRPr lang="en-US" altLang="he-IL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95400"/>
            <a:ext cx="6019800" cy="533400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he-IL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altLang="he-IL" sz="18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he-IL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 input;</a:t>
            </a:r>
            <a:br>
              <a:rPr lang="en-US" altLang="he-IL" sz="18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altLang="he-IL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he-IL" sz="1800" b="1" dirty="0" err="1">
                <a:latin typeface="Courier New" pitchFamily="49" charset="0"/>
                <a:cs typeface="Courier New" pitchFamily="49" charset="0"/>
              </a:rPr>
              <a:t>ivec</a:t>
            </a: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he-IL" sz="1800" b="1" dirty="0">
                <a:latin typeface="Courier New" pitchFamily="49" charset="0"/>
                <a:cs typeface="Courier New" pitchFamily="49" charset="0"/>
              </a:rPr>
            </a:br>
            <a:br>
              <a:rPr lang="en-US" altLang="he-IL" sz="18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he-IL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input</a:t>
            </a:r>
            <a:br>
              <a:rPr lang="en-US" altLang="he-IL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he-IL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he-IL" sz="18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 &gt;&gt; input )</a:t>
            </a:r>
            <a:br>
              <a:rPr lang="en-US" altLang="he-IL" sz="18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he-IL" sz="1800" b="1" dirty="0" err="1">
                <a:latin typeface="Courier New" pitchFamily="49" charset="0"/>
                <a:cs typeface="Courier New" pitchFamily="49" charset="0"/>
              </a:rPr>
              <a:t>ivec.push_back</a:t>
            </a: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(input);</a:t>
            </a:r>
            <a:br>
              <a:rPr lang="en-US" altLang="he-IL" sz="1800" b="1" dirty="0">
                <a:latin typeface="Courier New" pitchFamily="49" charset="0"/>
                <a:cs typeface="Courier New" pitchFamily="49" charset="0"/>
              </a:rPr>
            </a:br>
            <a:br>
              <a:rPr lang="en-US" altLang="he-IL" sz="18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he-IL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sorting</a:t>
            </a:r>
            <a:br>
              <a:rPr lang="en-US" altLang="he-IL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	sort(</a:t>
            </a:r>
            <a:r>
              <a:rPr lang="en-US" altLang="he-IL" sz="1800" b="1" dirty="0" err="1">
                <a:latin typeface="Courier New" pitchFamily="49" charset="0"/>
                <a:cs typeface="Courier New" pitchFamily="49" charset="0"/>
              </a:rPr>
              <a:t>ivec.begin</a:t>
            </a: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altLang="he-IL" sz="1800" b="1" dirty="0" err="1">
                <a:latin typeface="Courier New" pitchFamily="49" charset="0"/>
                <a:cs typeface="Courier New" pitchFamily="49" charset="0"/>
              </a:rPr>
              <a:t>ivec.end</a:t>
            </a: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altLang="he-IL" sz="1800" b="1" dirty="0">
                <a:latin typeface="Courier New" pitchFamily="49" charset="0"/>
                <a:cs typeface="Courier New" pitchFamily="49" charset="0"/>
              </a:rPr>
            </a:br>
            <a:br>
              <a:rPr lang="en-US" altLang="he-IL" sz="18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he-IL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output</a:t>
            </a:r>
            <a:br>
              <a:rPr lang="en-US" altLang="he-IL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altLang="he-IL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&gt;::iterator it;</a:t>
            </a:r>
            <a:br>
              <a:rPr lang="en-US" altLang="he-IL" sz="18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he-IL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 ( it = </a:t>
            </a:r>
            <a:r>
              <a:rPr lang="en-US" altLang="he-IL" sz="1800" b="1" dirty="0" err="1">
                <a:latin typeface="Courier New" pitchFamily="49" charset="0"/>
                <a:cs typeface="Courier New" pitchFamily="49" charset="0"/>
              </a:rPr>
              <a:t>ivec.begin</a:t>
            </a: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altLang="he-IL" sz="18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	      it != </a:t>
            </a:r>
            <a:r>
              <a:rPr lang="en-US" altLang="he-IL" sz="1800" b="1" dirty="0" err="1">
                <a:latin typeface="Courier New" pitchFamily="49" charset="0"/>
                <a:cs typeface="Courier New" pitchFamily="49" charset="0"/>
              </a:rPr>
              <a:t>ivec.end</a:t>
            </a: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(); ++it ) {</a:t>
            </a:r>
            <a:br>
              <a:rPr lang="en-US" altLang="he-IL" sz="18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he-IL" sz="1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 &lt;&lt; *it &lt;&lt; " ";</a:t>
            </a:r>
            <a:br>
              <a:rPr lang="en-US" altLang="he-IL" sz="18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altLang="he-IL" sz="18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he-IL" sz="1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altLang="he-IL" sz="1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he-IL" sz="1800" b="1" dirty="0">
                <a:latin typeface="Courier New" pitchFamily="49" charset="0"/>
                <a:cs typeface="Courier New" pitchFamily="49" charset="0"/>
              </a:rPr>
            </a:br>
            <a:br>
              <a:rPr lang="en-US" altLang="he-IL" sz="18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he-IL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143000"/>
            <a:ext cx="7696200" cy="51816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l-GR" sz="2800" dirty="0">
                <a:solidFill>
                  <a:srgbClr val="0070C0"/>
                </a:solidFill>
              </a:rPr>
              <a:t>The quality of the C++ compiler has a large impact on usability of STL: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el-GR" sz="2800" dirty="0">
                <a:solidFill>
                  <a:srgbClr val="0070C0"/>
                </a:solidFill>
              </a:rPr>
              <a:t>Error messages involving templates are difficult to decipher.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el-GR" sz="2800" dirty="0">
                <a:solidFill>
                  <a:srgbClr val="0070C0"/>
                </a:solidFill>
              </a:rPr>
              <a:t>Excessive usage of STL templates leads to code bloat.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el-GR" sz="2800" dirty="0">
                <a:solidFill>
                  <a:srgbClr val="0070C0"/>
                </a:solidFill>
              </a:rPr>
              <a:t>Template instantiation tends to increase compilation time and memory usage (sometimes by as much as an order of magnitude).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el-GR" sz="2800" dirty="0">
                <a:solidFill>
                  <a:srgbClr val="0070C0"/>
                </a:solidFill>
              </a:rPr>
              <a:t>STL implementations non-standardized.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1470025"/>
          </a:xfrm>
          <a:noFill/>
          <a:ln/>
        </p:spPr>
        <p:txBody>
          <a:bodyPr/>
          <a:lstStyle/>
          <a:p>
            <a:r>
              <a:rPr lang="en-US" altLang="el-GR">
                <a:effectLst>
                  <a:outerShdw blurRad="38100" dist="38100" dir="2700000" algn="tl">
                    <a:srgbClr val="C0C0C0"/>
                  </a:outerShdw>
                </a:effectLst>
              </a:rPr>
              <a:t>STL Disadvantages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0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The three parts of STL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l-GR"/>
              <a:t>Containers</a:t>
            </a:r>
          </a:p>
          <a:p>
            <a:r>
              <a:rPr lang="en-US" altLang="el-GR"/>
              <a:t>Algorithms</a:t>
            </a:r>
          </a:p>
          <a:p>
            <a:r>
              <a:rPr lang="en-US" altLang="el-GR"/>
              <a:t>Iterators</a:t>
            </a:r>
          </a:p>
          <a:p>
            <a:endParaRPr lang="en-US" altLang="el-G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/>
              <a:t>Standard Template Library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l-GR" dirty="0"/>
              <a:t>	Two important types of data structures in the STL:</a:t>
            </a:r>
          </a:p>
          <a:p>
            <a:pPr lvl="1">
              <a:spcBef>
                <a:spcPct val="50000"/>
              </a:spcBef>
            </a:pPr>
            <a:r>
              <a:rPr lang="en-US" altLang="el-GR" dirty="0">
                <a:solidFill>
                  <a:schemeClr val="accent2"/>
                </a:solidFill>
              </a:rPr>
              <a:t>containers</a:t>
            </a:r>
            <a:r>
              <a:rPr lang="en-US" altLang="el-GR" dirty="0"/>
              <a:t>: classes that store data and impose some organization on it OR a class that stores data and organizes it in some fashion.</a:t>
            </a:r>
          </a:p>
          <a:p>
            <a:pPr lvl="1">
              <a:spcBef>
                <a:spcPct val="50000"/>
              </a:spcBef>
            </a:pPr>
            <a:r>
              <a:rPr lang="en-US" altLang="el-GR" dirty="0">
                <a:solidFill>
                  <a:schemeClr val="accent2"/>
                </a:solidFill>
              </a:rPr>
              <a:t>iterators</a:t>
            </a:r>
            <a:r>
              <a:rPr lang="en-US" altLang="el-GR" dirty="0"/>
              <a:t>: like pointers; provides mechanisms for accessing elements in a container OR similar to a  pointer and is used to access the individual data elements in a container.</a:t>
            </a:r>
          </a:p>
          <a:p>
            <a:pPr lvl="1" eaLnBrk="1" hangingPunct="1">
              <a:spcBef>
                <a:spcPct val="50000"/>
              </a:spcBef>
            </a:pPr>
            <a:endParaRPr lang="en-US" alt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A2B20-D351-44F9-9BFA-4DA9951DC82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5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/>
              <a:t>Containers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848600" cy="472440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l-GR" dirty="0"/>
              <a:t>What are they?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l-GR" dirty="0"/>
              <a:t>Containers are objects that hold other objects.</a:t>
            </a:r>
          </a:p>
          <a:p>
            <a:pPr eaLnBrk="1" hangingPunct="1">
              <a:buFontTx/>
              <a:buNone/>
            </a:pPr>
            <a:endParaRPr lang="en-US" altLang="el-GR" dirty="0"/>
          </a:p>
          <a:p>
            <a:pPr eaLnBrk="1" hangingPunct="1">
              <a:buFontTx/>
              <a:buNone/>
            </a:pPr>
            <a:endParaRPr lang="en-US" altLang="el-GR" dirty="0"/>
          </a:p>
          <a:p>
            <a:pPr eaLnBrk="1" hangingPunct="1">
              <a:buFontTx/>
              <a:buNone/>
            </a:pPr>
            <a:r>
              <a:rPr lang="en-US" altLang="el-GR" dirty="0"/>
              <a:t>Two types of container classes in STL:</a:t>
            </a:r>
          </a:p>
          <a:p>
            <a:pPr lvl="1" eaLnBrk="1" hangingPunct="1"/>
            <a:r>
              <a:rPr lang="en-US" altLang="el-GR" dirty="0">
                <a:solidFill>
                  <a:schemeClr val="accent2"/>
                </a:solidFill>
              </a:rPr>
              <a:t>sequential containers</a:t>
            </a:r>
            <a:r>
              <a:rPr lang="en-US" altLang="el-GR" dirty="0"/>
              <a:t>: organize and access data sequentially, as in an array.  These include </a:t>
            </a:r>
            <a:r>
              <a:rPr lang="en-US" altLang="el-GR" b="1" dirty="0">
                <a:latin typeface="Courier New" pitchFamily="49" charset="0"/>
              </a:rPr>
              <a:t>vector</a:t>
            </a:r>
            <a:r>
              <a:rPr lang="en-US" altLang="el-GR" dirty="0"/>
              <a:t>, </a:t>
            </a:r>
            <a:r>
              <a:rPr lang="en-US" altLang="el-GR" b="1" dirty="0" err="1">
                <a:latin typeface="Courier New" pitchFamily="49" charset="0"/>
              </a:rPr>
              <a:t>dequeue</a:t>
            </a:r>
            <a:r>
              <a:rPr lang="en-US" altLang="el-GR" dirty="0"/>
              <a:t>, and </a:t>
            </a:r>
            <a:r>
              <a:rPr lang="en-US" altLang="el-GR" b="1" dirty="0">
                <a:latin typeface="Courier New" pitchFamily="49" charset="0"/>
              </a:rPr>
              <a:t>list</a:t>
            </a:r>
            <a:r>
              <a:rPr lang="en-US" altLang="el-GR" dirty="0"/>
              <a:t> containers.</a:t>
            </a:r>
          </a:p>
          <a:p>
            <a:pPr lvl="1" eaLnBrk="1" hangingPunct="1"/>
            <a:endParaRPr lang="en-US" altLang="el-GR" b="1" dirty="0"/>
          </a:p>
          <a:p>
            <a:pPr lvl="1"/>
            <a:r>
              <a:rPr lang="en-US" altLang="el-GR" dirty="0">
                <a:solidFill>
                  <a:schemeClr val="accent2"/>
                </a:solidFill>
              </a:rPr>
              <a:t>associative containers</a:t>
            </a:r>
            <a:r>
              <a:rPr lang="en-US" altLang="el-GR" dirty="0"/>
              <a:t>: use keys to allow data elements to be quickly accessed (allowing efficient retrieval of values based on keys).  These include </a:t>
            </a:r>
            <a:r>
              <a:rPr lang="en-US" altLang="el-GR" b="1" dirty="0">
                <a:latin typeface="Courier New" pitchFamily="49" charset="0"/>
              </a:rPr>
              <a:t>set</a:t>
            </a:r>
            <a:r>
              <a:rPr lang="en-US" altLang="el-GR" dirty="0"/>
              <a:t>, </a:t>
            </a:r>
            <a:r>
              <a:rPr lang="en-US" altLang="el-GR" b="1" dirty="0" err="1">
                <a:latin typeface="Courier New" pitchFamily="49" charset="0"/>
              </a:rPr>
              <a:t>multiset</a:t>
            </a:r>
            <a:r>
              <a:rPr lang="en-US" altLang="el-GR" dirty="0"/>
              <a:t>, </a:t>
            </a:r>
            <a:r>
              <a:rPr lang="en-US" altLang="el-GR" b="1" dirty="0">
                <a:latin typeface="Courier New" pitchFamily="49" charset="0"/>
              </a:rPr>
              <a:t>map</a:t>
            </a:r>
            <a:r>
              <a:rPr lang="en-US" altLang="el-GR" dirty="0"/>
              <a:t>, and </a:t>
            </a:r>
            <a:r>
              <a:rPr lang="en-US" altLang="el-GR" b="1" dirty="0" err="1">
                <a:latin typeface="Courier New" pitchFamily="49" charset="0"/>
              </a:rPr>
              <a:t>multimap</a:t>
            </a:r>
            <a:r>
              <a:rPr lang="en-US" altLang="el-GR" dirty="0"/>
              <a:t> containers.</a:t>
            </a:r>
            <a:endParaRPr lang="en-US" altLang="el-GR" b="1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/>
              <a:t>Creating Container Objects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7848600" cy="3886200"/>
          </a:xfrm>
        </p:spPr>
        <p:txBody>
          <a:bodyPr/>
          <a:lstStyle/>
          <a:p>
            <a:pPr eaLnBrk="1" hangingPunct="1"/>
            <a:r>
              <a:rPr lang="en-US" altLang="el-GR"/>
              <a:t>To create a list of </a:t>
            </a:r>
            <a:r>
              <a:rPr lang="en-US" altLang="el-GR" b="1">
                <a:latin typeface="Courier New" pitchFamily="49" charset="0"/>
              </a:rPr>
              <a:t>int</a:t>
            </a:r>
            <a:r>
              <a:rPr lang="en-US" altLang="el-GR"/>
              <a:t>, write</a:t>
            </a:r>
          </a:p>
          <a:p>
            <a:pPr eaLnBrk="1" hangingPunct="1">
              <a:buFontTx/>
              <a:buNone/>
            </a:pPr>
            <a:r>
              <a:rPr lang="en-US" altLang="el-GR"/>
              <a:t>       </a:t>
            </a:r>
            <a:r>
              <a:rPr lang="en-US" altLang="el-GR" b="1">
                <a:solidFill>
                  <a:srgbClr val="3D8963"/>
                </a:solidFill>
                <a:latin typeface="Courier New" pitchFamily="49" charset="0"/>
              </a:rPr>
              <a:t>list&lt;int&gt; mylist;</a:t>
            </a:r>
          </a:p>
          <a:p>
            <a:pPr eaLnBrk="1" hangingPunct="1"/>
            <a:r>
              <a:rPr lang="en-US" altLang="el-GR"/>
              <a:t>To create a vector of </a:t>
            </a:r>
            <a:r>
              <a:rPr lang="en-US" altLang="el-GR" b="1">
                <a:latin typeface="Courier New" pitchFamily="49" charset="0"/>
              </a:rPr>
              <a:t>string</a:t>
            </a:r>
            <a:r>
              <a:rPr lang="en-US" altLang="el-GR"/>
              <a:t> objects, write</a:t>
            </a:r>
          </a:p>
          <a:p>
            <a:pPr eaLnBrk="1" hangingPunct="1">
              <a:buFontTx/>
              <a:buNone/>
            </a:pPr>
            <a:r>
              <a:rPr lang="en-US" altLang="el-GR"/>
              <a:t>       </a:t>
            </a:r>
            <a:r>
              <a:rPr lang="en-US" altLang="el-GR" b="1">
                <a:solidFill>
                  <a:srgbClr val="3D8963"/>
                </a:solidFill>
                <a:latin typeface="Courier New" pitchFamily="49" charset="0"/>
              </a:rPr>
              <a:t>vector&lt;string&gt; myvector;</a:t>
            </a:r>
          </a:p>
          <a:p>
            <a:pPr eaLnBrk="1" hangingPunct="1"/>
            <a:r>
              <a:rPr lang="en-US" altLang="el-GR"/>
              <a:t>Requires the </a:t>
            </a:r>
            <a:r>
              <a:rPr lang="en-US" altLang="el-GR" b="1">
                <a:latin typeface="Courier New" pitchFamily="49" charset="0"/>
              </a:rPr>
              <a:t>vector</a:t>
            </a:r>
            <a:r>
              <a:rPr lang="en-US" altLang="el-GR"/>
              <a:t> header file</a:t>
            </a:r>
          </a:p>
          <a:p>
            <a:pPr eaLnBrk="1" hangingPunct="1"/>
            <a:endParaRPr lang="en-US" altLang="el-GR" b="1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7DA37-D907-4D24-89FE-8E54474B192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6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TC101859868[[fn=Thermal]]</Template>
  <TotalTime>942</TotalTime>
  <Words>3848</Words>
  <Application>Microsoft Office PowerPoint</Application>
  <PresentationFormat>On-screen Show (4:3)</PresentationFormat>
  <Paragraphs>454</Paragraphs>
  <Slides>43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Comic Sans MS</vt:lpstr>
      <vt:lpstr>Courier New</vt:lpstr>
      <vt:lpstr>Times New Roman</vt:lpstr>
      <vt:lpstr>Wingdings</vt:lpstr>
      <vt:lpstr>Office Theme</vt:lpstr>
      <vt:lpstr>Introduction to the Standard Template Library</vt:lpstr>
      <vt:lpstr>Standard Template Library</vt:lpstr>
      <vt:lpstr>Introduction</vt:lpstr>
      <vt:lpstr>3D generic world</vt:lpstr>
      <vt:lpstr>STL Disadvantages</vt:lpstr>
      <vt:lpstr>The three parts of STL</vt:lpstr>
      <vt:lpstr>Standard Template Library</vt:lpstr>
      <vt:lpstr>Containers</vt:lpstr>
      <vt:lpstr>Creating Container Objects</vt:lpstr>
      <vt:lpstr>Iterators (1)</vt:lpstr>
      <vt:lpstr>Iterators (2)</vt:lpstr>
      <vt:lpstr>Iterators</vt:lpstr>
      <vt:lpstr>Iterators</vt:lpstr>
      <vt:lpstr>Containers and Iterators</vt:lpstr>
      <vt:lpstr>Containers and Iterators</vt:lpstr>
      <vt:lpstr>Containers and Iterators</vt:lpstr>
      <vt:lpstr>Traversing a Container</vt:lpstr>
      <vt:lpstr>Algorithms</vt:lpstr>
      <vt:lpstr>Using STL algorithms</vt:lpstr>
      <vt:lpstr>More STL algorithms</vt:lpstr>
      <vt:lpstr>random-shuffle Example</vt:lpstr>
      <vt:lpstr>Basic model</vt:lpstr>
      <vt:lpstr>Containers (hold sequences in difference ways)</vt:lpstr>
      <vt:lpstr>Basic model</vt:lpstr>
      <vt:lpstr>Vectors</vt:lpstr>
      <vt:lpstr>STL vector Members</vt:lpstr>
      <vt:lpstr>PowerPoint Presentation</vt:lpstr>
      <vt:lpstr>PowerPoint Presentation</vt:lpstr>
      <vt:lpstr>Vector - examples</vt:lpstr>
      <vt:lpstr>Growing a Vector’s Size</vt:lpstr>
      <vt:lpstr>Remove vector elements</vt:lpstr>
      <vt:lpstr>Vector Subscripts</vt:lpstr>
      <vt:lpstr>Vector Parameters and Return Values (Vector Parameters)</vt:lpstr>
      <vt:lpstr>Vector Parameters and Return Values (Return Values) </vt:lpstr>
      <vt:lpstr>Vector Parameters and Return Values (matches.cpp)</vt:lpstr>
      <vt:lpstr>Vector Parameters and Return Values (Return Values) (cont.)</vt:lpstr>
      <vt:lpstr>Other Useful Member Functions</vt:lpstr>
      <vt:lpstr>Example (vectors &amp; iterators)</vt:lpstr>
      <vt:lpstr>Using STL</vt:lpstr>
      <vt:lpstr>STL - Sorting</vt:lpstr>
      <vt:lpstr>STL - Output</vt:lpstr>
      <vt:lpstr>STL - Include files</vt:lpstr>
      <vt:lpstr>Putting it all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Stefanos</dc:creator>
  <cp:lastModifiedBy>Dinh Viet Sang</cp:lastModifiedBy>
  <cp:revision>58</cp:revision>
  <dcterms:created xsi:type="dcterms:W3CDTF">2006-08-16T00:00:00Z</dcterms:created>
  <dcterms:modified xsi:type="dcterms:W3CDTF">2020-05-04T18:54:18Z</dcterms:modified>
</cp:coreProperties>
</file>