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2" r:id="rId17"/>
    <p:sldId id="275" r:id="rId18"/>
    <p:sldId id="277" r:id="rId19"/>
    <p:sldId id="279" r:id="rId20"/>
    <p:sldId id="280" r:id="rId21"/>
    <p:sldId id="281" r:id="rId22"/>
    <p:sldId id="284" r:id="rId23"/>
    <p:sldId id="268" r:id="rId24"/>
    <p:sldId id="273" r:id="rId25"/>
    <p:sldId id="274" r:id="rId26"/>
    <p:sldId id="269" r:id="rId27"/>
    <p:sldId id="270" r:id="rId28"/>
    <p:sldId id="271" r:id="rId29"/>
    <p:sldId id="276" r:id="rId30"/>
    <p:sldId id="278"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39DDB-7A00-810B-9C26-6158605D6D30}" v="680" dt="2024-06-11T17:27:58.670"/>
    <p1510:client id="{68566D53-C158-4E4C-BE34-832D7E8678A3}" v="125" dt="2024-06-11T17:34:08.55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E99E-9B0E-197D-1C9A-7D59CB494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7B174-BD6D-81A8-3194-4506B81D6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3415AA-0F18-21C4-C18F-866769C6D374}"/>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3B48FD8D-C2D3-15AC-C8DA-F58DF4679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448CE-06B2-48EE-0051-8AAAA3695C54}"/>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37600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0EE5-0DBF-DCCB-D3D9-61057FC42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5DB6D-AD3D-DFD4-B380-0F7C3BE4C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CF6D9-A487-F410-2E95-F3EB219F4AD3}"/>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83E7859F-8BBF-039D-F5B3-9631DE94F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E6A42-DF1F-42F9-09E0-13FDDC6662BF}"/>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50384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80585-9FD2-5932-45B3-D6744925C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1BA85-EB1D-947C-401D-D550B2E9E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4EA65-261E-4740-5A14-6B0C0CD8798A}"/>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DF88E61E-2BD2-2E86-E215-FE5DC4640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17C7F-C5B2-D58E-9F3F-54F2F7BB5E90}"/>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4196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BD05-EAE6-3BCA-F16B-5A6C7F7B9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2C209-51B9-CF0C-0D2C-98F7EBD72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64260-6722-72B5-CCC4-DE2C2CEB30A1}"/>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03D418C9-5EFA-3149-791F-979E02085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89CD4-A943-B995-C4C6-F16E523B4E76}"/>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0735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575C-3800-2418-1601-6694F3445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9746F-6F65-72C4-DDE0-E1EB75D87E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95B71-A19D-2439-EC0E-DBB750FCF690}"/>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11D795C9-7719-5420-04F6-5AD0654F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29C2-1D14-8B9D-3643-9E87AAE354FC}"/>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4784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9DBE-B212-F53B-A65A-EE4F83469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04B8B-534A-0FF2-69DE-D0C92AA32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F88FE7-B16A-EEEB-E6DE-26423F496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AF42B-B858-7074-2B25-A68A785F8844}"/>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6" name="Footer Placeholder 5">
            <a:extLst>
              <a:ext uri="{FF2B5EF4-FFF2-40B4-BE49-F238E27FC236}">
                <a16:creationId xmlns:a16="http://schemas.microsoft.com/office/drawing/2014/main" id="{F9FA367E-C19D-3E10-2778-8F54F829D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A9458-9A58-8672-3261-77895725B5FA}"/>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94526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85BD-5A6F-6F9B-97ED-4BFEEEB38F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A0716-3AA2-FB62-8EB5-9D67812DB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5B52E9-9622-F293-AA66-3DD527122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C8E19-CE47-B263-A9FC-6698A293C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B2F84F-42A8-3EFF-CF9A-79681EBF0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3EE05B-D1A2-FFFB-49E9-187932EAC0D6}"/>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8" name="Footer Placeholder 7">
            <a:extLst>
              <a:ext uri="{FF2B5EF4-FFF2-40B4-BE49-F238E27FC236}">
                <a16:creationId xmlns:a16="http://schemas.microsoft.com/office/drawing/2014/main" id="{578EFD26-0926-C48C-3527-A07AC96D0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54CF2-F677-4C47-00D2-2DBD09914A2D}"/>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91470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9047-499B-5295-01F6-42A43C4BC9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9D006-7121-3D17-4C05-88136357AF6F}"/>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4" name="Footer Placeholder 3">
            <a:extLst>
              <a:ext uri="{FF2B5EF4-FFF2-40B4-BE49-F238E27FC236}">
                <a16:creationId xmlns:a16="http://schemas.microsoft.com/office/drawing/2014/main" id="{977DE0DF-9D34-1B8E-0316-58553CE0E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6F600-F1C8-7857-6E38-2BDDD8EF6FB7}"/>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74231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600D7-69A2-3B37-A7D9-C1BDD9B6BE44}"/>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3" name="Footer Placeholder 2">
            <a:extLst>
              <a:ext uri="{FF2B5EF4-FFF2-40B4-BE49-F238E27FC236}">
                <a16:creationId xmlns:a16="http://schemas.microsoft.com/office/drawing/2014/main" id="{136EFD0E-79E3-082C-EEBD-FB4700AAF7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FAF58-7F2E-DBB6-6426-24D756DFC563}"/>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29161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74E4-3495-04B1-974D-BEA259810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57B728-08C1-AE7C-349F-9D18E7E76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3CFA2D-08CC-861A-233F-0A9207B1A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B7A3E-D9E3-0803-4D9D-56FED1EBE2F3}"/>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6" name="Footer Placeholder 5">
            <a:extLst>
              <a:ext uri="{FF2B5EF4-FFF2-40B4-BE49-F238E27FC236}">
                <a16:creationId xmlns:a16="http://schemas.microsoft.com/office/drawing/2014/main" id="{064A597F-938E-A2B6-2A2D-DE9740AD6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C7FE9-E970-C986-4870-88C096BA00EC}"/>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33981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34B7-CC48-D37A-B222-F5628E026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AE7D34-2D20-D945-48B8-249AD8B28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55342B-EA7E-B497-FFDD-39E50D068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17190-0E97-B952-5903-01308CB461B7}"/>
              </a:ext>
            </a:extLst>
          </p:cNvPr>
          <p:cNvSpPr>
            <a:spLocks noGrp="1"/>
          </p:cNvSpPr>
          <p:nvPr>
            <p:ph type="dt" sz="half" idx="10"/>
          </p:nvPr>
        </p:nvSpPr>
        <p:spPr/>
        <p:txBody>
          <a:bodyPr/>
          <a:lstStyle/>
          <a:p>
            <a:fld id="{DB012227-1BEE-46F6-9B77-9C02A054077E}" type="datetimeFigureOut">
              <a:rPr lang="en-US" smtClean="0"/>
              <a:t>6/12/2024</a:t>
            </a:fld>
            <a:endParaRPr lang="en-US"/>
          </a:p>
        </p:txBody>
      </p:sp>
      <p:sp>
        <p:nvSpPr>
          <p:cNvPr id="6" name="Footer Placeholder 5">
            <a:extLst>
              <a:ext uri="{FF2B5EF4-FFF2-40B4-BE49-F238E27FC236}">
                <a16:creationId xmlns:a16="http://schemas.microsoft.com/office/drawing/2014/main" id="{9D90A4C5-23A2-F6FF-9548-504DB7C17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CF714-162D-A8DE-CECF-B3130344E9ED}"/>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93631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74825-0AD8-22E0-C9C2-B64A5EC24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9A235-9013-5CC7-AC98-64BF60CC8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37254-9C2B-B9E6-0BA1-5CE6A60A2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012227-1BEE-46F6-9B77-9C02A054077E}" type="datetimeFigureOut">
              <a:rPr lang="en-US" smtClean="0"/>
              <a:t>6/12/2024</a:t>
            </a:fld>
            <a:endParaRPr lang="en-US"/>
          </a:p>
        </p:txBody>
      </p:sp>
      <p:sp>
        <p:nvSpPr>
          <p:cNvPr id="5" name="Footer Placeholder 4">
            <a:extLst>
              <a:ext uri="{FF2B5EF4-FFF2-40B4-BE49-F238E27FC236}">
                <a16:creationId xmlns:a16="http://schemas.microsoft.com/office/drawing/2014/main" id="{70638CB0-1679-E2B1-E844-8F3926F8E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6DFA57-5100-09FB-299B-D5A2B58DB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E148BC-471F-404C-9962-921454FD6194}" type="slidenum">
              <a:rPr lang="en-US" smtClean="0"/>
              <a:t>‹#›</a:t>
            </a:fld>
            <a:endParaRPr lang="en-US"/>
          </a:p>
        </p:txBody>
      </p:sp>
    </p:spTree>
    <p:extLst>
      <p:ext uri="{BB962C8B-B14F-4D97-AF65-F5344CB8AC3E}">
        <p14:creationId xmlns:p14="http://schemas.microsoft.com/office/powerpoint/2010/main" val="170176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500-6E31-02E3-7652-D5EB570049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4C463D-B79C-E0BB-A10D-CC728ECB03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608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1004D-F4E2-11FD-703B-F545A4045D06}"/>
              </a:ext>
            </a:extLst>
          </p:cNvPr>
          <p:cNvSpPr>
            <a:spLocks noGrp="1"/>
          </p:cNvSpPr>
          <p:nvPr>
            <p:ph type="title"/>
          </p:nvPr>
        </p:nvSpPr>
        <p:spPr>
          <a:xfrm>
            <a:off x="818984" y="4230093"/>
            <a:ext cx="4150581" cy="1800165"/>
          </a:xfrm>
        </p:spPr>
        <p:txBody>
          <a:bodyPr anchor="t">
            <a:normAutofit/>
          </a:bodyPr>
          <a:lstStyle/>
          <a:p>
            <a:pPr algn="r"/>
            <a:r>
              <a:rPr lang="en-US" sz="4000"/>
              <a:t>Logical cohesion</a:t>
            </a:r>
          </a:p>
        </p:txBody>
      </p:sp>
      <p:pic>
        <p:nvPicPr>
          <p:cNvPr id="5" name="Picture 4">
            <a:extLst>
              <a:ext uri="{FF2B5EF4-FFF2-40B4-BE49-F238E27FC236}">
                <a16:creationId xmlns:a16="http://schemas.microsoft.com/office/drawing/2014/main" id="{F2E5C1FB-0C16-420B-B6D8-A313492A07D5}"/>
              </a:ext>
            </a:extLst>
          </p:cNvPr>
          <p:cNvPicPr>
            <a:picLocks noChangeAspect="1"/>
          </p:cNvPicPr>
          <p:nvPr/>
        </p:nvPicPr>
        <p:blipFill>
          <a:blip r:embed="rId2"/>
          <a:stretch>
            <a:fillRect/>
          </a:stretch>
        </p:blipFill>
        <p:spPr>
          <a:xfrm>
            <a:off x="556592" y="945563"/>
            <a:ext cx="11139778" cy="2478599"/>
          </a:xfrm>
          <a:prstGeom prst="rect">
            <a:avLst/>
          </a:prstGeom>
        </p:spPr>
      </p:pic>
      <p:sp>
        <p:nvSpPr>
          <p:cNvPr id="3" name="Content Placeholder 2">
            <a:extLst>
              <a:ext uri="{FF2B5EF4-FFF2-40B4-BE49-F238E27FC236}">
                <a16:creationId xmlns:a16="http://schemas.microsoft.com/office/drawing/2014/main" id="{7F5B6E71-0E1D-0757-9C2F-2A4FF7ED813B}"/>
              </a:ext>
            </a:extLst>
          </p:cNvPr>
          <p:cNvSpPr>
            <a:spLocks noGrp="1"/>
          </p:cNvSpPr>
          <p:nvPr>
            <p:ph idx="1"/>
          </p:nvPr>
        </p:nvSpPr>
        <p:spPr>
          <a:xfrm>
            <a:off x="5246415" y="4230094"/>
            <a:ext cx="6235268" cy="1800164"/>
          </a:xfrm>
        </p:spPr>
        <p:txBody>
          <a:bodyPr anchor="t">
            <a:normAutofit/>
          </a:bodyPr>
          <a:lstStyle/>
          <a:p>
            <a:r>
              <a:rPr lang="en-US" sz="2000" b="0" i="0">
                <a:effectLst/>
                <a:highlight>
                  <a:srgbClr val="FFFFFF"/>
                </a:highlight>
                <a:latin typeface="Times New Roman" panose="02020603050405020304" pitchFamily="18" charset="0"/>
              </a:rPr>
              <a:t>views\screen\ PopupScreen có các method thực hiện các thao tác liên quan đến hiển thị popup liên quan logic với nhau chứ không liên kết về chức năng </a:t>
            </a:r>
            <a:endParaRPr lang="en-US" sz="2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0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5FFE-3ABF-EA1D-6503-DDA452464088}"/>
              </a:ext>
            </a:extLst>
          </p:cNvPr>
          <p:cNvSpPr>
            <a:spLocks noGrp="1"/>
          </p:cNvSpPr>
          <p:nvPr>
            <p:ph type="title"/>
          </p:nvPr>
        </p:nvSpPr>
        <p:spPr/>
        <p:txBody>
          <a:bodyPr/>
          <a:lstStyle/>
          <a:p>
            <a:r>
              <a:rPr lang="en-US" dirty="0"/>
              <a:t>Temporal cohesion</a:t>
            </a:r>
          </a:p>
        </p:txBody>
      </p:sp>
      <p:sp>
        <p:nvSpPr>
          <p:cNvPr id="3" name="Content Placeholder 2">
            <a:extLst>
              <a:ext uri="{FF2B5EF4-FFF2-40B4-BE49-F238E27FC236}">
                <a16:creationId xmlns:a16="http://schemas.microsoft.com/office/drawing/2014/main" id="{01512E2F-2F3D-594D-7AB3-1FDF66167FA4}"/>
              </a:ext>
            </a:extLst>
          </p:cNvPr>
          <p:cNvSpPr>
            <a:spLocks noGrp="1"/>
          </p:cNvSpPr>
          <p:nvPr>
            <p:ph idx="1"/>
          </p:nvPr>
        </p:nvSpPr>
        <p:spPr/>
        <p:txBody>
          <a:bodyPr>
            <a:normAutofit/>
          </a:bodyPr>
          <a:lstStyle/>
          <a:p>
            <a:r>
              <a:rPr lang="en-US" sz="2400" dirty="0" err="1"/>
              <a:t>Tại</a:t>
            </a:r>
            <a:r>
              <a:rPr lang="en-US" sz="2400" dirty="0"/>
              <a:t> </a:t>
            </a:r>
            <a:r>
              <a:rPr lang="en-US" sz="2400" b="0" i="0" dirty="0">
                <a:solidFill>
                  <a:srgbClr val="000000"/>
                </a:solidFill>
                <a:effectLst/>
                <a:highlight>
                  <a:srgbClr val="FFFFFF"/>
                </a:highlight>
                <a:latin typeface="Times New Roman" panose="02020603050405020304" pitchFamily="18" charset="0"/>
              </a:rPr>
              <a:t>controller\ </a:t>
            </a:r>
            <a:r>
              <a:rPr lang="en-US" sz="2400" b="0" i="0" dirty="0" err="1">
                <a:solidFill>
                  <a:srgbClr val="000000"/>
                </a:solidFill>
                <a:effectLst/>
                <a:highlight>
                  <a:srgbClr val="FFFFFF"/>
                </a:highlight>
                <a:latin typeface="Times New Roman" panose="02020603050405020304" pitchFamily="18" charset="0"/>
              </a:rPr>
              <a:t>PlaceOrderController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validateDeliveryInfo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validatePhoneNumber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validateName</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validateAddress</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các</a:t>
            </a:r>
            <a:r>
              <a:rPr lang="en-US" sz="2400" b="0" i="0" dirty="0">
                <a:solidFill>
                  <a:srgbClr val="000000"/>
                </a:solidFill>
                <a:effectLst/>
                <a:highlight>
                  <a:srgbClr val="FFFFFF"/>
                </a:highlight>
                <a:latin typeface="Times New Roman" panose="02020603050405020304" pitchFamily="18" charset="0"/>
              </a:rPr>
              <a:t> method </a:t>
            </a:r>
            <a:r>
              <a:rPr lang="en-US" sz="2400" b="0" i="0" dirty="0" err="1">
                <a:solidFill>
                  <a:srgbClr val="000000"/>
                </a:solidFill>
                <a:effectLst/>
                <a:highlight>
                  <a:srgbClr val="FFFFFF"/>
                </a:highlight>
                <a:latin typeface="Times New Roman" panose="02020603050405020304" pitchFamily="18" charset="0"/>
              </a:rPr>
              <a:t>của</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lớp</a:t>
            </a:r>
            <a:r>
              <a:rPr lang="en-US" sz="2400" dirty="0">
                <a:solidFill>
                  <a:srgbClr val="000000"/>
                </a:solidFill>
                <a:highlight>
                  <a:srgbClr val="FFFFFF"/>
                </a:highlight>
                <a:latin typeface="Times New Roman" panose="02020603050405020304" pitchFamily="18" charset="0"/>
              </a:rPr>
              <a:t>.</a:t>
            </a:r>
          </a:p>
          <a:p>
            <a:r>
              <a:rPr lang="en-US" sz="2400" dirty="0" err="1"/>
              <a:t>Tại</a:t>
            </a:r>
            <a:r>
              <a:rPr lang="en-US" sz="2400" dirty="0"/>
              <a:t> </a:t>
            </a:r>
            <a:r>
              <a:rPr lang="en-US" sz="2400" b="0" i="0" dirty="0">
                <a:solidFill>
                  <a:srgbClr val="000000"/>
                </a:solidFill>
                <a:effectLst/>
                <a:highlight>
                  <a:srgbClr val="FFFFFF"/>
                </a:highlight>
                <a:latin typeface="Times New Roman" panose="02020603050405020304" pitchFamily="18" charset="0"/>
              </a:rPr>
              <a:t>controller\</a:t>
            </a:r>
            <a:r>
              <a:rPr lang="en-US" sz="2400" b="0" i="0" dirty="0" err="1">
                <a:solidFill>
                  <a:srgbClr val="000000"/>
                </a:solidFill>
                <a:effectLst/>
                <a:highlight>
                  <a:srgbClr val="FFFFFF"/>
                </a:highlight>
                <a:latin typeface="Times New Roman" panose="02020603050405020304" pitchFamily="18" charset="0"/>
              </a:rPr>
              <a:t>AuthenticationController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md5</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không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liên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quan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đến</a:t>
            </a:r>
            <a:r>
              <a:rPr lang="en-US" sz="2400" b="0" i="0" dirty="0">
                <a:solidFill>
                  <a:srgbClr val="000000"/>
                </a:solidFill>
                <a:effectLst/>
                <a:highlight>
                  <a:srgbClr val="FFFFFF"/>
                </a:highlight>
                <a:latin typeface="Times New Roman" panose="02020603050405020304" pitchFamily="18" charset="0"/>
              </a:rPr>
              <a:t> class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việc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login() </a:t>
            </a:r>
            <a:r>
              <a:rPr lang="en-US" sz="2400" b="0" i="0" dirty="0" err="1">
                <a:solidFill>
                  <a:srgbClr val="000000"/>
                </a:solidFill>
                <a:effectLst/>
                <a:highlight>
                  <a:srgbClr val="FFFFFF"/>
                </a:highlight>
                <a:latin typeface="Times New Roman" panose="02020603050405020304" pitchFamily="18" charset="0"/>
              </a:rPr>
              <a:t>sử</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dụng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md5</a:t>
            </a:r>
            <a:r>
              <a:rPr lang="en-US" sz="2400" b="0" i="0" dirty="0">
                <a:solidFill>
                  <a:srgbClr val="000000"/>
                </a:solidFill>
                <a:effectLst/>
                <a:highlight>
                  <a:srgbClr val="FFFFFF"/>
                </a:highlight>
                <a:latin typeface="Times New Roman" panose="02020603050405020304" pitchFamily="18" charset="0"/>
              </a:rPr>
              <a:t>() </a:t>
            </a:r>
          </a:p>
          <a:p>
            <a:pPr algn="just" rtl="0" fontAlgn="base"/>
            <a:r>
              <a:rPr lang="en-US" sz="2400" dirty="0" err="1">
                <a:solidFill>
                  <a:srgbClr val="000000"/>
                </a:solidFill>
                <a:highlight>
                  <a:srgbClr val="FFFFFF"/>
                </a:highlight>
                <a:latin typeface="Times New Roman" panose="02020603050405020304" pitchFamily="18" charset="0"/>
              </a:rPr>
              <a:t>Tại</a:t>
            </a:r>
            <a:r>
              <a:rPr lang="en-US" sz="2400" dirty="0">
                <a:solidFill>
                  <a:srgbClr val="000000"/>
                </a:solidFill>
                <a:highlight>
                  <a:srgbClr val="FFFFFF"/>
                </a:highlight>
                <a:latin typeface="Times New Roman" panose="02020603050405020304" pitchFamily="18" charset="0"/>
              </a:rPr>
              <a:t> </a:t>
            </a:r>
            <a:r>
              <a:rPr lang="en-US" sz="2400" b="0" i="0" dirty="0">
                <a:solidFill>
                  <a:srgbClr val="000000"/>
                </a:solidFill>
                <a:effectLst/>
                <a:highlight>
                  <a:srgbClr val="FFFFFF"/>
                </a:highlight>
                <a:latin typeface="Times New Roman" panose="02020603050405020304" pitchFamily="18" charset="0"/>
              </a:rPr>
              <a:t>controller\</a:t>
            </a:r>
            <a:r>
              <a:rPr lang="en-US" sz="2400" b="0" i="0" dirty="0" err="1">
                <a:solidFill>
                  <a:srgbClr val="000000"/>
                </a:solidFill>
                <a:effectLst/>
                <a:highlight>
                  <a:srgbClr val="FFFFFF"/>
                </a:highlight>
                <a:latin typeface="Times New Roman" panose="02020603050405020304" pitchFamily="18" charset="0"/>
              </a:rPr>
              <a:t>PaymentController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getExpirationDate</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không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liên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quan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đến</a:t>
            </a:r>
            <a:r>
              <a:rPr lang="en-US" sz="2400" b="0" i="0" dirty="0">
                <a:solidFill>
                  <a:srgbClr val="000000"/>
                </a:solidFill>
                <a:effectLst/>
                <a:highlight>
                  <a:srgbClr val="FFFFFF"/>
                </a:highlight>
                <a:latin typeface="Times New Roman" panose="02020603050405020304" pitchFamily="18" charset="0"/>
              </a:rPr>
              <a:t> class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việc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payOrder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sử</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dụng</a:t>
            </a:r>
            <a:r>
              <a:rPr lang="en-US" sz="2400" b="0" i="0" dirty="0">
                <a:solidFill>
                  <a:srgbClr val="000000"/>
                </a:solidFill>
                <a:effectLst/>
                <a:highlight>
                  <a:srgbClr val="FFFFFF"/>
                </a:highlight>
                <a:latin typeface="Times New Roman" panose="02020603050405020304" pitchFamily="18" charset="0"/>
              </a:rPr>
              <a:t> </a:t>
            </a:r>
            <a:endParaRPr lang="en-US" sz="2400" b="0" i="0" dirty="0">
              <a:solidFill>
                <a:srgbClr val="000000"/>
              </a:solidFill>
              <a:effectLst/>
              <a:highlight>
                <a:srgbClr val="FFFFFF"/>
              </a:highlight>
              <a:latin typeface="Segoe UI" panose="020B0502040204020203" pitchFamily="34" charset="0"/>
            </a:endParaRPr>
          </a:p>
          <a:p>
            <a:pPr marL="0" indent="0" algn="just" rtl="0" fontAlgn="base">
              <a:buNone/>
            </a:pPr>
            <a:endParaRPr lang="en-US" sz="2400" b="0" i="0" dirty="0">
              <a:solidFill>
                <a:srgbClr val="000000"/>
              </a:solidFill>
              <a:effectLst/>
              <a:highlight>
                <a:srgbClr val="FFFFFF"/>
              </a:highlight>
              <a:latin typeface="Segoe UI" panose="020B0502040204020203" pitchFamily="34" charset="0"/>
            </a:endParaRPr>
          </a:p>
          <a:p>
            <a:endParaRPr lang="en-US" sz="2400" dirty="0"/>
          </a:p>
        </p:txBody>
      </p:sp>
      <p:pic>
        <p:nvPicPr>
          <p:cNvPr id="5" name="Picture 4">
            <a:extLst>
              <a:ext uri="{FF2B5EF4-FFF2-40B4-BE49-F238E27FC236}">
                <a16:creationId xmlns:a16="http://schemas.microsoft.com/office/drawing/2014/main" id="{01DC09D0-C455-8AD0-FC0E-3916DED642D0}"/>
              </a:ext>
            </a:extLst>
          </p:cNvPr>
          <p:cNvPicPr>
            <a:picLocks noChangeAspect="1"/>
          </p:cNvPicPr>
          <p:nvPr/>
        </p:nvPicPr>
        <p:blipFill>
          <a:blip r:embed="rId2"/>
          <a:stretch>
            <a:fillRect/>
          </a:stretch>
        </p:blipFill>
        <p:spPr>
          <a:xfrm>
            <a:off x="1509072" y="4550970"/>
            <a:ext cx="9173855" cy="1066949"/>
          </a:xfrm>
          <a:prstGeom prst="rect">
            <a:avLst/>
          </a:prstGeom>
        </p:spPr>
      </p:pic>
    </p:spTree>
    <p:extLst>
      <p:ext uri="{BB962C8B-B14F-4D97-AF65-F5344CB8AC3E}">
        <p14:creationId xmlns:p14="http://schemas.microsoft.com/office/powerpoint/2010/main" val="60309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AB39-028C-A4D2-AB08-F25561D05D69}"/>
              </a:ext>
            </a:extLst>
          </p:cNvPr>
          <p:cNvSpPr>
            <a:spLocks noGrp="1"/>
          </p:cNvSpPr>
          <p:nvPr>
            <p:ph type="title"/>
          </p:nvPr>
        </p:nvSpPr>
        <p:spPr/>
        <p:txBody>
          <a:bodyPr/>
          <a:lstStyle/>
          <a:p>
            <a:r>
              <a:rPr lang="en-US" dirty="0" err="1"/>
              <a:t>SRP</a:t>
            </a:r>
            <a:endParaRPr lang="en-US" dirty="0"/>
          </a:p>
        </p:txBody>
      </p:sp>
      <p:sp>
        <p:nvSpPr>
          <p:cNvPr id="3" name="Content Placeholder 2">
            <a:extLst>
              <a:ext uri="{FF2B5EF4-FFF2-40B4-BE49-F238E27FC236}">
                <a16:creationId xmlns:a16="http://schemas.microsoft.com/office/drawing/2014/main" id="{55868897-6F56-079C-8DC5-A4B35B604444}"/>
              </a:ext>
            </a:extLst>
          </p:cNvPr>
          <p:cNvSpPr>
            <a:spLocks noGrp="1"/>
          </p:cNvSpPr>
          <p:nvPr>
            <p:ph idx="1"/>
          </p:nvPr>
        </p:nvSpPr>
        <p:spPr/>
        <p:txBody>
          <a:bodyPr>
            <a:normAutofit/>
          </a:bodyPr>
          <a:lstStyle/>
          <a:p>
            <a:r>
              <a:rPr lang="vi-VN" sz="2400" b="0" i="0" dirty="0">
                <a:solidFill>
                  <a:srgbClr val="000000"/>
                </a:solidFill>
                <a:effectLst/>
                <a:highlight>
                  <a:srgbClr val="FFFFFF"/>
                </a:highlight>
                <a:latin typeface="Times New Roman" panose="02020603050405020304" pitchFamily="18" charset="0"/>
              </a:rPr>
              <a:t>Class AuthenticationController có nhiệm vụ xử lý logic các yêu cầu authenticate của người dùng, vì vậy đang thực hiện nhiều hơn 1 nhiệm vụ đó là xác thực người dùng, quản lý session và mã hóa dữ liệu Có xem xét đưa md5() vào helper, và AuthenticationController gồm: isAnonymousSession(), login(), logout() </a:t>
            </a:r>
            <a:endParaRPr lang="en-US" sz="2400" b="0" i="0" dirty="0">
              <a:solidFill>
                <a:srgbClr val="000000"/>
              </a:solidFill>
              <a:effectLst/>
              <a:highlight>
                <a:srgbClr val="FFFFFF"/>
              </a:highlight>
              <a:latin typeface="Times New Roman" panose="02020603050405020304" pitchFamily="18" charset="0"/>
            </a:endParaRPr>
          </a:p>
          <a:p>
            <a:pPr algn="just" rtl="0" fontAlgn="base"/>
            <a:r>
              <a:rPr lang="vi-VN" sz="2400" b="0" i="0" dirty="0">
                <a:solidFill>
                  <a:srgbClr val="000000"/>
                </a:solidFill>
                <a:effectLst/>
                <a:highlight>
                  <a:srgbClr val="FFFFFF"/>
                </a:highlight>
                <a:latin typeface="Times New Roman" panose="02020603050405020304" pitchFamily="18" charset="0"/>
              </a:rPr>
              <a:t>Class PlaceOrderController có nhiệm vụ xử lý yêu cầu đặt hàng, tạo hóa đơn của người dùng, việc validate không phải nhiệm vụ của nó. </a:t>
            </a:r>
            <a:r>
              <a:rPr lang="en-US" sz="2400" b="0" i="0" dirty="0" err="1">
                <a:solidFill>
                  <a:srgbClr val="000000"/>
                </a:solidFill>
                <a:effectLst/>
                <a:highlight>
                  <a:srgbClr val="FFFFFF"/>
                </a:highlight>
                <a:latin typeface="Times New Roman" panose="02020603050405020304" pitchFamily="18" charset="0"/>
              </a:rPr>
              <a:t>Giải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pháp</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là</a:t>
            </a:r>
            <a:r>
              <a:rPr lang="en-US" sz="2400" b="0" i="0" dirty="0">
                <a:solidFill>
                  <a:srgbClr val="000000"/>
                </a:solidFill>
                <a:effectLst/>
                <a:highlight>
                  <a:srgbClr val="FFFFFF"/>
                </a:highlight>
                <a:latin typeface="Times New Roman" panose="02020603050405020304" pitchFamily="18" charset="0"/>
              </a:rPr>
              <a:t> </a:t>
            </a:r>
            <a:r>
              <a:rPr lang="vi-VN" sz="2400" b="0" i="0" dirty="0">
                <a:solidFill>
                  <a:srgbClr val="000000"/>
                </a:solidFill>
                <a:effectLst/>
                <a:highlight>
                  <a:srgbClr val="FFFFFF"/>
                </a:highlight>
                <a:latin typeface="Times New Roman" panose="02020603050405020304" pitchFamily="18" charset="0"/>
              </a:rPr>
              <a:t>tách hàm validate ra một class riêng và truyền vào PlaceOrderController. </a:t>
            </a:r>
            <a:endParaRPr lang="vi-VN" sz="2400" b="0" i="0" dirty="0">
              <a:solidFill>
                <a:srgbClr val="000000"/>
              </a:solidFill>
              <a:effectLst/>
              <a:highlight>
                <a:srgbClr val="FFFFFF"/>
              </a:highlight>
              <a:latin typeface="Segoe UI" panose="020B0502040204020203" pitchFamily="34" charset="0"/>
            </a:endParaRPr>
          </a:p>
          <a:p>
            <a:r>
              <a:rPr lang="vi-VN" sz="2400" b="0" i="0" dirty="0">
                <a:solidFill>
                  <a:srgbClr val="000000"/>
                </a:solidFill>
                <a:effectLst/>
                <a:highlight>
                  <a:srgbClr val="FFFFFF"/>
                </a:highlight>
                <a:latin typeface="Times New Roman" panose="02020603050405020304" pitchFamily="18" charset="0"/>
              </a:rPr>
              <a:t>PaymentController đang thực hiện nhiều hơn 1 nhiệm vụ đó là thanh toán và quản lý giỏ hàng và lấy ngày hết hạn. Xem xét đưa xử lí giỏ hàng vào phần module liên quan đén giỏ hàng, getExpirationDate() đẩy vào helper </a:t>
            </a:r>
            <a:endParaRPr lang="en-US" sz="2400" dirty="0"/>
          </a:p>
        </p:txBody>
      </p:sp>
    </p:spTree>
    <p:extLst>
      <p:ext uri="{BB962C8B-B14F-4D97-AF65-F5344CB8AC3E}">
        <p14:creationId xmlns:p14="http://schemas.microsoft.com/office/powerpoint/2010/main" val="40240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CAB39-028C-A4D2-AB08-F25561D05D69}"/>
              </a:ext>
            </a:extLst>
          </p:cNvPr>
          <p:cNvSpPr>
            <a:spLocks noGrp="1"/>
          </p:cNvSpPr>
          <p:nvPr>
            <p:ph type="title"/>
          </p:nvPr>
        </p:nvSpPr>
        <p:spPr>
          <a:xfrm>
            <a:off x="545205" y="294538"/>
            <a:ext cx="10722345" cy="1033669"/>
          </a:xfrm>
        </p:spPr>
        <p:txBody>
          <a:bodyPr>
            <a:normAutofit/>
          </a:bodyPr>
          <a:lstStyle/>
          <a:p>
            <a:r>
              <a:rPr lang="en-US" sz="4800" dirty="0">
                <a:solidFill>
                  <a:schemeClr val="bg1"/>
                </a:solidFill>
                <a:latin typeface="Times New Roman"/>
                <a:cs typeface="Times New Roman"/>
              </a:rPr>
              <a:t>Open Closed Principle (OCP)</a:t>
            </a:r>
            <a:endParaRPr lang="vi-VN" sz="4800" dirty="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55868897-6F56-079C-8DC5-A4B35B604444}"/>
              </a:ext>
            </a:extLst>
          </p:cNvPr>
          <p:cNvSpPr>
            <a:spLocks noGrp="1"/>
          </p:cNvSpPr>
          <p:nvPr>
            <p:ph idx="1"/>
          </p:nvPr>
        </p:nvSpPr>
        <p:spPr>
          <a:xfrm>
            <a:off x="545206" y="1470338"/>
            <a:ext cx="10883128" cy="3683358"/>
          </a:xfrm>
        </p:spPr>
        <p:txBody>
          <a:bodyPr vert="horz" lIns="91440" tIns="45720" rIns="91440" bIns="45720" rtlCol="0" anchor="ctr">
            <a:normAutofit/>
          </a:bodyPr>
          <a:lstStyle/>
          <a:p>
            <a:r>
              <a:rPr lang="vi-VN" sz="2400" dirty="0">
                <a:highlight>
                  <a:srgbClr val="FFFFFF"/>
                </a:highlight>
                <a:latin typeface="Times New Roman"/>
                <a:cs typeface="Times New Roman"/>
              </a:rPr>
              <a:t>Nhiều </a:t>
            </a:r>
            <a:r>
              <a:rPr lang="vi-VN" sz="2400" dirty="0" err="1">
                <a:highlight>
                  <a:srgbClr val="FFFFFF"/>
                </a:highlight>
                <a:latin typeface="Times New Roman"/>
                <a:cs typeface="Times New Roman"/>
              </a:rPr>
              <a:t>class</a:t>
            </a:r>
            <a:r>
              <a:rPr lang="vi-VN" sz="2400" dirty="0">
                <a:highlight>
                  <a:srgbClr val="FFFFFF"/>
                </a:highlight>
                <a:latin typeface="Times New Roman"/>
                <a:cs typeface="Times New Roman"/>
              </a:rPr>
              <a:t> và </a:t>
            </a:r>
            <a:r>
              <a:rPr lang="vi-VN" sz="2400" dirty="0" err="1">
                <a:highlight>
                  <a:srgbClr val="FFFFFF"/>
                </a:highlight>
                <a:latin typeface="Times New Roman"/>
                <a:cs typeface="Times New Roman"/>
              </a:rPr>
              <a:t>interface</a:t>
            </a:r>
            <a:r>
              <a:rPr lang="vi-VN" sz="2400" dirty="0">
                <a:highlight>
                  <a:srgbClr val="FFFFFF"/>
                </a:highlight>
                <a:latin typeface="Times New Roman"/>
                <a:cs typeface="Times New Roman"/>
              </a:rPr>
              <a:t> như </a:t>
            </a:r>
            <a:r>
              <a:rPr lang="vi-VN" sz="2400" dirty="0" err="1">
                <a:highlight>
                  <a:srgbClr val="FFFFFF"/>
                </a:highlight>
                <a:latin typeface="Times New Roman"/>
                <a:ea typeface="+mn-lt"/>
                <a:cs typeface="Arial"/>
              </a:rPr>
              <a:t>PaymentTransaction</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Arial"/>
              </a:rPr>
              <a:t>PaymentController</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Arial"/>
              </a:rPr>
              <a:t>DeliveryInfo</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Times New Roman"/>
              </a:rPr>
              <a:t>InterbankInterface</a:t>
            </a:r>
            <a:r>
              <a:rPr lang="vi-VN" sz="2400" dirty="0">
                <a:highlight>
                  <a:srgbClr val="FFFFFF"/>
                </a:highlight>
                <a:latin typeface="Times New Roman"/>
                <a:ea typeface="+mn-lt"/>
                <a:cs typeface="Times New Roman"/>
              </a:rPr>
              <a:t>, </a:t>
            </a:r>
            <a:r>
              <a:rPr lang="vi-VN" sz="2400" dirty="0" err="1">
                <a:highlight>
                  <a:srgbClr val="FFFFFF"/>
                </a:highlight>
                <a:latin typeface="Times New Roman"/>
                <a:ea typeface="+mn-lt"/>
                <a:cs typeface="Times New Roman"/>
              </a:rPr>
              <a:t>InterbankPayloadConverter</a:t>
            </a:r>
            <a:r>
              <a:rPr lang="vi-VN" sz="2400" dirty="0">
                <a:highlight>
                  <a:srgbClr val="FFFFFF"/>
                </a:highlight>
                <a:latin typeface="Times New Roman"/>
                <a:ea typeface="+mn-lt"/>
                <a:cs typeface="Times New Roman"/>
              </a:rPr>
              <a:t> đang phụ thuộc trực tiếp vào </a:t>
            </a:r>
            <a:r>
              <a:rPr lang="vi-VN" sz="2400" dirty="0" err="1">
                <a:highlight>
                  <a:srgbClr val="FFFFFF"/>
                </a:highlight>
                <a:latin typeface="Times New Roman"/>
                <a:ea typeface="+mn-lt"/>
                <a:cs typeface="Times New Roman"/>
              </a:rPr>
              <a:t>CreditCard</a:t>
            </a:r>
            <a:r>
              <a:rPr lang="vi-VN" sz="2400" dirty="0">
                <a:highlight>
                  <a:srgbClr val="FFFFFF"/>
                </a:highlight>
                <a:latin typeface="Times New Roman"/>
                <a:ea typeface="+mn-lt"/>
                <a:cs typeface="Times New Roman"/>
              </a:rPr>
              <a:t> có thể trong tương lai tương lai có mở rộng thêm phương thức thanh toán mới dẫn tới việc sẽ phải sửa đổi nhiều</a:t>
            </a:r>
            <a:endParaRPr lang="en-US" sz="2400" dirty="0">
              <a:highlight>
                <a:srgbClr val="FFFFFF"/>
              </a:highlight>
              <a:latin typeface="Times New Roman"/>
              <a:ea typeface="+mn-lt"/>
              <a:cs typeface="Arial"/>
            </a:endParaRPr>
          </a:p>
          <a:p>
            <a:r>
              <a:rPr lang="vi-VN" sz="2400" dirty="0" err="1">
                <a:highlight>
                  <a:srgbClr val="FFFFFF"/>
                </a:highlight>
                <a:latin typeface="Times New Roman"/>
                <a:ea typeface="+mn-lt"/>
                <a:cs typeface="Times New Roman"/>
              </a:rPr>
              <a:t>DeleveryInfor</a:t>
            </a:r>
            <a:r>
              <a:rPr lang="vi-VN" sz="2400" dirty="0">
                <a:highlight>
                  <a:srgbClr val="FFFFFF"/>
                </a:highlight>
                <a:latin typeface="Times New Roman"/>
                <a:ea typeface="+mn-lt"/>
                <a:cs typeface="Times New Roman"/>
              </a:rPr>
              <a:t>   đang phụ thuộc vào một thư viện tính toán khoảng cách bên ngoài </a:t>
            </a:r>
            <a:r>
              <a:rPr lang="vi-VN" sz="2400" dirty="0" err="1">
                <a:highlight>
                  <a:srgbClr val="FFFFFF"/>
                </a:highlight>
                <a:latin typeface="Times New Roman"/>
                <a:ea typeface="+mn-lt"/>
                <a:cs typeface="Times New Roman"/>
              </a:rPr>
              <a:t>DistanceCalculator</a:t>
            </a:r>
            <a:r>
              <a:rPr lang="vi-VN" sz="2400" dirty="0">
                <a:highlight>
                  <a:srgbClr val="FFFFFF"/>
                </a:highlight>
                <a:latin typeface="Times New Roman"/>
                <a:ea typeface="+mn-lt"/>
                <a:cs typeface="Times New Roman"/>
              </a:rPr>
              <a:t>. Việc này có nguy cơ nếu muốn thêm các cách tính khoảng cách khác thì bắt buộc phải thay đổi </a:t>
            </a:r>
            <a:r>
              <a:rPr lang="vi-VN" sz="2400" dirty="0" err="1">
                <a:highlight>
                  <a:srgbClr val="FFFFFF"/>
                </a:highlight>
                <a:latin typeface="Times New Roman"/>
                <a:ea typeface="+mn-lt"/>
                <a:cs typeface="Times New Roman"/>
              </a:rPr>
              <a:t>code</a:t>
            </a:r>
            <a:r>
              <a:rPr lang="vi-VN" sz="2400" dirty="0">
                <a:highlight>
                  <a:srgbClr val="FFFFFF"/>
                </a:highlight>
                <a:latin typeface="Times New Roman"/>
                <a:ea typeface="+mn-lt"/>
                <a:cs typeface="Times New Roman"/>
              </a:rPr>
              <a:t> trực tiếp.</a:t>
            </a:r>
            <a:endParaRPr lang="vi-VN" sz="2400" dirty="0">
              <a:highlight>
                <a:srgbClr val="FFFFFF"/>
              </a:highlight>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63884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E21EF5-CB0F-E0F6-9696-2F9200AA7EA4}"/>
              </a:ext>
            </a:extLst>
          </p:cNvPr>
          <p:cNvSpPr>
            <a:spLocks noGrp="1"/>
          </p:cNvSpPr>
          <p:nvPr>
            <p:ph type="title"/>
          </p:nvPr>
        </p:nvSpPr>
        <p:spPr>
          <a:xfrm>
            <a:off x="1156851" y="637762"/>
            <a:ext cx="9888496" cy="900131"/>
          </a:xfrm>
        </p:spPr>
        <p:txBody>
          <a:bodyPr anchor="t">
            <a:normAutofit/>
          </a:bodyPr>
          <a:lstStyle/>
          <a:p>
            <a:r>
              <a:rPr lang="vi-VN" sz="4000">
                <a:solidFill>
                  <a:schemeClr val="bg1"/>
                </a:solidFill>
                <a:latin typeface="Times New Roman"/>
                <a:cs typeface="Times New Roman"/>
              </a:rPr>
              <a:t>  Liskov Substitution Principle (LSP)</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EDC5DF16-E152-CDA8-849B-771B17656DD5}"/>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vi-VN" sz="2400" dirty="0">
                <a:latin typeface="Times New Roman"/>
                <a:ea typeface="+mn-lt"/>
                <a:cs typeface="Arial"/>
              </a:rPr>
              <a:t>Hệ thống hiện tại không vi phạm </a:t>
            </a:r>
            <a:r>
              <a:rPr lang="vi-VN" sz="2400" err="1">
                <a:latin typeface="Times New Roman"/>
                <a:ea typeface="+mn-lt"/>
                <a:cs typeface="Arial"/>
              </a:rPr>
              <a:t>Liskov</a:t>
            </a:r>
            <a:r>
              <a:rPr lang="vi-VN" sz="2400" dirty="0">
                <a:latin typeface="Times New Roman"/>
                <a:ea typeface="+mn-lt"/>
                <a:cs typeface="Arial"/>
              </a:rPr>
              <a:t> </a:t>
            </a:r>
            <a:r>
              <a:rPr lang="vi-VN" sz="2400" err="1">
                <a:latin typeface="Times New Roman"/>
                <a:ea typeface="+mn-lt"/>
                <a:cs typeface="Arial"/>
              </a:rPr>
              <a:t>Substitution</a:t>
            </a:r>
            <a:r>
              <a:rPr lang="vi-VN" sz="2400" dirty="0">
                <a:latin typeface="Times New Roman"/>
                <a:ea typeface="+mn-lt"/>
                <a:cs typeface="Arial"/>
              </a:rPr>
              <a:t> </a:t>
            </a:r>
            <a:r>
              <a:rPr lang="vi-VN" sz="2400" err="1">
                <a:latin typeface="Times New Roman"/>
                <a:ea typeface="+mn-lt"/>
                <a:cs typeface="Arial"/>
              </a:rPr>
              <a:t>Principle</a:t>
            </a:r>
            <a:r>
              <a:rPr lang="vi-VN" sz="2400" dirty="0">
                <a:latin typeface="Times New Roman"/>
                <a:ea typeface="+mn-lt"/>
                <a:cs typeface="Arial"/>
              </a:rPr>
              <a:t> (LSP).</a:t>
            </a:r>
            <a:endParaRPr lang="vi-VN" sz="2400" dirty="0">
              <a:latin typeface="Times New Roman"/>
              <a:cs typeface="Arial"/>
            </a:endParaRPr>
          </a:p>
          <a:p>
            <a:endParaRPr lang="vi-VN" sz="2400">
              <a:latin typeface="Arial"/>
              <a:cs typeface="Arial"/>
            </a:endParaRPr>
          </a:p>
        </p:txBody>
      </p:sp>
    </p:spTree>
    <p:extLst>
      <p:ext uri="{BB962C8B-B14F-4D97-AF65-F5344CB8AC3E}">
        <p14:creationId xmlns:p14="http://schemas.microsoft.com/office/powerpoint/2010/main" val="128132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E21EF5-CB0F-E0F6-9696-2F9200AA7EA4}"/>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Interface Segregation Principle (ISP)</a:t>
            </a:r>
          </a:p>
        </p:txBody>
      </p:sp>
      <p:sp>
        <p:nvSpPr>
          <p:cNvPr id="3" name="Chỗ dành sẵn cho Nội dung 2">
            <a:extLst>
              <a:ext uri="{FF2B5EF4-FFF2-40B4-BE49-F238E27FC236}">
                <a16:creationId xmlns:a16="http://schemas.microsoft.com/office/drawing/2014/main" id="{EDC5DF16-E152-CDA8-849B-771B17656DD5}"/>
              </a:ext>
            </a:extLst>
          </p:cNvPr>
          <p:cNvSpPr>
            <a:spLocks noGrp="1"/>
          </p:cNvSpPr>
          <p:nvPr>
            <p:ph idx="1"/>
          </p:nvPr>
        </p:nvSpPr>
        <p:spPr>
          <a:xfrm>
            <a:off x="1045028" y="2146665"/>
            <a:ext cx="9941319" cy="3124658"/>
          </a:xfrm>
        </p:spPr>
        <p:txBody>
          <a:bodyPr vert="horz" lIns="91440" tIns="45720" rIns="91440" bIns="45720" rtlCol="0" anchor="ctr">
            <a:normAutofit/>
          </a:bodyPr>
          <a:lstStyle/>
          <a:p>
            <a:r>
              <a:rPr lang="vi-VN" sz="2400">
                <a:latin typeface="Times New Roman"/>
                <a:ea typeface="+mn-lt"/>
                <a:cs typeface="Arial"/>
              </a:rPr>
              <a:t>views.screen</a:t>
            </a:r>
            <a:r>
              <a:rPr lang="vi-VN" sz="2400" dirty="0">
                <a:latin typeface="Times New Roman"/>
                <a:ea typeface="+mn-lt"/>
                <a:cs typeface="Arial"/>
              </a:rPr>
              <a:t>. </a:t>
            </a:r>
            <a:r>
              <a:rPr lang="vi-VN" sz="2400">
                <a:latin typeface="Times New Roman"/>
                <a:ea typeface="+mn-lt"/>
                <a:cs typeface="Arial"/>
              </a:rPr>
              <a:t>BaseScreenHandler</a:t>
            </a:r>
            <a:r>
              <a:rPr lang="vi-VN" sz="2400" dirty="0">
                <a:latin typeface="Times New Roman"/>
                <a:ea typeface="+mn-lt"/>
                <a:cs typeface="Arial"/>
              </a:rPr>
              <a:t> </a:t>
            </a:r>
            <a:r>
              <a:rPr lang="vi-VN" sz="2400" dirty="0">
                <a:latin typeface="Times New Roman"/>
                <a:ea typeface="+mn-lt"/>
                <a:cs typeface="Times New Roman"/>
              </a:rPr>
              <a:t>có </a:t>
            </a:r>
            <a:r>
              <a:rPr lang="vi-VN" sz="2400">
                <a:latin typeface="Times New Roman"/>
                <a:ea typeface="+mn-lt"/>
                <a:cs typeface="Times New Roman"/>
              </a:rPr>
              <a:t>method</a:t>
            </a:r>
            <a:r>
              <a:rPr lang="vi-VN" sz="2400" dirty="0">
                <a:latin typeface="Times New Roman"/>
                <a:ea typeface="+mn-lt"/>
                <a:cs typeface="Times New Roman"/>
              </a:rPr>
              <a:t> </a:t>
            </a:r>
            <a:r>
              <a:rPr lang="vi-VN" sz="2400">
                <a:latin typeface="Times New Roman"/>
                <a:ea typeface="+mn-lt"/>
                <a:cs typeface="Times New Roman"/>
              </a:rPr>
              <a:t>setupData</a:t>
            </a:r>
            <a:r>
              <a:rPr lang="vi-VN" sz="2400" dirty="0">
                <a:latin typeface="Times New Roman"/>
                <a:ea typeface="+mn-lt"/>
                <a:cs typeface="Times New Roman"/>
              </a:rPr>
              <a:t>, </a:t>
            </a:r>
            <a:r>
              <a:rPr lang="vi-VN" sz="2400" dirty="0" err="1">
                <a:latin typeface="Times New Roman"/>
                <a:ea typeface="+mn-lt"/>
                <a:cs typeface="Times New Roman"/>
              </a:rPr>
              <a:t>setupFunctionality</a:t>
            </a:r>
            <a:r>
              <a:rPr lang="vi-VN" sz="2400" dirty="0">
                <a:latin typeface="Times New Roman"/>
                <a:ea typeface="+mn-lt"/>
                <a:cs typeface="Times New Roman"/>
              </a:rPr>
              <a:t>. Một </a:t>
            </a:r>
            <a:r>
              <a:rPr lang="vi-VN" sz="2400">
                <a:latin typeface="Times New Roman"/>
                <a:ea typeface="+mn-lt"/>
                <a:cs typeface="Times New Roman"/>
              </a:rPr>
              <a:t>só</a:t>
            </a:r>
            <a:r>
              <a:rPr lang="vi-VN" sz="2400" dirty="0">
                <a:latin typeface="Times New Roman"/>
                <a:ea typeface="+mn-lt"/>
                <a:cs typeface="Times New Roman"/>
              </a:rPr>
              <a:t> </a:t>
            </a:r>
            <a:r>
              <a:rPr lang="vi-VN" sz="2400">
                <a:latin typeface="Times New Roman"/>
                <a:ea typeface="+mn-lt"/>
                <a:cs typeface="Times New Roman"/>
              </a:rPr>
              <a:t>class</a:t>
            </a:r>
            <a:r>
              <a:rPr lang="vi-VN" sz="2400" dirty="0">
                <a:latin typeface="Times New Roman"/>
                <a:ea typeface="+mn-lt"/>
                <a:cs typeface="Times New Roman"/>
              </a:rPr>
              <a:t> con không sử dụng đến 2 </a:t>
            </a:r>
            <a:r>
              <a:rPr lang="vi-VN" sz="2400">
                <a:latin typeface="Times New Roman"/>
                <a:ea typeface="+mn-lt"/>
                <a:cs typeface="Times New Roman"/>
              </a:rPr>
              <a:t>method</a:t>
            </a:r>
            <a:r>
              <a:rPr lang="vi-VN" sz="2400" dirty="0">
                <a:latin typeface="Times New Roman"/>
                <a:ea typeface="+mn-lt"/>
                <a:cs typeface="Times New Roman"/>
              </a:rPr>
              <a:t> này mà vẫn phải </a:t>
            </a:r>
            <a:r>
              <a:rPr lang="vi-VN" sz="2400">
                <a:latin typeface="Times New Roman"/>
                <a:ea typeface="+mn-lt"/>
                <a:cs typeface="Times New Roman"/>
              </a:rPr>
              <a:t>extent</a:t>
            </a:r>
            <a:r>
              <a:rPr lang="vi-VN" sz="2400" dirty="0">
                <a:latin typeface="Times New Roman"/>
                <a:ea typeface="+mn-lt"/>
                <a:cs typeface="Times New Roman"/>
              </a:rPr>
              <a:t> nó ví dụ </a:t>
            </a:r>
            <a:r>
              <a:rPr lang="vi-VN" sz="2400">
                <a:latin typeface="Times New Roman"/>
                <a:ea typeface="+mn-lt"/>
                <a:cs typeface="Times New Roman"/>
              </a:rPr>
              <a:t>PopupScreen</a:t>
            </a:r>
            <a:endParaRPr lang="vi-VN" sz="2400" dirty="0">
              <a:latin typeface="Times New Roman"/>
              <a:ea typeface="+mn-lt"/>
              <a:cs typeface="Arial"/>
            </a:endParaRPr>
          </a:p>
          <a:p>
            <a:endParaRPr lang="vi-VN" sz="2400">
              <a:latin typeface="Arial"/>
              <a:cs typeface="Arial"/>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5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4B37198-8D57-95F7-7973-FC31568D4212}"/>
              </a:ext>
            </a:extLst>
          </p:cNvPr>
          <p:cNvSpPr>
            <a:spLocks noGrp="1"/>
          </p:cNvSpPr>
          <p:nvPr>
            <p:ph type="title"/>
          </p:nvPr>
        </p:nvSpPr>
        <p:spPr>
          <a:xfrm>
            <a:off x="838200" y="365125"/>
            <a:ext cx="10515600" cy="1325563"/>
          </a:xfrm>
        </p:spPr>
        <p:txBody>
          <a:bodyPr>
            <a:normAutofit/>
          </a:bodyPr>
          <a:lstStyle/>
          <a:p>
            <a:r>
              <a:rPr lang="vi-VN" sz="5000">
                <a:latin typeface="Times New Roman"/>
                <a:cs typeface="Times New Roman"/>
              </a:rPr>
              <a:t>Dependency Inversion Principle (DIP)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5D1F8C0B-5DC0-C927-56CE-A9CB3657E7C1}"/>
              </a:ext>
            </a:extLst>
          </p:cNvPr>
          <p:cNvSpPr>
            <a:spLocks noGrp="1"/>
          </p:cNvSpPr>
          <p:nvPr>
            <p:ph idx="1"/>
          </p:nvPr>
        </p:nvSpPr>
        <p:spPr>
          <a:xfrm>
            <a:off x="838200" y="1929384"/>
            <a:ext cx="10515600" cy="4251960"/>
          </a:xfrm>
        </p:spPr>
        <p:txBody>
          <a:bodyPr vert="horz" lIns="91440" tIns="45720" rIns="91440" bIns="45720" rtlCol="0">
            <a:normAutofit/>
          </a:bodyPr>
          <a:lstStyle/>
          <a:p>
            <a:r>
              <a:rPr lang="vi-VN" sz="2200">
                <a:latin typeface="Times New Roman"/>
                <a:ea typeface="+mn-lt"/>
                <a:cs typeface="Arial"/>
              </a:rPr>
              <a:t>Entity.payment.PaymentTransaction, entity.payment.CreditCard, controller.PaymentController, entity.shipping.DeliveryInfo,  subsystem.InterbankInterface, subsystem.interbank.InterbankPayloadConverter đang phụ thuộc vào CreaditCard. </a:t>
            </a:r>
            <a:r>
              <a:rPr lang="vi-VN" sz="2200">
                <a:latin typeface="Times New Roman"/>
                <a:ea typeface="+mn-lt"/>
                <a:cs typeface="Times New Roman"/>
              </a:rPr>
              <a:t>Trong tương lai, hệ thống khả năng cao sẽ mở rộng các phương thức giao dịch, thanh toán mới ví dụ như DomesticCard nên việc sử dụng và phụ thuộc vào CreditCard khiến cho việc mở rộng trở nên rất khó khăn</a:t>
            </a:r>
            <a:endParaRPr lang="vi-VN" sz="2200">
              <a:latin typeface="Times New Roman"/>
              <a:cs typeface="Arial"/>
            </a:endParaRPr>
          </a:p>
          <a:p>
            <a:r>
              <a:rPr lang="vi-VN" sz="2200">
                <a:latin typeface="Times New Roman"/>
                <a:ea typeface="+mn-lt"/>
                <a:cs typeface="Arial"/>
              </a:rPr>
              <a:t>Entity.shipping.DeliveryInfo </a:t>
            </a:r>
            <a:r>
              <a:rPr lang="vi-VN" sz="2200">
                <a:latin typeface="Times New Roman"/>
                <a:ea typeface="+mn-lt"/>
                <a:cs typeface="Times New Roman"/>
              </a:rPr>
              <a:t>Đang phụ thuộc trực tiếp vào thư viện khoảng cách ảnh hưởng đến việc mở rộng nếu có thêm cách tính phí ship hay thư viện tính toán khác</a:t>
            </a:r>
            <a:endParaRPr lang="vi-VN" sz="2200">
              <a:latin typeface="Times New Roman"/>
              <a:cs typeface="Arial"/>
            </a:endParaRPr>
          </a:p>
          <a:p>
            <a:endParaRPr lang="vi-VN" sz="2200">
              <a:latin typeface="Arial"/>
              <a:cs typeface="Arial"/>
            </a:endParaRPr>
          </a:p>
        </p:txBody>
      </p:sp>
    </p:spTree>
    <p:extLst>
      <p:ext uri="{BB962C8B-B14F-4D97-AF65-F5344CB8AC3E}">
        <p14:creationId xmlns:p14="http://schemas.microsoft.com/office/powerpoint/2010/main" val="279202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750560-5213-8C6A-EB06-626BDC736ABC}"/>
              </a:ext>
            </a:extLst>
          </p:cNvPr>
          <p:cNvSpPr>
            <a:spLocks noGrp="1"/>
          </p:cNvSpPr>
          <p:nvPr>
            <p:ph type="title"/>
          </p:nvPr>
        </p:nvSpPr>
        <p:spPr>
          <a:xfrm>
            <a:off x="838200" y="365125"/>
            <a:ext cx="10515600" cy="1325563"/>
          </a:xfrm>
        </p:spPr>
        <p:txBody>
          <a:bodyPr>
            <a:normAutofit/>
          </a:bodyPr>
          <a:lstStyle/>
          <a:p>
            <a:r>
              <a:rPr lang="vi-VN" sz="5400">
                <a:latin typeface="Times New Roman"/>
                <a:cs typeface="Times New Roman"/>
              </a:rPr>
              <a:t>Clean Code</a:t>
            </a:r>
            <a:endParaRPr lang="vi-VN" sz="5400"/>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6A60206D-CFFD-4760-F81D-567B8479124C}"/>
              </a:ext>
            </a:extLst>
          </p:cNvPr>
          <p:cNvSpPr>
            <a:spLocks noGrp="1"/>
          </p:cNvSpPr>
          <p:nvPr>
            <p:ph idx="1"/>
          </p:nvPr>
        </p:nvSpPr>
        <p:spPr>
          <a:xfrm>
            <a:off x="838200" y="1929384"/>
            <a:ext cx="10515600" cy="4251960"/>
          </a:xfrm>
        </p:spPr>
        <p:txBody>
          <a:bodyPr vert="horz" lIns="91440" tIns="45720" rIns="91440" bIns="45720" rtlCol="0">
            <a:normAutofit/>
          </a:bodyPr>
          <a:lstStyle/>
          <a:p>
            <a:r>
              <a:rPr lang="vi-VN" sz="2200">
                <a:latin typeface="Arial"/>
                <a:cs typeface="Arial"/>
              </a:rPr>
              <a:t>Clean name</a:t>
            </a:r>
          </a:p>
          <a:p>
            <a:pPr lvl="1"/>
            <a:r>
              <a:rPr lang="vi-VN" sz="2200">
                <a:latin typeface="Times New Roman"/>
                <a:cs typeface="Times New Roman"/>
              </a:rPr>
              <a:t>Controller.PaymentController có method getExpirationDate có tên biến strs </a:t>
            </a:r>
            <a:r>
              <a:rPr lang="vi-VN" sz="2200">
                <a:latin typeface="Times New Roman"/>
                <a:ea typeface="+mn-lt"/>
                <a:cs typeface="Times New Roman"/>
              </a:rPr>
              <a:t>: </a:t>
            </a:r>
            <a:r>
              <a:rPr lang="vi-VN" sz="2200">
                <a:latin typeface="Times New Roman"/>
                <a:ea typeface="+mn-lt"/>
                <a:cs typeface="Arial"/>
              </a:rPr>
              <a:t>Sửa tên biến strs thành dateParts để thể hiện các phần trong date</a:t>
            </a:r>
            <a:endParaRPr lang="vi-VN" sz="2200">
              <a:latin typeface="Times New Roman"/>
              <a:cs typeface="Arial"/>
            </a:endParaRPr>
          </a:p>
          <a:p>
            <a:pPr lvl="1"/>
            <a:r>
              <a:rPr lang="vi-VN" sz="2200">
                <a:latin typeface="Times New Roman"/>
                <a:cs typeface="Times New Roman"/>
              </a:rPr>
              <a:t>Controller.PlaceOrderController </a:t>
            </a:r>
            <a:r>
              <a:rPr lang="vi-VN" sz="2200">
                <a:latin typeface="Times New Roman"/>
                <a:ea typeface="+mn-lt"/>
                <a:cs typeface="Arial"/>
              </a:rPr>
              <a:t>có các method validate đang truyền trực tiếp giá trị các hằng số: </a:t>
            </a:r>
            <a:r>
              <a:rPr lang="vi-VN" sz="2200">
                <a:latin typeface="Times New Roman"/>
                <a:ea typeface="+mn-lt"/>
                <a:cs typeface="Times New Roman"/>
              </a:rPr>
              <a:t>Chuyển hàng số thành biến final có ý nghĩa</a:t>
            </a:r>
            <a:endParaRPr lang="vi-VN" sz="2200">
              <a:latin typeface="Times New Roman"/>
              <a:cs typeface="Times New Roman"/>
            </a:endParaRPr>
          </a:p>
          <a:p>
            <a:pPr lvl="1"/>
            <a:r>
              <a:rPr lang="vi-VN" sz="2200">
                <a:latin typeface="Times New Roman"/>
                <a:cs typeface="Times New Roman"/>
              </a:rPr>
              <a:t>Utils.ApplicationProgrammingInterface có method get có tên biến BufferedReader  là "in": Nên đặt tên thành “bufferedReader”</a:t>
            </a:r>
          </a:p>
          <a:p>
            <a:pPr lvl="1"/>
            <a:r>
              <a:rPr lang="vi-VN" sz="2200">
                <a:latin typeface="Times New Roman"/>
                <a:cs typeface="Times New Roman"/>
              </a:rPr>
              <a:t>Views.screen.home.HomeScreenHandler có method setupData có tên biến medium thể hiện chưa rõ ý nghĩa mà nó thực hiện: </a:t>
            </a:r>
            <a:r>
              <a:rPr lang="vi-VN" sz="2200">
                <a:latin typeface="Times New Roman"/>
                <a:ea typeface="+mn-lt"/>
                <a:cs typeface="Arial"/>
              </a:rPr>
              <a:t>Đổi tên biến medium thành mediaList thể hiện danh sách các đối tượng media</a:t>
            </a:r>
          </a:p>
          <a:p>
            <a:pPr lvl="1"/>
            <a:endParaRPr lang="vi-VN" sz="2200">
              <a:latin typeface="Times New Roman"/>
              <a:cs typeface="Times New Roman"/>
            </a:endParaRPr>
          </a:p>
          <a:p>
            <a:pPr lvl="1"/>
            <a:endParaRPr lang="vi-VN" sz="2200">
              <a:latin typeface="Times New Roman"/>
              <a:cs typeface="Times New Roman"/>
            </a:endParaRPr>
          </a:p>
          <a:p>
            <a:endParaRPr lang="vi-VN" sz="2200">
              <a:latin typeface="Arial"/>
              <a:cs typeface="Arial"/>
            </a:endParaRPr>
          </a:p>
        </p:txBody>
      </p:sp>
    </p:spTree>
    <p:extLst>
      <p:ext uri="{BB962C8B-B14F-4D97-AF65-F5344CB8AC3E}">
        <p14:creationId xmlns:p14="http://schemas.microsoft.com/office/powerpoint/2010/main" val="256044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750560-5213-8C6A-EB06-626BDC736ABC}"/>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Clean Code</a:t>
            </a:r>
            <a:endParaRPr lang="vi-VN" sz="4800"/>
          </a:p>
        </p:txBody>
      </p:sp>
      <p:sp>
        <p:nvSpPr>
          <p:cNvPr id="3" name="Chỗ dành sẵn cho Nội dung 2">
            <a:extLst>
              <a:ext uri="{FF2B5EF4-FFF2-40B4-BE49-F238E27FC236}">
                <a16:creationId xmlns:a16="http://schemas.microsoft.com/office/drawing/2014/main" id="{6A60206D-CFFD-4760-F81D-567B8479124C}"/>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vi-VN" sz="1900">
                <a:latin typeface="Times New Roman"/>
                <a:cs typeface="Arial"/>
              </a:rPr>
              <a:t>Clean function/method</a:t>
            </a:r>
          </a:p>
          <a:p>
            <a:pPr lvl="1"/>
            <a:r>
              <a:rPr lang="vi-VN" sz="1900">
                <a:latin typeface="Times New Roman"/>
                <a:cs typeface="Times New Roman"/>
              </a:rPr>
              <a:t>controller.AuthenticationController có phương thức md5 </a:t>
            </a:r>
            <a:r>
              <a:rPr lang="vi-VN" sz="1900">
                <a:latin typeface="Times New Roman"/>
                <a:ea typeface="+mn-lt"/>
                <a:cs typeface="Times New Roman"/>
              </a:rPr>
              <a:t>:Thay đổi tên phương thức md5 thành encryptMD5 để thể hiện nhiệm vụ của hàm này là sinh một message-digest bằng cách dùng thuật toán md5.</a:t>
            </a:r>
            <a:endParaRPr lang="vi-VN" sz="1900">
              <a:latin typeface="Times New Roman"/>
              <a:cs typeface="Arial"/>
            </a:endParaRPr>
          </a:p>
          <a:p>
            <a:pPr lvl="1"/>
            <a:r>
              <a:rPr lang="vi-VN" sz="1900">
                <a:latin typeface="Times New Roman"/>
                <a:cs typeface="Times New Roman"/>
              </a:rPr>
              <a:t>Controller.ViewCartController</a:t>
            </a:r>
            <a:r>
              <a:rPr lang="vi-VN" sz="1900">
                <a:latin typeface="Times New Roman"/>
                <a:ea typeface="+mn-lt"/>
                <a:cs typeface="Times New Roman"/>
              </a:rPr>
              <a:t> có phương thức getCartSubtotal</a:t>
            </a:r>
            <a:r>
              <a:rPr lang="vi-VN" sz="1900">
                <a:latin typeface="Times New Roman"/>
                <a:ea typeface="+mn-lt"/>
                <a:cs typeface="Arial"/>
              </a:rPr>
              <a:t>: </a:t>
            </a:r>
            <a:r>
              <a:rPr lang="vi-VN" sz="1900">
                <a:latin typeface="Times New Roman"/>
                <a:ea typeface="+mn-lt"/>
                <a:cs typeface="Times New Roman"/>
              </a:rPr>
              <a:t>Bỏ</a:t>
            </a:r>
            <a:r>
              <a:rPr lang="vi-VN" sz="1900">
                <a:latin typeface="Times New Roman"/>
                <a:cs typeface="Times New Roman"/>
              </a:rPr>
              <a:t> việc đặt tên cho biến thay vào đó return luôn giá tra do hàm chỉ có 1 phép tính toán, chuyển về dạng inline-function</a:t>
            </a:r>
          </a:p>
          <a:p>
            <a:pPr lvl="1"/>
            <a:r>
              <a:rPr lang="vi-VN" sz="1900">
                <a:latin typeface="Times New Roman"/>
                <a:cs typeface="Times New Roman"/>
              </a:rPr>
              <a:t>Views.screen.intro.IntroScreenHandler có phương thức setupFunctionality  dùng hard-code cho đường dẫn dẫn logo đến khó thay đổi sau này: Chuyển giá trị đường dẫn tới logo của ứng dụng vào class ViewsConfig đặt tên là LOGO_PATH  và gán vào phương thức setupFunctionality </a:t>
            </a:r>
          </a:p>
          <a:p>
            <a:pPr lvl="1"/>
            <a:endParaRPr lang="vi-VN" sz="1900">
              <a:latin typeface="Times New Roman"/>
              <a:cs typeface="Times New Roman"/>
            </a:endParaRPr>
          </a:p>
          <a:p>
            <a:endParaRPr lang="vi-VN" sz="1900">
              <a:latin typeface="Arial"/>
              <a:cs typeface="Arial"/>
            </a:endParaRPr>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5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khoảng cách</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A17719-5E60-555E-E687-59FF8DF2F750}"/>
              </a:ext>
            </a:extLst>
          </p:cNvPr>
          <p:cNvPicPr>
            <a:picLocks noChangeAspect="1"/>
          </p:cNvPicPr>
          <p:nvPr/>
        </p:nvPicPr>
        <p:blipFill>
          <a:blip r:embed="rId2"/>
          <a:stretch>
            <a:fillRect/>
          </a:stretch>
        </p:blipFill>
        <p:spPr>
          <a:xfrm>
            <a:off x="557784" y="1910144"/>
            <a:ext cx="10902696" cy="3628347"/>
          </a:xfrm>
          <a:prstGeom prst="rect">
            <a:avLst/>
          </a:prstGeom>
        </p:spPr>
      </p:pic>
    </p:spTree>
    <p:extLst>
      <p:ext uri="{BB962C8B-B14F-4D97-AF65-F5344CB8AC3E}">
        <p14:creationId xmlns:p14="http://schemas.microsoft.com/office/powerpoint/2010/main" val="181526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1E0D-D726-FC98-8E4A-65B50A4CB83C}"/>
              </a:ext>
            </a:extLst>
          </p:cNvPr>
          <p:cNvSpPr>
            <a:spLocks noGrp="1"/>
          </p:cNvSpPr>
          <p:nvPr>
            <p:ph type="title"/>
          </p:nvPr>
        </p:nvSpPr>
        <p:spPr>
          <a:xfrm>
            <a:off x="762001" y="1141711"/>
            <a:ext cx="3234466" cy="3474364"/>
          </a:xfrm>
        </p:spPr>
        <p:txBody>
          <a:bodyPr vert="horz" lIns="91440" tIns="45720" rIns="91440" bIns="45720" rtlCol="0" anchor="t">
            <a:normAutofit/>
          </a:bodyPr>
          <a:lstStyle/>
          <a:p>
            <a:r>
              <a:rPr lang="en-US" sz="3600" dirty="0" err="1"/>
              <a:t>Tổng</a:t>
            </a:r>
            <a:r>
              <a:rPr lang="en-US" sz="3600" dirty="0"/>
              <a:t> </a:t>
            </a:r>
            <a:r>
              <a:rPr lang="en-US" sz="3600" dirty="0" err="1"/>
              <a:t>quan</a:t>
            </a:r>
            <a:r>
              <a:rPr lang="en-US" sz="3600" dirty="0"/>
              <a:t> </a:t>
            </a:r>
            <a:r>
              <a:rPr lang="en-US" sz="3600" dirty="0" err="1"/>
              <a:t>hệ</a:t>
            </a:r>
            <a:r>
              <a:rPr lang="en-US" sz="3600" dirty="0"/>
              <a:t> </a:t>
            </a:r>
            <a:r>
              <a:rPr lang="en-US" sz="3600" dirty="0" err="1"/>
              <a:t>thống</a:t>
            </a:r>
          </a:p>
        </p:txBody>
      </p:sp>
      <p:cxnSp>
        <p:nvCxnSpPr>
          <p:cNvPr id="1031" name="Straight Connector 1030">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hỗ dành sẵn cho Nội dung 4" descr="Ảnh có chứa biểu đồ, văn bản, hàng, vòng tròn&#10;&#10;Mô tả được tự động tạo">
            <a:extLst>
              <a:ext uri="{FF2B5EF4-FFF2-40B4-BE49-F238E27FC236}">
                <a16:creationId xmlns:a16="http://schemas.microsoft.com/office/drawing/2014/main" id="{53B05707-FF32-5E6C-C671-9CF605F53874}"/>
              </a:ext>
            </a:extLst>
          </p:cNvPr>
          <p:cNvPicPr>
            <a:picLocks noGrp="1" noChangeAspect="1"/>
          </p:cNvPicPr>
          <p:nvPr>
            <p:ph idx="1"/>
          </p:nvPr>
        </p:nvPicPr>
        <p:blipFill>
          <a:blip r:embed="rId2"/>
          <a:stretch>
            <a:fillRect/>
          </a:stretch>
        </p:blipFill>
        <p:spPr>
          <a:xfrm>
            <a:off x="3518977" y="253120"/>
            <a:ext cx="8678314" cy="6358295"/>
          </a:xfrm>
        </p:spPr>
      </p:pic>
    </p:spTree>
    <p:extLst>
      <p:ext uri="{BB962C8B-B14F-4D97-AF65-F5344CB8AC3E}">
        <p14:creationId xmlns:p14="http://schemas.microsoft.com/office/powerpoint/2010/main" val="255726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khoảng cách</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8ECC62F-BC88-35C3-2DCB-FA794EAAA3C2}"/>
              </a:ext>
            </a:extLst>
          </p:cNvPr>
          <p:cNvPicPr>
            <a:picLocks noChangeAspect="1"/>
          </p:cNvPicPr>
          <p:nvPr/>
        </p:nvPicPr>
        <p:blipFill>
          <a:blip r:embed="rId2"/>
          <a:stretch>
            <a:fillRect/>
          </a:stretch>
        </p:blipFill>
        <p:spPr>
          <a:xfrm>
            <a:off x="686702" y="1466576"/>
            <a:ext cx="8916644" cy="3924848"/>
          </a:xfrm>
          <a:prstGeom prst="rect">
            <a:avLst/>
          </a:prstGeom>
        </p:spPr>
      </p:pic>
      <p:pic>
        <p:nvPicPr>
          <p:cNvPr id="9" name="Picture 8">
            <a:extLst>
              <a:ext uri="{FF2B5EF4-FFF2-40B4-BE49-F238E27FC236}">
                <a16:creationId xmlns:a16="http://schemas.microsoft.com/office/drawing/2014/main" id="{DADCC650-F879-79EF-2A75-7F6B619F2B24}"/>
              </a:ext>
            </a:extLst>
          </p:cNvPr>
          <p:cNvPicPr>
            <a:picLocks noChangeAspect="1"/>
          </p:cNvPicPr>
          <p:nvPr/>
        </p:nvPicPr>
        <p:blipFill>
          <a:blip r:embed="rId3"/>
          <a:stretch>
            <a:fillRect/>
          </a:stretch>
        </p:blipFill>
        <p:spPr>
          <a:xfrm>
            <a:off x="2780684" y="4745202"/>
            <a:ext cx="8821381" cy="1562318"/>
          </a:xfrm>
          <a:prstGeom prst="rect">
            <a:avLst/>
          </a:prstGeom>
        </p:spPr>
      </p:pic>
    </p:spTree>
    <p:extLst>
      <p:ext uri="{BB962C8B-B14F-4D97-AF65-F5344CB8AC3E}">
        <p14:creationId xmlns:p14="http://schemas.microsoft.com/office/powerpoint/2010/main" val="1490626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a:t>
            </a:r>
            <a:r>
              <a:rPr lang="en-US" b="1" i="0" err="1">
                <a:solidFill>
                  <a:srgbClr val="000000"/>
                </a:solidFill>
                <a:effectLst/>
                <a:highlight>
                  <a:srgbClr val="FFFFFF"/>
                </a:highlight>
                <a:latin typeface="Times New Roman" panose="02020603050405020304" pitchFamily="18" charset="0"/>
              </a:rPr>
              <a:t>phí</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r>
              <a:rPr lang="en-US" err="1"/>
              <a:t>Sử</a:t>
            </a:r>
            <a:r>
              <a:rPr lang="en-US"/>
              <a:t> </a:t>
            </a:r>
            <a:r>
              <a:rPr lang="en-US" err="1"/>
              <a:t>dụng</a:t>
            </a:r>
            <a:r>
              <a:rPr lang="en-US"/>
              <a:t> Strategy Pattern</a:t>
            </a:r>
          </a:p>
        </p:txBody>
      </p:sp>
      <p:pic>
        <p:nvPicPr>
          <p:cNvPr id="5122" name="Picture 2">
            <a:extLst>
              <a:ext uri="{FF2B5EF4-FFF2-40B4-BE49-F238E27FC236}">
                <a16:creationId xmlns:a16="http://schemas.microsoft.com/office/drawing/2014/main" id="{84B5072C-828E-6272-662D-2CEA0BF1D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76" y="2425700"/>
            <a:ext cx="9144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0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a:t>
            </a:r>
            <a:r>
              <a:rPr lang="en-US" b="1" i="0" err="1">
                <a:solidFill>
                  <a:srgbClr val="000000"/>
                </a:solidFill>
                <a:effectLst/>
                <a:highlight>
                  <a:srgbClr val="FFFFFF"/>
                </a:highlight>
                <a:latin typeface="Times New Roman" panose="02020603050405020304" pitchFamily="18" charset="0"/>
              </a:rPr>
              <a:t>phí</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r>
              <a:rPr lang="en-US" err="1"/>
              <a:t>Sử</a:t>
            </a:r>
            <a:r>
              <a:rPr lang="en-US"/>
              <a:t> </a:t>
            </a:r>
            <a:r>
              <a:rPr lang="en-US" err="1"/>
              <a:t>dụng</a:t>
            </a:r>
            <a:r>
              <a:rPr lang="en-US"/>
              <a:t> Strategy Pattern</a:t>
            </a:r>
          </a:p>
        </p:txBody>
      </p:sp>
      <p:pic>
        <p:nvPicPr>
          <p:cNvPr id="7" name="Picture 6">
            <a:extLst>
              <a:ext uri="{FF2B5EF4-FFF2-40B4-BE49-F238E27FC236}">
                <a16:creationId xmlns:a16="http://schemas.microsoft.com/office/drawing/2014/main" id="{CD360A9F-9DF3-582B-95AF-19402A608DBD}"/>
              </a:ext>
            </a:extLst>
          </p:cNvPr>
          <p:cNvPicPr>
            <a:picLocks noChangeAspect="1"/>
          </p:cNvPicPr>
          <p:nvPr/>
        </p:nvPicPr>
        <p:blipFill>
          <a:blip r:embed="rId2"/>
          <a:stretch>
            <a:fillRect/>
          </a:stretch>
        </p:blipFill>
        <p:spPr>
          <a:xfrm>
            <a:off x="732663" y="2366777"/>
            <a:ext cx="10917174" cy="2657846"/>
          </a:xfrm>
          <a:prstGeom prst="rect">
            <a:avLst/>
          </a:prstGeom>
        </p:spPr>
      </p:pic>
      <p:pic>
        <p:nvPicPr>
          <p:cNvPr id="9" name="Picture 8">
            <a:extLst>
              <a:ext uri="{FF2B5EF4-FFF2-40B4-BE49-F238E27FC236}">
                <a16:creationId xmlns:a16="http://schemas.microsoft.com/office/drawing/2014/main" id="{E7464AFA-87AC-1EE3-454A-40F01306425F}"/>
              </a:ext>
            </a:extLst>
          </p:cNvPr>
          <p:cNvPicPr>
            <a:picLocks noChangeAspect="1"/>
          </p:cNvPicPr>
          <p:nvPr/>
        </p:nvPicPr>
        <p:blipFill>
          <a:blip r:embed="rId3"/>
          <a:stretch>
            <a:fillRect/>
          </a:stretch>
        </p:blipFill>
        <p:spPr>
          <a:xfrm>
            <a:off x="5581565" y="5206846"/>
            <a:ext cx="6068272" cy="1105054"/>
          </a:xfrm>
          <a:prstGeom prst="rect">
            <a:avLst/>
          </a:prstGeom>
        </p:spPr>
      </p:pic>
    </p:spTree>
    <p:extLst>
      <p:ext uri="{BB962C8B-B14F-4D97-AF65-F5344CB8AC3E}">
        <p14:creationId xmlns:p14="http://schemas.microsoft.com/office/powerpoint/2010/main" val="198035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850C-9757-8451-206F-4070563EAEE0}"/>
              </a:ext>
            </a:extLst>
          </p:cNvPr>
          <p:cNvSpPr>
            <a:spLocks noGrp="1"/>
          </p:cNvSpPr>
          <p:nvPr>
            <p:ph type="title"/>
          </p:nvPr>
        </p:nvSpPr>
        <p:spPr>
          <a:xfrm>
            <a:off x="593217" y="120142"/>
            <a:ext cx="10515600" cy="1325563"/>
          </a:xfrm>
        </p:spPr>
        <p:txBody>
          <a:bodyPr/>
          <a:lstStyle/>
          <a:p>
            <a:r>
              <a:rPr lang="vi-VN" b="1" i="0">
                <a:solidFill>
                  <a:srgbClr val="000000"/>
                </a:solidFill>
                <a:effectLst/>
                <a:highlight>
                  <a:srgbClr val="FFFFFF"/>
                </a:highlight>
                <a:latin typeface="Times New Roman" panose="02020603050405020304" pitchFamily="18" charset="0"/>
              </a:rPr>
              <a:t>Thêm phương thức thanh toán mới: Thẻ nội địa</a:t>
            </a:r>
            <a:endParaRPr lang="en-US"/>
          </a:p>
        </p:txBody>
      </p:sp>
      <p:sp>
        <p:nvSpPr>
          <p:cNvPr id="3" name="Content Placeholder 2">
            <a:extLst>
              <a:ext uri="{FF2B5EF4-FFF2-40B4-BE49-F238E27FC236}">
                <a16:creationId xmlns:a16="http://schemas.microsoft.com/office/drawing/2014/main" id="{C4D16C57-755C-5809-72B7-AA1DC9F3A901}"/>
              </a:ext>
            </a:extLst>
          </p:cNvPr>
          <p:cNvSpPr>
            <a:spLocks noGrp="1"/>
          </p:cNvSpPr>
          <p:nvPr>
            <p:ph idx="1"/>
          </p:nvPr>
        </p:nvSpPr>
        <p:spPr/>
        <p:txBody>
          <a:bodyPr/>
          <a:lstStyle/>
          <a:p>
            <a:endParaRPr lang="en-US"/>
          </a:p>
        </p:txBody>
      </p:sp>
      <p:pic>
        <p:nvPicPr>
          <p:cNvPr id="3074" name="Picture 2" descr="A screenshot of a computer screen&#10;&#10;Description automatically generated">
            <a:extLst>
              <a:ext uri="{FF2B5EF4-FFF2-40B4-BE49-F238E27FC236}">
                <a16:creationId xmlns:a16="http://schemas.microsoft.com/office/drawing/2014/main" id="{7CA356F6-0B82-D32A-1A24-434F0B2CD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 y="1547813"/>
            <a:ext cx="121920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8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1E04-D5E8-7E6B-17DC-4F9F741037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2A7536-0B03-FB8B-F0AD-B42BE8CB1DE5}"/>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FBA6F351-7EF6-E172-F587-7038B5EE3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365125"/>
            <a:ext cx="11410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05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6146" name="Picture 2">
            <a:extLst>
              <a:ext uri="{FF2B5EF4-FFF2-40B4-BE49-F238E27FC236}">
                <a16:creationId xmlns:a16="http://schemas.microsoft.com/office/drawing/2014/main" id="{7B69AA8E-2099-4D68-FC50-8AB18EE6A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59884"/>
            <a:ext cx="10515600" cy="433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2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4" name="Picture 3">
            <a:extLst>
              <a:ext uri="{FF2B5EF4-FFF2-40B4-BE49-F238E27FC236}">
                <a16:creationId xmlns:a16="http://schemas.microsoft.com/office/drawing/2014/main" id="{ED3C3141-23C3-5683-12FA-8A0045DE8208}"/>
              </a:ext>
            </a:extLst>
          </p:cNvPr>
          <p:cNvPicPr>
            <a:picLocks noChangeAspect="1"/>
          </p:cNvPicPr>
          <p:nvPr/>
        </p:nvPicPr>
        <p:blipFill>
          <a:blip r:embed="rId2"/>
          <a:stretch>
            <a:fillRect/>
          </a:stretch>
        </p:blipFill>
        <p:spPr>
          <a:xfrm>
            <a:off x="112614" y="1553027"/>
            <a:ext cx="12079386" cy="2448267"/>
          </a:xfrm>
          <a:prstGeom prst="rect">
            <a:avLst/>
          </a:prstGeom>
        </p:spPr>
      </p:pic>
      <p:pic>
        <p:nvPicPr>
          <p:cNvPr id="7" name="Picture 6">
            <a:extLst>
              <a:ext uri="{FF2B5EF4-FFF2-40B4-BE49-F238E27FC236}">
                <a16:creationId xmlns:a16="http://schemas.microsoft.com/office/drawing/2014/main" id="{DB291E7B-CD8E-6103-45AC-268BEA58D1AE}"/>
              </a:ext>
            </a:extLst>
          </p:cNvPr>
          <p:cNvPicPr>
            <a:picLocks noChangeAspect="1"/>
          </p:cNvPicPr>
          <p:nvPr/>
        </p:nvPicPr>
        <p:blipFill>
          <a:blip r:embed="rId3"/>
          <a:stretch>
            <a:fillRect/>
          </a:stretch>
        </p:blipFill>
        <p:spPr>
          <a:xfrm>
            <a:off x="146910" y="4102604"/>
            <a:ext cx="5949090" cy="2173184"/>
          </a:xfrm>
          <a:prstGeom prst="rect">
            <a:avLst/>
          </a:prstGeom>
        </p:spPr>
      </p:pic>
    </p:spTree>
    <p:extLst>
      <p:ext uri="{BB962C8B-B14F-4D97-AF65-F5344CB8AC3E}">
        <p14:creationId xmlns:p14="http://schemas.microsoft.com/office/powerpoint/2010/main" val="385426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9" name="Picture 8">
            <a:extLst>
              <a:ext uri="{FF2B5EF4-FFF2-40B4-BE49-F238E27FC236}">
                <a16:creationId xmlns:a16="http://schemas.microsoft.com/office/drawing/2014/main" id="{F3B5A47B-B158-1462-89C3-DB74562CA460}"/>
              </a:ext>
            </a:extLst>
          </p:cNvPr>
          <p:cNvPicPr>
            <a:picLocks noChangeAspect="1"/>
          </p:cNvPicPr>
          <p:nvPr/>
        </p:nvPicPr>
        <p:blipFill>
          <a:blip r:embed="rId2"/>
          <a:stretch>
            <a:fillRect/>
          </a:stretch>
        </p:blipFill>
        <p:spPr>
          <a:xfrm>
            <a:off x="285121" y="1361800"/>
            <a:ext cx="9011908" cy="3943900"/>
          </a:xfrm>
          <a:prstGeom prst="rect">
            <a:avLst/>
          </a:prstGeom>
        </p:spPr>
      </p:pic>
      <p:pic>
        <p:nvPicPr>
          <p:cNvPr id="5" name="Picture 4">
            <a:extLst>
              <a:ext uri="{FF2B5EF4-FFF2-40B4-BE49-F238E27FC236}">
                <a16:creationId xmlns:a16="http://schemas.microsoft.com/office/drawing/2014/main" id="{851F3D4E-9B81-558C-5FD0-3D11E520D66E}"/>
              </a:ext>
            </a:extLst>
          </p:cNvPr>
          <p:cNvPicPr>
            <a:picLocks noChangeAspect="1"/>
          </p:cNvPicPr>
          <p:nvPr/>
        </p:nvPicPr>
        <p:blipFill>
          <a:blip r:embed="rId3"/>
          <a:stretch>
            <a:fillRect/>
          </a:stretch>
        </p:blipFill>
        <p:spPr>
          <a:xfrm>
            <a:off x="5409740" y="5305700"/>
            <a:ext cx="6592220" cy="1467055"/>
          </a:xfrm>
          <a:prstGeom prst="rect">
            <a:avLst/>
          </a:prstGeom>
        </p:spPr>
      </p:pic>
    </p:spTree>
    <p:extLst>
      <p:ext uri="{BB962C8B-B14F-4D97-AF65-F5344CB8AC3E}">
        <p14:creationId xmlns:p14="http://schemas.microsoft.com/office/powerpoint/2010/main" val="2154495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06259C5-073A-794F-6729-0A1F5EC1CB7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Đề xuất khi thay đổi yêu cầu khi load giao diện</a:t>
            </a:r>
          </a:p>
        </p:txBody>
      </p:sp>
      <p:pic>
        <p:nvPicPr>
          <p:cNvPr id="4" name="Chỗ dành sẵn cho Nội dung 3" descr="Ảnh có chứa văn bản, ảnh chụp màn hình, Phông chữ, hàng&#10;&#10;Mô tả được tự động tạo">
            <a:extLst>
              <a:ext uri="{FF2B5EF4-FFF2-40B4-BE49-F238E27FC236}">
                <a16:creationId xmlns:a16="http://schemas.microsoft.com/office/drawing/2014/main" id="{5001828F-3870-B748-B6E3-31C5982ACF4E}"/>
              </a:ext>
            </a:extLst>
          </p:cNvPr>
          <p:cNvPicPr>
            <a:picLocks noGrp="1" noChangeAspect="1"/>
          </p:cNvPicPr>
          <p:nvPr>
            <p:ph idx="1"/>
          </p:nvPr>
        </p:nvPicPr>
        <p:blipFill>
          <a:blip r:embed="rId2"/>
          <a:stretch>
            <a:fillRect/>
          </a:stretch>
        </p:blipFill>
        <p:spPr>
          <a:xfrm>
            <a:off x="699442" y="1966293"/>
            <a:ext cx="10793115" cy="4452160"/>
          </a:xfrm>
          <a:prstGeom prst="rect">
            <a:avLst/>
          </a:prstGeom>
        </p:spPr>
      </p:pic>
    </p:spTree>
    <p:extLst>
      <p:ext uri="{BB962C8B-B14F-4D97-AF65-F5344CB8AC3E}">
        <p14:creationId xmlns:p14="http://schemas.microsoft.com/office/powerpoint/2010/main" val="23555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7C0F733-339F-743A-2B6E-9FFA0087029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Vấn đề quản lí giỏ hàng</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A3E64FF0-2FD0-00BD-DBFB-97D03C74DFD5}"/>
              </a:ext>
            </a:extLst>
          </p:cNvPr>
          <p:cNvPicPr>
            <a:picLocks noGrp="1" noChangeAspect="1"/>
          </p:cNvPicPr>
          <p:nvPr>
            <p:ph idx="1"/>
          </p:nvPr>
        </p:nvPicPr>
        <p:blipFill>
          <a:blip r:embed="rId2"/>
          <a:stretch>
            <a:fillRect/>
          </a:stretch>
        </p:blipFill>
        <p:spPr>
          <a:xfrm>
            <a:off x="577013" y="2633472"/>
            <a:ext cx="11034926" cy="3586353"/>
          </a:xfrm>
          <a:prstGeom prst="rect">
            <a:avLst/>
          </a:prstGeom>
        </p:spPr>
      </p:pic>
    </p:spTree>
    <p:extLst>
      <p:ext uri="{BB962C8B-B14F-4D97-AF65-F5344CB8AC3E}">
        <p14:creationId xmlns:p14="http://schemas.microsoft.com/office/powerpoint/2010/main" val="366031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31881-B267-C2F3-1B7A-98531E6E5D81}"/>
              </a:ext>
            </a:extLst>
          </p:cNvPr>
          <p:cNvSpPr>
            <a:spLocks noGrp="1"/>
          </p:cNvSpPr>
          <p:nvPr>
            <p:ph type="title"/>
          </p:nvPr>
        </p:nvSpPr>
        <p:spPr>
          <a:xfrm>
            <a:off x="630936" y="640080"/>
            <a:ext cx="5193792" cy="1481328"/>
          </a:xfrm>
        </p:spPr>
        <p:txBody>
          <a:bodyPr anchor="b">
            <a:normAutofit/>
          </a:bodyPr>
          <a:lstStyle/>
          <a:p>
            <a:r>
              <a:rPr lang="en-US" sz="5400"/>
              <a:t>Content coupling</a:t>
            </a:r>
          </a:p>
        </p:txBody>
      </p:sp>
      <p:sp>
        <p:nvSpPr>
          <p:cNvPr id="2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50E3D2B-808F-8F94-C822-D7468FB5AF4A}"/>
              </a:ext>
            </a:extLst>
          </p:cNvPr>
          <p:cNvSpPr>
            <a:spLocks noGrp="1"/>
          </p:cNvSpPr>
          <p:nvPr>
            <p:ph idx="1"/>
          </p:nvPr>
        </p:nvSpPr>
        <p:spPr>
          <a:xfrm>
            <a:off x="630936" y="2660904"/>
            <a:ext cx="4818888" cy="3547872"/>
          </a:xfrm>
        </p:spPr>
        <p:txBody>
          <a:bodyPr anchor="t">
            <a:normAutofit/>
          </a:bodyPr>
          <a:lstStyle/>
          <a:p>
            <a:pPr marL="0" indent="0">
              <a:buNone/>
            </a:pPr>
            <a:r>
              <a:rPr lang="en-US" sz="2200" b="0" i="0">
                <a:effectLst/>
                <a:highlight>
                  <a:srgbClr val="FFFFFF"/>
                </a:highlight>
                <a:latin typeface="Times New Roman" panose="02020603050405020304" pitchFamily="18" charset="0"/>
              </a:rPr>
              <a:t>Khi để access modifier là protected, các lớp con cùng package và lớp con có thể truy xuất data trực tiếp, vừa vi phạm content coupling, vừa vi phạm nguyên lý encapsulation.</a:t>
            </a:r>
            <a:endParaRPr lang="en-US" sz="2200"/>
          </a:p>
        </p:txBody>
      </p:sp>
      <p:pic>
        <p:nvPicPr>
          <p:cNvPr id="5" name="Content Placeholder 4" descr="A screen shot of a computer program&#10;&#10;Description automatically generated">
            <a:extLst>
              <a:ext uri="{FF2B5EF4-FFF2-40B4-BE49-F238E27FC236}">
                <a16:creationId xmlns:a16="http://schemas.microsoft.com/office/drawing/2014/main" id="{CF8FFC1D-6929-EAC2-28A2-49C656BD0904}"/>
              </a:ext>
            </a:extLst>
          </p:cNvPr>
          <p:cNvPicPr>
            <a:picLocks noChangeAspect="1"/>
          </p:cNvPicPr>
          <p:nvPr/>
        </p:nvPicPr>
        <p:blipFill rotWithShape="1">
          <a:blip r:embed="rId2"/>
          <a:srcRect l="2557" r="50139" b="1"/>
          <a:stretch/>
        </p:blipFill>
        <p:spPr>
          <a:xfrm>
            <a:off x="6099048" y="846911"/>
            <a:ext cx="5458968" cy="5164177"/>
          </a:xfrm>
          <a:prstGeom prst="rect">
            <a:avLst/>
          </a:prstGeom>
        </p:spPr>
      </p:pic>
    </p:spTree>
    <p:extLst>
      <p:ext uri="{BB962C8B-B14F-4D97-AF65-F5344CB8AC3E}">
        <p14:creationId xmlns:p14="http://schemas.microsoft.com/office/powerpoint/2010/main" val="337392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6F79F-C2FE-F8F7-8B75-FD750303AEA2}"/>
              </a:ext>
            </a:extLst>
          </p:cNvPr>
          <p:cNvSpPr>
            <a:spLocks noGrp="1"/>
          </p:cNvSpPr>
          <p:nvPr>
            <p:ph type="title"/>
          </p:nvPr>
        </p:nvSpPr>
        <p:spPr>
          <a:xfrm>
            <a:off x="793662" y="386930"/>
            <a:ext cx="10066122" cy="1298448"/>
          </a:xfrm>
        </p:spPr>
        <p:txBody>
          <a:bodyPr anchor="b">
            <a:normAutofit/>
          </a:bodyPr>
          <a:lstStyle/>
          <a:p>
            <a:r>
              <a:rPr lang="en-US" sz="4800" dirty="0"/>
              <a:t>Common Coupling</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6931F30-9DE8-C2AD-01DB-5C27E2C9E872}"/>
              </a:ext>
            </a:extLst>
          </p:cNvPr>
          <p:cNvSpPr>
            <a:spLocks noGrp="1"/>
          </p:cNvSpPr>
          <p:nvPr>
            <p:ph idx="1"/>
          </p:nvPr>
        </p:nvSpPr>
        <p:spPr>
          <a:xfrm>
            <a:off x="793661" y="2599509"/>
            <a:ext cx="4116667" cy="1084714"/>
          </a:xfrm>
        </p:spPr>
        <p:txBody>
          <a:bodyPr anchor="ctr">
            <a:normAutofit/>
          </a:bodyPr>
          <a:lstStyle/>
          <a:p>
            <a:pPr marL="0" indent="0">
              <a:buNone/>
            </a:pPr>
            <a:r>
              <a:rPr lang="vi-VN" sz="1800" b="0" i="0" dirty="0">
                <a:solidFill>
                  <a:srgbClr val="000000"/>
                </a:solidFill>
                <a:effectLst/>
                <a:highlight>
                  <a:srgbClr val="FFFFFF"/>
                </a:highlight>
                <a:latin typeface="Times New Roman" panose="02020603050405020304" pitchFamily="18" charset="0"/>
              </a:rPr>
              <a:t>Các biến PERCENT_VAT và REGULAR_FONT là các biến dùng chúng cho hệ thống nhưng không được khai báo final </a:t>
            </a:r>
            <a:endParaRPr lang="en-US" sz="2000" dirty="0"/>
          </a:p>
        </p:txBody>
      </p:sp>
      <p:pic>
        <p:nvPicPr>
          <p:cNvPr id="5" name="Content Placeholder 4" descr="A black background with white text&#10;&#10;Description automatically generated">
            <a:extLst>
              <a:ext uri="{FF2B5EF4-FFF2-40B4-BE49-F238E27FC236}">
                <a16:creationId xmlns:a16="http://schemas.microsoft.com/office/drawing/2014/main" id="{6EE2135C-6703-59DA-173B-34886E1A0A66}"/>
              </a:ext>
            </a:extLst>
          </p:cNvPr>
          <p:cNvPicPr>
            <a:picLocks noChangeAspect="1"/>
          </p:cNvPicPr>
          <p:nvPr/>
        </p:nvPicPr>
        <p:blipFill>
          <a:blip r:embed="rId2"/>
          <a:stretch>
            <a:fillRect/>
          </a:stretch>
        </p:blipFill>
        <p:spPr>
          <a:xfrm>
            <a:off x="5256323" y="2346382"/>
            <a:ext cx="4647528" cy="1772003"/>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7B21A87-9C59-528C-23B2-FF10667EAEC0}"/>
              </a:ext>
            </a:extLst>
          </p:cNvPr>
          <p:cNvPicPr>
            <a:picLocks noChangeAspect="1"/>
          </p:cNvPicPr>
          <p:nvPr/>
        </p:nvPicPr>
        <p:blipFill>
          <a:blip r:embed="rId3"/>
          <a:stretch>
            <a:fillRect/>
          </a:stretch>
        </p:blipFill>
        <p:spPr>
          <a:xfrm>
            <a:off x="912320" y="4337074"/>
            <a:ext cx="5696745" cy="1667108"/>
          </a:xfrm>
          <a:prstGeom prst="rect">
            <a:avLst/>
          </a:prstGeom>
        </p:spPr>
      </p:pic>
      <p:sp>
        <p:nvSpPr>
          <p:cNvPr id="8" name="Content Placeholder 8">
            <a:extLst>
              <a:ext uri="{FF2B5EF4-FFF2-40B4-BE49-F238E27FC236}">
                <a16:creationId xmlns:a16="http://schemas.microsoft.com/office/drawing/2014/main" id="{83553022-7339-3063-9ECA-A888F8EEAD35}"/>
              </a:ext>
            </a:extLst>
          </p:cNvPr>
          <p:cNvSpPr txBox="1">
            <a:spLocks/>
          </p:cNvSpPr>
          <p:nvPr/>
        </p:nvSpPr>
        <p:spPr>
          <a:xfrm>
            <a:off x="6743117" y="4461837"/>
            <a:ext cx="4116667" cy="108471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err="1">
                <a:solidFill>
                  <a:srgbClr val="000000"/>
                </a:solidFill>
                <a:effectLst/>
                <a:highlight>
                  <a:srgbClr val="FFFFFF"/>
                </a:highlight>
                <a:latin typeface="Times New Roman" panose="02020603050405020304" pitchFamily="18" charset="0"/>
              </a:rPr>
              <a:t>Nhiều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lớp</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có</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tham</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gia</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vào</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việc</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dùng</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và</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sửa</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đổi</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dữ</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liệu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này</a:t>
            </a:r>
            <a:r>
              <a:rPr lang="en-US" sz="1800" b="0" i="0" dirty="0">
                <a:solidFill>
                  <a:srgbClr val="000000"/>
                </a:solidFill>
                <a:effectLst/>
                <a:highlight>
                  <a:srgbClr val="FFFFFF"/>
                </a:highlight>
                <a:latin typeface="Times New Roman" panose="02020603050405020304" pitchFamily="18" charset="0"/>
              </a:rPr>
              <a:t> </a:t>
            </a:r>
            <a:endParaRPr lang="en-US" sz="2000" dirty="0"/>
          </a:p>
        </p:txBody>
      </p:sp>
    </p:spTree>
    <p:extLst>
      <p:ext uri="{BB962C8B-B14F-4D97-AF65-F5344CB8AC3E}">
        <p14:creationId xmlns:p14="http://schemas.microsoft.com/office/powerpoint/2010/main" val="249499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838201" y="3998018"/>
            <a:ext cx="3981854" cy="2216513"/>
          </a:xfrm>
        </p:spPr>
        <p:txBody>
          <a:bodyPr>
            <a:normAutofit/>
          </a:bodyPr>
          <a:lstStyle/>
          <a:p>
            <a:r>
              <a:rPr lang="en-US" dirty="0"/>
              <a:t>Stamp Coupling</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screen shot of a computer code&#10;&#10;Description automatically generated">
            <a:extLst>
              <a:ext uri="{FF2B5EF4-FFF2-40B4-BE49-F238E27FC236}">
                <a16:creationId xmlns:a16="http://schemas.microsoft.com/office/drawing/2014/main" id="{593172B6-1561-763A-ACDB-7D9D512132BD}"/>
              </a:ext>
            </a:extLst>
          </p:cNvPr>
          <p:cNvPicPr>
            <a:picLocks noChangeAspect="1"/>
          </p:cNvPicPr>
          <p:nvPr/>
        </p:nvPicPr>
        <p:blipFill>
          <a:blip r:embed="rId2"/>
          <a:stretch>
            <a:fillRect/>
          </a:stretch>
        </p:blipFill>
        <p:spPr>
          <a:xfrm>
            <a:off x="861535" y="704504"/>
            <a:ext cx="10468930"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98924189-E6E7-CF7E-D0AE-5F80E523A8B5}"/>
              </a:ext>
            </a:extLst>
          </p:cNvPr>
          <p:cNvSpPr>
            <a:spLocks noGrp="1"/>
          </p:cNvSpPr>
          <p:nvPr>
            <p:ph idx="1"/>
          </p:nvPr>
        </p:nvSpPr>
        <p:spPr>
          <a:xfrm>
            <a:off x="4970835" y="3998019"/>
            <a:ext cx="6382966" cy="2216512"/>
          </a:xfrm>
        </p:spPr>
        <p:txBody>
          <a:bodyPr>
            <a:normAutofit/>
          </a:bodyPr>
          <a:lstStyle/>
          <a:p>
            <a:pPr marL="0" indent="0">
              <a:buNone/>
            </a:pPr>
            <a:r>
              <a:rPr lang="en-US" sz="1800" b="0" i="0" dirty="0" err="1">
                <a:solidFill>
                  <a:srgbClr val="000000"/>
                </a:solidFill>
                <a:effectLst/>
                <a:highlight>
                  <a:srgbClr val="FFFFFF"/>
                </a:highlight>
                <a:latin typeface="Times New Roman" panose="02020603050405020304" pitchFamily="18" charset="0"/>
              </a:rPr>
              <a:t>Tham</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số</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của</a:t>
            </a:r>
            <a:r>
              <a:rPr lang="en-US" sz="1800" b="0" i="0" dirty="0">
                <a:solidFill>
                  <a:srgbClr val="000000"/>
                </a:solidFill>
                <a:effectLst/>
                <a:highlight>
                  <a:srgbClr val="FFFFFF"/>
                </a:highlight>
                <a:latin typeface="Times New Roman" panose="02020603050405020304" pitchFamily="18" charset="0"/>
              </a:rPr>
              <a:t> method </a:t>
            </a:r>
            <a:r>
              <a:rPr lang="en-US" sz="1800" b="0" i="0" dirty="0" err="1">
                <a:solidFill>
                  <a:srgbClr val="000000"/>
                </a:solidFill>
                <a:effectLst/>
                <a:highlight>
                  <a:srgbClr val="FFFFFF"/>
                </a:highlight>
                <a:latin typeface="Times New Roman" panose="02020603050405020304" pitchFamily="18" charset="0"/>
              </a:rPr>
              <a:t>checkMediaInCart</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đang</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có</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kiểu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dữ</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liệu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là</a:t>
            </a:r>
            <a:r>
              <a:rPr lang="en-US" sz="1800" b="0" i="0" dirty="0">
                <a:solidFill>
                  <a:srgbClr val="000000"/>
                </a:solidFill>
                <a:effectLst/>
                <a:highlight>
                  <a:srgbClr val="FFFFFF"/>
                </a:highlight>
                <a:latin typeface="Times New Roman" panose="02020603050405020304" pitchFamily="18" charset="0"/>
              </a:rPr>
              <a:t> Media, </a:t>
            </a:r>
            <a:r>
              <a:rPr lang="vi-VN" sz="1800" b="0" i="0" dirty="0">
                <a:solidFill>
                  <a:srgbClr val="000000"/>
                </a:solidFill>
                <a:effectLst/>
                <a:highlight>
                  <a:srgbClr val="FFFFFF"/>
                </a:highlight>
                <a:latin typeface="Times New Roman" panose="02020603050405020304" pitchFamily="18" charset="0"/>
              </a:rPr>
              <a:t>implement của hàm chỉ cần duy nhất trường id của Media, dẫn đến dư thừa dữ liệu</a:t>
            </a:r>
            <a:r>
              <a:rPr lang="en-US" sz="1800" dirty="0">
                <a:solidFill>
                  <a:srgbClr val="000000"/>
                </a:solidFill>
                <a:highlight>
                  <a:srgbClr val="FFFFFF"/>
                </a:highlight>
                <a:latin typeface="Times New Roman" panose="02020603050405020304" pitchFamily="18" charset="0"/>
              </a:rPr>
              <a:t> =&gt; </a:t>
            </a:r>
            <a:r>
              <a:rPr lang="en-US" sz="1800" dirty="0" err="1">
                <a:solidFill>
                  <a:srgbClr val="000000"/>
                </a:solidFill>
                <a:highlight>
                  <a:srgbClr val="FFFFFF"/>
                </a:highlight>
                <a:latin typeface="Times New Roman" panose="02020603050405020304" pitchFamily="18" charset="0"/>
              </a:rPr>
              <a:t>Giải</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pháp</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thay</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đổi</a:t>
            </a:r>
            <a:r>
              <a:rPr lang="en-US" sz="1800" dirty="0">
                <a:solidFill>
                  <a:srgbClr val="000000"/>
                </a:solidFill>
                <a:highlight>
                  <a:srgbClr val="FFFFFF"/>
                </a:highlight>
                <a:latin typeface="Times New Roman" panose="02020603050405020304" pitchFamily="18" charset="0"/>
              </a:rPr>
              <a:t> method </a:t>
            </a:r>
            <a:r>
              <a:rPr lang="en-US" sz="1800" dirty="0" err="1">
                <a:solidFill>
                  <a:srgbClr val="000000"/>
                </a:solidFill>
                <a:highlight>
                  <a:srgbClr val="FFFFFF"/>
                </a:highlight>
                <a:latin typeface="Times New Roman" panose="02020603050405020304" pitchFamily="18" charset="0"/>
              </a:rPr>
              <a:t>chỉ</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nhận</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vào</a:t>
            </a:r>
            <a:r>
              <a:rPr lang="en-US" sz="1800" dirty="0">
                <a:solidFill>
                  <a:srgbClr val="000000"/>
                </a:solidFill>
                <a:highlight>
                  <a:srgbClr val="FFFFFF"/>
                </a:highlight>
                <a:latin typeface="Times New Roman" panose="02020603050405020304" pitchFamily="18" charset="0"/>
              </a:rPr>
              <a:t> id.</a:t>
            </a:r>
            <a:endParaRPr lang="en-US" dirty="0"/>
          </a:p>
        </p:txBody>
      </p:sp>
    </p:spTree>
    <p:extLst>
      <p:ext uri="{BB962C8B-B14F-4D97-AF65-F5344CB8AC3E}">
        <p14:creationId xmlns:p14="http://schemas.microsoft.com/office/powerpoint/2010/main" val="63854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818984" y="4230093"/>
            <a:ext cx="4150581" cy="1800165"/>
          </a:xfrm>
        </p:spPr>
        <p:txBody>
          <a:bodyPr anchor="t">
            <a:normAutofit/>
          </a:bodyPr>
          <a:lstStyle/>
          <a:p>
            <a:pPr algn="r"/>
            <a:r>
              <a:rPr lang="en-US" sz="4000"/>
              <a:t>Stamp Coupling</a:t>
            </a:r>
          </a:p>
        </p:txBody>
      </p:sp>
      <p:pic>
        <p:nvPicPr>
          <p:cNvPr id="4" name="Picture 3">
            <a:extLst>
              <a:ext uri="{FF2B5EF4-FFF2-40B4-BE49-F238E27FC236}">
                <a16:creationId xmlns:a16="http://schemas.microsoft.com/office/drawing/2014/main" id="{CCD29633-876B-C9EA-01EF-69022DB0380A}"/>
              </a:ext>
            </a:extLst>
          </p:cNvPr>
          <p:cNvPicPr>
            <a:picLocks noChangeAspect="1"/>
          </p:cNvPicPr>
          <p:nvPr/>
        </p:nvPicPr>
        <p:blipFill>
          <a:blip r:embed="rId2"/>
          <a:stretch>
            <a:fillRect/>
          </a:stretch>
        </p:blipFill>
        <p:spPr>
          <a:xfrm>
            <a:off x="556592" y="1307605"/>
            <a:ext cx="11139778" cy="1754515"/>
          </a:xfrm>
          <a:prstGeom prst="rect">
            <a:avLst/>
          </a:prstGeom>
        </p:spPr>
      </p:pic>
      <p:sp>
        <p:nvSpPr>
          <p:cNvPr id="9" name="Content Placeholder 8">
            <a:extLst>
              <a:ext uri="{FF2B5EF4-FFF2-40B4-BE49-F238E27FC236}">
                <a16:creationId xmlns:a16="http://schemas.microsoft.com/office/drawing/2014/main" id="{98924189-E6E7-CF7E-D0AE-5F80E523A8B5}"/>
              </a:ext>
            </a:extLst>
          </p:cNvPr>
          <p:cNvSpPr>
            <a:spLocks noGrp="1"/>
          </p:cNvSpPr>
          <p:nvPr>
            <p:ph idx="1"/>
          </p:nvPr>
        </p:nvSpPr>
        <p:spPr>
          <a:xfrm>
            <a:off x="5246415" y="4230094"/>
            <a:ext cx="6235268" cy="1800164"/>
          </a:xfrm>
        </p:spPr>
        <p:txBody>
          <a:bodyPr anchor="t">
            <a:normAutofit/>
          </a:bodyPr>
          <a:lstStyle/>
          <a:p>
            <a:r>
              <a:rPr lang="en-US" sz="2000" b="0" i="0" dirty="0">
                <a:effectLst/>
                <a:highlight>
                  <a:srgbClr val="FFFFFF"/>
                </a:highlight>
                <a:latin typeface="Times New Roman" panose="02020603050405020304" pitchFamily="18" charset="0"/>
              </a:rPr>
              <a:t>Trong </a:t>
            </a:r>
            <a:r>
              <a:rPr lang="en-US" sz="2000" b="0" i="0" dirty="0">
                <a:solidFill>
                  <a:srgbClr val="000000"/>
                </a:solidFill>
                <a:effectLst/>
                <a:highlight>
                  <a:srgbClr val="FFFFFF"/>
                </a:highlight>
                <a:latin typeface="Times New Roman" panose="02020603050405020304" pitchFamily="18" charset="0"/>
              </a:rPr>
              <a:t>entity\cart\</a:t>
            </a:r>
            <a:r>
              <a:rPr lang="en-US" sz="2000" b="0" i="0" dirty="0" err="1">
                <a:solidFill>
                  <a:srgbClr val="000000"/>
                </a:solidFill>
                <a:effectLst/>
                <a:highlight>
                  <a:srgbClr val="FFFFFF"/>
                </a:highlight>
                <a:latin typeface="Times New Roman" panose="02020603050405020304" pitchFamily="18" charset="0"/>
              </a:rPr>
              <a:t>CartItem</a:t>
            </a:r>
            <a:r>
              <a:rPr lang="en-US" sz="2000" b="0" i="0" dirty="0">
                <a:solidFill>
                  <a:srgbClr val="000000"/>
                </a:solidFill>
                <a:effectLst/>
                <a:highlight>
                  <a:srgbClr val="FFFFFF"/>
                </a:highlight>
                <a:latin typeface="Times New Roman" panose="02020603050405020304" pitchFamily="18" charset="0"/>
              </a:rPr>
              <a:t>  </a:t>
            </a:r>
            <a:r>
              <a:rPr lang="en-US" sz="2000" b="0" i="0" dirty="0" err="1">
                <a:solidFill>
                  <a:srgbClr val="000000"/>
                </a:solidFill>
                <a:effectLst/>
                <a:highlight>
                  <a:srgbClr val="FFFFFF"/>
                </a:highlight>
                <a:latin typeface="Times New Roman" panose="02020603050405020304" pitchFamily="18" charset="0"/>
              </a:rPr>
              <a:t>h</a:t>
            </a:r>
            <a:r>
              <a:rPr lang="en-US" sz="2000" b="0" i="0" dirty="0" err="1">
                <a:effectLst/>
                <a:highlight>
                  <a:srgbClr val="FFFFFF"/>
                </a:highlight>
                <a:latin typeface="Times New Roman" panose="02020603050405020304" pitchFamily="18" charset="0"/>
              </a:rPr>
              <a:t>àm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khởi</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tạo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CartItem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có</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tham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số</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truyền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vào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là</a:t>
            </a:r>
            <a:r>
              <a:rPr lang="en-US" sz="2000" b="0" i="0" dirty="0">
                <a:effectLst/>
                <a:highlight>
                  <a:srgbClr val="FFFFFF"/>
                </a:highlight>
                <a:latin typeface="Times New Roman" panose="02020603050405020304" pitchFamily="18" charset="0"/>
              </a:rPr>
              <a:t> Cart, do </a:t>
            </a:r>
            <a:r>
              <a:rPr lang="en-US" sz="2000" b="0" i="0" dirty="0" err="1">
                <a:effectLst/>
                <a:highlight>
                  <a:srgbClr val="FFFFFF"/>
                </a:highlight>
                <a:latin typeface="Times New Roman" panose="02020603050405020304" pitchFamily="18" charset="0"/>
              </a:rPr>
              <a:t>không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trở</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dư</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thừa</a:t>
            </a:r>
            <a:r>
              <a:rPr lang="en-US" sz="2000" b="0" i="0" dirty="0">
                <a:effectLst/>
                <a:highlight>
                  <a:srgbClr val="FFFFFF"/>
                </a:highlight>
                <a:latin typeface="Times New Roman" panose="02020603050405020304" pitchFamily="18" charset="0"/>
              </a:rPr>
              <a:t>.</a:t>
            </a:r>
          </a:p>
          <a:p>
            <a:r>
              <a:rPr lang="en-US" sz="2000" b="0" i="0" dirty="0" err="1">
                <a:effectLst/>
                <a:highlight>
                  <a:srgbClr val="FFFFFF"/>
                </a:highlight>
                <a:latin typeface="Times New Roman" panose="02020603050405020304" pitchFamily="18" charset="0"/>
              </a:rPr>
              <a:t>CalculateShippingFee</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có</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tham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số</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truyền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vào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là</a:t>
            </a:r>
            <a:r>
              <a:rPr lang="en-US" sz="2000" b="0" i="0" dirty="0">
                <a:effectLst/>
                <a:highlight>
                  <a:srgbClr val="FFFFFF"/>
                </a:highlight>
                <a:latin typeface="Times New Roman" panose="02020603050405020304" pitchFamily="18" charset="0"/>
              </a:rPr>
              <a:t> Order, do </a:t>
            </a:r>
            <a:r>
              <a:rPr lang="en-US" sz="2000" b="0" i="0" dirty="0" err="1">
                <a:effectLst/>
                <a:highlight>
                  <a:srgbClr val="FFFFFF"/>
                </a:highlight>
                <a:latin typeface="Times New Roman" panose="02020603050405020304" pitchFamily="18" charset="0"/>
              </a:rPr>
              <a:t>không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toàn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bộ</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mà</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chỉ</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trở</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dư</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thừa</a:t>
            </a:r>
            <a:r>
              <a:rPr lang="en-US" sz="2000" b="0" i="0" dirty="0">
                <a:effectLst/>
                <a:highlight>
                  <a:srgbClr val="FFFFFF"/>
                </a:highlight>
                <a:latin typeface="Times New Roman" panose="02020603050405020304" pitchFamily="18" charset="0"/>
              </a:rPr>
              <a:t>.</a:t>
            </a:r>
            <a:endParaRPr lang="en-US" sz="2000" dirty="0"/>
          </a:p>
        </p:txBody>
      </p:sp>
      <p:sp>
        <p:nvSpPr>
          <p:cNvPr id="21" name="Rectangle 2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09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1043631" y="873940"/>
            <a:ext cx="4928291" cy="1035781"/>
          </a:xfrm>
        </p:spPr>
        <p:txBody>
          <a:bodyPr anchor="ctr">
            <a:normAutofit/>
          </a:bodyPr>
          <a:lstStyle/>
          <a:p>
            <a:r>
              <a:rPr lang="en-US" sz="3600"/>
              <a:t>Stamp Coupling</a:t>
            </a:r>
          </a:p>
        </p:txBody>
      </p:sp>
      <p:sp>
        <p:nvSpPr>
          <p:cNvPr id="7" name="Content Placeholder 6">
            <a:extLst>
              <a:ext uri="{FF2B5EF4-FFF2-40B4-BE49-F238E27FC236}">
                <a16:creationId xmlns:a16="http://schemas.microsoft.com/office/drawing/2014/main" id="{897EA78C-5708-72D5-0039-85835996CEAB}"/>
              </a:ext>
            </a:extLst>
          </p:cNvPr>
          <p:cNvSpPr>
            <a:spLocks noGrp="1"/>
          </p:cNvSpPr>
          <p:nvPr>
            <p:ph idx="1"/>
          </p:nvPr>
        </p:nvSpPr>
        <p:spPr>
          <a:xfrm>
            <a:off x="365764" y="3814636"/>
            <a:ext cx="4991629" cy="1012955"/>
          </a:xfrm>
        </p:spPr>
        <p:txBody>
          <a:bodyPr anchor="ctr">
            <a:normAutofit/>
          </a:bodyPr>
          <a:lstStyle/>
          <a:p>
            <a:pPr algn="just" rtl="0" fontAlgn="base"/>
            <a:r>
              <a:rPr lang="en-US" sz="1800" dirty="0" err="1"/>
              <a:t>Tại</a:t>
            </a:r>
            <a:r>
              <a:rPr lang="en-US" sz="1800" dirty="0"/>
              <a:t> </a:t>
            </a:r>
            <a:r>
              <a:rPr lang="en-US" sz="1800" b="0" i="0" dirty="0">
                <a:solidFill>
                  <a:srgbClr val="000000"/>
                </a:solidFill>
                <a:effectLst/>
                <a:highlight>
                  <a:srgbClr val="FFFFFF"/>
                </a:highlight>
                <a:latin typeface="Times New Roman" panose="02020603050405020304" pitchFamily="18" charset="0"/>
              </a:rPr>
              <a:t>views\screen\ intro\ </a:t>
            </a:r>
            <a:r>
              <a:rPr lang="en-US" sz="1800" b="0" i="0" dirty="0" err="1">
                <a:solidFill>
                  <a:srgbClr val="000000"/>
                </a:solidFill>
                <a:effectLst/>
                <a:highlight>
                  <a:srgbClr val="FFFFFF"/>
                </a:highlight>
                <a:latin typeface="Times New Roman" panose="02020603050405020304" pitchFamily="18" charset="0"/>
              </a:rPr>
              <a:t>IntroScreenHandler.java</a:t>
            </a:r>
            <a:r>
              <a:rPr lang="en-US" sz="1800" b="0" i="0" dirty="0">
                <a:solidFill>
                  <a:srgbClr val="000000"/>
                </a:solidFill>
                <a:effectLst/>
                <a:highlight>
                  <a:srgbClr val="FFFFFF"/>
                </a:highlight>
                <a:latin typeface="Times New Roman" panose="02020603050405020304" pitchFamily="18" charset="0"/>
              </a:rPr>
              <a:t> </a:t>
            </a:r>
            <a:endParaRPr lang="en-US" sz="1200" b="0" i="0" dirty="0">
              <a:solidFill>
                <a:srgbClr val="000000"/>
              </a:solidFill>
              <a:effectLst/>
              <a:highlight>
                <a:srgbClr val="FFFFFF"/>
              </a:highlight>
              <a:latin typeface="Segoe UI" panose="020B0502040204020203" pitchFamily="34" charset="0"/>
            </a:endParaRPr>
          </a:p>
          <a:p>
            <a:pPr marL="0" indent="0">
              <a:buNone/>
            </a:pPr>
            <a:endParaRPr lang="en-US" sz="1800" dirty="0"/>
          </a:p>
        </p:txBody>
      </p:sp>
      <p:sp>
        <p:nvSpPr>
          <p:cNvPr id="46" name="Rectangle 45">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C6D16-1F15-89D4-123A-CF300FF222BB}"/>
              </a:ext>
            </a:extLst>
          </p:cNvPr>
          <p:cNvPicPr>
            <a:picLocks noChangeAspect="1"/>
          </p:cNvPicPr>
          <p:nvPr/>
        </p:nvPicPr>
        <p:blipFill>
          <a:blip r:embed="rId2"/>
          <a:stretch>
            <a:fillRect/>
          </a:stretch>
        </p:blipFill>
        <p:spPr>
          <a:xfrm>
            <a:off x="365764" y="4456889"/>
            <a:ext cx="6708455" cy="1526173"/>
          </a:xfrm>
          <a:prstGeom prst="rect">
            <a:avLst/>
          </a:prstGeom>
        </p:spPr>
      </p:pic>
      <p:sp>
        <p:nvSpPr>
          <p:cNvPr id="48" name="Rectangle 47">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4A4D686-F27F-8CFD-080A-03C85011C02E}"/>
              </a:ext>
            </a:extLst>
          </p:cNvPr>
          <p:cNvPicPr>
            <a:picLocks noChangeAspect="1"/>
          </p:cNvPicPr>
          <p:nvPr/>
        </p:nvPicPr>
        <p:blipFill>
          <a:blip r:embed="rId3"/>
          <a:stretch>
            <a:fillRect/>
          </a:stretch>
        </p:blipFill>
        <p:spPr>
          <a:xfrm>
            <a:off x="4291478" y="1762039"/>
            <a:ext cx="7515386" cy="1333979"/>
          </a:xfrm>
          <a:prstGeom prst="rect">
            <a:avLst/>
          </a:prstGeom>
        </p:spPr>
      </p:pic>
      <p:cxnSp>
        <p:nvCxnSpPr>
          <p:cNvPr id="50" name="Straight Connector 4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6">
            <a:extLst>
              <a:ext uri="{FF2B5EF4-FFF2-40B4-BE49-F238E27FC236}">
                <a16:creationId xmlns:a16="http://schemas.microsoft.com/office/drawing/2014/main" id="{8EBEAA0A-8459-CA57-40B8-D27509BF2ECD}"/>
              </a:ext>
            </a:extLst>
          </p:cNvPr>
          <p:cNvSpPr txBox="1">
            <a:spLocks/>
          </p:cNvSpPr>
          <p:nvPr/>
        </p:nvSpPr>
        <p:spPr>
          <a:xfrm>
            <a:off x="6498294" y="3201061"/>
            <a:ext cx="4991629" cy="10129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1800" dirty="0" err="1"/>
              <a:t>Tại</a:t>
            </a:r>
            <a:r>
              <a:rPr lang="en-US" sz="1800" dirty="0"/>
              <a:t> </a:t>
            </a:r>
            <a:r>
              <a:rPr lang="en-US" sz="1800" b="0" i="0" dirty="0" err="1">
                <a:solidFill>
                  <a:srgbClr val="000000"/>
                </a:solidFill>
                <a:effectLst/>
                <a:highlight>
                  <a:srgbClr val="FFFFFF"/>
                </a:highlight>
                <a:latin typeface="Times New Roman" panose="02020603050405020304" pitchFamily="18" charset="0"/>
              </a:rPr>
              <a:t>dao</a:t>
            </a:r>
            <a:r>
              <a:rPr lang="en-US" sz="1800" b="0" i="0" dirty="0">
                <a:solidFill>
                  <a:srgbClr val="000000"/>
                </a:solidFill>
                <a:effectLst/>
                <a:highlight>
                  <a:srgbClr val="FFFFFF"/>
                </a:highlight>
                <a:latin typeface="Times New Roman" panose="02020603050405020304" pitchFamily="18" charset="0"/>
              </a:rPr>
              <a:t>\media\</a:t>
            </a:r>
            <a:r>
              <a:rPr lang="en-US" sz="1800" b="0" i="0" dirty="0" err="1">
                <a:solidFill>
                  <a:srgbClr val="000000"/>
                </a:solidFill>
                <a:effectLst/>
                <a:highlight>
                  <a:srgbClr val="FFFFFF"/>
                </a:highlight>
                <a:latin typeface="Times New Roman" panose="02020603050405020304" pitchFamily="18" charset="0"/>
              </a:rPr>
              <a:t>MediaDAO</a:t>
            </a:r>
            <a:r>
              <a:rPr lang="en-US" sz="1800" b="0" i="0" dirty="0">
                <a:solidFill>
                  <a:srgbClr val="000000"/>
                </a:solidFill>
                <a:effectLst/>
                <a:highlight>
                  <a:srgbClr val="FFFFFF"/>
                </a:highlight>
                <a:latin typeface="Times New Roman" panose="02020603050405020304" pitchFamily="18" charset="0"/>
              </a:rPr>
              <a:t> </a:t>
            </a:r>
            <a:endParaRPr lang="en-US" sz="1200" dirty="0">
              <a:solidFill>
                <a:srgbClr val="000000"/>
              </a:solidFill>
              <a:highlight>
                <a:srgbClr val="FFFFFF"/>
              </a:highlight>
              <a:latin typeface="Segoe UI" panose="020B0502040204020203" pitchFamily="34" charset="0"/>
            </a:endParaRP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185583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3D9DF-BBF1-7379-62AD-7D4A2BDB52DA}"/>
              </a:ext>
            </a:extLst>
          </p:cNvPr>
          <p:cNvSpPr>
            <a:spLocks noGrp="1"/>
          </p:cNvSpPr>
          <p:nvPr>
            <p:ph type="title"/>
          </p:nvPr>
        </p:nvSpPr>
        <p:spPr>
          <a:xfrm>
            <a:off x="761803" y="350196"/>
            <a:ext cx="4646904" cy="1624520"/>
          </a:xfrm>
        </p:spPr>
        <p:txBody>
          <a:bodyPr anchor="ctr">
            <a:normAutofit/>
          </a:bodyPr>
          <a:lstStyle/>
          <a:p>
            <a:r>
              <a:rPr lang="en-US" sz="4000"/>
              <a:t>Coincidental Cohesion</a:t>
            </a:r>
          </a:p>
        </p:txBody>
      </p:sp>
      <p:sp>
        <p:nvSpPr>
          <p:cNvPr id="3" name="Content Placeholder 2">
            <a:extLst>
              <a:ext uri="{FF2B5EF4-FFF2-40B4-BE49-F238E27FC236}">
                <a16:creationId xmlns:a16="http://schemas.microsoft.com/office/drawing/2014/main" id="{A33C5017-ED5D-D223-BB21-2C2467670DA8}"/>
              </a:ext>
            </a:extLst>
          </p:cNvPr>
          <p:cNvSpPr>
            <a:spLocks noGrp="1"/>
          </p:cNvSpPr>
          <p:nvPr>
            <p:ph idx="1"/>
          </p:nvPr>
        </p:nvSpPr>
        <p:spPr>
          <a:xfrm>
            <a:off x="761802" y="2743200"/>
            <a:ext cx="4646905" cy="3613149"/>
          </a:xfrm>
        </p:spPr>
        <p:txBody>
          <a:bodyPr anchor="ctr">
            <a:normAutofit/>
          </a:bodyPr>
          <a:lstStyle/>
          <a:p>
            <a:r>
              <a:rPr lang="en-US" sz="2000" b="0" i="0">
                <a:effectLst/>
                <a:highlight>
                  <a:srgbClr val="FFFFFF"/>
                </a:highlight>
                <a:latin typeface="Times New Roman" panose="02020603050405020304" pitchFamily="18" charset="0"/>
              </a:rPr>
              <a:t>subsystem\interbank\InterbankPayloadConverter có method getToday() không cùng mục đích với class cha nên được tách thành 1 helper method riêng</a:t>
            </a:r>
            <a:r>
              <a:rPr lang="en-US" sz="2000">
                <a:highlight>
                  <a:srgbClr val="FFFFFF"/>
                </a:highlight>
                <a:latin typeface="Times New Roman" panose="02020603050405020304" pitchFamily="18" charset="0"/>
              </a:rPr>
              <a:t>.</a:t>
            </a:r>
          </a:p>
          <a:p>
            <a:endParaRPr lang="en-US" sz="2000"/>
          </a:p>
        </p:txBody>
      </p:sp>
      <p:pic>
        <p:nvPicPr>
          <p:cNvPr id="5" name="Picture 4" descr="White paper ships being led by a yellow ship">
            <a:extLst>
              <a:ext uri="{FF2B5EF4-FFF2-40B4-BE49-F238E27FC236}">
                <a16:creationId xmlns:a16="http://schemas.microsoft.com/office/drawing/2014/main" id="{25B0F0EC-374C-A460-CDDB-4DA07A5B3A56}"/>
              </a:ext>
            </a:extLst>
          </p:cNvPr>
          <p:cNvPicPr>
            <a:picLocks noChangeAspect="1"/>
          </p:cNvPicPr>
          <p:nvPr/>
        </p:nvPicPr>
        <p:blipFill rotWithShape="1">
          <a:blip r:embed="rId2"/>
          <a:srcRect l="34081" r="6519" b="-2"/>
          <a:stretch/>
        </p:blipFill>
        <p:spPr>
          <a:xfrm>
            <a:off x="6096000" y="1"/>
            <a:ext cx="6102825" cy="6858000"/>
          </a:xfrm>
          <a:prstGeom prst="rect">
            <a:avLst/>
          </a:prstGeom>
        </p:spPr>
      </p:pic>
    </p:spTree>
    <p:extLst>
      <p:ext uri="{BB962C8B-B14F-4D97-AF65-F5344CB8AC3E}">
        <p14:creationId xmlns:p14="http://schemas.microsoft.com/office/powerpoint/2010/main" val="211683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3D9DF-BBF1-7379-62AD-7D4A2BDB52DA}"/>
              </a:ext>
            </a:extLst>
          </p:cNvPr>
          <p:cNvSpPr>
            <a:spLocks noGrp="1"/>
          </p:cNvSpPr>
          <p:nvPr>
            <p:ph type="title"/>
          </p:nvPr>
        </p:nvSpPr>
        <p:spPr>
          <a:xfrm>
            <a:off x="645064" y="525982"/>
            <a:ext cx="4282983" cy="1200361"/>
          </a:xfrm>
        </p:spPr>
        <p:txBody>
          <a:bodyPr anchor="b">
            <a:normAutofit/>
          </a:bodyPr>
          <a:lstStyle/>
          <a:p>
            <a:r>
              <a:rPr lang="en-US" sz="3600"/>
              <a:t>Logical Cohesion</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C5017-ED5D-D223-BB21-2C2467670DA8}"/>
              </a:ext>
            </a:extLst>
          </p:cNvPr>
          <p:cNvSpPr>
            <a:spLocks noGrp="1"/>
          </p:cNvSpPr>
          <p:nvPr>
            <p:ph idx="1"/>
          </p:nvPr>
        </p:nvSpPr>
        <p:spPr>
          <a:xfrm>
            <a:off x="645066" y="2031101"/>
            <a:ext cx="4282984" cy="3511943"/>
          </a:xfrm>
        </p:spPr>
        <p:txBody>
          <a:bodyPr anchor="ctr">
            <a:normAutofit/>
          </a:bodyPr>
          <a:lstStyle/>
          <a:p>
            <a:r>
              <a:rPr lang="en-US" sz="1800" b="0" i="0" dirty="0" err="1">
                <a:effectLst/>
                <a:highlight>
                  <a:srgbClr val="FFFFFF"/>
                </a:highlight>
                <a:latin typeface="Times New Roman" panose="02020603050405020304" pitchFamily="18" charset="0"/>
              </a:rPr>
              <a:t>Tại</a:t>
            </a:r>
            <a:r>
              <a:rPr lang="en-US" sz="1800" b="0" i="0" dirty="0">
                <a:effectLst/>
                <a:highlight>
                  <a:srgbClr val="FFFFFF"/>
                </a:highlight>
                <a:latin typeface="Times New Roman" panose="02020603050405020304" pitchFamily="18" charset="0"/>
              </a:rPr>
              <a:t> utils\</a:t>
            </a:r>
            <a:r>
              <a:rPr lang="en-US" sz="1800" b="0" i="0" dirty="0" err="1">
                <a:effectLst/>
                <a:highlight>
                  <a:srgbClr val="FFFFFF"/>
                </a:highlight>
                <a:latin typeface="Times New Roman" panose="02020603050405020304" pitchFamily="18" charset="0"/>
              </a:rPr>
              <a:t>ApplicationProgrammingInterface</a:t>
            </a:r>
            <a:r>
              <a:rPr lang="en-US" sz="1800" b="0" i="0" dirty="0">
                <a:effectLst/>
                <a:highlight>
                  <a:srgbClr val="FFFFFF"/>
                </a:highlight>
                <a:latin typeface="Times New Roman" panose="02020603050405020304" pitchFamily="18" charset="0"/>
              </a:rPr>
              <a:t> </a:t>
            </a:r>
          </a:p>
          <a:p>
            <a:pPr marL="0" indent="0">
              <a:buNone/>
            </a:pPr>
            <a:r>
              <a:rPr lang="en-US" sz="1800" b="0" i="0" dirty="0" err="1">
                <a:effectLst/>
                <a:highlight>
                  <a:srgbClr val="FFFFFF"/>
                </a:highlight>
                <a:latin typeface="Times New Roman" panose="02020603050405020304" pitchFamily="18" charset="0"/>
              </a:rPr>
              <a:t>có</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các</a:t>
            </a:r>
            <a:r>
              <a:rPr lang="en-US" sz="1800" b="0" i="0" dirty="0">
                <a:effectLst/>
                <a:highlight>
                  <a:srgbClr val="FFFFFF"/>
                </a:highlight>
                <a:latin typeface="Times New Roman" panose="02020603050405020304" pitchFamily="18" charset="0"/>
              </a:rPr>
              <a:t> methods post </a:t>
            </a:r>
            <a:r>
              <a:rPr lang="en-US" sz="1800" b="0" i="0" dirty="0" err="1">
                <a:effectLst/>
                <a:highlight>
                  <a:srgbClr val="FFFFFF"/>
                </a:highlight>
                <a:latin typeface="Times New Roman" panose="02020603050405020304" pitchFamily="18" charset="0"/>
              </a:rPr>
              <a:t>và</a:t>
            </a:r>
            <a:r>
              <a:rPr lang="en-US" sz="1800" b="0" i="0" dirty="0">
                <a:effectLst/>
                <a:highlight>
                  <a:srgbClr val="FFFFFF"/>
                </a:highlight>
                <a:latin typeface="Times New Roman" panose="02020603050405020304" pitchFamily="18" charset="0"/>
              </a:rPr>
              <a:t> get </a:t>
            </a:r>
            <a:r>
              <a:rPr lang="en-US" sz="1800" b="0" i="0" dirty="0" err="1">
                <a:effectLst/>
                <a:highlight>
                  <a:srgbClr val="FFFFFF"/>
                </a:highlight>
                <a:latin typeface="Times New Roman" panose="02020603050405020304" pitchFamily="18" charset="0"/>
              </a:rPr>
              <a:t>trong</a:t>
            </a:r>
            <a:r>
              <a:rPr lang="en-US" sz="1800" b="0" i="0" dirty="0">
                <a:effectLst/>
                <a:highlight>
                  <a:srgbClr val="FFFFFF"/>
                </a:highlight>
                <a:latin typeface="Times New Roman" panose="02020603050405020304" pitchFamily="18" charset="0"/>
              </a:rPr>
              <a:t> module </a:t>
            </a:r>
            <a:r>
              <a:rPr lang="en-US" sz="1800" b="0" i="0" dirty="0" err="1">
                <a:effectLst/>
                <a:highlight>
                  <a:srgbClr val="FFFFFF"/>
                </a:highlight>
                <a:latin typeface="Times New Roman" panose="02020603050405020304" pitchFamily="18" charset="0"/>
              </a:rPr>
              <a:t>chỉ</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liên</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kết</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với</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nhau</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về</a:t>
            </a:r>
            <a:r>
              <a:rPr lang="en-US" sz="1800" b="0" i="0" dirty="0">
                <a:effectLst/>
                <a:highlight>
                  <a:srgbClr val="FFFFFF"/>
                </a:highlight>
                <a:latin typeface="Times New Roman" panose="02020603050405020304" pitchFamily="18" charset="0"/>
              </a:rPr>
              <a:t> logic </a:t>
            </a:r>
            <a:r>
              <a:rPr lang="en-US" sz="1800" b="0" i="0" dirty="0" err="1">
                <a:effectLst/>
                <a:highlight>
                  <a:srgbClr val="FFFFFF"/>
                </a:highlight>
                <a:latin typeface="Times New Roman" panose="02020603050405020304" pitchFamily="18" charset="0"/>
              </a:rPr>
              <a:t>gọi</a:t>
            </a:r>
            <a:r>
              <a:rPr lang="en-US" sz="1800" b="0" i="0" dirty="0">
                <a:effectLst/>
                <a:highlight>
                  <a:srgbClr val="FFFFFF"/>
                </a:highlight>
                <a:latin typeface="Times New Roman" panose="02020603050405020304" pitchFamily="18" charset="0"/>
              </a:rPr>
              <a:t> API </a:t>
            </a:r>
            <a:r>
              <a:rPr lang="en-US" sz="1800" b="0" i="0" dirty="0" err="1">
                <a:effectLst/>
                <a:highlight>
                  <a:srgbClr val="FFFFFF"/>
                </a:highlight>
                <a:latin typeface="Times New Roman" panose="02020603050405020304" pitchFamily="18" charset="0"/>
              </a:rPr>
              <a:t>ngoài</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hệ</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thống</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chứ</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không</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liên</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kết</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về</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chức</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năng</a:t>
            </a:r>
            <a:r>
              <a:rPr lang="en-US" sz="1800" dirty="0">
                <a:highlight>
                  <a:srgbClr val="FFFFFF"/>
                </a:highlight>
                <a:latin typeface="Times New Roman" panose="02020603050405020304" pitchFamily="18" charset="0"/>
              </a:rPr>
              <a:t>.</a:t>
            </a:r>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AA2722-2646-B9DC-8320-1B5E1FA33E44}"/>
              </a:ext>
            </a:extLst>
          </p:cNvPr>
          <p:cNvPicPr>
            <a:picLocks noChangeAspect="1"/>
          </p:cNvPicPr>
          <p:nvPr/>
        </p:nvPicPr>
        <p:blipFill>
          <a:blip r:embed="rId2"/>
          <a:stretch>
            <a:fillRect/>
          </a:stretch>
        </p:blipFill>
        <p:spPr>
          <a:xfrm>
            <a:off x="5987738" y="1715615"/>
            <a:ext cx="5628018" cy="3193900"/>
          </a:xfrm>
          <a:prstGeom prst="rect">
            <a:avLst/>
          </a:prstGeom>
        </p:spPr>
      </p:pic>
    </p:spTree>
    <p:extLst>
      <p:ext uri="{BB962C8B-B14F-4D97-AF65-F5344CB8AC3E}">
        <p14:creationId xmlns:p14="http://schemas.microsoft.com/office/powerpoint/2010/main" val="69432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1f3c163-4c80-44e0-bf27-e722edf826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3ABD5925FE6A41AAE02E9F18F454C6" ma:contentTypeVersion="16" ma:contentTypeDescription="Create a new document." ma:contentTypeScope="" ma:versionID="9146759f08159a8b5b06435ab25765ea">
  <xsd:schema xmlns:xsd="http://www.w3.org/2001/XMLSchema" xmlns:xs="http://www.w3.org/2001/XMLSchema" xmlns:p="http://schemas.microsoft.com/office/2006/metadata/properties" xmlns:ns3="b1f3c163-4c80-44e0-bf27-e722edf82614" xmlns:ns4="8ab704ea-5686-4c6f-ac46-988122663ccb" targetNamespace="http://schemas.microsoft.com/office/2006/metadata/properties" ma:root="true" ma:fieldsID="121d8348700724d914c18287ddb7c027" ns3:_="" ns4:_="">
    <xsd:import namespace="b1f3c163-4c80-44e0-bf27-e722edf82614"/>
    <xsd:import namespace="8ab704ea-5686-4c6f-ac46-988122663cc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3c163-4c80-44e0-bf27-e722edf826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ab704ea-5686-4c6f-ac46-988122663c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BA2964-B7C5-41EA-BB93-8842C82A49EC}">
  <ds:schemaRefs>
    <ds:schemaRef ds:uri="http://schemas.microsoft.com/sharepoint/v3/contenttype/forms"/>
  </ds:schemaRefs>
</ds:datastoreItem>
</file>

<file path=customXml/itemProps2.xml><?xml version="1.0" encoding="utf-8"?>
<ds:datastoreItem xmlns:ds="http://schemas.openxmlformats.org/officeDocument/2006/customXml" ds:itemID="{ED1B67FB-5209-403D-A64B-5CAEC63D8FE7}">
  <ds:schemaRef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b1f3c163-4c80-44e0-bf27-e722edf82614"/>
    <ds:schemaRef ds:uri="http://schemas.microsoft.com/office/infopath/2007/PartnerControls"/>
    <ds:schemaRef ds:uri="http://schemas.openxmlformats.org/package/2006/metadata/core-properties"/>
    <ds:schemaRef ds:uri="8ab704ea-5686-4c6f-ac46-988122663ccb"/>
  </ds:schemaRefs>
</ds:datastoreItem>
</file>

<file path=customXml/itemProps3.xml><?xml version="1.0" encoding="utf-8"?>
<ds:datastoreItem xmlns:ds="http://schemas.openxmlformats.org/officeDocument/2006/customXml" ds:itemID="{72D77103-F1C3-4AD1-BA06-746478565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3c163-4c80-44e0-bf27-e722edf82614"/>
    <ds:schemaRef ds:uri="8ab704ea-5686-4c6f-ac46-988122663c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TotalTime>
  <Words>1102</Words>
  <Application>Microsoft Office PowerPoint</Application>
  <PresentationFormat>Widescreen</PresentationFormat>
  <Paragraphs>63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Calibri</vt:lpstr>
      <vt:lpstr>Segoe UI</vt:lpstr>
      <vt:lpstr>Times New Roman</vt:lpstr>
      <vt:lpstr>Office Theme</vt:lpstr>
      <vt:lpstr>PowerPoint Presentation</vt:lpstr>
      <vt:lpstr>Tổng quan hệ thống</vt:lpstr>
      <vt:lpstr>Content coupling</vt:lpstr>
      <vt:lpstr>Common Coupling</vt:lpstr>
      <vt:lpstr>Stamp Coupling</vt:lpstr>
      <vt:lpstr>Stamp Coupling</vt:lpstr>
      <vt:lpstr>Stamp Coupling</vt:lpstr>
      <vt:lpstr>Coincidental Cohesion</vt:lpstr>
      <vt:lpstr>Logical Cohesion</vt:lpstr>
      <vt:lpstr>Logical cohesion</vt:lpstr>
      <vt:lpstr>Temporal cohesion</vt:lpstr>
      <vt:lpstr>SRP</vt:lpstr>
      <vt:lpstr>Open Closed Principle (OCP)</vt:lpstr>
      <vt:lpstr>  Liskov Substitution Principle (LSP)</vt:lpstr>
      <vt:lpstr>Interface Segregation Principle (ISP)</vt:lpstr>
      <vt:lpstr>Dependency Inversion Principle (DIP)</vt:lpstr>
      <vt:lpstr>Clean Code</vt:lpstr>
      <vt:lpstr>Clean Code</vt:lpstr>
      <vt:lpstr>Thay đổi phương thức tính khoảng cách</vt:lpstr>
      <vt:lpstr>Thay đổi phương thức tính khoảng cách</vt:lpstr>
      <vt:lpstr>Thay đổi phương thức tính phí</vt:lpstr>
      <vt:lpstr>Thay đổi phương thức tính phí</vt:lpstr>
      <vt:lpstr>Thêm phương thức thanh toán mới: Thẻ nội địa</vt:lpstr>
      <vt:lpstr>PowerPoint Presentation</vt:lpstr>
      <vt:lpstr>Mở rộng payment</vt:lpstr>
      <vt:lpstr>Mở rộng payment</vt:lpstr>
      <vt:lpstr>Mở rộng payment</vt:lpstr>
      <vt:lpstr>Đề xuất khi thay đổi yêu cầu khi load giao diện</vt:lpstr>
      <vt:lpstr>Vấn đề quản lí giỏ hàng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Ninh Thanh Vinh 20200670</dc:creator>
  <cp:lastModifiedBy>Ong The Tung 20204619</cp:lastModifiedBy>
  <cp:revision>444</cp:revision>
  <dcterms:created xsi:type="dcterms:W3CDTF">2024-06-11T16:04:40Z</dcterms:created>
  <dcterms:modified xsi:type="dcterms:W3CDTF">2024-06-11T20:04:20Z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0x010100C53ABD5925FE6A41AAE02E9F18F454C6</vt:lpwstr>
  </property>
</Properties>
</file>