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5" r:id="rId3"/>
    <p:sldId id="276" r:id="rId4"/>
    <p:sldId id="269" r:id="rId5"/>
    <p:sldId id="266" r:id="rId6"/>
    <p:sldId id="271" r:id="rId7"/>
    <p:sldId id="272" r:id="rId8"/>
    <p:sldId id="273" r:id="rId9"/>
    <p:sldId id="267" r:id="rId10"/>
    <p:sldId id="274" r:id="rId11"/>
    <p:sldId id="277" r:id="rId12"/>
    <p:sldId id="268" r:id="rId13"/>
    <p:sldId id="25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419C"/>
    <a:srgbClr val="6587CE"/>
    <a:srgbClr val="3976CF"/>
    <a:srgbClr val="273E9E"/>
    <a:srgbClr val="182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-63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7C356-F7E0-4607-8A9C-713C6CB9D65B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D67E7-D12F-444F-9822-2FCFF5C8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43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52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52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23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580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409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84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736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20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16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42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68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29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19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A97C9-090A-49D4-BBFA-D71EE80A0A1E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D2CB2-CE3E-484F-98BF-8F99DA4AE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66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4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 rot="-5400000">
            <a:off x="-365465" y="3701838"/>
            <a:ext cx="4724400" cy="98425"/>
            <a:chOff x="0" y="0"/>
            <a:chExt cx="5760" cy="34"/>
          </a:xfrm>
        </p:grpSpPr>
        <p:pic>
          <p:nvPicPr>
            <p:cNvPr id="7" name="Picture 12" descr="图片1副本"/>
            <p:cNvPicPr>
              <a:picLocks noChangeAspect="1" noChangeArrowheads="1"/>
            </p:cNvPicPr>
            <p:nvPr/>
          </p:nvPicPr>
          <p:blipFill>
            <a:blip r:embed="rId3">
              <a:lum contrast="-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685"/>
            <a:stretch>
              <a:fillRect/>
            </a:stretch>
          </p:blipFill>
          <p:spPr bwMode="auto">
            <a:xfrm flipV="1">
              <a:off x="0" y="0"/>
              <a:ext cx="5760" cy="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0" y="6"/>
              <a:ext cx="576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84" y="525735"/>
            <a:ext cx="1791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经历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22291" y="1586707"/>
            <a:ext cx="600259" cy="3608019"/>
            <a:chOff x="2272827" y="1542747"/>
            <a:chExt cx="600259" cy="3608019"/>
          </a:xfrm>
        </p:grpSpPr>
        <p:grpSp>
          <p:nvGrpSpPr>
            <p:cNvPr id="56" name="组合 11"/>
            <p:cNvGrpSpPr/>
            <p:nvPr/>
          </p:nvGrpSpPr>
          <p:grpSpPr>
            <a:xfrm>
              <a:off x="2272827" y="1601396"/>
              <a:ext cx="600259" cy="3549370"/>
              <a:chOff x="6393975" y="1731074"/>
              <a:chExt cx="600444" cy="3549371"/>
            </a:xfrm>
          </p:grpSpPr>
          <p:sp>
            <p:nvSpPr>
              <p:cNvPr id="57" name="任意多边形 56"/>
              <p:cNvSpPr/>
              <p:nvPr/>
            </p:nvSpPr>
            <p:spPr bwMode="blackWhite">
              <a:xfrm>
                <a:off x="6393975" y="1731074"/>
                <a:ext cx="600444" cy="3549371"/>
              </a:xfrm>
              <a:custGeom>
                <a:avLst/>
                <a:gdLst>
                  <a:gd name="connsiteX0" fmla="*/ 300222 w 600444"/>
                  <a:gd name="connsiteY0" fmla="*/ 0 h 3549370"/>
                  <a:gd name="connsiteX1" fmla="*/ 600444 w 600444"/>
                  <a:gd name="connsiteY1" fmla="*/ 300222 h 3549370"/>
                  <a:gd name="connsiteX2" fmla="*/ 468079 w 600444"/>
                  <a:gd name="connsiteY2" fmla="*/ 549171 h 3549370"/>
                  <a:gd name="connsiteX3" fmla="*/ 428714 w 600444"/>
                  <a:gd name="connsiteY3" fmla="*/ 570538 h 3549370"/>
                  <a:gd name="connsiteX4" fmla="*/ 428714 w 600444"/>
                  <a:gd name="connsiteY4" fmla="*/ 1533984 h 3549370"/>
                  <a:gd name="connsiteX5" fmla="*/ 468079 w 600444"/>
                  <a:gd name="connsiteY5" fmla="*/ 1555350 h 3549370"/>
                  <a:gd name="connsiteX6" fmla="*/ 600444 w 600444"/>
                  <a:gd name="connsiteY6" fmla="*/ 1804299 h 3549370"/>
                  <a:gd name="connsiteX7" fmla="*/ 468079 w 600444"/>
                  <a:gd name="connsiteY7" fmla="*/ 2053248 h 3549370"/>
                  <a:gd name="connsiteX8" fmla="*/ 428714 w 600444"/>
                  <a:gd name="connsiteY8" fmla="*/ 2074615 h 3549370"/>
                  <a:gd name="connsiteX9" fmla="*/ 428714 w 600444"/>
                  <a:gd name="connsiteY9" fmla="*/ 2978833 h 3549370"/>
                  <a:gd name="connsiteX10" fmla="*/ 468079 w 600444"/>
                  <a:gd name="connsiteY10" fmla="*/ 3000199 h 3549370"/>
                  <a:gd name="connsiteX11" fmla="*/ 600444 w 600444"/>
                  <a:gd name="connsiteY11" fmla="*/ 3249148 h 3549370"/>
                  <a:gd name="connsiteX12" fmla="*/ 300222 w 600444"/>
                  <a:gd name="connsiteY12" fmla="*/ 3549370 h 3549370"/>
                  <a:gd name="connsiteX13" fmla="*/ 0 w 600444"/>
                  <a:gd name="connsiteY13" fmla="*/ 3249148 h 3549370"/>
                  <a:gd name="connsiteX14" fmla="*/ 132365 w 600444"/>
                  <a:gd name="connsiteY14" fmla="*/ 3000199 h 3549370"/>
                  <a:gd name="connsiteX15" fmla="*/ 171730 w 600444"/>
                  <a:gd name="connsiteY15" fmla="*/ 2978833 h 3549370"/>
                  <a:gd name="connsiteX16" fmla="*/ 171730 w 600444"/>
                  <a:gd name="connsiteY16" fmla="*/ 2074615 h 3549370"/>
                  <a:gd name="connsiteX17" fmla="*/ 132365 w 600444"/>
                  <a:gd name="connsiteY17" fmla="*/ 2053248 h 3549370"/>
                  <a:gd name="connsiteX18" fmla="*/ 0 w 600444"/>
                  <a:gd name="connsiteY18" fmla="*/ 1804299 h 3549370"/>
                  <a:gd name="connsiteX19" fmla="*/ 132365 w 600444"/>
                  <a:gd name="connsiteY19" fmla="*/ 1555350 h 3549370"/>
                  <a:gd name="connsiteX20" fmla="*/ 171730 w 600444"/>
                  <a:gd name="connsiteY20" fmla="*/ 1533984 h 3549370"/>
                  <a:gd name="connsiteX21" fmla="*/ 171730 w 600444"/>
                  <a:gd name="connsiteY21" fmla="*/ 570538 h 3549370"/>
                  <a:gd name="connsiteX22" fmla="*/ 132365 w 600444"/>
                  <a:gd name="connsiteY22" fmla="*/ 549171 h 3549370"/>
                  <a:gd name="connsiteX23" fmla="*/ 0 w 600444"/>
                  <a:gd name="connsiteY23" fmla="*/ 300222 h 3549370"/>
                  <a:gd name="connsiteX24" fmla="*/ 300222 w 600444"/>
                  <a:gd name="connsiteY24" fmla="*/ 0 h 3549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00444" h="3549370">
                    <a:moveTo>
                      <a:pt x="300222" y="0"/>
                    </a:moveTo>
                    <a:cubicBezTo>
                      <a:pt x="466030" y="0"/>
                      <a:pt x="600444" y="134414"/>
                      <a:pt x="600444" y="300222"/>
                    </a:cubicBezTo>
                    <a:cubicBezTo>
                      <a:pt x="600444" y="403852"/>
                      <a:pt x="547939" y="495219"/>
                      <a:pt x="468079" y="549171"/>
                    </a:cubicBezTo>
                    <a:lnTo>
                      <a:pt x="428714" y="570538"/>
                    </a:lnTo>
                    <a:lnTo>
                      <a:pt x="428714" y="1533984"/>
                    </a:lnTo>
                    <a:lnTo>
                      <a:pt x="468079" y="1555350"/>
                    </a:lnTo>
                    <a:cubicBezTo>
                      <a:pt x="547939" y="1609302"/>
                      <a:pt x="600444" y="1700669"/>
                      <a:pt x="600444" y="1804299"/>
                    </a:cubicBezTo>
                    <a:cubicBezTo>
                      <a:pt x="600444" y="1907929"/>
                      <a:pt x="547939" y="1999296"/>
                      <a:pt x="468079" y="2053248"/>
                    </a:cubicBezTo>
                    <a:lnTo>
                      <a:pt x="428714" y="2074615"/>
                    </a:lnTo>
                    <a:lnTo>
                      <a:pt x="428714" y="2978833"/>
                    </a:lnTo>
                    <a:lnTo>
                      <a:pt x="468079" y="3000199"/>
                    </a:lnTo>
                    <a:cubicBezTo>
                      <a:pt x="547939" y="3054152"/>
                      <a:pt x="600444" y="3145518"/>
                      <a:pt x="600444" y="3249148"/>
                    </a:cubicBezTo>
                    <a:cubicBezTo>
                      <a:pt x="600444" y="3414956"/>
                      <a:pt x="466030" y="3549370"/>
                      <a:pt x="300222" y="3549370"/>
                    </a:cubicBezTo>
                    <a:cubicBezTo>
                      <a:pt x="134414" y="3549370"/>
                      <a:pt x="0" y="3414956"/>
                      <a:pt x="0" y="3249148"/>
                    </a:cubicBezTo>
                    <a:cubicBezTo>
                      <a:pt x="0" y="3145518"/>
                      <a:pt x="52505" y="3054152"/>
                      <a:pt x="132365" y="3000199"/>
                    </a:cubicBezTo>
                    <a:lnTo>
                      <a:pt x="171730" y="2978833"/>
                    </a:lnTo>
                    <a:lnTo>
                      <a:pt x="171730" y="2074615"/>
                    </a:lnTo>
                    <a:lnTo>
                      <a:pt x="132365" y="2053248"/>
                    </a:lnTo>
                    <a:cubicBezTo>
                      <a:pt x="52505" y="1999296"/>
                      <a:pt x="0" y="1907929"/>
                      <a:pt x="0" y="1804299"/>
                    </a:cubicBezTo>
                    <a:cubicBezTo>
                      <a:pt x="0" y="1700669"/>
                      <a:pt x="52505" y="1609302"/>
                      <a:pt x="132365" y="1555350"/>
                    </a:cubicBezTo>
                    <a:lnTo>
                      <a:pt x="171730" y="1533984"/>
                    </a:lnTo>
                    <a:lnTo>
                      <a:pt x="171730" y="570538"/>
                    </a:lnTo>
                    <a:lnTo>
                      <a:pt x="132365" y="549171"/>
                    </a:lnTo>
                    <a:cubicBezTo>
                      <a:pt x="52505" y="495219"/>
                      <a:pt x="0" y="403852"/>
                      <a:pt x="0" y="300222"/>
                    </a:cubicBezTo>
                    <a:cubicBezTo>
                      <a:pt x="0" y="134414"/>
                      <a:pt x="134414" y="0"/>
                      <a:pt x="30022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1270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2399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>
              <a:xfrm flipH="1">
                <a:off x="6461565" y="4740846"/>
                <a:ext cx="465264" cy="465265"/>
              </a:xfrm>
              <a:prstGeom prst="ellipse">
                <a:avLst/>
              </a:prstGeom>
              <a:solidFill>
                <a:srgbClr val="0070C0"/>
              </a:solidFill>
              <a:ln w="28575" cap="flat">
                <a:noFill/>
                <a:prstDash val="solid"/>
                <a:miter lim="800000"/>
                <a:headEnd/>
                <a:tailEnd/>
              </a:ln>
              <a:effectLst>
                <a:outerShdw blurRad="228600" dist="228600" dir="5400000" algn="t" rotWithShape="0">
                  <a:schemeClr val="tx1">
                    <a:lumMod val="85000"/>
                    <a:lumOff val="15000"/>
                    <a:alpha val="28000"/>
                  </a:schemeClr>
                </a:outerShdw>
              </a:effec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9" name="椭圆 58"/>
              <p:cNvSpPr/>
              <p:nvPr/>
            </p:nvSpPr>
            <p:spPr>
              <a:xfrm flipH="1">
                <a:off x="6461564" y="1781932"/>
                <a:ext cx="465264" cy="465265"/>
              </a:xfrm>
              <a:prstGeom prst="ellipse">
                <a:avLst/>
              </a:prstGeom>
              <a:solidFill>
                <a:srgbClr val="0070C0"/>
              </a:solidFill>
              <a:ln w="28575" cap="flat">
                <a:noFill/>
                <a:prstDash val="solid"/>
                <a:miter lim="800000"/>
                <a:headEnd/>
                <a:tailEnd/>
              </a:ln>
              <a:effectLst>
                <a:outerShdw blurRad="228600" dist="228600" dir="5400000" algn="t" rotWithShape="0">
                  <a:schemeClr val="tx1">
                    <a:lumMod val="85000"/>
                    <a:lumOff val="15000"/>
                    <a:alpha val="28000"/>
                  </a:schemeClr>
                </a:outerShdw>
              </a:effec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>
                <a:off x="6461565" y="3301417"/>
                <a:ext cx="465264" cy="465265"/>
              </a:xfrm>
              <a:prstGeom prst="ellipse">
                <a:avLst/>
              </a:prstGeom>
              <a:solidFill>
                <a:srgbClr val="0070C0"/>
              </a:solidFill>
              <a:ln w="28575" cap="flat">
                <a:noFill/>
                <a:prstDash val="solid"/>
                <a:miter lim="800000"/>
                <a:headEnd/>
                <a:tailEnd/>
              </a:ln>
              <a:effectLst>
                <a:outerShdw blurRad="228600" dist="228600" dir="5400000" algn="t" rotWithShape="0">
                  <a:schemeClr val="tx1">
                    <a:lumMod val="85000"/>
                    <a:lumOff val="15000"/>
                    <a:alpha val="28000"/>
                  </a:schemeClr>
                </a:outerShdw>
              </a:effec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61" name="文本框 3"/>
            <p:cNvSpPr txBox="1"/>
            <p:nvPr/>
          </p:nvSpPr>
          <p:spPr>
            <a:xfrm>
              <a:off x="2404590" y="1542747"/>
              <a:ext cx="336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文本框 3"/>
            <p:cNvSpPr txBox="1"/>
            <p:nvPr/>
          </p:nvSpPr>
          <p:spPr>
            <a:xfrm>
              <a:off x="2400405" y="3052915"/>
              <a:ext cx="336727" cy="58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文本框 3"/>
            <p:cNvSpPr txBox="1"/>
            <p:nvPr/>
          </p:nvSpPr>
          <p:spPr>
            <a:xfrm>
              <a:off x="2400404" y="4520633"/>
              <a:ext cx="336727" cy="58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74133" y="1692712"/>
            <a:ext cx="5975475" cy="911715"/>
            <a:chOff x="3300509" y="1710296"/>
            <a:chExt cx="5975475" cy="911715"/>
          </a:xfrm>
        </p:grpSpPr>
        <p:sp>
          <p:nvSpPr>
            <p:cNvPr id="50" name="TextBox 10"/>
            <p:cNvSpPr txBox="1"/>
            <p:nvPr/>
          </p:nvSpPr>
          <p:spPr>
            <a:xfrm>
              <a:off x="3300509" y="171029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defTabSz="1187593"/>
              <a:r>
                <a:rPr lang="zh-CN" altLang="en-US" sz="240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两场比赛</a:t>
              </a:r>
              <a:endParaRPr lang="en-US" altLang="zh-CN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5" name="Rectangle 5"/>
            <p:cNvSpPr>
              <a:spLocks/>
            </p:cNvSpPr>
            <p:nvPr/>
          </p:nvSpPr>
          <p:spPr bwMode="auto">
            <a:xfrm>
              <a:off x="3343154" y="2086344"/>
              <a:ext cx="4224278" cy="146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3490917" y="2244600"/>
              <a:ext cx="5785067" cy="3774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Wingdings" panose="05000000000000000000" pitchFamily="2" charset="2"/>
                </a:rPr>
                <a:t>集思广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Wingdings" panose="05000000000000000000" pitchFamily="2" charset="2"/>
                </a:rPr>
                <a:t>益、编程马拉松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274132" y="3201367"/>
            <a:ext cx="6019436" cy="939055"/>
            <a:chOff x="3300508" y="1710296"/>
            <a:chExt cx="6019436" cy="939055"/>
          </a:xfrm>
        </p:grpSpPr>
        <p:sp>
          <p:nvSpPr>
            <p:cNvPr id="66" name="TextBox 10"/>
            <p:cNvSpPr txBox="1"/>
            <p:nvPr/>
          </p:nvSpPr>
          <p:spPr>
            <a:xfrm>
              <a:off x="3300508" y="171029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defTabSz="1187593"/>
              <a:r>
                <a:rPr lang="zh-CN" altLang="en-US" sz="2400" dirty="0" smtClean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一</a:t>
              </a:r>
              <a:r>
                <a:rPr lang="zh-CN" altLang="en-US" sz="240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个课程</a:t>
              </a:r>
              <a:endParaRPr lang="en-US" altLang="zh-CN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7" name="Rectangle 5"/>
            <p:cNvSpPr>
              <a:spLocks/>
            </p:cNvSpPr>
            <p:nvPr/>
          </p:nvSpPr>
          <p:spPr bwMode="auto">
            <a:xfrm>
              <a:off x="3343154" y="2086344"/>
              <a:ext cx="4224278" cy="146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534877" y="2233853"/>
              <a:ext cx="5785067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Java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技术进阶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274132" y="4755740"/>
            <a:ext cx="6072188" cy="932218"/>
            <a:chOff x="3300508" y="1710296"/>
            <a:chExt cx="6072188" cy="932218"/>
          </a:xfrm>
        </p:grpSpPr>
        <p:sp>
          <p:nvSpPr>
            <p:cNvPr id="70" name="TextBox 10"/>
            <p:cNvSpPr txBox="1"/>
            <p:nvPr/>
          </p:nvSpPr>
          <p:spPr>
            <a:xfrm>
              <a:off x="3300508" y="171029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defTabSz="1187593"/>
              <a:r>
                <a:rPr lang="zh-CN" altLang="en-US" sz="240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一个公益</a:t>
              </a:r>
              <a:endParaRPr lang="en-US" altLang="zh-CN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1" name="Rectangle 5"/>
            <p:cNvSpPr>
              <a:spLocks/>
            </p:cNvSpPr>
            <p:nvPr/>
          </p:nvSpPr>
          <p:spPr bwMode="auto">
            <a:xfrm>
              <a:off x="3343154" y="2086344"/>
              <a:ext cx="4224278" cy="146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587629" y="2227016"/>
              <a:ext cx="5785067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普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宁汕尾公益行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969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C15A2802-8CF8-44C0-BCD2-B310176D88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="" xmlns:a16="http://schemas.microsoft.com/office/drawing/2014/main" id="{DA6BF1EE-9B97-49E3-BE88-01B6E955DC6F}"/>
              </a:ext>
            </a:extLst>
          </p:cNvPr>
          <p:cNvSpPr/>
          <p:nvPr/>
        </p:nvSpPr>
        <p:spPr>
          <a:xfrm>
            <a:off x="1398414" y="3771436"/>
            <a:ext cx="699925" cy="6999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rgbClr val="33C0CA"/>
              </a:solidFill>
              <a:latin typeface="Noto Sans S Chinese Bold" panose="020B0800000000000000" pitchFamily="34" charset="-122"/>
              <a:ea typeface="Noto Sans S Chinese Bold" panose="020B0800000000000000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="" xmlns:a16="http://schemas.microsoft.com/office/drawing/2014/main" id="{8BCC2790-BC02-4D88-99CD-9E9F96B30856}"/>
              </a:ext>
            </a:extLst>
          </p:cNvPr>
          <p:cNvSpPr txBox="1"/>
          <p:nvPr/>
        </p:nvSpPr>
        <p:spPr>
          <a:xfrm>
            <a:off x="1502616" y="3923198"/>
            <a:ext cx="512261" cy="4000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33C0CA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rPr>
              <a:t>01</a:t>
            </a:r>
            <a:endParaRPr lang="zh-CN" altLang="en-US" sz="2000" b="1" dirty="0">
              <a:solidFill>
                <a:srgbClr val="33C0CA"/>
              </a:solidFill>
              <a:latin typeface="Noto Sans S Chinese Bold" panose="020B0800000000000000" pitchFamily="34" charset="-122"/>
              <a:ea typeface="Noto Sans S Chinese Bold" panose="020B0800000000000000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="" xmlns:a16="http://schemas.microsoft.com/office/drawing/2014/main" id="{0D447F2F-38D4-470B-A2EA-3142C856BA44}"/>
              </a:ext>
            </a:extLst>
          </p:cNvPr>
          <p:cNvSpPr txBox="1"/>
          <p:nvPr/>
        </p:nvSpPr>
        <p:spPr>
          <a:xfrm>
            <a:off x="2359243" y="3875482"/>
            <a:ext cx="2883732" cy="461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spc="600" dirty="0">
                <a:latin typeface="Noto Sans S Chinese Bold" panose="020B0800000000000000" pitchFamily="34" charset="-122"/>
                <a:ea typeface="Noto Sans S Chinese Bold" panose="020B0800000000000000" pitchFamily="34" charset="-122"/>
              </a:rPr>
              <a:t>个</a:t>
            </a:r>
            <a:r>
              <a:rPr lang="zh-CN" altLang="en-US" sz="2400" b="1" spc="600" dirty="0" smtClean="0">
                <a:latin typeface="Noto Sans S Chinese Bold" panose="020B0800000000000000" pitchFamily="34" charset="-122"/>
                <a:ea typeface="Noto Sans S Chinese Bold" panose="020B0800000000000000" pitchFamily="34" charset="-122"/>
              </a:rPr>
              <a:t>人</a:t>
            </a:r>
            <a:r>
              <a:rPr lang="zh-CN" altLang="en-US" sz="2400" b="1" spc="600" dirty="0">
                <a:latin typeface="Noto Sans S Chinese Bold" panose="020B0800000000000000" pitchFamily="34" charset="-122"/>
                <a:ea typeface="Noto Sans S Chinese Bold" panose="020B0800000000000000" pitchFamily="34" charset="-122"/>
              </a:rPr>
              <a:t>职</a:t>
            </a:r>
            <a:r>
              <a:rPr lang="zh-CN" altLang="en-US" sz="2400" b="1" spc="600" dirty="0" smtClean="0">
                <a:latin typeface="Noto Sans S Chinese Bold" panose="020B0800000000000000" pitchFamily="34" charset="-122"/>
                <a:ea typeface="Noto Sans S Chinese Bold" panose="020B0800000000000000" pitchFamily="34" charset="-122"/>
              </a:rPr>
              <a:t>场经历</a:t>
            </a:r>
            <a:endParaRPr lang="zh-CN" altLang="en-US" sz="2400" b="1" spc="600" dirty="0">
              <a:latin typeface="Noto Sans S Chinese Bold" panose="020B0800000000000000" pitchFamily="34" charset="-122"/>
              <a:ea typeface="Noto Sans S Chinese Bold" panose="020B0800000000000000" pitchFamily="34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="" xmlns:a16="http://schemas.microsoft.com/office/drawing/2014/main" id="{EB639A67-8BED-46CE-9D89-29742E393B1F}"/>
              </a:ext>
            </a:extLst>
          </p:cNvPr>
          <p:cNvSpPr/>
          <p:nvPr/>
        </p:nvSpPr>
        <p:spPr>
          <a:xfrm>
            <a:off x="6643548" y="3771436"/>
            <a:ext cx="699925" cy="6999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rgbClr val="33C0CA"/>
              </a:solidFill>
              <a:latin typeface="Noto Sans S Chinese Bold" panose="020B0800000000000000" pitchFamily="34" charset="-122"/>
              <a:ea typeface="Noto Sans S Chinese Bold" panose="020B0800000000000000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="" xmlns:a16="http://schemas.microsoft.com/office/drawing/2014/main" id="{5439C2D2-E6F8-4959-8C48-6BE0123A589C}"/>
              </a:ext>
            </a:extLst>
          </p:cNvPr>
          <p:cNvSpPr txBox="1"/>
          <p:nvPr/>
        </p:nvSpPr>
        <p:spPr>
          <a:xfrm>
            <a:off x="6747749" y="3923198"/>
            <a:ext cx="653996" cy="4000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33C0CA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rPr>
              <a:t>02</a:t>
            </a:r>
            <a:endParaRPr lang="zh-CN" altLang="en-US" sz="2000" b="1" dirty="0">
              <a:solidFill>
                <a:srgbClr val="33C0CA"/>
              </a:solidFill>
              <a:latin typeface="Noto Sans S Chinese Bold" panose="020B0800000000000000" pitchFamily="34" charset="-122"/>
              <a:ea typeface="Noto Sans S Chinese Bold" panose="020B0800000000000000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="" xmlns:a16="http://schemas.microsoft.com/office/drawing/2014/main" id="{C6B53D4D-F8D3-4C8F-B07F-0CD31BB64131}"/>
              </a:ext>
            </a:extLst>
          </p:cNvPr>
          <p:cNvSpPr txBox="1"/>
          <p:nvPr/>
        </p:nvSpPr>
        <p:spPr>
          <a:xfrm>
            <a:off x="7604378" y="3893066"/>
            <a:ext cx="2128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spc="600" dirty="0">
                <a:solidFill>
                  <a:schemeClr val="bg1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rPr>
              <a:t>未</a:t>
            </a:r>
            <a:r>
              <a:rPr lang="zh-CN" altLang="en-US" sz="2400" b="1" spc="600" dirty="0" smtClean="0">
                <a:solidFill>
                  <a:schemeClr val="bg1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rPr>
              <a:t>来规划</a:t>
            </a:r>
            <a:endParaRPr lang="zh-CN" altLang="en-US" sz="2400" b="1" spc="600" dirty="0">
              <a:solidFill>
                <a:schemeClr val="bg1"/>
              </a:solidFill>
              <a:latin typeface="Noto Sans S Chinese Bold" panose="020B0800000000000000" pitchFamily="34" charset="-122"/>
              <a:ea typeface="Noto Sans S Chinese Bold" panose="020B0800000000000000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7FC965F4-339F-4F72-B301-5A2A8986E15B}"/>
              </a:ext>
            </a:extLst>
          </p:cNvPr>
          <p:cNvGrpSpPr/>
          <p:nvPr/>
        </p:nvGrpSpPr>
        <p:grpSpPr>
          <a:xfrm>
            <a:off x="724220" y="918338"/>
            <a:ext cx="10743559" cy="1830492"/>
            <a:chOff x="1028801" y="561357"/>
            <a:chExt cx="3870115" cy="1830492"/>
          </a:xfrm>
        </p:grpSpPr>
        <p:sp>
          <p:nvSpPr>
            <p:cNvPr id="3" name="矩形: 圆角 2">
              <a:extLst>
                <a:ext uri="{FF2B5EF4-FFF2-40B4-BE49-F238E27FC236}">
                  <a16:creationId xmlns="" xmlns:a16="http://schemas.microsoft.com/office/drawing/2014/main" id="{DC57693F-038F-40E0-9CCD-C368C34EE3AB}"/>
                </a:ext>
              </a:extLst>
            </p:cNvPr>
            <p:cNvSpPr/>
            <p:nvPr/>
          </p:nvSpPr>
          <p:spPr>
            <a:xfrm>
              <a:off x="1028801" y="561357"/>
              <a:ext cx="3870115" cy="1830492"/>
            </a:xfrm>
            <a:prstGeom prst="roundRect">
              <a:avLst>
                <a:gd name="adj" fmla="val 32360"/>
              </a:avLst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="" xmlns:a16="http://schemas.microsoft.com/office/drawing/2014/main" id="{43FC364B-D12F-4F29-BD29-845392C663C5}"/>
                </a:ext>
              </a:extLst>
            </p:cNvPr>
            <p:cNvSpPr txBox="1"/>
            <p:nvPr/>
          </p:nvSpPr>
          <p:spPr>
            <a:xfrm flipH="1">
              <a:off x="3224742" y="811749"/>
              <a:ext cx="1084595" cy="1083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zh-CN" altLang="en-US" sz="4800" dirty="0">
                  <a:solidFill>
                    <a:srgbClr val="33C0CA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  <a:sym typeface="Century Gothic" panose="020B0502020202020204" pitchFamily="34" charset="0"/>
                </a:rPr>
                <a:t>目录</a:t>
              </a: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="" xmlns:a16="http://schemas.microsoft.com/office/drawing/2014/main" id="{D384EF31-16C4-4EBF-8DDF-EFC3BB46F5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77" y="162441"/>
            <a:ext cx="4015920" cy="314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1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1000">
        <p14:warp dir="in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7" grpId="0" animBg="1"/>
      <p:bldP spid="38" grpId="0"/>
      <p:bldP spid="39" grpId="0"/>
      <p:bldP spid="45" grpId="0" animBg="1"/>
      <p:bldP spid="46" grpId="0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 rot="-5400000">
            <a:off x="-365465" y="3701838"/>
            <a:ext cx="4724400" cy="98425"/>
            <a:chOff x="0" y="0"/>
            <a:chExt cx="5760" cy="34"/>
          </a:xfrm>
        </p:grpSpPr>
        <p:pic>
          <p:nvPicPr>
            <p:cNvPr id="7" name="Picture 12" descr="图片1副本"/>
            <p:cNvPicPr>
              <a:picLocks noChangeAspect="1" noChangeArrowheads="1"/>
            </p:cNvPicPr>
            <p:nvPr/>
          </p:nvPicPr>
          <p:blipFill>
            <a:blip r:embed="rId2">
              <a:lum contrast="-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685"/>
            <a:stretch>
              <a:fillRect/>
            </a:stretch>
          </p:blipFill>
          <p:spPr bwMode="auto">
            <a:xfrm flipV="1">
              <a:off x="0" y="0"/>
              <a:ext cx="5760" cy="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0" y="6"/>
              <a:ext cx="576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84" y="525735"/>
            <a:ext cx="1791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未来计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835" y="462320"/>
            <a:ext cx="593493" cy="593677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744381" y="1801729"/>
            <a:ext cx="7718465" cy="1938992"/>
            <a:chOff x="2755776" y="1521864"/>
            <a:chExt cx="7718465" cy="1938992"/>
          </a:xfrm>
        </p:grpSpPr>
        <p:grpSp>
          <p:nvGrpSpPr>
            <p:cNvPr id="2" name="组合 1"/>
            <p:cNvGrpSpPr/>
            <p:nvPr/>
          </p:nvGrpSpPr>
          <p:grpSpPr>
            <a:xfrm>
              <a:off x="2755776" y="1647960"/>
              <a:ext cx="969389" cy="969388"/>
              <a:chOff x="2755776" y="1445744"/>
              <a:chExt cx="969389" cy="969388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2755776" y="1445744"/>
                <a:ext cx="969388" cy="969388"/>
              </a:xfrm>
              <a:prstGeom prst="ellipse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1270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1219170">
                  <a:defRPr/>
                </a:pPr>
                <a:endParaRPr lang="zh-CN" altLang="en-US" sz="2400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901997" y="1704535"/>
                <a:ext cx="8231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9170">
                  <a:defRPr/>
                </a:pPr>
                <a:r>
                  <a:rPr lang="zh-CN" altLang="en-US" sz="2000" kern="0" dirty="0">
                    <a:solidFill>
                      <a:sysClr val="window" lastClr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技术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4131479" y="1521864"/>
              <a:ext cx="634276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defTabSz="1219170">
                <a:buAutoNum type="arabicPeriod"/>
                <a:defRPr/>
              </a:pPr>
              <a:r>
                <a:rPr lang="zh-CN" altLang="en-US" sz="16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结合所</a:t>
              </a:r>
              <a:r>
                <a:rPr lang="zh-CN" altLang="en-US" sz="16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做的项目回顾一些基础</a:t>
              </a:r>
              <a:r>
                <a:rPr lang="zh-CN" altLang="en-US" sz="16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，了</a:t>
              </a:r>
              <a:r>
                <a:rPr lang="zh-CN" altLang="en-US" sz="16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解一些底层的知识，框架知</a:t>
              </a:r>
              <a:r>
                <a:rPr lang="zh-CN" altLang="en-US" sz="16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识，了解程序是</a:t>
              </a:r>
              <a:r>
                <a:rPr lang="zh-CN" altLang="en-US" sz="16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怎么流转</a:t>
              </a:r>
              <a:r>
                <a:rPr lang="zh-CN" altLang="en-US" sz="16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的。我</a:t>
              </a:r>
              <a:r>
                <a:rPr lang="zh-CN" altLang="en-US" sz="16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的目标是了解工作中遇到的</a:t>
              </a:r>
              <a:r>
                <a:rPr lang="en-US" altLang="zh-CN" sz="16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80%</a:t>
              </a:r>
              <a:r>
                <a:rPr lang="zh-CN" altLang="en-US" sz="16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的基础知识</a:t>
              </a:r>
              <a:endParaRPr lang="en-US" altLang="zh-CN" sz="16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28600" indent="-228600" defTabSz="1219170">
                <a:buAutoNum type="arabicPeriod"/>
                <a:defRPr/>
              </a:pPr>
              <a:r>
                <a:rPr lang="zh-CN" altLang="en-US" sz="16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结</a:t>
              </a:r>
              <a:r>
                <a:rPr lang="zh-CN" altLang="en-US" sz="16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合基础和业务向更高的层次进军，会着手准备学习和实践多线程，高能性能并发，深度调优等技术，让自己可以有更多的专业知识支撑业务。我的目标是学习并且实践知识点的</a:t>
              </a:r>
              <a:r>
                <a:rPr lang="en-US" altLang="zh-CN" sz="1600" b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60%</a:t>
              </a:r>
            </a:p>
            <a:p>
              <a:pPr marL="228600" indent="-228600" defTabSz="1219170">
                <a:buAutoNum type="arabicPeriod" startAt="2"/>
                <a:defRPr/>
              </a:pPr>
              <a:endParaRPr lang="en-US" altLang="zh-CN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defTabSz="1219170">
                <a:defRPr/>
              </a:pPr>
              <a:endParaRPr lang="zh-CN" alt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793572" y="4359765"/>
            <a:ext cx="7669273" cy="1787411"/>
            <a:chOff x="2755776" y="3321092"/>
            <a:chExt cx="7590142" cy="1787411"/>
          </a:xfrm>
        </p:grpSpPr>
        <p:sp>
          <p:nvSpPr>
            <p:cNvPr id="14" name="椭圆 13"/>
            <p:cNvSpPr/>
            <p:nvPr/>
          </p:nvSpPr>
          <p:spPr>
            <a:xfrm>
              <a:off x="2755776" y="3321092"/>
              <a:ext cx="1034643" cy="1034642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1270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sz="24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26480" y="3600873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defRPr/>
              </a:pPr>
              <a:r>
                <a:rPr lang="zh-CN" altLang="en-US" sz="2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技能</a:t>
              </a:r>
              <a:endParaRPr lang="zh-CN" altLang="en-US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72411" y="3384954"/>
              <a:ext cx="6173507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zh-CN" altLang="en-US" sz="16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阅读与运动：每</a:t>
              </a:r>
              <a:r>
                <a:rPr lang="zh-CN" altLang="en-US" sz="16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周至少抽出</a:t>
              </a:r>
              <a:r>
                <a:rPr lang="en-US" altLang="zh-CN" sz="16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8</a:t>
              </a:r>
              <a:r>
                <a:rPr lang="zh-CN" altLang="en-US" sz="16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个小时阅</a:t>
              </a:r>
              <a:r>
                <a:rPr lang="zh-CN" altLang="en-US" sz="16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读相关技术书籍。</a:t>
              </a:r>
              <a:r>
                <a:rPr lang="en-US" altLang="zh-CN" sz="16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4</a:t>
              </a:r>
              <a:r>
                <a:rPr lang="zh-CN" altLang="en-US" sz="16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个小时运</a:t>
              </a:r>
              <a:r>
                <a:rPr lang="zh-CN" altLang="en-US" sz="16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动。</a:t>
              </a:r>
              <a:endParaRPr lang="en-US" altLang="zh-CN" sz="16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  <a:p>
              <a:pPr marL="228600" indent="-228600">
                <a:buAutoNum type="arabicPeriod"/>
              </a:pPr>
              <a:r>
                <a:rPr lang="zh-CN" altLang="en-US" sz="16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沟</a:t>
              </a:r>
              <a:r>
                <a:rPr lang="zh-CN" altLang="en-US" sz="16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通能力：每周与工作小伙伴或者上级进行</a:t>
              </a:r>
              <a:r>
                <a:rPr lang="zh-CN" altLang="en-US" sz="1600" b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两次</a:t>
              </a:r>
              <a:r>
                <a:rPr lang="zh-CN" altLang="en-US" sz="16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或者更多的梳理工作或者交流技术</a:t>
              </a:r>
              <a:endParaRPr lang="en-US" altLang="zh-CN" sz="16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  <a:p>
              <a:pPr marL="228600" indent="-228600">
                <a:buAutoNum type="arabicPeriod"/>
              </a:pPr>
              <a:endParaRPr lang="zh-CN" alt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  <a:p>
              <a:endParaRPr lang="en-US" altLang="zh-CN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  <a:p>
              <a:pPr defTabSz="1219170">
                <a:defRPr/>
              </a:pPr>
              <a:endParaRPr lang="zh-CN" altLang="en-US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372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8674" cy="6858000"/>
          </a:xfrm>
        </p:spPr>
      </p:pic>
    </p:spTree>
    <p:extLst>
      <p:ext uri="{BB962C8B-B14F-4D97-AF65-F5344CB8AC3E}">
        <p14:creationId xmlns:p14="http://schemas.microsoft.com/office/powerpoint/2010/main" val="140141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 rot="-5400000">
            <a:off x="-365465" y="3701838"/>
            <a:ext cx="4724400" cy="98425"/>
            <a:chOff x="0" y="0"/>
            <a:chExt cx="5760" cy="34"/>
          </a:xfrm>
        </p:grpSpPr>
        <p:pic>
          <p:nvPicPr>
            <p:cNvPr id="7" name="Picture 12" descr="图片1副本"/>
            <p:cNvPicPr>
              <a:picLocks noChangeAspect="1" noChangeArrowheads="1"/>
            </p:cNvPicPr>
            <p:nvPr/>
          </p:nvPicPr>
          <p:blipFill>
            <a:blip r:embed="rId2">
              <a:lum contrast="-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685"/>
            <a:stretch>
              <a:fillRect/>
            </a:stretch>
          </p:blipFill>
          <p:spPr bwMode="auto">
            <a:xfrm flipV="1">
              <a:off x="0" y="0"/>
              <a:ext cx="5760" cy="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0" y="6"/>
              <a:ext cx="576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105" y="472580"/>
            <a:ext cx="529053" cy="529216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84" y="525735"/>
            <a:ext cx="1791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我介绍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572772" y="1501408"/>
            <a:ext cx="5718601" cy="2492851"/>
            <a:chOff x="2124380" y="1536576"/>
            <a:chExt cx="5718601" cy="2492851"/>
          </a:xfrm>
        </p:grpSpPr>
        <p:sp>
          <p:nvSpPr>
            <p:cNvPr id="16" name="Text Box 25"/>
            <p:cNvSpPr txBox="1">
              <a:spLocks noChangeArrowheads="1"/>
            </p:cNvSpPr>
            <p:nvPr/>
          </p:nvSpPr>
          <p:spPr bwMode="auto">
            <a:xfrm>
              <a:off x="2188564" y="2862777"/>
              <a:ext cx="2188564" cy="507831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857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Font typeface="Arial" pitchFamily="34" charset="0"/>
                <a:buNone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直接上级：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潘盛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和</a:t>
              </a: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25"/>
            <p:cNvSpPr txBox="1">
              <a:spLocks noChangeArrowheads="1"/>
            </p:cNvSpPr>
            <p:nvPr/>
          </p:nvSpPr>
          <p:spPr bwMode="auto">
            <a:xfrm>
              <a:off x="2199091" y="3521596"/>
              <a:ext cx="2178037" cy="507831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857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Font typeface="Arial" pitchFamily="34" charset="0"/>
                <a:buNone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导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导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师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是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陈伟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林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 Box 25"/>
            <p:cNvSpPr txBox="1">
              <a:spLocks noChangeArrowheads="1"/>
            </p:cNvSpPr>
            <p:nvPr/>
          </p:nvSpPr>
          <p:spPr bwMode="auto">
            <a:xfrm>
              <a:off x="2124380" y="1536576"/>
              <a:ext cx="3200400" cy="507831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2F4D7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Font typeface="Wingdings" pitchFamily="2" charset="2"/>
                <a:buChar char="u"/>
              </a:pPr>
              <a:r>
                <a:rPr lang="zh-CN" altLang="en-US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基本情况</a:t>
              </a:r>
            </a:p>
          </p:txBody>
        </p:sp>
        <p:sp>
          <p:nvSpPr>
            <p:cNvPr id="12" name="TextBox 12"/>
            <p:cNvSpPr txBox="1">
              <a:spLocks noChangeArrowheads="1"/>
            </p:cNvSpPr>
            <p:nvPr/>
          </p:nvSpPr>
          <p:spPr bwMode="auto">
            <a:xfrm>
              <a:off x="5119158" y="2190409"/>
              <a:ext cx="1496144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学历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：本科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4"/>
            <p:cNvSpPr txBox="1">
              <a:spLocks noChangeArrowheads="1"/>
            </p:cNvSpPr>
            <p:nvPr/>
          </p:nvSpPr>
          <p:spPr bwMode="auto">
            <a:xfrm>
              <a:off x="2199091" y="2190410"/>
              <a:ext cx="2178037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姓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姓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名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名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曾亮辉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5119158" y="2862776"/>
              <a:ext cx="2723823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职务：信息安全部负责人</a:t>
              </a: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119158" y="3517476"/>
              <a:ext cx="2492990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岗位：后端开发工程师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8205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C15A2802-8CF8-44C0-BCD2-B310176D882E}"/>
              </a:ext>
            </a:extLst>
          </p:cNvPr>
          <p:cNvSpPr/>
          <p:nvPr/>
        </p:nvSpPr>
        <p:spPr>
          <a:xfrm>
            <a:off x="0" y="-119631"/>
            <a:ext cx="12192000" cy="6858000"/>
          </a:xfrm>
          <a:prstGeom prst="rect">
            <a:avLst/>
          </a:prstGeom>
          <a:solidFill>
            <a:srgbClr val="36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="" xmlns:a16="http://schemas.microsoft.com/office/drawing/2014/main" id="{DA6BF1EE-9B97-49E3-BE88-01B6E955DC6F}"/>
              </a:ext>
            </a:extLst>
          </p:cNvPr>
          <p:cNvSpPr/>
          <p:nvPr/>
        </p:nvSpPr>
        <p:spPr>
          <a:xfrm>
            <a:off x="1398414" y="3771436"/>
            <a:ext cx="699925" cy="6999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rgbClr val="33C0CA"/>
              </a:solidFill>
              <a:latin typeface="Noto Sans S Chinese Bold" panose="020B0800000000000000" pitchFamily="34" charset="-122"/>
              <a:ea typeface="Noto Sans S Chinese Bold" panose="020B0800000000000000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="" xmlns:a16="http://schemas.microsoft.com/office/drawing/2014/main" id="{8BCC2790-BC02-4D88-99CD-9E9F96B30856}"/>
              </a:ext>
            </a:extLst>
          </p:cNvPr>
          <p:cNvSpPr txBox="1"/>
          <p:nvPr/>
        </p:nvSpPr>
        <p:spPr>
          <a:xfrm>
            <a:off x="1502616" y="3923198"/>
            <a:ext cx="512261" cy="4000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33C0CA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rPr>
              <a:t>01</a:t>
            </a:r>
            <a:endParaRPr lang="zh-CN" altLang="en-US" sz="2000" b="1" dirty="0">
              <a:solidFill>
                <a:srgbClr val="33C0CA"/>
              </a:solidFill>
              <a:latin typeface="Noto Sans S Chinese Bold" panose="020B0800000000000000" pitchFamily="34" charset="-122"/>
              <a:ea typeface="Noto Sans S Chinese Bold" panose="020B0800000000000000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="" xmlns:a16="http://schemas.microsoft.com/office/drawing/2014/main" id="{0D447F2F-38D4-470B-A2EA-3142C856BA44}"/>
              </a:ext>
            </a:extLst>
          </p:cNvPr>
          <p:cNvSpPr txBox="1"/>
          <p:nvPr/>
        </p:nvSpPr>
        <p:spPr>
          <a:xfrm>
            <a:off x="2359243" y="3875482"/>
            <a:ext cx="2883732" cy="461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spc="600" dirty="0">
                <a:solidFill>
                  <a:schemeClr val="bg1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rPr>
              <a:t>个</a:t>
            </a:r>
            <a:r>
              <a:rPr lang="zh-CN" altLang="en-US" sz="2400" b="1" spc="600" dirty="0" smtClean="0">
                <a:solidFill>
                  <a:schemeClr val="bg1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rPr>
              <a:t>人</a:t>
            </a:r>
            <a:r>
              <a:rPr lang="zh-CN" altLang="en-US" sz="2400" b="1" spc="600" dirty="0">
                <a:solidFill>
                  <a:schemeClr val="bg1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rPr>
              <a:t>职</a:t>
            </a:r>
            <a:r>
              <a:rPr lang="zh-CN" altLang="en-US" sz="2400" b="1" spc="600" dirty="0" smtClean="0">
                <a:solidFill>
                  <a:schemeClr val="bg1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rPr>
              <a:t>场经历</a:t>
            </a:r>
            <a:endParaRPr lang="zh-CN" altLang="en-US" sz="2400" b="1" spc="600" dirty="0">
              <a:solidFill>
                <a:schemeClr val="bg1"/>
              </a:solidFill>
              <a:latin typeface="Noto Sans S Chinese Bold" panose="020B0800000000000000" pitchFamily="34" charset="-122"/>
              <a:ea typeface="Noto Sans S Chinese Bold" panose="020B0800000000000000" pitchFamily="34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="" xmlns:a16="http://schemas.microsoft.com/office/drawing/2014/main" id="{EB639A67-8BED-46CE-9D89-29742E393B1F}"/>
              </a:ext>
            </a:extLst>
          </p:cNvPr>
          <p:cNvSpPr/>
          <p:nvPr/>
        </p:nvSpPr>
        <p:spPr>
          <a:xfrm>
            <a:off x="6643548" y="3771436"/>
            <a:ext cx="699925" cy="6999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rgbClr val="33C0CA"/>
              </a:solidFill>
              <a:latin typeface="Noto Sans S Chinese Bold" panose="020B0800000000000000" pitchFamily="34" charset="-122"/>
              <a:ea typeface="Noto Sans S Chinese Bold" panose="020B0800000000000000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="" xmlns:a16="http://schemas.microsoft.com/office/drawing/2014/main" id="{5439C2D2-E6F8-4959-8C48-6BE0123A589C}"/>
              </a:ext>
            </a:extLst>
          </p:cNvPr>
          <p:cNvSpPr txBox="1"/>
          <p:nvPr/>
        </p:nvSpPr>
        <p:spPr>
          <a:xfrm>
            <a:off x="6747749" y="3923198"/>
            <a:ext cx="653996" cy="4000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33C0CA"/>
                </a:solidFill>
                <a:latin typeface="Noto Sans S Chinese Bold" panose="020B0800000000000000" pitchFamily="34" charset="-122"/>
                <a:ea typeface="Noto Sans S Chinese Bold" panose="020B0800000000000000" pitchFamily="34" charset="-122"/>
              </a:rPr>
              <a:t>02</a:t>
            </a:r>
            <a:endParaRPr lang="zh-CN" altLang="en-US" sz="2000" b="1" dirty="0">
              <a:solidFill>
                <a:srgbClr val="33C0CA"/>
              </a:solidFill>
              <a:latin typeface="Noto Sans S Chinese Bold" panose="020B0800000000000000" pitchFamily="34" charset="-122"/>
              <a:ea typeface="Noto Sans S Chinese Bold" panose="020B0800000000000000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="" xmlns:a16="http://schemas.microsoft.com/office/drawing/2014/main" id="{C6B53D4D-F8D3-4C8F-B07F-0CD31BB64131}"/>
              </a:ext>
            </a:extLst>
          </p:cNvPr>
          <p:cNvSpPr txBox="1"/>
          <p:nvPr/>
        </p:nvSpPr>
        <p:spPr>
          <a:xfrm>
            <a:off x="7604378" y="3893066"/>
            <a:ext cx="2128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spc="600" dirty="0">
                <a:latin typeface="Noto Sans S Chinese Bold" panose="020B0800000000000000" pitchFamily="34" charset="-122"/>
                <a:ea typeface="Noto Sans S Chinese Bold" panose="020B0800000000000000" pitchFamily="34" charset="-122"/>
              </a:rPr>
              <a:t>未</a:t>
            </a:r>
            <a:r>
              <a:rPr lang="zh-CN" altLang="en-US" sz="2400" b="1" spc="600" dirty="0" smtClean="0">
                <a:latin typeface="Noto Sans S Chinese Bold" panose="020B0800000000000000" pitchFamily="34" charset="-122"/>
                <a:ea typeface="Noto Sans S Chinese Bold" panose="020B0800000000000000" pitchFamily="34" charset="-122"/>
              </a:rPr>
              <a:t>来规划</a:t>
            </a:r>
            <a:endParaRPr lang="zh-CN" altLang="en-US" sz="2400" b="1" spc="600" dirty="0">
              <a:latin typeface="Noto Sans S Chinese Bold" panose="020B0800000000000000" pitchFamily="34" charset="-122"/>
              <a:ea typeface="Noto Sans S Chinese Bold" panose="020B0800000000000000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7FC965F4-339F-4F72-B301-5A2A8986E15B}"/>
              </a:ext>
            </a:extLst>
          </p:cNvPr>
          <p:cNvGrpSpPr/>
          <p:nvPr/>
        </p:nvGrpSpPr>
        <p:grpSpPr>
          <a:xfrm>
            <a:off x="724220" y="918338"/>
            <a:ext cx="10743559" cy="1830492"/>
            <a:chOff x="1028801" y="561357"/>
            <a:chExt cx="3870115" cy="1830492"/>
          </a:xfrm>
        </p:grpSpPr>
        <p:sp>
          <p:nvSpPr>
            <p:cNvPr id="3" name="矩形: 圆角 2">
              <a:extLst>
                <a:ext uri="{FF2B5EF4-FFF2-40B4-BE49-F238E27FC236}">
                  <a16:creationId xmlns="" xmlns:a16="http://schemas.microsoft.com/office/drawing/2014/main" id="{DC57693F-038F-40E0-9CCD-C368C34EE3AB}"/>
                </a:ext>
              </a:extLst>
            </p:cNvPr>
            <p:cNvSpPr/>
            <p:nvPr/>
          </p:nvSpPr>
          <p:spPr>
            <a:xfrm>
              <a:off x="1028801" y="561357"/>
              <a:ext cx="3870115" cy="1830492"/>
            </a:xfrm>
            <a:prstGeom prst="roundRect">
              <a:avLst>
                <a:gd name="adj" fmla="val 32360"/>
              </a:avLst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="" xmlns:a16="http://schemas.microsoft.com/office/drawing/2014/main" id="{43FC364B-D12F-4F29-BD29-845392C663C5}"/>
                </a:ext>
              </a:extLst>
            </p:cNvPr>
            <p:cNvSpPr txBox="1"/>
            <p:nvPr/>
          </p:nvSpPr>
          <p:spPr>
            <a:xfrm flipH="1">
              <a:off x="3224742" y="811749"/>
              <a:ext cx="1084595" cy="1083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zh-CN" altLang="en-US" sz="4800" dirty="0">
                  <a:solidFill>
                    <a:srgbClr val="33C0CA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  <a:sym typeface="Century Gothic" panose="020B0502020202020204" pitchFamily="34" charset="0"/>
                </a:rPr>
                <a:t>目录</a:t>
              </a: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="" xmlns:a16="http://schemas.microsoft.com/office/drawing/2014/main" id="{D384EF31-16C4-4EBF-8DDF-EFC3BB46F5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77" y="162441"/>
            <a:ext cx="4015920" cy="314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0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1000">
        <p14:warp dir="in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7" grpId="0" animBg="1"/>
      <p:bldP spid="38" grpId="0"/>
      <p:bldP spid="39" grpId="0"/>
      <p:bldP spid="45" grpId="0" animBg="1"/>
      <p:bldP spid="46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84" y="525735"/>
            <a:ext cx="1791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作回顾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390" y="1643790"/>
            <a:ext cx="6912768" cy="405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Line 3"/>
          <p:cNvSpPr>
            <a:spLocks noChangeShapeType="1"/>
          </p:cNvSpPr>
          <p:nvPr/>
        </p:nvSpPr>
        <p:spPr bwMode="auto">
          <a:xfrm rot="10800000">
            <a:off x="2506514" y="4621759"/>
            <a:ext cx="2381250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 rot="10800000">
            <a:off x="2504558" y="4108202"/>
            <a:ext cx="3557587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 rot="10800000">
            <a:off x="2492227" y="3516361"/>
            <a:ext cx="4805362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rot="10800000">
            <a:off x="2452539" y="2973831"/>
            <a:ext cx="5994400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7321925" y="2973831"/>
            <a:ext cx="1219200" cy="5425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50000"/>
              </a:lnSpc>
            </a:pPr>
            <a:r>
              <a:rPr lang="zh-CN" altLang="en-US" sz="10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紧密公司客户端开发</a:t>
            </a: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4917163" y="4108202"/>
            <a:ext cx="1185863" cy="518691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3439964" y="4618583"/>
            <a:ext cx="1466850" cy="525463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2498577" y="5129759"/>
            <a:ext cx="610393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 rot="16200000">
            <a:off x="844402" y="3477172"/>
            <a:ext cx="3308350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 flipV="1">
            <a:off x="2501752" y="2358912"/>
            <a:ext cx="6272971" cy="2762908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Line 16"/>
          <p:cNvSpPr>
            <a:spLocks noChangeShapeType="1"/>
          </p:cNvSpPr>
          <p:nvPr/>
        </p:nvSpPr>
        <p:spPr bwMode="auto">
          <a:xfrm rot="16200000">
            <a:off x="1789758" y="3477966"/>
            <a:ext cx="3309937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 rot="16200000">
            <a:off x="3250258" y="3477966"/>
            <a:ext cx="3309937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Line 18"/>
          <p:cNvSpPr>
            <a:spLocks noChangeShapeType="1"/>
          </p:cNvSpPr>
          <p:nvPr/>
        </p:nvSpPr>
        <p:spPr bwMode="auto">
          <a:xfrm rot="16200000">
            <a:off x="4437708" y="3477966"/>
            <a:ext cx="3309937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Line 19"/>
          <p:cNvSpPr>
            <a:spLocks noChangeShapeType="1"/>
          </p:cNvSpPr>
          <p:nvPr/>
        </p:nvSpPr>
        <p:spPr bwMode="auto">
          <a:xfrm rot="16200000">
            <a:off x="5656908" y="3477966"/>
            <a:ext cx="3309937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Group 20"/>
          <p:cNvGrpSpPr>
            <a:grpSpLocks/>
          </p:cNvGrpSpPr>
          <p:nvPr/>
        </p:nvGrpSpPr>
        <p:grpSpPr bwMode="auto">
          <a:xfrm>
            <a:off x="3209777" y="4410622"/>
            <a:ext cx="479425" cy="466725"/>
            <a:chOff x="0" y="0"/>
            <a:chExt cx="784" cy="765"/>
          </a:xfrm>
        </p:grpSpPr>
        <p:grpSp>
          <p:nvGrpSpPr>
            <p:cNvPr id="33" name="Group 22"/>
            <p:cNvGrpSpPr>
              <a:grpSpLocks/>
            </p:cNvGrpSpPr>
            <p:nvPr/>
          </p:nvGrpSpPr>
          <p:grpSpPr bwMode="auto">
            <a:xfrm>
              <a:off x="0" y="0"/>
              <a:ext cx="784" cy="765"/>
              <a:chOff x="0" y="0"/>
              <a:chExt cx="1042" cy="1019"/>
            </a:xfrm>
          </p:grpSpPr>
          <p:pic>
            <p:nvPicPr>
              <p:cNvPr id="35" name="Picture 23" descr="circuler_1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042" cy="10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Oval 2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5" cy="1019"/>
              </a:xfrm>
              <a:prstGeom prst="ellipse">
                <a:avLst/>
              </a:prstGeom>
              <a:gradFill>
                <a:gsLst>
                  <a:gs pos="50000">
                    <a:srgbClr val="EEEEEE"/>
                  </a:gs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</a:gradFill>
              <a:ln w="19050">
                <a:noFill/>
                <a:round/>
                <a:headEnd/>
                <a:tailEnd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 smtClean="0">
                  <a:solidFill>
                    <a:srgbClr val="0070C0"/>
                  </a:solidFill>
                  <a:effectLst/>
                  <a:uLnTx/>
                  <a:uFillTx/>
                  <a:latin typeface="Impact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34" name="WordArt 26"/>
            <p:cNvSpPr>
              <a:spLocks noChangeArrowheads="1" noChangeShapeType="1"/>
            </p:cNvSpPr>
            <p:nvPr/>
          </p:nvSpPr>
          <p:spPr bwMode="auto">
            <a:xfrm>
              <a:off x="278" y="234"/>
              <a:ext cx="251" cy="296"/>
            </a:xfrm>
            <a:prstGeom prst="rect">
              <a:avLst/>
            </a:prstGeom>
          </p:spPr>
          <p:txBody>
            <a:bodyPr wrap="none" numCol="1" fromWordArt="1">
              <a:prstTxWarp prst="textPlain">
                <a:avLst>
                  <a:gd name="adj" fmla="val 50000"/>
                </a:avLst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kern="1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0070C0"/>
                  </a:solidFill>
                  <a:latin typeface="Impact" pitchFamily="34" charset="0"/>
                  <a:ea typeface="微软雅黑" pitchFamily="34" charset="-122"/>
                </a:rPr>
                <a:t>UP</a:t>
              </a:r>
              <a:endParaRPr kumimoji="0" lang="en-US" altLang="zh-CN" sz="2400" i="0" u="none" strike="noStrike" kern="10" cap="none" spc="0" normalizeH="0" baseline="0" noProof="0" dirty="0" smtClean="0">
                <a:ln w="9525">
                  <a:noFill/>
                  <a:round/>
                  <a:headEnd/>
                  <a:tailEnd/>
                </a:ln>
                <a:solidFill>
                  <a:srgbClr val="0070C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</p:grpSp>
      <p:sp>
        <p:nvSpPr>
          <p:cNvPr id="43" name="Rectangle 48"/>
          <p:cNvSpPr>
            <a:spLocks noChangeArrowheads="1"/>
          </p:cNvSpPr>
          <p:nvPr/>
        </p:nvSpPr>
        <p:spPr bwMode="auto">
          <a:xfrm>
            <a:off x="3446314" y="4626893"/>
            <a:ext cx="1449388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丰</a:t>
            </a:r>
            <a:r>
              <a:rPr lang="zh-CN" altLang="en-US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标系统的开发</a:t>
            </a:r>
            <a:endParaRPr lang="en-US" altLang="zh-CN" sz="1000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Rectangle 49"/>
          <p:cNvSpPr>
            <a:spLocks noChangeArrowheads="1"/>
          </p:cNvSpPr>
          <p:nvPr/>
        </p:nvSpPr>
        <p:spPr bwMode="auto">
          <a:xfrm>
            <a:off x="4906814" y="4108204"/>
            <a:ext cx="1198562" cy="445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日志备份优化</a:t>
            </a:r>
            <a:endParaRPr lang="zh-CN" altLang="en-US" sz="10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Rectangle 50"/>
          <p:cNvSpPr>
            <a:spLocks noChangeArrowheads="1"/>
          </p:cNvSpPr>
          <p:nvPr/>
        </p:nvSpPr>
        <p:spPr bwMode="auto">
          <a:xfrm>
            <a:off x="6081860" y="3518948"/>
            <a:ext cx="1230836" cy="621043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紧密公司客户端开发</a:t>
            </a:r>
            <a:endParaRPr lang="zh-CN" altLang="en-US" sz="10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Rectangle 51"/>
          <p:cNvSpPr>
            <a:spLocks noChangeArrowheads="1"/>
          </p:cNvSpPr>
          <p:nvPr/>
        </p:nvSpPr>
        <p:spPr bwMode="auto">
          <a:xfrm>
            <a:off x="7321925" y="2582615"/>
            <a:ext cx="1198562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0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 Box 52"/>
          <p:cNvSpPr txBox="1">
            <a:spLocks noChangeArrowheads="1"/>
          </p:cNvSpPr>
          <p:nvPr/>
        </p:nvSpPr>
        <p:spPr bwMode="auto">
          <a:xfrm>
            <a:off x="1990874" y="1803407"/>
            <a:ext cx="46166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等级</a:t>
            </a:r>
          </a:p>
        </p:txBody>
      </p:sp>
      <p:sp>
        <p:nvSpPr>
          <p:cNvPr id="48" name="Text Box 53"/>
          <p:cNvSpPr txBox="1">
            <a:spLocks noChangeArrowheads="1"/>
          </p:cNvSpPr>
          <p:nvPr/>
        </p:nvSpPr>
        <p:spPr bwMode="auto">
          <a:xfrm>
            <a:off x="3123246" y="5257814"/>
            <a:ext cx="9475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50000"/>
              </a:spcBef>
              <a:defRPr/>
            </a:pPr>
            <a:r>
              <a:rPr lang="en-US" altLang="zh-CN" sz="1600" kern="0" dirty="0">
                <a:solidFill>
                  <a:srgbClr val="0070C0"/>
                </a:solidFill>
                <a:latin typeface="Impact" pitchFamily="34" charset="0"/>
                <a:ea typeface="微软雅黑" pitchFamily="34" charset="-122"/>
              </a:rPr>
              <a:t>7</a:t>
            </a:r>
            <a:r>
              <a:rPr lang="zh-CN" altLang="en-US" sz="1600" kern="0" dirty="0" smtClean="0">
                <a:solidFill>
                  <a:srgbClr val="0070C0"/>
                </a:solidFill>
                <a:latin typeface="Impact" pitchFamily="34" charset="0"/>
                <a:ea typeface="微软雅黑" pitchFamily="34" charset="-122"/>
              </a:rPr>
              <a:t>月</a:t>
            </a:r>
            <a:r>
              <a:rPr lang="en-US" altLang="zh-CN" sz="1600" kern="0" dirty="0" smtClean="0">
                <a:solidFill>
                  <a:srgbClr val="0070C0"/>
                </a:solidFill>
                <a:latin typeface="Impact" pitchFamily="34" charset="0"/>
                <a:ea typeface="微软雅黑" pitchFamily="34" charset="-122"/>
              </a:rPr>
              <a:t>-</a:t>
            </a:r>
            <a:r>
              <a:rPr lang="en-US" altLang="zh-CN" sz="1600" kern="0" dirty="0">
                <a:solidFill>
                  <a:srgbClr val="0070C0"/>
                </a:solidFill>
                <a:latin typeface="Impact" pitchFamily="34" charset="0"/>
                <a:ea typeface="微软雅黑" pitchFamily="34" charset="-122"/>
              </a:rPr>
              <a:t>9</a:t>
            </a:r>
            <a:r>
              <a:rPr lang="zh-CN" altLang="en-US" sz="1600" kern="0" dirty="0">
                <a:solidFill>
                  <a:srgbClr val="0070C0"/>
                </a:solidFill>
                <a:latin typeface="Impact" pitchFamily="34" charset="0"/>
                <a:ea typeface="微软雅黑" pitchFamily="34" charset="-122"/>
              </a:rPr>
              <a:t>月</a:t>
            </a:r>
            <a:endParaRPr kumimoji="0" lang="en-US" altLang="zh-CN" sz="160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9" name="Text Box 54"/>
          <p:cNvSpPr txBox="1">
            <a:spLocks noChangeArrowheads="1"/>
          </p:cNvSpPr>
          <p:nvPr/>
        </p:nvSpPr>
        <p:spPr bwMode="auto">
          <a:xfrm>
            <a:off x="4525813" y="5257814"/>
            <a:ext cx="9739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50000"/>
              </a:spcBef>
              <a:defRPr/>
            </a:pPr>
            <a:r>
              <a:rPr lang="en-US" altLang="zh-CN" sz="1600" kern="0" dirty="0" smtClean="0">
                <a:solidFill>
                  <a:srgbClr val="0070C0"/>
                </a:solidFill>
                <a:latin typeface="Impact" pitchFamily="34" charset="0"/>
                <a:ea typeface="微软雅黑" pitchFamily="34" charset="-122"/>
              </a:rPr>
              <a:t>9</a:t>
            </a:r>
            <a:r>
              <a:rPr lang="zh-CN" altLang="en-US" sz="1600" kern="0" dirty="0" smtClean="0">
                <a:solidFill>
                  <a:srgbClr val="0070C0"/>
                </a:solidFill>
                <a:latin typeface="Impact" pitchFamily="34" charset="0"/>
                <a:ea typeface="微软雅黑" pitchFamily="34" charset="-122"/>
              </a:rPr>
              <a:t>月</a:t>
            </a:r>
            <a:r>
              <a:rPr lang="en-US" altLang="zh-CN" sz="1600" kern="0" dirty="0" smtClean="0">
                <a:solidFill>
                  <a:srgbClr val="0070C0"/>
                </a:solidFill>
                <a:latin typeface="Impact" pitchFamily="34" charset="0"/>
                <a:ea typeface="微软雅黑" pitchFamily="34" charset="-122"/>
              </a:rPr>
              <a:t>-10</a:t>
            </a:r>
            <a:r>
              <a:rPr lang="zh-CN" altLang="en-US" sz="1600" kern="0" dirty="0" smtClean="0">
                <a:solidFill>
                  <a:srgbClr val="0070C0"/>
                </a:solidFill>
                <a:latin typeface="Impact" pitchFamily="34" charset="0"/>
                <a:ea typeface="微软雅黑" pitchFamily="34" charset="-122"/>
              </a:rPr>
              <a:t>月</a:t>
            </a:r>
            <a:endParaRPr lang="en-US" altLang="zh-CN" sz="1600" kern="0" dirty="0">
              <a:solidFill>
                <a:srgbClr val="0070C0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0" name="Text Box 55"/>
          <p:cNvSpPr txBox="1">
            <a:spLocks noChangeArrowheads="1"/>
          </p:cNvSpPr>
          <p:nvPr/>
        </p:nvSpPr>
        <p:spPr bwMode="auto">
          <a:xfrm>
            <a:off x="5631530" y="5257828"/>
            <a:ext cx="10921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50000"/>
              </a:spcBef>
              <a:defRPr/>
            </a:pPr>
            <a:r>
              <a:rPr lang="en-US" altLang="zh-CN" sz="1600" kern="0" dirty="0" smtClean="0">
                <a:solidFill>
                  <a:srgbClr val="0070C0"/>
                </a:solidFill>
                <a:latin typeface="Impact" pitchFamily="34" charset="0"/>
                <a:ea typeface="微软雅黑" pitchFamily="34" charset="-122"/>
              </a:rPr>
              <a:t>10</a:t>
            </a:r>
            <a:r>
              <a:rPr lang="zh-CN" altLang="en-US" sz="1600" kern="0" dirty="0" smtClean="0">
                <a:solidFill>
                  <a:srgbClr val="0070C0"/>
                </a:solidFill>
                <a:latin typeface="Impact" pitchFamily="34" charset="0"/>
                <a:ea typeface="微软雅黑" pitchFamily="34" charset="-122"/>
              </a:rPr>
              <a:t>月</a:t>
            </a:r>
            <a:r>
              <a:rPr lang="en-US" altLang="zh-CN" sz="1600" kern="0" dirty="0" smtClean="0">
                <a:solidFill>
                  <a:srgbClr val="0070C0"/>
                </a:solidFill>
                <a:latin typeface="Impact" pitchFamily="34" charset="0"/>
                <a:ea typeface="微软雅黑" pitchFamily="34" charset="-122"/>
              </a:rPr>
              <a:t>-11</a:t>
            </a:r>
            <a:r>
              <a:rPr lang="zh-CN" altLang="en-US" sz="1600" kern="0" dirty="0" smtClean="0">
                <a:solidFill>
                  <a:srgbClr val="0070C0"/>
                </a:solidFill>
                <a:latin typeface="Impact" pitchFamily="34" charset="0"/>
                <a:ea typeface="微软雅黑" pitchFamily="34" charset="-122"/>
              </a:rPr>
              <a:t>月</a:t>
            </a:r>
            <a:endParaRPr lang="en-US" altLang="zh-CN" sz="1600" kern="0" dirty="0">
              <a:solidFill>
                <a:srgbClr val="0070C0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1" name="Text Box 56"/>
          <p:cNvSpPr txBox="1">
            <a:spLocks noChangeArrowheads="1"/>
          </p:cNvSpPr>
          <p:nvPr/>
        </p:nvSpPr>
        <p:spPr bwMode="auto">
          <a:xfrm>
            <a:off x="6936737" y="5249237"/>
            <a:ext cx="11170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50000"/>
              </a:spcBef>
              <a:defRPr/>
            </a:pPr>
            <a:r>
              <a:rPr lang="en-US" altLang="zh-CN" sz="1600" kern="0" dirty="0" smtClean="0">
                <a:solidFill>
                  <a:srgbClr val="0070C0"/>
                </a:solidFill>
                <a:latin typeface="Impact" pitchFamily="34" charset="0"/>
                <a:ea typeface="微软雅黑" pitchFamily="34" charset="-122"/>
              </a:rPr>
              <a:t>11</a:t>
            </a:r>
            <a:r>
              <a:rPr lang="zh-CN" altLang="en-US" sz="1600" kern="0" dirty="0" smtClean="0">
                <a:solidFill>
                  <a:srgbClr val="0070C0"/>
                </a:solidFill>
                <a:latin typeface="Impact" pitchFamily="34" charset="0"/>
                <a:ea typeface="微软雅黑" pitchFamily="34" charset="-122"/>
              </a:rPr>
              <a:t>月</a:t>
            </a:r>
            <a:r>
              <a:rPr lang="en-US" altLang="zh-CN" sz="1600" kern="0" dirty="0" smtClean="0">
                <a:solidFill>
                  <a:srgbClr val="0070C0"/>
                </a:solidFill>
                <a:latin typeface="Impact" pitchFamily="34" charset="0"/>
                <a:ea typeface="微软雅黑" pitchFamily="34" charset="-122"/>
              </a:rPr>
              <a:t>-</a:t>
            </a:r>
            <a:r>
              <a:rPr lang="zh-CN" altLang="en-US" sz="1600" kern="0" dirty="0">
                <a:solidFill>
                  <a:srgbClr val="0070C0"/>
                </a:solidFill>
                <a:latin typeface="Impact" pitchFamily="34" charset="0"/>
                <a:ea typeface="微软雅黑" pitchFamily="34" charset="-122"/>
              </a:rPr>
              <a:t>至今</a:t>
            </a:r>
            <a:endParaRPr lang="en-US" altLang="zh-CN" sz="1600" kern="0" dirty="0">
              <a:solidFill>
                <a:srgbClr val="0070C0"/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539605" y="3695635"/>
            <a:ext cx="608459" cy="577328"/>
            <a:chOff x="4539605" y="3554963"/>
            <a:chExt cx="608459" cy="577328"/>
          </a:xfrm>
        </p:grpSpPr>
        <p:grpSp>
          <p:nvGrpSpPr>
            <p:cNvPr id="37" name="Group 29"/>
            <p:cNvGrpSpPr>
              <a:grpSpLocks/>
            </p:cNvGrpSpPr>
            <p:nvPr/>
          </p:nvGrpSpPr>
          <p:grpSpPr bwMode="auto">
            <a:xfrm>
              <a:off x="4539605" y="3554963"/>
              <a:ext cx="608459" cy="577328"/>
              <a:chOff x="0" y="0"/>
              <a:chExt cx="1042" cy="1019"/>
            </a:xfrm>
          </p:grpSpPr>
          <p:pic>
            <p:nvPicPr>
              <p:cNvPr id="38" name="Picture 30" descr="circuler_1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042" cy="10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Oval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5" cy="1019"/>
              </a:xfrm>
              <a:prstGeom prst="ellipse">
                <a:avLst/>
              </a:prstGeom>
              <a:gradFill>
                <a:gsLst>
                  <a:gs pos="50000">
                    <a:srgbClr val="EEEEEE"/>
                  </a:gs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</a:gradFill>
              <a:ln w="19050">
                <a:noFill/>
                <a:round/>
                <a:headEnd/>
                <a:tailEnd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kern="0" dirty="0">
                  <a:solidFill>
                    <a:sysClr val="windowText" lastClr="000000"/>
                  </a:solidFill>
                  <a:latin typeface="Impact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53" name="WordArt 26"/>
            <p:cNvSpPr>
              <a:spLocks noChangeArrowheads="1" noChangeShapeType="1"/>
            </p:cNvSpPr>
            <p:nvPr/>
          </p:nvSpPr>
          <p:spPr bwMode="auto">
            <a:xfrm>
              <a:off x="4716016" y="3732758"/>
              <a:ext cx="305864" cy="264191"/>
            </a:xfrm>
            <a:prstGeom prst="rect">
              <a:avLst/>
            </a:prstGeom>
          </p:spPr>
          <p:txBody>
            <a:bodyPr wrap="none" numCol="1" fromWordArt="1">
              <a:prstTxWarp prst="textPlain">
                <a:avLst>
                  <a:gd name="adj" fmla="val 50000"/>
                </a:avLst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kern="1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0070C0"/>
                  </a:solidFill>
                  <a:latin typeface="Impact" pitchFamily="34" charset="0"/>
                  <a:ea typeface="微软雅黑" pitchFamily="34" charset="-122"/>
                </a:rPr>
                <a:t>UP</a:t>
              </a:r>
              <a:endParaRPr kumimoji="0" lang="en-US" altLang="zh-CN" sz="2400" i="0" u="none" strike="noStrike" kern="10" cap="none" spc="0" normalizeH="0" baseline="0" noProof="0" dirty="0" smtClean="0">
                <a:ln w="9525">
                  <a:noFill/>
                  <a:round/>
                  <a:headEnd/>
                  <a:tailEnd/>
                </a:ln>
                <a:solidFill>
                  <a:srgbClr val="0070C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707647" y="3039349"/>
            <a:ext cx="749300" cy="634300"/>
            <a:chOff x="5716439" y="2863509"/>
            <a:chExt cx="749300" cy="634300"/>
          </a:xfrm>
        </p:grpSpPr>
        <p:sp>
          <p:nvSpPr>
            <p:cNvPr id="52" name="Oval 38"/>
            <p:cNvSpPr>
              <a:spLocks noChangeArrowheads="1"/>
            </p:cNvSpPr>
            <p:nvPr/>
          </p:nvSpPr>
          <p:spPr bwMode="auto">
            <a:xfrm>
              <a:off x="5716439" y="2863509"/>
              <a:ext cx="749300" cy="634300"/>
            </a:xfrm>
            <a:prstGeom prst="ellipse">
              <a:avLst/>
            </a:prstGeom>
            <a:gradFill>
              <a:gsLst>
                <a:gs pos="50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WordArt 26"/>
            <p:cNvSpPr>
              <a:spLocks noChangeArrowheads="1" noChangeShapeType="1"/>
            </p:cNvSpPr>
            <p:nvPr/>
          </p:nvSpPr>
          <p:spPr bwMode="auto">
            <a:xfrm>
              <a:off x="5884590" y="2990251"/>
              <a:ext cx="432048" cy="366443"/>
            </a:xfrm>
            <a:prstGeom prst="rect">
              <a:avLst/>
            </a:prstGeom>
          </p:spPr>
          <p:txBody>
            <a:bodyPr wrap="none" numCol="1" fromWordArt="1">
              <a:prstTxWarp prst="textPlain">
                <a:avLst>
                  <a:gd name="adj" fmla="val 50000"/>
                </a:avLst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400" kern="1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0070C0"/>
                  </a:solidFill>
                  <a:latin typeface="Impact" pitchFamily="34" charset="0"/>
                  <a:ea typeface="微软雅黑" pitchFamily="34" charset="-122"/>
                </a:rPr>
                <a:t>UP</a:t>
              </a:r>
              <a:endParaRPr kumimoji="0" lang="en-US" altLang="zh-CN" sz="400" i="0" u="none" strike="noStrike" kern="10" cap="none" spc="0" normalizeH="0" baseline="0" noProof="0" dirty="0" smtClean="0">
                <a:ln w="9525">
                  <a:noFill/>
                  <a:round/>
                  <a:headEnd/>
                  <a:tailEnd/>
                </a:ln>
                <a:solidFill>
                  <a:srgbClr val="0070C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808562" y="2301793"/>
            <a:ext cx="1026726" cy="787005"/>
            <a:chOff x="6808562" y="2187497"/>
            <a:chExt cx="1026726" cy="787005"/>
          </a:xfrm>
        </p:grpSpPr>
        <p:grpSp>
          <p:nvGrpSpPr>
            <p:cNvPr id="40" name="Group 43"/>
            <p:cNvGrpSpPr>
              <a:grpSpLocks/>
            </p:cNvGrpSpPr>
            <p:nvPr/>
          </p:nvGrpSpPr>
          <p:grpSpPr bwMode="auto">
            <a:xfrm>
              <a:off x="6808562" y="2187497"/>
              <a:ext cx="1026726" cy="787005"/>
              <a:chOff x="0" y="0"/>
              <a:chExt cx="1042" cy="1019"/>
            </a:xfrm>
          </p:grpSpPr>
          <p:pic>
            <p:nvPicPr>
              <p:cNvPr id="41" name="Picture 44" descr="circuler_1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042" cy="10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" name="Oval 4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5" cy="1019"/>
              </a:xfrm>
              <a:prstGeom prst="ellipse">
                <a:avLst/>
              </a:prstGeom>
              <a:gradFill>
                <a:gsLst>
                  <a:gs pos="50000">
                    <a:srgbClr val="EEEEEE"/>
                  </a:gs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</a:gradFill>
              <a:ln w="19050">
                <a:noFill/>
                <a:round/>
                <a:headEnd/>
                <a:tailEnd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kern="0" dirty="0">
                  <a:solidFill>
                    <a:sysClr val="windowText" lastClr="000000"/>
                  </a:solidFill>
                  <a:latin typeface="Impact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55" name="WordArt 26"/>
            <p:cNvSpPr>
              <a:spLocks noChangeArrowheads="1" noChangeShapeType="1"/>
            </p:cNvSpPr>
            <p:nvPr/>
          </p:nvSpPr>
          <p:spPr bwMode="auto">
            <a:xfrm>
              <a:off x="7069897" y="2358912"/>
              <a:ext cx="504056" cy="461693"/>
            </a:xfrm>
            <a:prstGeom prst="rect">
              <a:avLst/>
            </a:prstGeom>
          </p:spPr>
          <p:txBody>
            <a:bodyPr wrap="none" numCol="1" fromWordArt="1">
              <a:prstTxWarp prst="textPlain">
                <a:avLst>
                  <a:gd name="adj" fmla="val 50000"/>
                </a:avLst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kern="1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0070C0"/>
                  </a:solidFill>
                  <a:latin typeface="Impact" pitchFamily="34" charset="0"/>
                  <a:ea typeface="微软雅黑" pitchFamily="34" charset="-122"/>
                </a:rPr>
                <a:t>UP</a:t>
              </a:r>
              <a:endParaRPr kumimoji="0" lang="en-US" altLang="zh-CN" sz="2400" i="0" u="none" strike="noStrike" kern="10" cap="none" spc="0" normalizeH="0" baseline="0" noProof="0" dirty="0" smtClean="0">
                <a:ln w="9525">
                  <a:noFill/>
                  <a:round/>
                  <a:headEnd/>
                  <a:tailEnd/>
                </a:ln>
                <a:solidFill>
                  <a:srgbClr val="0070C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959358" y="538982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50000"/>
              </a:spcBef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</a:p>
        </p:txBody>
      </p:sp>
    </p:spTree>
    <p:extLst>
      <p:ext uri="{BB962C8B-B14F-4D97-AF65-F5344CB8AC3E}">
        <p14:creationId xmlns:p14="http://schemas.microsoft.com/office/powerpoint/2010/main" val="324977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 rot="-5400000">
            <a:off x="-365465" y="3701838"/>
            <a:ext cx="4724400" cy="98425"/>
            <a:chOff x="0" y="0"/>
            <a:chExt cx="5760" cy="34"/>
          </a:xfrm>
        </p:grpSpPr>
        <p:pic>
          <p:nvPicPr>
            <p:cNvPr id="7" name="Picture 12" descr="图片1副本"/>
            <p:cNvPicPr>
              <a:picLocks noChangeAspect="1" noChangeArrowheads="1"/>
            </p:cNvPicPr>
            <p:nvPr/>
          </p:nvPicPr>
          <p:blipFill>
            <a:blip r:embed="rId3">
              <a:lum contrast="-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685"/>
            <a:stretch>
              <a:fillRect/>
            </a:stretch>
          </p:blipFill>
          <p:spPr bwMode="auto">
            <a:xfrm flipV="1">
              <a:off x="0" y="0"/>
              <a:ext cx="5760" cy="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0" y="6"/>
              <a:ext cx="576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84" y="525735"/>
            <a:ext cx="1791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作回顾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502478" y="1125760"/>
            <a:ext cx="46676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情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景模拟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丰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标系统开发（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月中旬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-9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月）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0" name="组合 4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561656" y="1860245"/>
            <a:ext cx="688368" cy="688368"/>
            <a:chOff x="7242071" y="1820434"/>
            <a:chExt cx="688368" cy="688368"/>
          </a:xfrm>
        </p:grpSpPr>
        <p:sp>
          <p:nvSpPr>
            <p:cNvPr id="51" name="椭圆 50"/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solidFill>
              <a:srgbClr val="0070C0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3" name="组合 5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3473333" y="1778567"/>
            <a:ext cx="5785067" cy="954108"/>
            <a:chOff x="8548025" y="1459078"/>
            <a:chExt cx="2967866" cy="954108"/>
          </a:xfrm>
        </p:grpSpPr>
        <p:sp>
          <p:nvSpPr>
            <p:cNvPr id="54" name="矩形 53"/>
            <p:cNvSpPr/>
            <p:nvPr/>
          </p:nvSpPr>
          <p:spPr>
            <a:xfrm>
              <a:off x="8548025" y="1766855"/>
              <a:ext cx="296786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利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用公司提供的资源，希望可以将数据标注系统从线下的工具转换成线上的系统。</a:t>
              </a:r>
              <a:endPara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团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队人员只有六个，任务重，时间紧，且缺少前端开发。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情景</a:t>
              </a:r>
              <a:endParaRPr lang="zh-CN" altLang="en-US" sz="14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6" name="文本框 3"/>
          <p:cNvSpPr txBox="1"/>
          <p:nvPr/>
        </p:nvSpPr>
        <p:spPr>
          <a:xfrm>
            <a:off x="2683477" y="1778567"/>
            <a:ext cx="436013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" name="组合 5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3473333" y="2888672"/>
            <a:ext cx="5785067" cy="1127232"/>
            <a:chOff x="8548025" y="1459078"/>
            <a:chExt cx="2967866" cy="1127232"/>
          </a:xfrm>
        </p:grpSpPr>
        <p:sp>
          <p:nvSpPr>
            <p:cNvPr id="58" name="矩形 57"/>
            <p:cNvSpPr/>
            <p:nvPr/>
          </p:nvSpPr>
          <p:spPr>
            <a:xfrm>
              <a:off x="8548025" y="1766855"/>
              <a:ext cx="2967866" cy="819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将数据标注系统从线下的工具转换成线上的系统，并且增加运营管理平台，数据共享平台等。</a:t>
              </a:r>
              <a:endPara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实</a:t>
              </a:r>
              <a:r>
                <a:rPr lang="zh-CN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现数据全流程监控、可追踪、可视化等。</a:t>
              </a:r>
              <a:endPara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分</a:t>
              </a:r>
              <a:r>
                <a:rPr lang="zh-CN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担前端页面美化工作。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任务</a:t>
              </a:r>
            </a:p>
          </p:txBody>
        </p:sp>
      </p:grpSp>
      <p:sp>
        <p:nvSpPr>
          <p:cNvPr id="60" name="文本框 3"/>
          <p:cNvSpPr txBox="1"/>
          <p:nvPr/>
        </p:nvSpPr>
        <p:spPr>
          <a:xfrm>
            <a:off x="2683477" y="2941424"/>
            <a:ext cx="436013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" name="组合 6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566395" y="2997042"/>
            <a:ext cx="688368" cy="688368"/>
            <a:chOff x="7242071" y="1820434"/>
            <a:chExt cx="688368" cy="688368"/>
          </a:xfrm>
        </p:grpSpPr>
        <p:sp>
          <p:nvSpPr>
            <p:cNvPr id="62" name="椭圆 61"/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solidFill>
              <a:srgbClr val="0070C0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4" name="文本框 3"/>
          <p:cNvSpPr txBox="1"/>
          <p:nvPr/>
        </p:nvSpPr>
        <p:spPr>
          <a:xfrm>
            <a:off x="2692572" y="2894451"/>
            <a:ext cx="436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3473333" y="4118928"/>
            <a:ext cx="5785067" cy="1198470"/>
            <a:chOff x="8548025" y="1459078"/>
            <a:chExt cx="2967866" cy="1198470"/>
          </a:xfrm>
        </p:grpSpPr>
        <p:sp>
          <p:nvSpPr>
            <p:cNvPr id="66" name="矩形 65"/>
            <p:cNvSpPr/>
            <p:nvPr/>
          </p:nvSpPr>
          <p:spPr>
            <a:xfrm>
              <a:off x="8548025" y="1766855"/>
              <a:ext cx="2967866" cy="8906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50000"/>
                </a:lnSpc>
                <a:spcBef>
                  <a:spcPct val="0"/>
                </a:spcBef>
                <a:buAutoNum type="arabicPeriod"/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学习、参考公司项目的搭建。根据现有情况搭建后台编码环境。</a:t>
              </a:r>
              <a:endPara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28600" indent="-228600">
                <a:lnSpc>
                  <a:spcPct val="150000"/>
                </a:lnSpc>
                <a:spcBef>
                  <a:spcPct val="0"/>
                </a:spcBef>
                <a:buAutoNum type="arabicPeriod"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梳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理流程，把握数据的每个流向。</a:t>
              </a:r>
              <a:endPara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28600" indent="-228600">
                <a:lnSpc>
                  <a:spcPct val="150000"/>
                </a:lnSpc>
                <a:spcBef>
                  <a:spcPct val="0"/>
                </a:spcBef>
                <a:buAutoNum type="arabicPeriod"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学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习相关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css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样式，最大程度重现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ui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设计效果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行动</a:t>
              </a:r>
              <a:endParaRPr lang="zh-CN" altLang="en-US" sz="14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8" name="文本框 3"/>
          <p:cNvSpPr txBox="1"/>
          <p:nvPr/>
        </p:nvSpPr>
        <p:spPr>
          <a:xfrm>
            <a:off x="2683477" y="4171680"/>
            <a:ext cx="436013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9" name="组合 6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566395" y="4227298"/>
            <a:ext cx="688368" cy="688368"/>
            <a:chOff x="7242071" y="1820434"/>
            <a:chExt cx="688368" cy="688368"/>
          </a:xfrm>
        </p:grpSpPr>
        <p:sp>
          <p:nvSpPr>
            <p:cNvPr id="70" name="椭圆 69"/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solidFill>
              <a:srgbClr val="0070C0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72" name="文本框 3"/>
          <p:cNvSpPr txBox="1"/>
          <p:nvPr/>
        </p:nvSpPr>
        <p:spPr>
          <a:xfrm>
            <a:off x="2692572" y="4124707"/>
            <a:ext cx="436013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3" name="组合 7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3473333" y="5338001"/>
            <a:ext cx="5785067" cy="1161857"/>
            <a:chOff x="8548025" y="1459078"/>
            <a:chExt cx="2967866" cy="1161857"/>
          </a:xfrm>
        </p:grpSpPr>
        <p:sp>
          <p:nvSpPr>
            <p:cNvPr id="74" name="矩形 73"/>
            <p:cNvSpPr/>
            <p:nvPr/>
          </p:nvSpPr>
          <p:spPr>
            <a:xfrm>
              <a:off x="8548025" y="1766855"/>
              <a:ext cx="2967866" cy="854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50000"/>
                </a:lnSpc>
                <a:spcBef>
                  <a:spcPct val="0"/>
                </a:spcBef>
                <a:buAutoNum type="arabicPeriod"/>
              </a:pPr>
              <a:r>
                <a:rPr lang="zh-CN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后台编码人员可以快速进入项目，并且使用全局配置化的资源。</a:t>
              </a:r>
              <a:r>
                <a:rPr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加快项目编码进度</a:t>
              </a:r>
              <a:endPara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28600" indent="-228600">
                <a:lnSpc>
                  <a:spcPct val="150000"/>
                </a:lnSpc>
                <a:spcBef>
                  <a:spcPct val="0"/>
                </a:spcBef>
                <a:buAutoNum type="arabicPeriod"/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提</a:t>
              </a:r>
              <a:r>
                <a:rPr lang="zh-CN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前梳理设计数据库，和数据流向，修正了项目</a:t>
              </a:r>
              <a:r>
                <a:rPr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80%</a:t>
              </a:r>
              <a:r>
                <a:rPr lang="zh-CN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的数据流向不正确的问题</a:t>
              </a:r>
              <a:endPara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28600" indent="-228600">
                <a:lnSpc>
                  <a:spcPct val="150000"/>
                </a:lnSpc>
                <a:spcBef>
                  <a:spcPct val="0"/>
                </a:spcBef>
                <a:buAutoNum type="arabicPeriod"/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完</a:t>
              </a:r>
              <a:r>
                <a:rPr lang="zh-CN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成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ui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效</a:t>
              </a:r>
              <a:r>
                <a:rPr lang="zh-CN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果图的</a:t>
              </a:r>
              <a:r>
                <a:rPr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99%</a:t>
              </a:r>
              <a:r>
                <a:rPr lang="zh-CN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的重现，让系统更加美观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结果</a:t>
              </a:r>
              <a:endParaRPr lang="zh-CN" altLang="en-US" sz="14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76" name="文本框 3"/>
          <p:cNvSpPr txBox="1"/>
          <p:nvPr/>
        </p:nvSpPr>
        <p:spPr>
          <a:xfrm>
            <a:off x="2683477" y="5338001"/>
            <a:ext cx="436013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7" name="组合 7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566395" y="5393619"/>
            <a:ext cx="688368" cy="688368"/>
            <a:chOff x="7242071" y="1820434"/>
            <a:chExt cx="688368" cy="688368"/>
          </a:xfrm>
        </p:grpSpPr>
        <p:sp>
          <p:nvSpPr>
            <p:cNvPr id="78" name="椭圆 77"/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solidFill>
              <a:srgbClr val="0070C0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80" name="文本框 3"/>
          <p:cNvSpPr txBox="1"/>
          <p:nvPr/>
        </p:nvSpPr>
        <p:spPr>
          <a:xfrm>
            <a:off x="2692572" y="5291028"/>
            <a:ext cx="436013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916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 rot="-5400000">
            <a:off x="-365465" y="3701838"/>
            <a:ext cx="4724400" cy="98425"/>
            <a:chOff x="0" y="0"/>
            <a:chExt cx="5760" cy="34"/>
          </a:xfrm>
        </p:grpSpPr>
        <p:pic>
          <p:nvPicPr>
            <p:cNvPr id="7" name="Picture 12" descr="图片1副本"/>
            <p:cNvPicPr>
              <a:picLocks noChangeAspect="1" noChangeArrowheads="1"/>
            </p:cNvPicPr>
            <p:nvPr/>
          </p:nvPicPr>
          <p:blipFill>
            <a:blip r:embed="rId3">
              <a:lum contrast="-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685"/>
            <a:stretch>
              <a:fillRect/>
            </a:stretch>
          </p:blipFill>
          <p:spPr bwMode="auto">
            <a:xfrm flipV="1">
              <a:off x="0" y="0"/>
              <a:ext cx="5760" cy="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0" y="6"/>
              <a:ext cx="576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84" y="525735"/>
            <a:ext cx="1791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作回顾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02478" y="1125760"/>
            <a:ext cx="46676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优化任务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日志备份优化（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-10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561656" y="1860245"/>
            <a:ext cx="688368" cy="688368"/>
            <a:chOff x="7242071" y="1820434"/>
            <a:chExt cx="688368" cy="688368"/>
          </a:xfrm>
        </p:grpSpPr>
        <p:sp>
          <p:nvSpPr>
            <p:cNvPr id="13" name="椭圆 12"/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solidFill>
              <a:srgbClr val="0070C0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3473333" y="1778567"/>
            <a:ext cx="5785067" cy="1131977"/>
            <a:chOff x="8548025" y="1459078"/>
            <a:chExt cx="2967866" cy="1131977"/>
          </a:xfrm>
        </p:grpSpPr>
        <p:sp>
          <p:nvSpPr>
            <p:cNvPr id="16" name="矩形 15"/>
            <p:cNvSpPr/>
            <p:nvPr/>
          </p:nvSpPr>
          <p:spPr>
            <a:xfrm>
              <a:off x="8548025" y="1766855"/>
              <a:ext cx="2967866" cy="8242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ris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系统在八月份日志量剧增，（接口请求次数较之前频繁很多）。日志统计功能不完善，统计的数据较难达到当前需求的要求。日志备份不可用（原因是：突增的数据量，让接口接连报错）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情景</a:t>
              </a:r>
              <a:endParaRPr lang="zh-CN" altLang="en-US" sz="14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8" name="文本框 3"/>
          <p:cNvSpPr txBox="1"/>
          <p:nvPr/>
        </p:nvSpPr>
        <p:spPr>
          <a:xfrm>
            <a:off x="2683477" y="1778567"/>
            <a:ext cx="436013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3473333" y="2941424"/>
            <a:ext cx="5785067" cy="1008353"/>
            <a:chOff x="8548025" y="1459078"/>
            <a:chExt cx="2967866" cy="1008353"/>
          </a:xfrm>
        </p:grpSpPr>
        <p:sp>
          <p:nvSpPr>
            <p:cNvPr id="24" name="矩形 23"/>
            <p:cNvSpPr/>
            <p:nvPr/>
          </p:nvSpPr>
          <p:spPr>
            <a:xfrm>
              <a:off x="8548025" y="1766855"/>
              <a:ext cx="2967866" cy="7005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50000"/>
                </a:lnSpc>
                <a:spcBef>
                  <a:spcPct val="0"/>
                </a:spcBef>
                <a:buAutoNum type="arabicPeriod"/>
              </a:pP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完善日志统计功能</a:t>
              </a:r>
              <a:endPara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28600" indent="-228600">
                <a:lnSpc>
                  <a:spcPct val="150000"/>
                </a:lnSpc>
                <a:spcBef>
                  <a:spcPct val="0"/>
                </a:spcBef>
                <a:buAutoNum type="arabicPeriod"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设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计日志备份功能方案并且实施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任务</a:t>
              </a:r>
            </a:p>
          </p:txBody>
        </p:sp>
      </p:grpSp>
      <p:sp>
        <p:nvSpPr>
          <p:cNvPr id="28" name="文本框 3"/>
          <p:cNvSpPr txBox="1"/>
          <p:nvPr/>
        </p:nvSpPr>
        <p:spPr>
          <a:xfrm>
            <a:off x="2683477" y="2941424"/>
            <a:ext cx="436013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566395" y="2997042"/>
            <a:ext cx="688368" cy="688368"/>
            <a:chOff x="7242071" y="1820434"/>
            <a:chExt cx="688368" cy="688368"/>
          </a:xfrm>
        </p:grpSpPr>
        <p:sp>
          <p:nvSpPr>
            <p:cNvPr id="30" name="椭圆 29"/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solidFill>
              <a:srgbClr val="0070C0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2" name="文本框 3"/>
          <p:cNvSpPr txBox="1"/>
          <p:nvPr/>
        </p:nvSpPr>
        <p:spPr>
          <a:xfrm>
            <a:off x="2692572" y="2894451"/>
            <a:ext cx="436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3473333" y="4171680"/>
            <a:ext cx="5785067" cy="1127232"/>
            <a:chOff x="8548025" y="1459078"/>
            <a:chExt cx="2967866" cy="1127232"/>
          </a:xfrm>
        </p:grpSpPr>
        <p:sp>
          <p:nvSpPr>
            <p:cNvPr id="34" name="矩形 33"/>
            <p:cNvSpPr/>
            <p:nvPr/>
          </p:nvSpPr>
          <p:spPr>
            <a:xfrm>
              <a:off x="8548025" y="1766855"/>
              <a:ext cx="2967866" cy="819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50000"/>
                </a:lnSpc>
                <a:spcBef>
                  <a:spcPct val="0"/>
                </a:spcBef>
                <a:buAutoNum type="arabicPeriod"/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理</a:t>
              </a:r>
              <a:r>
                <a:rPr lang="zh-CN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解和分析原方案的设计与实现，找出原方案与现状的冲突点</a:t>
              </a:r>
              <a:endPara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28600" indent="-228600">
                <a:lnSpc>
                  <a:spcPct val="150000"/>
                </a:lnSpc>
                <a:spcBef>
                  <a:spcPct val="0"/>
                </a:spcBef>
                <a:buAutoNum type="arabicPeriod"/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查</a:t>
              </a:r>
              <a:r>
                <a:rPr lang="zh-CN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找资料和讨论，完成可实行的日志备份方案</a:t>
              </a:r>
              <a:endPara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28600" indent="-228600">
                <a:lnSpc>
                  <a:spcPct val="150000"/>
                </a:lnSpc>
                <a:spcBef>
                  <a:spcPct val="0"/>
                </a:spcBef>
                <a:buAutoNum type="arabicPeriod"/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根</a:t>
              </a:r>
              <a:r>
                <a:rPr lang="zh-CN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据日志统计需求，添加统计字段并且完成接口扩展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行动</a:t>
              </a:r>
              <a:endParaRPr lang="zh-CN" altLang="en-US" sz="14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6" name="文本框 3"/>
          <p:cNvSpPr txBox="1"/>
          <p:nvPr/>
        </p:nvSpPr>
        <p:spPr>
          <a:xfrm>
            <a:off x="2683477" y="4171680"/>
            <a:ext cx="436013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566395" y="4227298"/>
            <a:ext cx="688368" cy="688368"/>
            <a:chOff x="7242071" y="1820434"/>
            <a:chExt cx="688368" cy="688368"/>
          </a:xfrm>
        </p:grpSpPr>
        <p:sp>
          <p:nvSpPr>
            <p:cNvPr id="38" name="椭圆 37"/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solidFill>
              <a:srgbClr val="0070C0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0" name="文本框 3"/>
          <p:cNvSpPr txBox="1"/>
          <p:nvPr/>
        </p:nvSpPr>
        <p:spPr>
          <a:xfrm>
            <a:off x="2692572" y="4124707"/>
            <a:ext cx="436013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3473333" y="5338001"/>
            <a:ext cx="5785067" cy="1008353"/>
            <a:chOff x="8548025" y="1459078"/>
            <a:chExt cx="2967866" cy="1008353"/>
          </a:xfrm>
        </p:grpSpPr>
        <p:sp>
          <p:nvSpPr>
            <p:cNvPr id="42" name="矩形 41"/>
            <p:cNvSpPr/>
            <p:nvPr/>
          </p:nvSpPr>
          <p:spPr>
            <a:xfrm>
              <a:off x="8548025" y="1766855"/>
              <a:ext cx="2967866" cy="7005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50000"/>
                </a:lnSpc>
                <a:spcBef>
                  <a:spcPct val="0"/>
                </a:spcBef>
                <a:buAutoNum type="arabicPeriod"/>
              </a:pP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实现了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亿级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日志数据的备份任务，从</a:t>
              </a:r>
              <a:r>
                <a:rPr lang="en-US" altLang="zh-CN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Mysql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数据库备份到</a:t>
              </a:r>
              <a:r>
                <a:rPr lang="en-US" altLang="zh-CN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hbase</a:t>
              </a:r>
            </a:p>
            <a:p>
              <a:pPr marL="228600" indent="-228600">
                <a:lnSpc>
                  <a:spcPct val="150000"/>
                </a:lnSpc>
                <a:spcBef>
                  <a:spcPct val="0"/>
                </a:spcBef>
                <a:buAutoNum type="arabicPeriod"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完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成统计接口的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扩展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，完成日志统计的任务需求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结果</a:t>
              </a:r>
              <a:endParaRPr lang="zh-CN" altLang="en-US" sz="14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4" name="文本框 3"/>
          <p:cNvSpPr txBox="1"/>
          <p:nvPr/>
        </p:nvSpPr>
        <p:spPr>
          <a:xfrm>
            <a:off x="2683477" y="5338001"/>
            <a:ext cx="436013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566395" y="5393619"/>
            <a:ext cx="688368" cy="688368"/>
            <a:chOff x="7242071" y="1820434"/>
            <a:chExt cx="688368" cy="688368"/>
          </a:xfrm>
        </p:grpSpPr>
        <p:sp>
          <p:nvSpPr>
            <p:cNvPr id="46" name="椭圆 45"/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solidFill>
              <a:srgbClr val="0070C0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8" name="文本框 3"/>
          <p:cNvSpPr txBox="1"/>
          <p:nvPr/>
        </p:nvSpPr>
        <p:spPr>
          <a:xfrm>
            <a:off x="2692572" y="5291028"/>
            <a:ext cx="436013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583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 rot="-5400000">
            <a:off x="-365465" y="3701838"/>
            <a:ext cx="4724400" cy="98425"/>
            <a:chOff x="0" y="0"/>
            <a:chExt cx="5760" cy="34"/>
          </a:xfrm>
        </p:grpSpPr>
        <p:pic>
          <p:nvPicPr>
            <p:cNvPr id="7" name="Picture 12" descr="图片1副本"/>
            <p:cNvPicPr>
              <a:picLocks noChangeAspect="1" noChangeArrowheads="1"/>
            </p:cNvPicPr>
            <p:nvPr/>
          </p:nvPicPr>
          <p:blipFill>
            <a:blip r:embed="rId3">
              <a:lum contrast="-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685"/>
            <a:stretch>
              <a:fillRect/>
            </a:stretch>
          </p:blipFill>
          <p:spPr bwMode="auto">
            <a:xfrm flipV="1">
              <a:off x="0" y="0"/>
              <a:ext cx="5760" cy="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0" y="6"/>
              <a:ext cx="576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84" y="525735"/>
            <a:ext cx="1791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作回顾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02478" y="1125760"/>
            <a:ext cx="46676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系统研发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紧密公司客户端开发（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-11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561656" y="1860245"/>
            <a:ext cx="688368" cy="688368"/>
            <a:chOff x="7242071" y="1820434"/>
            <a:chExt cx="688368" cy="688368"/>
          </a:xfrm>
        </p:grpSpPr>
        <p:sp>
          <p:nvSpPr>
            <p:cNvPr id="13" name="椭圆 12"/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solidFill>
              <a:srgbClr val="0070C0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3473333" y="1778567"/>
            <a:ext cx="5785067" cy="907941"/>
            <a:chOff x="8548025" y="1459078"/>
            <a:chExt cx="2967866" cy="907941"/>
          </a:xfrm>
        </p:grpSpPr>
        <p:sp>
          <p:nvSpPr>
            <p:cNvPr id="16" name="矩形 15"/>
            <p:cNvSpPr/>
            <p:nvPr/>
          </p:nvSpPr>
          <p:spPr>
            <a:xfrm>
              <a:off x="8548025" y="1766855"/>
              <a:ext cx="2967866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紧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密公司需要与我们顺丰共享黑名单数据，我们与紧密公司并没有一个平台共享数据</a:t>
              </a:r>
              <a:r>
                <a:rPr lang="zh-CN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，希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望我们这边会提供一个系统来支持这些共享数据的业务。（以后还会有共享其他数据的需求）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情景</a:t>
              </a:r>
              <a:endParaRPr lang="zh-CN" altLang="en-US" sz="14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8" name="文本框 3"/>
          <p:cNvSpPr txBox="1"/>
          <p:nvPr/>
        </p:nvSpPr>
        <p:spPr>
          <a:xfrm>
            <a:off x="2683477" y="1778567"/>
            <a:ext cx="436013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3473333" y="2941424"/>
            <a:ext cx="5785067" cy="1008353"/>
            <a:chOff x="8548025" y="1459078"/>
            <a:chExt cx="2967866" cy="1008353"/>
          </a:xfrm>
        </p:grpSpPr>
        <p:sp>
          <p:nvSpPr>
            <p:cNvPr id="24" name="矩形 23"/>
            <p:cNvSpPr/>
            <p:nvPr/>
          </p:nvSpPr>
          <p:spPr>
            <a:xfrm>
              <a:off x="8548025" y="1766855"/>
              <a:ext cx="2967866" cy="7005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50000"/>
                </a:lnSpc>
                <a:spcBef>
                  <a:spcPct val="0"/>
                </a:spcBef>
                <a:buAutoNum type="arabicPeriod"/>
              </a:pP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开发一个基于权限</a:t>
              </a:r>
              <a:r>
                <a:rPr lang="en-US" altLang="zh-CN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-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角色</a:t>
              </a:r>
              <a:r>
                <a:rPr lang="en-US" altLang="zh-CN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-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用户的管理平台</a:t>
              </a:r>
              <a:endPara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28600" indent="-228600">
                <a:lnSpc>
                  <a:spcPct val="150000"/>
                </a:lnSpc>
                <a:spcBef>
                  <a:spcPct val="0"/>
                </a:spcBef>
                <a:buAutoNum type="arabicPeriod"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内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部网关扩展黑名单查询接口，安全性交由网关来控制</a:t>
              </a:r>
              <a:endPara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任务</a:t>
              </a:r>
            </a:p>
          </p:txBody>
        </p:sp>
      </p:grpSp>
      <p:sp>
        <p:nvSpPr>
          <p:cNvPr id="28" name="文本框 3"/>
          <p:cNvSpPr txBox="1"/>
          <p:nvPr/>
        </p:nvSpPr>
        <p:spPr>
          <a:xfrm>
            <a:off x="2683477" y="2941424"/>
            <a:ext cx="436013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566395" y="2997042"/>
            <a:ext cx="688368" cy="688368"/>
            <a:chOff x="7242071" y="1820434"/>
            <a:chExt cx="688368" cy="688368"/>
          </a:xfrm>
        </p:grpSpPr>
        <p:sp>
          <p:nvSpPr>
            <p:cNvPr id="30" name="椭圆 29"/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solidFill>
              <a:srgbClr val="0070C0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2" name="文本框 3"/>
          <p:cNvSpPr txBox="1"/>
          <p:nvPr/>
        </p:nvSpPr>
        <p:spPr>
          <a:xfrm>
            <a:off x="2692572" y="2894451"/>
            <a:ext cx="436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3473333" y="4171680"/>
            <a:ext cx="5785067" cy="921471"/>
            <a:chOff x="8548025" y="1459078"/>
            <a:chExt cx="2967866" cy="921471"/>
          </a:xfrm>
        </p:grpSpPr>
        <p:sp>
          <p:nvSpPr>
            <p:cNvPr id="34" name="矩形 33"/>
            <p:cNvSpPr/>
            <p:nvPr/>
          </p:nvSpPr>
          <p:spPr>
            <a:xfrm>
              <a:off x="8548025" y="1766855"/>
              <a:ext cx="2967866" cy="613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50000"/>
                </a:lnSpc>
                <a:spcBef>
                  <a:spcPct val="0"/>
                </a:spcBef>
                <a:buAutoNum type="arabicPeriod"/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设计数据库，参考安全登录模式</a:t>
              </a:r>
              <a:endPara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28600" indent="-228600">
                <a:lnSpc>
                  <a:spcPct val="150000"/>
                </a:lnSpc>
                <a:spcBef>
                  <a:spcPct val="0"/>
                </a:spcBef>
                <a:buAutoNum type="arabicPeriod"/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阅读内部网关代码，扩展黑名单接口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行动</a:t>
              </a:r>
              <a:endParaRPr lang="zh-CN" altLang="en-US" sz="14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6" name="文本框 3"/>
          <p:cNvSpPr txBox="1"/>
          <p:nvPr/>
        </p:nvSpPr>
        <p:spPr>
          <a:xfrm>
            <a:off x="2683477" y="4171680"/>
            <a:ext cx="436013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566395" y="4227298"/>
            <a:ext cx="688368" cy="688368"/>
            <a:chOff x="7242071" y="1820434"/>
            <a:chExt cx="688368" cy="688368"/>
          </a:xfrm>
        </p:grpSpPr>
        <p:sp>
          <p:nvSpPr>
            <p:cNvPr id="38" name="椭圆 37"/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solidFill>
              <a:srgbClr val="0070C0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0" name="文本框 3"/>
          <p:cNvSpPr txBox="1"/>
          <p:nvPr/>
        </p:nvSpPr>
        <p:spPr>
          <a:xfrm>
            <a:off x="2692572" y="4124707"/>
            <a:ext cx="436013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3473333" y="5338001"/>
            <a:ext cx="5785067" cy="769442"/>
            <a:chOff x="8548025" y="1459078"/>
            <a:chExt cx="2967866" cy="769442"/>
          </a:xfrm>
        </p:grpSpPr>
        <p:sp>
          <p:nvSpPr>
            <p:cNvPr id="42" name="矩形 41"/>
            <p:cNvSpPr/>
            <p:nvPr/>
          </p:nvSpPr>
          <p:spPr>
            <a:xfrm>
              <a:off x="8548025" y="1766855"/>
              <a:ext cx="296786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完</a:t>
              </a:r>
              <a:r>
                <a:rPr lang="zh-CN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成客户端的开发，并且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上线使用</a:t>
              </a:r>
              <a:r>
                <a:rPr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。</a:t>
              </a:r>
              <a:endPara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结果</a:t>
              </a:r>
              <a:endParaRPr lang="zh-CN" altLang="en-US" sz="14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4" name="文本框 3"/>
          <p:cNvSpPr txBox="1"/>
          <p:nvPr/>
        </p:nvSpPr>
        <p:spPr>
          <a:xfrm>
            <a:off x="2683477" y="5338001"/>
            <a:ext cx="436013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566395" y="5393619"/>
            <a:ext cx="688368" cy="688368"/>
            <a:chOff x="7242071" y="1820434"/>
            <a:chExt cx="688368" cy="688368"/>
          </a:xfrm>
        </p:grpSpPr>
        <p:sp>
          <p:nvSpPr>
            <p:cNvPr id="46" name="椭圆 45"/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solidFill>
              <a:srgbClr val="0070C0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8" name="文本框 3"/>
          <p:cNvSpPr txBox="1"/>
          <p:nvPr/>
        </p:nvSpPr>
        <p:spPr>
          <a:xfrm>
            <a:off x="2692572" y="5291028"/>
            <a:ext cx="436013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567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 rot="-5400000">
            <a:off x="-365465" y="3701838"/>
            <a:ext cx="4724400" cy="98425"/>
            <a:chOff x="0" y="0"/>
            <a:chExt cx="5760" cy="34"/>
          </a:xfrm>
        </p:grpSpPr>
        <p:pic>
          <p:nvPicPr>
            <p:cNvPr id="7" name="Picture 12" descr="图片1副本"/>
            <p:cNvPicPr>
              <a:picLocks noChangeAspect="1" noChangeArrowheads="1"/>
            </p:cNvPicPr>
            <p:nvPr/>
          </p:nvPicPr>
          <p:blipFill>
            <a:blip r:embed="rId3">
              <a:lum contrast="-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685"/>
            <a:stretch>
              <a:fillRect/>
            </a:stretch>
          </p:blipFill>
          <p:spPr bwMode="auto">
            <a:xfrm flipV="1">
              <a:off x="0" y="0"/>
              <a:ext cx="5760" cy="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0" y="6"/>
              <a:ext cx="576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84" y="525735"/>
            <a:ext cx="1791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作回顾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02478" y="1125760"/>
            <a:ext cx="46676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据同步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线上资产整合（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至今）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561656" y="1860245"/>
            <a:ext cx="688368" cy="688368"/>
            <a:chOff x="7242071" y="1820434"/>
            <a:chExt cx="688368" cy="688368"/>
          </a:xfrm>
        </p:grpSpPr>
        <p:sp>
          <p:nvSpPr>
            <p:cNvPr id="13" name="椭圆 12"/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solidFill>
              <a:srgbClr val="0070C0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3473333" y="1778567"/>
            <a:ext cx="5785067" cy="954108"/>
            <a:chOff x="8548025" y="1459078"/>
            <a:chExt cx="2967866" cy="954108"/>
          </a:xfrm>
        </p:grpSpPr>
        <p:sp>
          <p:nvSpPr>
            <p:cNvPr id="16" name="矩形 15"/>
            <p:cNvSpPr/>
            <p:nvPr/>
          </p:nvSpPr>
          <p:spPr>
            <a:xfrm>
              <a:off x="8548025" y="1766855"/>
              <a:ext cx="296786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将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我们顺丰资产从五张资产表和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8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个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api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中整理出一份可以提供可视化的资产数据的接口，希望通过整理将资产整合工作效率提神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情景</a:t>
              </a:r>
              <a:endParaRPr lang="zh-CN" altLang="en-US" sz="14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8" name="文本框 3"/>
          <p:cNvSpPr txBox="1"/>
          <p:nvPr/>
        </p:nvSpPr>
        <p:spPr>
          <a:xfrm>
            <a:off x="2683477" y="1778567"/>
            <a:ext cx="436013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3473333" y="2941424"/>
            <a:ext cx="5785067" cy="1046441"/>
            <a:chOff x="8548025" y="1459078"/>
            <a:chExt cx="2967866" cy="1046441"/>
          </a:xfrm>
        </p:grpSpPr>
        <p:sp>
          <p:nvSpPr>
            <p:cNvPr id="24" name="矩形 23"/>
            <p:cNvSpPr/>
            <p:nvPr/>
          </p:nvSpPr>
          <p:spPr>
            <a:xfrm>
              <a:off x="8548025" y="1766855"/>
              <a:ext cx="296786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50000"/>
                </a:lnSpc>
                <a:spcBef>
                  <a:spcPct val="0"/>
                </a:spcBef>
                <a:buAutoNum type="arabicPeriod"/>
              </a:pP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每天从资产表和</a:t>
              </a:r>
              <a:r>
                <a:rPr lang="en-US" altLang="zh-CN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api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中全量同步资产</a:t>
              </a:r>
              <a:endPara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28600" indent="-228600">
                <a:lnSpc>
                  <a:spcPct val="150000"/>
                </a:lnSpc>
                <a:spcBef>
                  <a:spcPct val="0"/>
                </a:spcBef>
                <a:buAutoNum type="arabicPeriod"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提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供资产查询、下载接口</a:t>
              </a:r>
              <a:endPara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任务</a:t>
              </a:r>
            </a:p>
          </p:txBody>
        </p:sp>
      </p:grpSp>
      <p:sp>
        <p:nvSpPr>
          <p:cNvPr id="28" name="文本框 3"/>
          <p:cNvSpPr txBox="1"/>
          <p:nvPr/>
        </p:nvSpPr>
        <p:spPr>
          <a:xfrm>
            <a:off x="2683477" y="2941424"/>
            <a:ext cx="436013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566395" y="2997042"/>
            <a:ext cx="688368" cy="688368"/>
            <a:chOff x="7242071" y="1820434"/>
            <a:chExt cx="688368" cy="688368"/>
          </a:xfrm>
        </p:grpSpPr>
        <p:sp>
          <p:nvSpPr>
            <p:cNvPr id="30" name="椭圆 29"/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solidFill>
              <a:srgbClr val="0070C0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2" name="文本框 3"/>
          <p:cNvSpPr txBox="1"/>
          <p:nvPr/>
        </p:nvSpPr>
        <p:spPr>
          <a:xfrm>
            <a:off x="2692572" y="2894451"/>
            <a:ext cx="436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3473333" y="4171680"/>
            <a:ext cx="5785067" cy="954108"/>
            <a:chOff x="8548025" y="1459078"/>
            <a:chExt cx="2967866" cy="954108"/>
          </a:xfrm>
        </p:grpSpPr>
        <p:sp>
          <p:nvSpPr>
            <p:cNvPr id="34" name="矩形 33"/>
            <p:cNvSpPr/>
            <p:nvPr/>
          </p:nvSpPr>
          <p:spPr>
            <a:xfrm>
              <a:off x="8548025" y="1766855"/>
              <a:ext cx="296786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50000"/>
                </a:lnSpc>
                <a:spcBef>
                  <a:spcPct val="0"/>
                </a:spcBef>
                <a:buAutoNum type="arabicPeriod"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反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复与需求方确认数据同步后的数据，确保同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步数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据不会出现歧义、缺少等情况</a:t>
              </a:r>
              <a:endPara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28600" indent="-228600">
                <a:lnSpc>
                  <a:spcPct val="150000"/>
                </a:lnSpc>
                <a:spcBef>
                  <a:spcPct val="0"/>
                </a:spcBef>
                <a:buAutoNum type="arabicPeriod"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利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用过往系统的同种类型需求的代码，快速开发。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行动</a:t>
              </a:r>
              <a:endParaRPr lang="zh-CN" altLang="en-US" sz="14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6" name="文本框 3"/>
          <p:cNvSpPr txBox="1"/>
          <p:nvPr/>
        </p:nvSpPr>
        <p:spPr>
          <a:xfrm>
            <a:off x="2683477" y="4171680"/>
            <a:ext cx="436013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566395" y="4227298"/>
            <a:ext cx="688368" cy="688368"/>
            <a:chOff x="7242071" y="1820434"/>
            <a:chExt cx="688368" cy="688368"/>
          </a:xfrm>
        </p:grpSpPr>
        <p:sp>
          <p:nvSpPr>
            <p:cNvPr id="38" name="椭圆 37"/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solidFill>
              <a:srgbClr val="0070C0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0" name="文本框 3"/>
          <p:cNvSpPr txBox="1"/>
          <p:nvPr/>
        </p:nvSpPr>
        <p:spPr>
          <a:xfrm>
            <a:off x="2692572" y="4124707"/>
            <a:ext cx="436013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3473333" y="5338001"/>
            <a:ext cx="5785067" cy="907941"/>
            <a:chOff x="8548025" y="1459078"/>
            <a:chExt cx="2967866" cy="907941"/>
          </a:xfrm>
        </p:grpSpPr>
        <p:sp>
          <p:nvSpPr>
            <p:cNvPr id="42" name="矩形 41"/>
            <p:cNvSpPr/>
            <p:nvPr/>
          </p:nvSpPr>
          <p:spPr>
            <a:xfrm>
              <a:off x="8548025" y="1766855"/>
              <a:ext cx="2967866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50000"/>
                </a:lnSpc>
                <a:spcBef>
                  <a:spcPct val="0"/>
                </a:spcBef>
                <a:buAutoNum type="arabicPeriod"/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反</a:t>
              </a:r>
              <a:r>
                <a:rPr lang="zh-CN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复确认的过程，梳理了</a:t>
              </a:r>
              <a:r>
                <a:rPr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5</a:t>
              </a:r>
              <a:r>
                <a:rPr lang="zh-CN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张表结构，字段，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api</a:t>
              </a:r>
              <a:r>
                <a:rPr lang="zh-CN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的字段等关系，同步数据流程改版</a:t>
              </a:r>
              <a:r>
                <a:rPr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5</a:t>
              </a:r>
              <a:r>
                <a:rPr lang="zh-CN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次。</a:t>
              </a:r>
              <a:endPara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28600" indent="-228600">
                <a:lnSpc>
                  <a:spcPct val="150000"/>
                </a:lnSpc>
                <a:spcBef>
                  <a:spcPct val="0"/>
                </a:spcBef>
                <a:buAutoNum type="arabicPeriod"/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利</a:t>
              </a:r>
              <a:r>
                <a:rPr lang="zh-CN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用之前造好的轮子，缩短了一天的开发时间和提升了</a:t>
              </a:r>
              <a:r>
                <a:rPr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30%</a:t>
              </a:r>
              <a:r>
                <a:rPr lang="zh-CN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的工作效率</a:t>
              </a:r>
              <a:endPara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结果</a:t>
              </a:r>
              <a:endParaRPr lang="zh-CN" altLang="en-US" sz="14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4" name="文本框 3"/>
          <p:cNvSpPr txBox="1"/>
          <p:nvPr/>
        </p:nvSpPr>
        <p:spPr>
          <a:xfrm>
            <a:off x="2683477" y="5338001"/>
            <a:ext cx="436013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566395" y="5393619"/>
            <a:ext cx="688368" cy="688368"/>
            <a:chOff x="7242071" y="1820434"/>
            <a:chExt cx="688368" cy="688368"/>
          </a:xfrm>
        </p:grpSpPr>
        <p:sp>
          <p:nvSpPr>
            <p:cNvPr id="46" name="椭圆 45"/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solidFill>
              <a:srgbClr val="0070C0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8" name="文本框 3"/>
          <p:cNvSpPr txBox="1"/>
          <p:nvPr/>
        </p:nvSpPr>
        <p:spPr>
          <a:xfrm>
            <a:off x="2692572" y="5291028"/>
            <a:ext cx="436013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582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 rot="-5400000">
            <a:off x="-365465" y="3701838"/>
            <a:ext cx="4724400" cy="98425"/>
            <a:chOff x="0" y="0"/>
            <a:chExt cx="5760" cy="34"/>
          </a:xfrm>
        </p:grpSpPr>
        <p:pic>
          <p:nvPicPr>
            <p:cNvPr id="7" name="Picture 12" descr="图片1副本"/>
            <p:cNvPicPr>
              <a:picLocks noChangeAspect="1" noChangeArrowheads="1"/>
            </p:cNvPicPr>
            <p:nvPr/>
          </p:nvPicPr>
          <p:blipFill>
            <a:blip r:embed="rId2">
              <a:lum contrast="-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685"/>
            <a:stretch>
              <a:fillRect/>
            </a:stretch>
          </p:blipFill>
          <p:spPr bwMode="auto">
            <a:xfrm flipV="1">
              <a:off x="0" y="0"/>
              <a:ext cx="5760" cy="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0" y="6"/>
              <a:ext cx="576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84" y="525735"/>
            <a:ext cx="1791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835" y="462320"/>
            <a:ext cx="593493" cy="59367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49385" y="1733091"/>
            <a:ext cx="63000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总结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/>
              <a:t>我感觉还是比较幸运的，因为在初入职场的时候，我锁接触的工作并不是简单的增删改查。有大数据的调优方案的提供和实施，有基础开发的客户端实践，也有完成他人留下的技术债务问题等。面对这种看似杂乱的任务，但却是可以学习和实践到更多的东西，从而重新审视自己，让自己不要在舒适圈待得太久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685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1582</Words>
  <Application>Microsoft Office PowerPoint</Application>
  <PresentationFormat>自定义</PresentationFormat>
  <Paragraphs>142</Paragraphs>
  <Slides>13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樊婉仪(WanYi Fan)-顺丰科技</dc:creator>
  <cp:lastModifiedBy>曾亮辉</cp:lastModifiedBy>
  <cp:revision>39</cp:revision>
  <dcterms:created xsi:type="dcterms:W3CDTF">2019-11-20T09:28:06Z</dcterms:created>
  <dcterms:modified xsi:type="dcterms:W3CDTF">2019-12-02T09:51:06Z</dcterms:modified>
</cp:coreProperties>
</file>