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53ED-34C1-4FAF-BF5C-EDFF3D2DC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BB3C6F-5A73-4E45-B8C3-6140D0D98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54CDF-C6AC-41E1-A6BE-9702DDC531D1}"/>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619BE40B-CA73-4120-8DC3-7A3777B06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41063-3F8E-4315-984F-9CF2032CD64F}"/>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35765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489A-CFE0-4966-9C33-75BE9B1D20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2D00A-7819-4424-A115-FD4321BC1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67480-C5A0-4686-AF54-619700635458}"/>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2DF9C111-681D-4B31-86AD-6A923387F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D7081-1406-46EC-9110-E76990FC381C}"/>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28445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58A5C-6DBB-45E2-9B92-D07938A880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08A7-7062-42B7-8533-4D1CDFEA11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CDC05-922C-40F4-9E8A-2A1BF752A2AA}"/>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D8421C4D-A8CF-433A-ADCF-59F913510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EB077-EEC6-4165-9084-E1B7DAC787DF}"/>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60956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9FC2-B308-4A5C-9DF3-BAB8FEB8C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8B89C-B7E3-41AD-AEDE-ACD0EFAC5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28D3B-A23D-4E18-9A49-A792AB9783F3}"/>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82F2E6AA-49A6-419D-BEED-37505FF75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70E3A-759C-4816-A600-4A774B24E2C7}"/>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376932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5465-DDA9-4DEB-8760-C35E08681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51CCF7-7F4D-496A-9CCB-AE45BD843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12FBD-9BC1-44AF-B7E7-BB34312DBEC4}"/>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37557838-45D4-494B-832C-CF040596F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BB10F-71B6-4EC8-B99F-AE60E3C46F7D}"/>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361681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CECF-6B89-4E35-AEFD-01B4DDB19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A2F37-1C49-479E-A6A5-FF752E1B6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612F8-EC43-4AA7-83B2-91E35F161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2EE37-3B61-4244-A397-159D384C3B1B}"/>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6" name="Footer Placeholder 5">
            <a:extLst>
              <a:ext uri="{FF2B5EF4-FFF2-40B4-BE49-F238E27FC236}">
                <a16:creationId xmlns:a16="http://schemas.microsoft.com/office/drawing/2014/main" id="{CE6A0318-3322-46E3-BB61-09CD37C84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3E521-496E-44BD-93E5-58842C067B54}"/>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412068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8EC2-52B7-4C34-8388-D1DED5C1E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FC2F5-6D37-48BD-BADB-BB7FF8683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A80EB-6F22-4561-A1CD-A34818BDC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B2A9DE-1C1B-4EE2-8EBF-CE926B373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2BC04-8AED-4D1C-8EA6-59984FBA5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D893C-8612-4E35-929C-11E51A7E2560}"/>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8" name="Footer Placeholder 7">
            <a:extLst>
              <a:ext uri="{FF2B5EF4-FFF2-40B4-BE49-F238E27FC236}">
                <a16:creationId xmlns:a16="http://schemas.microsoft.com/office/drawing/2014/main" id="{C2565D04-6AB0-4FB9-B1D4-768034F5F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CB335-CCE1-446A-91D3-786C170ED2B4}"/>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327738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CCA5-ADDE-4458-9EC0-8C2C7B74A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F3D0D-1322-4370-BADD-1517C51A836D}"/>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4" name="Footer Placeholder 3">
            <a:extLst>
              <a:ext uri="{FF2B5EF4-FFF2-40B4-BE49-F238E27FC236}">
                <a16:creationId xmlns:a16="http://schemas.microsoft.com/office/drawing/2014/main" id="{4C665A21-46EE-410D-9E92-6B2D0DED6A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1B68FD-43CA-4018-ADC3-CB23E121A2FD}"/>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264271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ED8A9-F393-4F4E-A407-C067668431DD}"/>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3" name="Footer Placeholder 2">
            <a:extLst>
              <a:ext uri="{FF2B5EF4-FFF2-40B4-BE49-F238E27FC236}">
                <a16:creationId xmlns:a16="http://schemas.microsoft.com/office/drawing/2014/main" id="{A08B13E6-F624-4820-B4BD-017ADB04C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2B5031-77B6-4DA3-A436-622CFE421012}"/>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166498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F45E-D4C9-4589-8030-9D6A7207D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35957-E32C-4060-A053-C5FDAA6BC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1E769A-7781-4B77-B810-0D503493D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B0F27-F135-4DF6-B39C-9D57CF5F5121}"/>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6" name="Footer Placeholder 5">
            <a:extLst>
              <a:ext uri="{FF2B5EF4-FFF2-40B4-BE49-F238E27FC236}">
                <a16:creationId xmlns:a16="http://schemas.microsoft.com/office/drawing/2014/main" id="{3B9F86AE-84ED-4CE1-9F0A-C065B8CCE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B9033-7BDF-4F17-832D-02AC068924E7}"/>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169756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5802-607E-4B83-A5E1-345B6A335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2F652-8C9F-4D08-9A18-3869D0708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AB5DB-4043-40C1-BD26-727CBBDA4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178F1-2F3A-4EF3-941C-1999F237704A}"/>
              </a:ext>
            </a:extLst>
          </p:cNvPr>
          <p:cNvSpPr>
            <a:spLocks noGrp="1"/>
          </p:cNvSpPr>
          <p:nvPr>
            <p:ph type="dt" sz="half" idx="10"/>
          </p:nvPr>
        </p:nvSpPr>
        <p:spPr/>
        <p:txBody>
          <a:bodyPr/>
          <a:lstStyle/>
          <a:p>
            <a:fld id="{44AF1A0F-23A3-458B-86E6-E8FFB8DB6590}" type="datetimeFigureOut">
              <a:rPr lang="en-US" smtClean="0"/>
              <a:t>3/29/2022</a:t>
            </a:fld>
            <a:endParaRPr lang="en-US"/>
          </a:p>
        </p:txBody>
      </p:sp>
      <p:sp>
        <p:nvSpPr>
          <p:cNvPr id="6" name="Footer Placeholder 5">
            <a:extLst>
              <a:ext uri="{FF2B5EF4-FFF2-40B4-BE49-F238E27FC236}">
                <a16:creationId xmlns:a16="http://schemas.microsoft.com/office/drawing/2014/main" id="{CD547EE1-5F87-43C3-9EFA-5D9735A9C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B9BC5-7BB7-4093-BDDF-D5396049F366}"/>
              </a:ext>
            </a:extLst>
          </p:cNvPr>
          <p:cNvSpPr>
            <a:spLocks noGrp="1"/>
          </p:cNvSpPr>
          <p:nvPr>
            <p:ph type="sldNum" sz="quarter" idx="12"/>
          </p:nvPr>
        </p:nvSpPr>
        <p:spPr/>
        <p:txBody>
          <a:bodyPr/>
          <a:lstStyle/>
          <a:p>
            <a:fld id="{5A782269-F2BD-4240-842C-333BCB52572C}" type="slidenum">
              <a:rPr lang="en-US" smtClean="0"/>
              <a:t>‹#›</a:t>
            </a:fld>
            <a:endParaRPr lang="en-US"/>
          </a:p>
        </p:txBody>
      </p:sp>
    </p:spTree>
    <p:extLst>
      <p:ext uri="{BB962C8B-B14F-4D97-AF65-F5344CB8AC3E}">
        <p14:creationId xmlns:p14="http://schemas.microsoft.com/office/powerpoint/2010/main" val="234325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1B7D0-7905-4AD2-BABD-05872E077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CC343-BDAF-4694-9BCA-AF22593B8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EFBED-B21F-436F-9F27-2B8FD167B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F1A0F-23A3-458B-86E6-E8FFB8DB6590}" type="datetimeFigureOut">
              <a:rPr lang="en-US" smtClean="0"/>
              <a:t>3/29/2022</a:t>
            </a:fld>
            <a:endParaRPr lang="en-US"/>
          </a:p>
        </p:txBody>
      </p:sp>
      <p:sp>
        <p:nvSpPr>
          <p:cNvPr id="5" name="Footer Placeholder 4">
            <a:extLst>
              <a:ext uri="{FF2B5EF4-FFF2-40B4-BE49-F238E27FC236}">
                <a16:creationId xmlns:a16="http://schemas.microsoft.com/office/drawing/2014/main" id="{89D47C63-D228-4C6F-A53D-87DE8BA19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94D89-2193-4E3B-AFAE-C5D00A26E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82269-F2BD-4240-842C-333BCB52572C}" type="slidenum">
              <a:rPr lang="en-US" smtClean="0"/>
              <a:t>‹#›</a:t>
            </a:fld>
            <a:endParaRPr lang="en-US"/>
          </a:p>
        </p:txBody>
      </p:sp>
    </p:spTree>
    <p:extLst>
      <p:ext uri="{BB962C8B-B14F-4D97-AF65-F5344CB8AC3E}">
        <p14:creationId xmlns:p14="http://schemas.microsoft.com/office/powerpoint/2010/main" val="78007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6F88-B092-4EBF-ABFE-A0FC97CA85C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488D5CC-F148-4C58-A116-6D1C0E01D101}"/>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8A859DC3-4699-47B2-AFEB-4303B40099BC}"/>
              </a:ext>
            </a:extLst>
          </p:cNvPr>
          <p:cNvSpPr/>
          <p:nvPr/>
        </p:nvSpPr>
        <p:spPr>
          <a:xfrm>
            <a:off x="-57098" y="-2098"/>
            <a:ext cx="8858774" cy="685799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DA3CB35-FC17-42C2-AFD8-C26A6EAB9A52}"/>
              </a:ext>
            </a:extLst>
          </p:cNvPr>
          <p:cNvSpPr txBox="1">
            <a:spLocks/>
          </p:cNvSpPr>
          <p:nvPr/>
        </p:nvSpPr>
        <p:spPr>
          <a:xfrm>
            <a:off x="0" y="1540371"/>
            <a:ext cx="4851633" cy="5816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2800" b="1" dirty="0" err="1">
                <a:solidFill>
                  <a:schemeClr val="accent1">
                    <a:lumMod val="75000"/>
                  </a:schemeClr>
                </a:solidFill>
                <a:latin typeface="Montserrat Semi-Bold Bold" panose="020B0604020202020204" charset="0"/>
              </a:rPr>
              <a:t>BÁO</a:t>
            </a:r>
            <a:r>
              <a:rPr lang="vi-VN" sz="2800" b="1" dirty="0">
                <a:solidFill>
                  <a:schemeClr val="accent1">
                    <a:lumMod val="75000"/>
                  </a:schemeClr>
                </a:solidFill>
                <a:latin typeface="Montserrat Semi-Bold Bold" panose="020B0604020202020204" charset="0"/>
              </a:rPr>
              <a:t> </a:t>
            </a:r>
            <a:r>
              <a:rPr lang="vi-VN" sz="2800" b="1" dirty="0" err="1">
                <a:solidFill>
                  <a:schemeClr val="accent1">
                    <a:lumMod val="75000"/>
                  </a:schemeClr>
                </a:solidFill>
                <a:latin typeface="Montserrat Semi-Bold Bold" panose="020B0604020202020204" charset="0"/>
              </a:rPr>
              <a:t>CÁO</a:t>
            </a:r>
            <a:r>
              <a:rPr lang="vi-VN" sz="2800" b="1" dirty="0">
                <a:solidFill>
                  <a:schemeClr val="accent1">
                    <a:lumMod val="75000"/>
                  </a:schemeClr>
                </a:solidFill>
                <a:latin typeface="Montserrat Semi-Bold Bold" panose="020B0604020202020204" charset="0"/>
              </a:rPr>
              <a:t> </a:t>
            </a:r>
            <a:r>
              <a:rPr lang="vi-VN" sz="2800" b="1" dirty="0" err="1">
                <a:solidFill>
                  <a:schemeClr val="accent1">
                    <a:lumMod val="75000"/>
                  </a:schemeClr>
                </a:solidFill>
                <a:latin typeface="Montserrat Semi-Bold Bold" panose="020B0604020202020204" charset="0"/>
              </a:rPr>
              <a:t>BÀI</a:t>
            </a:r>
            <a:r>
              <a:rPr lang="vi-VN" sz="2800" b="1" dirty="0">
                <a:solidFill>
                  <a:schemeClr val="accent1">
                    <a:lumMod val="75000"/>
                  </a:schemeClr>
                </a:solidFill>
                <a:latin typeface="Montserrat Semi-Bold Bold" panose="020B0604020202020204" charset="0"/>
              </a:rPr>
              <a:t> </a:t>
            </a:r>
            <a:r>
              <a:rPr lang="vi-VN" sz="2800" b="1" dirty="0" err="1">
                <a:solidFill>
                  <a:schemeClr val="accent1">
                    <a:lumMod val="75000"/>
                  </a:schemeClr>
                </a:solidFill>
                <a:latin typeface="Montserrat Semi-Bold Bold" panose="020B0604020202020204" charset="0"/>
              </a:rPr>
              <a:t>TẬP</a:t>
            </a:r>
            <a:r>
              <a:rPr lang="vi-VN" sz="2800" b="1" dirty="0">
                <a:solidFill>
                  <a:schemeClr val="accent1">
                    <a:lumMod val="75000"/>
                  </a:schemeClr>
                </a:solidFill>
                <a:latin typeface="Montserrat Semi-Bold Bold" panose="020B0604020202020204" charset="0"/>
              </a:rPr>
              <a:t> </a:t>
            </a:r>
            <a:r>
              <a:rPr lang="vi-VN" sz="2800" b="1" dirty="0" err="1">
                <a:solidFill>
                  <a:schemeClr val="accent1">
                    <a:lumMod val="75000"/>
                  </a:schemeClr>
                </a:solidFill>
                <a:latin typeface="Montserrat Semi-Bold Bold" panose="020B0604020202020204" charset="0"/>
              </a:rPr>
              <a:t>NHÓM</a:t>
            </a:r>
            <a:endParaRPr lang="en-US" sz="2800" b="1" dirty="0">
              <a:solidFill>
                <a:schemeClr val="accent1">
                  <a:lumMod val="75000"/>
                </a:schemeClr>
              </a:solidFill>
              <a:latin typeface="Montserrat Semi-Bold Bold" panose="020B0604020202020204" charset="0"/>
            </a:endParaRPr>
          </a:p>
        </p:txBody>
      </p:sp>
      <p:sp>
        <p:nvSpPr>
          <p:cNvPr id="6" name="Title 1">
            <a:extLst>
              <a:ext uri="{FF2B5EF4-FFF2-40B4-BE49-F238E27FC236}">
                <a16:creationId xmlns:a16="http://schemas.microsoft.com/office/drawing/2014/main" id="{8937F1C5-B204-4C80-934B-093DD6A18A08}"/>
              </a:ext>
            </a:extLst>
          </p:cNvPr>
          <p:cNvSpPr txBox="1">
            <a:spLocks/>
          </p:cNvSpPr>
          <p:nvPr/>
        </p:nvSpPr>
        <p:spPr>
          <a:xfrm>
            <a:off x="1224791" y="96869"/>
            <a:ext cx="5082751" cy="3453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1600" b="1">
                <a:solidFill>
                  <a:srgbClr val="FF0000"/>
                </a:solidFill>
                <a:latin typeface="+mn-lt"/>
              </a:rPr>
              <a:t>HỌC VIỆN CÔNG NGHỆ BƯU CHÍNH VIỄN THÔNG</a:t>
            </a:r>
          </a:p>
        </p:txBody>
      </p:sp>
      <p:sp>
        <p:nvSpPr>
          <p:cNvPr id="7" name="TextBox 6">
            <a:extLst>
              <a:ext uri="{FF2B5EF4-FFF2-40B4-BE49-F238E27FC236}">
                <a16:creationId xmlns:a16="http://schemas.microsoft.com/office/drawing/2014/main" id="{8BCA3760-D721-4A67-BF68-3D56F2582F75}"/>
              </a:ext>
            </a:extLst>
          </p:cNvPr>
          <p:cNvSpPr txBox="1"/>
          <p:nvPr/>
        </p:nvSpPr>
        <p:spPr>
          <a:xfrm>
            <a:off x="1224791" y="470640"/>
            <a:ext cx="6410005" cy="369332"/>
          </a:xfrm>
          <a:prstGeom prst="rect">
            <a:avLst/>
          </a:prstGeom>
          <a:noFill/>
        </p:spPr>
        <p:txBody>
          <a:bodyPr wrap="square" rtlCol="0">
            <a:spAutoFit/>
          </a:bodyPr>
          <a:lstStyle/>
          <a:p>
            <a:r>
              <a:rPr lang="vi-VN" b="1">
                <a:solidFill>
                  <a:schemeClr val="accent1">
                    <a:lumMod val="75000"/>
                  </a:schemeClr>
                </a:solidFill>
              </a:rPr>
              <a:t>Posts and Telecommunication Institute of Technology</a:t>
            </a:r>
          </a:p>
        </p:txBody>
      </p:sp>
      <p:pic>
        <p:nvPicPr>
          <p:cNvPr id="8" name="Picture 7">
            <a:extLst>
              <a:ext uri="{FF2B5EF4-FFF2-40B4-BE49-F238E27FC236}">
                <a16:creationId xmlns:a16="http://schemas.microsoft.com/office/drawing/2014/main" id="{BFA900B0-60F2-485F-9D72-9A7B087668CF}"/>
              </a:ext>
            </a:extLst>
          </p:cNvPr>
          <p:cNvPicPr>
            <a:picLocks noChangeAspect="1"/>
          </p:cNvPicPr>
          <p:nvPr/>
        </p:nvPicPr>
        <p:blipFill>
          <a:blip r:embed="rId2"/>
          <a:stretch>
            <a:fillRect/>
          </a:stretch>
        </p:blipFill>
        <p:spPr>
          <a:xfrm>
            <a:off x="139771" y="68444"/>
            <a:ext cx="1085020" cy="1042377"/>
          </a:xfrm>
          <a:prstGeom prst="rect">
            <a:avLst/>
          </a:prstGeom>
        </p:spPr>
      </p:pic>
      <p:sp>
        <p:nvSpPr>
          <p:cNvPr id="9" name="Minus Sign 8">
            <a:extLst>
              <a:ext uri="{FF2B5EF4-FFF2-40B4-BE49-F238E27FC236}">
                <a16:creationId xmlns:a16="http://schemas.microsoft.com/office/drawing/2014/main" id="{730A09C4-675C-4677-88A7-0A7D65760E15}"/>
              </a:ext>
            </a:extLst>
          </p:cNvPr>
          <p:cNvSpPr/>
          <p:nvPr/>
        </p:nvSpPr>
        <p:spPr>
          <a:xfrm flipV="1">
            <a:off x="-508643" y="962353"/>
            <a:ext cx="13372051" cy="2491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1E2CBA0-F77B-4B05-9D1B-1C731926BACB}"/>
              </a:ext>
            </a:extLst>
          </p:cNvPr>
          <p:cNvSpPr txBox="1"/>
          <p:nvPr/>
        </p:nvSpPr>
        <p:spPr>
          <a:xfrm>
            <a:off x="328794" y="3509963"/>
            <a:ext cx="8472882" cy="1661993"/>
          </a:xfrm>
          <a:prstGeom prst="rect">
            <a:avLst/>
          </a:prstGeom>
          <a:noFill/>
        </p:spPr>
        <p:txBody>
          <a:bodyPr wrap="square" rtlCol="0">
            <a:spAutoFit/>
          </a:bodyPr>
          <a:lstStyle/>
          <a:p>
            <a:pPr algn="ctr"/>
            <a:r>
              <a:rPr lang="vi-VN" sz="2800" b="1" i="1">
                <a:solidFill>
                  <a:schemeClr val="accent1">
                    <a:lumMod val="75000"/>
                  </a:schemeClr>
                </a:solidFill>
                <a:effectLst>
                  <a:outerShdw blurRad="38100" dist="38100" dir="2700000" algn="tl">
                    <a:srgbClr val="000000">
                      <a:alpha val="43137"/>
                    </a:srgbClr>
                  </a:outerShdw>
                </a:effectLst>
              </a:rPr>
              <a:t>ĐỀ TÀI:</a:t>
            </a:r>
          </a:p>
          <a:p>
            <a:pPr algn="ctr"/>
            <a:r>
              <a:rPr lang="vi-VN" sz="2800" b="1" i="1">
                <a:solidFill>
                  <a:schemeClr val="accent1">
                    <a:lumMod val="75000"/>
                  </a:schemeClr>
                </a:solidFill>
                <a:effectLst>
                  <a:outerShdw blurRad="38100" dist="38100" dir="2700000" algn="tl">
                    <a:srgbClr val="000000">
                      <a:alpha val="43137"/>
                    </a:srgbClr>
                  </a:outerShdw>
                </a:effectLst>
              </a:rPr>
              <a:t>TÌM HIỂU NỀN TẢNG TÍNH TOÁN PHÂN TÁN APACHE SPARK</a:t>
            </a:r>
            <a:endParaRPr lang="en-US" sz="2800" b="1" i="1">
              <a:solidFill>
                <a:schemeClr val="accent1">
                  <a:lumMod val="75000"/>
                </a:schemeClr>
              </a:solidFill>
              <a:effectLst>
                <a:outerShdw blurRad="38100" dist="38100" dir="2700000" algn="tl">
                  <a:srgbClr val="000000">
                    <a:alpha val="43137"/>
                  </a:srgbClr>
                </a:outerShdw>
              </a:effectLst>
              <a:latin typeface="Bookman Old Style" panose="02050604050505020204" pitchFamily="18" charset="0"/>
            </a:endParaRPr>
          </a:p>
          <a:p>
            <a:pPr marL="342900" indent="-342900">
              <a:buAutoNum type="arabicPeriod"/>
            </a:pPr>
            <a:endParaRPr lang="en-US"/>
          </a:p>
        </p:txBody>
      </p:sp>
      <p:sp>
        <p:nvSpPr>
          <p:cNvPr id="11" name="TextBox 10">
            <a:extLst>
              <a:ext uri="{FF2B5EF4-FFF2-40B4-BE49-F238E27FC236}">
                <a16:creationId xmlns:a16="http://schemas.microsoft.com/office/drawing/2014/main" id="{A5F88DCA-39F1-4314-89AA-DC8910538B92}"/>
              </a:ext>
            </a:extLst>
          </p:cNvPr>
          <p:cNvSpPr txBox="1"/>
          <p:nvPr/>
        </p:nvSpPr>
        <p:spPr>
          <a:xfrm>
            <a:off x="3041009" y="3242236"/>
            <a:ext cx="6098796" cy="369332"/>
          </a:xfrm>
          <a:prstGeom prst="rect">
            <a:avLst/>
          </a:prstGeom>
          <a:noFill/>
        </p:spPr>
        <p:txBody>
          <a:bodyPr wrap="square">
            <a:spAutoFit/>
          </a:bodyPr>
          <a:lstStyle/>
          <a:p>
            <a:endParaRPr lang="en-US"/>
          </a:p>
        </p:txBody>
      </p:sp>
      <p:sp>
        <p:nvSpPr>
          <p:cNvPr id="12" name="Rectangle 11">
            <a:extLst>
              <a:ext uri="{FF2B5EF4-FFF2-40B4-BE49-F238E27FC236}">
                <a16:creationId xmlns:a16="http://schemas.microsoft.com/office/drawing/2014/main" id="{CFC58327-C678-404B-BD6E-D4AD019416CB}"/>
              </a:ext>
            </a:extLst>
          </p:cNvPr>
          <p:cNvSpPr/>
          <p:nvPr/>
        </p:nvSpPr>
        <p:spPr>
          <a:xfrm>
            <a:off x="-192138" y="2338949"/>
            <a:ext cx="9243862" cy="954107"/>
          </a:xfrm>
          <a:prstGeom prst="rect">
            <a:avLst/>
          </a:prstGeom>
          <a:noFill/>
        </p:spPr>
        <p:txBody>
          <a:bodyPr wrap="square" lIns="91440" tIns="45720" rIns="91440" bIns="45720">
            <a:spAutoFit/>
          </a:bodyPr>
          <a:lstStyle/>
          <a:p>
            <a:pPr algn="ctr"/>
            <a:r>
              <a:rPr lang="vi-VN" sz="2800" cap="none" spc="0">
                <a:ln w="12700">
                  <a:solidFill>
                    <a:schemeClr val="accent1"/>
                  </a:solidFill>
                  <a:prstDash val="solid"/>
                </a:ln>
                <a:solidFill>
                  <a:schemeClr val="accent1">
                    <a:lumMod val="75000"/>
                  </a:schemeClr>
                </a:solidFill>
                <a:effectLst>
                  <a:outerShdw blurRad="38100" dist="38100" dir="2700000" algn="tl">
                    <a:srgbClr val="000000">
                      <a:alpha val="43137"/>
                    </a:srgbClr>
                  </a:outerShdw>
                </a:effectLst>
                <a:latin typeface="Montserrat" panose="00000500000000000000" pitchFamily="2" charset="0"/>
              </a:rPr>
              <a:t>AN TOÀN HỆ ĐIỀU HÀNH</a:t>
            </a:r>
          </a:p>
          <a:p>
            <a:pPr algn="ctr"/>
            <a:r>
              <a:rPr lang="vi-VN" sz="2800" cap="none" spc="0" err="1">
                <a:ln w="12700">
                  <a:solidFill>
                    <a:schemeClr val="accent1"/>
                  </a:solidFill>
                  <a:prstDash val="solid"/>
                </a:ln>
                <a:solidFill>
                  <a:schemeClr val="accent1">
                    <a:lumMod val="75000"/>
                  </a:schemeClr>
                </a:solidFill>
                <a:effectLst>
                  <a:outerShdw blurRad="38100" dist="38100" dir="2700000" algn="tl">
                    <a:srgbClr val="000000">
                      <a:alpha val="43137"/>
                    </a:srgbClr>
                  </a:outerShdw>
                </a:effectLst>
                <a:latin typeface="Montserrat" panose="00000500000000000000" pitchFamily="2" charset="0"/>
              </a:rPr>
              <a:t>Nhóm</a:t>
            </a:r>
            <a:r>
              <a:rPr lang="vi-VN" sz="2800" cap="none" spc="0">
                <a:ln w="12700">
                  <a:solidFill>
                    <a:schemeClr val="accent1"/>
                  </a:solidFill>
                  <a:prstDash val="solid"/>
                </a:ln>
                <a:solidFill>
                  <a:schemeClr val="accent1">
                    <a:lumMod val="75000"/>
                  </a:schemeClr>
                </a:solidFill>
                <a:effectLst>
                  <a:outerShdw blurRad="38100" dist="38100" dir="2700000" algn="tl">
                    <a:srgbClr val="000000">
                      <a:alpha val="43137"/>
                    </a:srgbClr>
                  </a:outerShdw>
                </a:effectLst>
                <a:latin typeface="Montserrat" panose="00000500000000000000" pitchFamily="2" charset="0"/>
              </a:rPr>
              <a:t>: 06</a:t>
            </a:r>
            <a:endParaRPr lang="en-US" sz="2800" cap="none" spc="0">
              <a:ln w="12700">
                <a:solidFill>
                  <a:schemeClr val="accent1"/>
                </a:solidFill>
                <a:prstDash val="solid"/>
              </a:ln>
              <a:solidFill>
                <a:schemeClr val="accent1">
                  <a:lumMod val="75000"/>
                </a:schemeClr>
              </a:solidFill>
              <a:effectLst>
                <a:outerShdw blurRad="38100" dist="38100" dir="2700000" algn="tl">
                  <a:srgbClr val="000000">
                    <a:alpha val="43137"/>
                  </a:srgbClr>
                </a:outerShdw>
              </a:effectLst>
              <a:latin typeface="Montserrat" panose="00000500000000000000" pitchFamily="2" charset="0"/>
            </a:endParaRPr>
          </a:p>
        </p:txBody>
      </p:sp>
      <p:pic>
        <p:nvPicPr>
          <p:cNvPr id="14" name="Picture 4">
            <a:extLst>
              <a:ext uri="{FF2B5EF4-FFF2-40B4-BE49-F238E27FC236}">
                <a16:creationId xmlns:a16="http://schemas.microsoft.com/office/drawing/2014/main" id="{ECBD8467-0AAB-4CEB-9457-DD5700E06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332302" y="3583199"/>
            <a:ext cx="3852707" cy="3274801"/>
          </a:xfrm>
          <a:prstGeom prst="rect">
            <a:avLst/>
          </a:prstGeom>
        </p:spPr>
      </p:pic>
    </p:spTree>
    <p:extLst>
      <p:ext uri="{BB962C8B-B14F-4D97-AF65-F5344CB8AC3E}">
        <p14:creationId xmlns:p14="http://schemas.microsoft.com/office/powerpoint/2010/main" val="30764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E55BB0-BDC9-4A92-AEC9-1BC903E00812}"/>
              </a:ext>
            </a:extLst>
          </p:cNvPr>
          <p:cNvPicPr>
            <a:picLocks noChangeAspect="1"/>
          </p:cNvPicPr>
          <p:nvPr/>
        </p:nvPicPr>
        <p:blipFill>
          <a:blip r:embed="rId2"/>
          <a:stretch>
            <a:fillRect/>
          </a:stretch>
        </p:blipFill>
        <p:spPr>
          <a:xfrm>
            <a:off x="170742" y="3564586"/>
            <a:ext cx="5608806" cy="3133616"/>
          </a:xfrm>
          <a:prstGeom prst="rect">
            <a:avLst/>
          </a:prstGeom>
        </p:spPr>
      </p:pic>
      <p:sp>
        <p:nvSpPr>
          <p:cNvPr id="3" name="Rectangle 2">
            <a:extLst>
              <a:ext uri="{FF2B5EF4-FFF2-40B4-BE49-F238E27FC236}">
                <a16:creationId xmlns:a16="http://schemas.microsoft.com/office/drawing/2014/main" id="{5448C71D-B79C-44BB-85AB-D1FF312B4B52}"/>
              </a:ext>
            </a:extLst>
          </p:cNvPr>
          <p:cNvSpPr/>
          <p:nvPr/>
        </p:nvSpPr>
        <p:spPr>
          <a:xfrm>
            <a:off x="5353235" y="0"/>
            <a:ext cx="6838765" cy="6858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vi-VN" sz="2000" dirty="0">
              <a:latin typeface="Montserrat" panose="00000500000000000000" pitchFamily="2" charset="0"/>
              <a:ea typeface="Arial"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vi-VN" sz="2000" dirty="0" err="1">
                <a:effectLst/>
                <a:latin typeface="Montserrat" panose="00000500000000000000" pitchFamily="2" charset="0"/>
                <a:ea typeface="Arial" panose="020B0604020202020204" pitchFamily="34" charset="0"/>
                <a:cs typeface="Times New Roman" panose="02020603050405020304" pitchFamily="18" charset="0"/>
              </a:rPr>
              <a:t>MLlib</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là</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một</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nền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tảng</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học</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máy</a:t>
            </a:r>
            <a:r>
              <a:rPr lang="vi-VN" sz="2000" dirty="0">
                <a:effectLst/>
                <a:latin typeface="Montserrat" panose="00000500000000000000" pitchFamily="2" charset="0"/>
                <a:ea typeface="Arial" panose="020B0604020202020204" pitchFamily="34" charset="0"/>
                <a:cs typeface="Times New Roman" panose="02020603050405020304" pitchFamily="18" charset="0"/>
              </a:rPr>
              <a:t> phân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tán</a:t>
            </a:r>
            <a:r>
              <a:rPr lang="vi-VN" sz="2000" dirty="0">
                <a:effectLst/>
                <a:latin typeface="Montserrat" panose="00000500000000000000" pitchFamily="2" charset="0"/>
                <a:ea typeface="Arial" panose="020B0604020202020204" pitchFamily="34" charset="0"/>
                <a:cs typeface="Times New Roman" panose="02020603050405020304" pitchFamily="18" charset="0"/>
              </a:rPr>
              <a:t> bên trên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Spark</a:t>
            </a:r>
            <a:r>
              <a:rPr lang="vi-VN" sz="2000" dirty="0">
                <a:effectLst/>
                <a:latin typeface="Montserrat" panose="00000500000000000000" pitchFamily="2" charset="0"/>
                <a:ea typeface="Arial" panose="020B0604020202020204" pitchFamily="34" charset="0"/>
                <a:cs typeface="Times New Roman" panose="02020603050405020304" pitchFamily="18" charset="0"/>
              </a:rPr>
              <a:t> do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kiến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trúc</a:t>
            </a:r>
            <a:r>
              <a:rPr lang="vi-VN" sz="2000" dirty="0">
                <a:effectLst/>
                <a:latin typeface="Montserrat" panose="00000500000000000000" pitchFamily="2" charset="0"/>
                <a:ea typeface="Arial" panose="020B0604020202020204" pitchFamily="34" charset="0"/>
                <a:cs typeface="Times New Roman" panose="02020603050405020304" pitchFamily="18" charset="0"/>
              </a:rPr>
              <a:t> phân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tán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dựa</a:t>
            </a:r>
            <a:r>
              <a:rPr lang="vi-VN" sz="2000" dirty="0">
                <a:effectLst/>
                <a:latin typeface="Montserrat" panose="00000500000000000000" pitchFamily="2" charset="0"/>
                <a:ea typeface="Arial" panose="020B0604020202020204" pitchFamily="34" charset="0"/>
                <a:cs typeface="Times New Roman" panose="02020603050405020304" pitchFamily="18" charset="0"/>
              </a:rPr>
              <a:t> trên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bộ</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nhớ</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ü"/>
            </a:pPr>
            <a:r>
              <a:rPr lang="vi-VN" sz="2000" dirty="0" err="1">
                <a:effectLst/>
                <a:latin typeface="Montserrat" panose="00000500000000000000" pitchFamily="2" charset="0"/>
                <a:ea typeface="Arial" panose="020B0604020202020204" pitchFamily="34" charset="0"/>
                <a:cs typeface="Times New Roman" panose="02020603050405020304" pitchFamily="18" charset="0"/>
              </a:rPr>
              <a:t>Được</a:t>
            </a:r>
            <a:r>
              <a:rPr lang="vi-VN" sz="2000" dirty="0">
                <a:effectLst/>
                <a:latin typeface="Montserrat" panose="00000500000000000000" pitchFamily="2" charset="0"/>
                <a:ea typeface="Arial" panose="020B0604020202020204" pitchFamily="34" charset="0"/>
                <a:cs typeface="Times New Roman" panose="02020603050405020304" pitchFamily="18" charset="0"/>
              </a:rPr>
              <a:t> xây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dựng</a:t>
            </a:r>
            <a:r>
              <a:rPr lang="vi-VN" sz="2000" dirty="0">
                <a:effectLst/>
                <a:latin typeface="Montserrat" panose="00000500000000000000" pitchFamily="2" charset="0"/>
                <a:ea typeface="Arial" panose="020B0604020202020204" pitchFamily="34" charset="0"/>
                <a:cs typeface="Times New Roman" panose="02020603050405020304" pitchFamily="18" charset="0"/>
              </a:rPr>
              <a:t> trên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Spark</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MLlib</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là</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một</a:t>
            </a:r>
            <a:r>
              <a:rPr lang="vi-VN" sz="2000" dirty="0">
                <a:effectLst/>
                <a:latin typeface="Montserrat" panose="00000500000000000000" pitchFamily="2" charset="0"/>
                <a:ea typeface="Arial" panose="020B0604020202020204" pitchFamily="34" charset="0"/>
                <a:cs typeface="Times New Roman" panose="02020603050405020304" pitchFamily="18" charset="0"/>
              </a:rPr>
              <a:t> thư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viện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học</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có</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thể</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mở</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rộng</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được</a:t>
            </a:r>
            <a:r>
              <a:rPr lang="vi-VN" sz="2000" dirty="0">
                <a:effectLst/>
                <a:latin typeface="Montserrat" panose="00000500000000000000" pitchFamily="2" charset="0"/>
                <a:ea typeface="Arial" panose="020B0604020202020204" pitchFamily="34" charset="0"/>
                <a:cs typeface="Times New Roman" panose="02020603050405020304" pitchFamily="18" charset="0"/>
              </a:rPr>
              <a:t>, cung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cấp</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cả</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các</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thuật</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toán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chất</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lượng</a:t>
            </a:r>
            <a:r>
              <a:rPr lang="vi-VN" sz="2000" dirty="0">
                <a:effectLst/>
                <a:latin typeface="Montserrat" panose="00000500000000000000" pitchFamily="2" charset="0"/>
                <a:ea typeface="Arial" panose="020B0604020202020204" pitchFamily="34" charset="0"/>
                <a:cs typeface="Times New Roman" panose="02020603050405020304" pitchFamily="18" charset="0"/>
              </a:rPr>
              <a:t> cao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và</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tốc</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độ</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phát</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sáng</a:t>
            </a:r>
            <a:r>
              <a:rPr lang="vi-VN" sz="2000" dirty="0">
                <a:effectLst/>
                <a:latin typeface="Montserrat" panose="00000500000000000000" pitchFamily="2" charset="0"/>
                <a:ea typeface="Arial" panose="020B0604020202020204" pitchFamily="34" charset="0"/>
                <a:cs typeface="Times New Roman" panose="02020603050405020304" pitchFamily="18" charset="0"/>
              </a:rPr>
              <a:t>.</a:t>
            </a:r>
          </a:p>
          <a:p>
            <a:pPr marL="342900" indent="-342900" algn="just">
              <a:lnSpc>
                <a:spcPct val="107000"/>
              </a:lnSpc>
              <a:spcAft>
                <a:spcPts val="800"/>
              </a:spcAft>
              <a:buFont typeface="Wingdings" panose="05000000000000000000" pitchFamily="2" charset="2"/>
              <a:buChar char="ü"/>
            </a:pPr>
            <a:r>
              <a:rPr lang="vi-VN" sz="2000" dirty="0">
                <a:effectLst/>
                <a:latin typeface="Montserrat" panose="00000500000000000000" pitchFamily="2" charset="0"/>
                <a:ea typeface="Arial" panose="020B0604020202020204" pitchFamily="34" charset="0"/>
                <a:cs typeface="Times New Roman" panose="02020603050405020304" pitchFamily="18" charset="0"/>
              </a:rPr>
              <a:t>Thư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viện</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này</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có</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thể</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sử</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dụng</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được</a:t>
            </a:r>
            <a:r>
              <a:rPr lang="vi-VN" sz="2000" dirty="0">
                <a:effectLst/>
                <a:latin typeface="Montserrat" panose="00000500000000000000" pitchFamily="2" charset="0"/>
                <a:ea typeface="Arial" panose="020B0604020202020204" pitchFamily="34" charset="0"/>
                <a:cs typeface="Times New Roman" panose="02020603050405020304" pitchFamily="18" charset="0"/>
              </a:rPr>
              <a:t> trong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Java</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Scala</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và</a:t>
            </a:r>
            <a:r>
              <a:rPr lang="vi-VN" sz="2000" dirty="0">
                <a:effectLst/>
                <a:latin typeface="Montserrat" panose="00000500000000000000" pitchFamily="2" charset="0"/>
                <a:ea typeface="Arial" panose="020B0604020202020204" pitchFamily="34" charset="0"/>
                <a:cs typeface="Times New Roman" panose="02020603050405020304" pitchFamily="18" charset="0"/>
              </a:rPr>
              <a:t> </a:t>
            </a:r>
            <a:r>
              <a:rPr lang="vi-VN" sz="2000" dirty="0" err="1">
                <a:effectLst/>
                <a:latin typeface="Montserrat" panose="00000500000000000000" pitchFamily="2" charset="0"/>
                <a:ea typeface="Arial" panose="020B0604020202020204" pitchFamily="34" charset="0"/>
                <a:cs typeface="Times New Roman" panose="02020603050405020304" pitchFamily="18" charset="0"/>
              </a:rPr>
              <a:t>Python</a:t>
            </a:r>
            <a:r>
              <a:rPr lang="vi-VN" sz="2000" dirty="0">
                <a:effectLst/>
                <a:latin typeface="Montserrat" panose="00000500000000000000" pitchFamily="2" charset="0"/>
                <a:ea typeface="Arial" panose="020B0604020202020204" pitchFamily="34" charset="0"/>
                <a:cs typeface="Times New Roman" panose="02020603050405020304" pitchFamily="18" charset="0"/>
              </a:rPr>
              <a:t>.</a:t>
            </a:r>
            <a:endParaRPr lang="en-US" dirty="0"/>
          </a:p>
        </p:txBody>
      </p:sp>
      <p:pic>
        <p:nvPicPr>
          <p:cNvPr id="4" name="Picture 3">
            <a:extLst>
              <a:ext uri="{FF2B5EF4-FFF2-40B4-BE49-F238E27FC236}">
                <a16:creationId xmlns:a16="http://schemas.microsoft.com/office/drawing/2014/main" id="{85510587-DF1F-4A7D-9ED9-AFA45ACD5DD6}"/>
              </a:ext>
            </a:extLst>
          </p:cNvPr>
          <p:cNvPicPr>
            <a:picLocks noChangeAspect="1"/>
          </p:cNvPicPr>
          <p:nvPr/>
        </p:nvPicPr>
        <p:blipFill>
          <a:blip r:embed="rId3"/>
          <a:stretch>
            <a:fillRect/>
          </a:stretch>
        </p:blipFill>
        <p:spPr>
          <a:xfrm>
            <a:off x="5619750" y="304985"/>
            <a:ext cx="952500" cy="952500"/>
          </a:xfrm>
          <a:prstGeom prst="rect">
            <a:avLst/>
          </a:prstGeom>
        </p:spPr>
      </p:pic>
      <p:sp>
        <p:nvSpPr>
          <p:cNvPr id="5" name="TextBox 4">
            <a:extLst>
              <a:ext uri="{FF2B5EF4-FFF2-40B4-BE49-F238E27FC236}">
                <a16:creationId xmlns:a16="http://schemas.microsoft.com/office/drawing/2014/main" id="{53581DCA-CB25-4D5C-8678-9D7101736FFD}"/>
              </a:ext>
            </a:extLst>
          </p:cNvPr>
          <p:cNvSpPr txBox="1"/>
          <p:nvPr/>
        </p:nvSpPr>
        <p:spPr>
          <a:xfrm>
            <a:off x="541538" y="710214"/>
            <a:ext cx="4163627" cy="1477328"/>
          </a:xfrm>
          <a:prstGeom prst="rect">
            <a:avLst/>
          </a:prstGeom>
          <a:noFill/>
        </p:spPr>
        <p:txBody>
          <a:bodyPr wrap="square" rtlCol="0">
            <a:spAutoFit/>
          </a:bodyPr>
          <a:lstStyle/>
          <a:p>
            <a:r>
              <a:rPr lang="vi-VN" sz="2400" b="1">
                <a:solidFill>
                  <a:schemeClr val="accent1">
                    <a:lumMod val="75000"/>
                  </a:schemeClr>
                </a:solidFill>
                <a:effectLst/>
                <a:latin typeface="Montserrat" panose="00000500000000000000" pitchFamily="2" charset="0"/>
                <a:ea typeface="Arial" panose="020B0604020202020204" pitchFamily="34" charset="0"/>
                <a:cs typeface="Times New Roman" panose="02020603050405020304" pitchFamily="18" charset="0"/>
              </a:rPr>
              <a:t>Spark MLlib </a:t>
            </a:r>
          </a:p>
          <a:p>
            <a:r>
              <a:rPr lang="vi-VN" sz="2400" b="1">
                <a:solidFill>
                  <a:schemeClr val="accent1">
                    <a:lumMod val="75000"/>
                  </a:schemeClr>
                </a:solidFill>
                <a:effectLst/>
                <a:latin typeface="Montserrat" panose="00000500000000000000" pitchFamily="2" charset="0"/>
                <a:ea typeface="Arial" panose="020B0604020202020204" pitchFamily="34" charset="0"/>
                <a:cs typeface="Times New Roman" panose="02020603050405020304" pitchFamily="18" charset="0"/>
              </a:rPr>
              <a:t>(Machine Learning Library)</a:t>
            </a:r>
            <a:endParaRPr lang="en-US" sz="2400">
              <a:solidFill>
                <a:schemeClr val="accent1">
                  <a:lumMod val="75000"/>
                </a:schemeClr>
              </a:solidFill>
              <a:effectLst/>
              <a:latin typeface="Montserrat" panose="00000500000000000000" pitchFamily="2" charset="0"/>
              <a:ea typeface="Arial" panose="020B0604020202020204" pitchFamily="34" charset="0"/>
              <a:cs typeface="Times New Roman" panose="02020603050405020304" pitchFamily="18" charset="0"/>
            </a:endParaRPr>
          </a:p>
          <a:p>
            <a:endParaRPr lang="en-US"/>
          </a:p>
        </p:txBody>
      </p:sp>
      <p:pic>
        <p:nvPicPr>
          <p:cNvPr id="8" name="Picture 7">
            <a:extLst>
              <a:ext uri="{FF2B5EF4-FFF2-40B4-BE49-F238E27FC236}">
                <a16:creationId xmlns:a16="http://schemas.microsoft.com/office/drawing/2014/main" id="{79E9E224-8BFE-43B8-841B-8C117CEAB396}"/>
              </a:ext>
            </a:extLst>
          </p:cNvPr>
          <p:cNvPicPr>
            <a:picLocks noChangeAspect="1"/>
          </p:cNvPicPr>
          <p:nvPr/>
        </p:nvPicPr>
        <p:blipFill>
          <a:blip r:embed="rId4"/>
          <a:stretch>
            <a:fillRect/>
          </a:stretch>
        </p:blipFill>
        <p:spPr>
          <a:xfrm>
            <a:off x="1377669" y="1983868"/>
            <a:ext cx="3043409" cy="1580718"/>
          </a:xfrm>
          <a:prstGeom prst="rect">
            <a:avLst/>
          </a:prstGeom>
        </p:spPr>
      </p:pic>
    </p:spTree>
    <p:extLst>
      <p:ext uri="{BB962C8B-B14F-4D97-AF65-F5344CB8AC3E}">
        <p14:creationId xmlns:p14="http://schemas.microsoft.com/office/powerpoint/2010/main" val="407223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C989C0-6490-4907-8B20-44450C46F1FF}"/>
              </a:ext>
            </a:extLst>
          </p:cNvPr>
          <p:cNvSpPr/>
          <p:nvPr/>
        </p:nvSpPr>
        <p:spPr>
          <a:xfrm>
            <a:off x="0" y="0"/>
            <a:ext cx="12192000" cy="68580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b="1">
              <a:solidFill>
                <a:schemeClr val="accent1">
                  <a:lumMod val="75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DE8F5663-B4DF-4DB1-AF8F-42B7D2D4E75A}"/>
              </a:ext>
            </a:extLst>
          </p:cNvPr>
          <p:cNvSpPr txBox="1"/>
          <p:nvPr/>
        </p:nvSpPr>
        <p:spPr>
          <a:xfrm>
            <a:off x="363983" y="910511"/>
            <a:ext cx="10085034" cy="1754326"/>
          </a:xfrm>
          <a:prstGeom prst="rect">
            <a:avLst/>
          </a:prstGeom>
          <a:noFill/>
        </p:spPr>
        <p:txBody>
          <a:bodyPr wrap="square" rtlCol="0">
            <a:spAutoFit/>
          </a:bodyPr>
          <a:lstStyle/>
          <a:p>
            <a:pPr marL="285750" indent="-285750">
              <a:buFont typeface="Wingdings" panose="05000000000000000000" pitchFamily="2" charset="2"/>
              <a:buChar char="ü"/>
            </a:pPr>
            <a:r>
              <a:rPr lang="vi-VN">
                <a:solidFill>
                  <a:schemeClr val="accent1">
                    <a:lumMod val="75000"/>
                  </a:schemeClr>
                </a:solidFill>
                <a:latin typeface="Montserrat" panose="00000500000000000000" pitchFamily="2" charset="0"/>
              </a:rPr>
              <a:t>Grapx là nền tảng xử lý đồ thị dựa trên Spark</a:t>
            </a:r>
          </a:p>
          <a:p>
            <a:pPr marL="285750" indent="-285750">
              <a:buFont typeface="Wingdings" panose="05000000000000000000" pitchFamily="2" charset="2"/>
              <a:buChar char="ü"/>
            </a:pPr>
            <a:r>
              <a:rPr lang="vi-VN">
                <a:solidFill>
                  <a:schemeClr val="accent1">
                    <a:lumMod val="75000"/>
                  </a:schemeClr>
                </a:solidFill>
                <a:latin typeface="Montserrat" panose="00000500000000000000" pitchFamily="2" charset="0"/>
              </a:rPr>
              <a:t>Cho phép người dùng tương tác xây dựng, biến đổi và lý luận về dữ liệu có cấu trúc dạng đồ thị theo quy mô. </a:t>
            </a:r>
          </a:p>
          <a:p>
            <a:pPr marL="285750" indent="-285750">
              <a:buFont typeface="Wingdings" panose="05000000000000000000" pitchFamily="2" charset="2"/>
              <a:buChar char="ü"/>
            </a:pPr>
            <a:r>
              <a:rPr lang="vi-VN">
                <a:solidFill>
                  <a:schemeClr val="accent1">
                    <a:lumMod val="75000"/>
                  </a:schemeClr>
                </a:solidFill>
                <a:latin typeface="Montserrat" panose="00000500000000000000" pitchFamily="2" charset="0"/>
              </a:rPr>
              <a:t>Cung cấp các API để diễn tả các tính toán trong đồ thị bằng cách xử dụng Pregel Api.</a:t>
            </a:r>
          </a:p>
          <a:p>
            <a:endParaRPr lang="en-US"/>
          </a:p>
        </p:txBody>
      </p:sp>
      <p:sp>
        <p:nvSpPr>
          <p:cNvPr id="4" name="TextBox 3">
            <a:extLst>
              <a:ext uri="{FF2B5EF4-FFF2-40B4-BE49-F238E27FC236}">
                <a16:creationId xmlns:a16="http://schemas.microsoft.com/office/drawing/2014/main" id="{DDAE3B0A-A4F3-4A2E-84B1-411752888399}"/>
              </a:ext>
            </a:extLst>
          </p:cNvPr>
          <p:cNvSpPr txBox="1"/>
          <p:nvPr/>
        </p:nvSpPr>
        <p:spPr>
          <a:xfrm>
            <a:off x="3275860" y="157293"/>
            <a:ext cx="3053919" cy="461665"/>
          </a:xfrm>
          <a:prstGeom prst="rect">
            <a:avLst/>
          </a:prstGeom>
          <a:noFill/>
        </p:spPr>
        <p:txBody>
          <a:bodyPr wrap="square" rtlCol="0">
            <a:spAutoFit/>
          </a:bodyPr>
          <a:lstStyle/>
          <a:p>
            <a:r>
              <a:rPr lang="vi-VN" sz="2400" b="1">
                <a:solidFill>
                  <a:schemeClr val="accent1">
                    <a:lumMod val="75000"/>
                  </a:schemeClr>
                </a:solidFill>
                <a:latin typeface="Montserrat" panose="00000500000000000000" pitchFamily="2" charset="0"/>
              </a:rPr>
              <a:t>Spark Grapx</a:t>
            </a:r>
            <a:endParaRPr lang="en-US" sz="2400" b="1">
              <a:solidFill>
                <a:schemeClr val="accent1">
                  <a:lumMod val="75000"/>
                </a:schemeClr>
              </a:solidFill>
              <a:latin typeface="Montserrat" panose="00000500000000000000" pitchFamily="2" charset="0"/>
            </a:endParaRPr>
          </a:p>
        </p:txBody>
      </p:sp>
      <p:pic>
        <p:nvPicPr>
          <p:cNvPr id="5" name="Picture 4">
            <a:extLst>
              <a:ext uri="{FF2B5EF4-FFF2-40B4-BE49-F238E27FC236}">
                <a16:creationId xmlns:a16="http://schemas.microsoft.com/office/drawing/2014/main" id="{153593D9-E3DE-4B68-A4DA-569B8B09C64A}"/>
              </a:ext>
            </a:extLst>
          </p:cNvPr>
          <p:cNvPicPr>
            <a:picLocks noChangeAspect="1"/>
          </p:cNvPicPr>
          <p:nvPr/>
        </p:nvPicPr>
        <p:blipFill>
          <a:blip r:embed="rId2"/>
          <a:stretch>
            <a:fillRect/>
          </a:stretch>
        </p:blipFill>
        <p:spPr>
          <a:xfrm>
            <a:off x="435005" y="2785005"/>
            <a:ext cx="3938225" cy="2820170"/>
          </a:xfrm>
          <a:prstGeom prst="rect">
            <a:avLst/>
          </a:prstGeom>
        </p:spPr>
      </p:pic>
      <p:sp>
        <p:nvSpPr>
          <p:cNvPr id="6" name="TextBox 5">
            <a:extLst>
              <a:ext uri="{FF2B5EF4-FFF2-40B4-BE49-F238E27FC236}">
                <a16:creationId xmlns:a16="http://schemas.microsoft.com/office/drawing/2014/main" id="{7B1D62B1-7797-4835-AF7F-2D760DCDC384}"/>
              </a:ext>
            </a:extLst>
          </p:cNvPr>
          <p:cNvSpPr txBox="1"/>
          <p:nvPr/>
        </p:nvSpPr>
        <p:spPr>
          <a:xfrm>
            <a:off x="5085721" y="3108481"/>
            <a:ext cx="6320901" cy="2585323"/>
          </a:xfrm>
          <a:prstGeom prst="rect">
            <a:avLst/>
          </a:prstGeom>
          <a:noFill/>
        </p:spPr>
        <p:txBody>
          <a:bodyPr wrap="square" rtlCol="0">
            <a:spAutoFit/>
          </a:bodyPr>
          <a:lstStyle/>
          <a:p>
            <a:r>
              <a:rPr lang="vi-VN" dirty="0" err="1">
                <a:solidFill>
                  <a:schemeClr val="accent1">
                    <a:lumMod val="75000"/>
                  </a:schemeClr>
                </a:solidFill>
                <a:latin typeface="Montserrat" panose="00000500000000000000" pitchFamily="2" charset="0"/>
              </a:rPr>
              <a:t>Ngoài</a:t>
            </a:r>
            <a:r>
              <a:rPr lang="vi-VN" dirty="0">
                <a:solidFill>
                  <a:schemeClr val="accent1">
                    <a:lumMod val="75000"/>
                  </a:schemeClr>
                </a:solidFill>
                <a:latin typeface="Montserrat" panose="00000500000000000000" pitchFamily="2" charset="0"/>
              </a:rPr>
              <a:t> ra </a:t>
            </a:r>
            <a:r>
              <a:rPr lang="vi-VN" dirty="0" err="1">
                <a:solidFill>
                  <a:schemeClr val="accent1">
                    <a:lumMod val="75000"/>
                  </a:schemeClr>
                </a:solidFill>
                <a:latin typeface="Montserrat" panose="00000500000000000000" pitchFamily="2" charset="0"/>
              </a:rPr>
              <a:t>còn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có</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những</a:t>
            </a:r>
            <a:r>
              <a:rPr lang="vi-VN" dirty="0">
                <a:solidFill>
                  <a:schemeClr val="accent1">
                    <a:lumMod val="75000"/>
                  </a:schemeClr>
                </a:solidFill>
                <a:latin typeface="Montserrat" panose="00000500000000000000" pitchFamily="2" charset="0"/>
              </a:rPr>
              <a:t> thư </a:t>
            </a:r>
            <a:r>
              <a:rPr lang="vi-VN" dirty="0" err="1">
                <a:solidFill>
                  <a:schemeClr val="accent1">
                    <a:lumMod val="75000"/>
                  </a:schemeClr>
                </a:solidFill>
                <a:latin typeface="Montserrat" panose="00000500000000000000" pitchFamily="2" charset="0"/>
              </a:rPr>
              <a:t>viện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khác</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có</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thể</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tích</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hợp</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với</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Spark</a:t>
            </a:r>
            <a:r>
              <a:rPr lang="vi-VN" dirty="0">
                <a:solidFill>
                  <a:schemeClr val="accent1">
                    <a:lumMod val="75000"/>
                  </a:schemeClr>
                </a:solidFill>
                <a:latin typeface="Montserrat" panose="00000500000000000000" pitchFamily="2" charset="0"/>
              </a:rPr>
              <a:t> như:</a:t>
            </a:r>
          </a:p>
          <a:p>
            <a:pPr marL="285750" indent="-285750">
              <a:buFont typeface="Arial" panose="020B0604020202020204" pitchFamily="34" charset="0"/>
              <a:buChar char="•"/>
            </a:pPr>
            <a:r>
              <a:rPr lang="vi-VN" b="1" dirty="0" err="1">
                <a:solidFill>
                  <a:schemeClr val="accent1">
                    <a:lumMod val="75000"/>
                  </a:schemeClr>
                </a:solidFill>
                <a:latin typeface="Montserrat" panose="00000500000000000000" pitchFamily="2" charset="0"/>
              </a:rPr>
              <a:t>Alluxio</a:t>
            </a:r>
            <a:r>
              <a:rPr lang="vi-VN" b="1" dirty="0">
                <a:solidFill>
                  <a:schemeClr val="accent1">
                    <a:lumMod val="75000"/>
                  </a:schemeClr>
                </a:solidFill>
                <a:latin typeface="Montserrat" panose="00000500000000000000" pitchFamily="2" charset="0"/>
              </a:rPr>
              <a:t> (</a:t>
            </a:r>
            <a:r>
              <a:rPr lang="vi-VN" b="1" dirty="0" err="1">
                <a:solidFill>
                  <a:schemeClr val="accent1">
                    <a:lumMod val="75000"/>
                  </a:schemeClr>
                </a:solidFill>
                <a:latin typeface="Montserrat" panose="00000500000000000000" pitchFamily="2" charset="0"/>
              </a:rPr>
              <a:t>Tachyon</a:t>
            </a:r>
            <a:r>
              <a:rPr lang="vi-VN" b="1"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là</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một</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tệp</a:t>
            </a:r>
            <a:r>
              <a:rPr lang="vi-VN" dirty="0">
                <a:solidFill>
                  <a:schemeClr val="accent1">
                    <a:lumMod val="75000"/>
                  </a:schemeClr>
                </a:solidFill>
                <a:latin typeface="Montserrat" panose="00000500000000000000" pitchFamily="2" charset="0"/>
              </a:rPr>
              <a:t> tin phân </a:t>
            </a:r>
            <a:r>
              <a:rPr lang="vi-VN" dirty="0" err="1">
                <a:solidFill>
                  <a:schemeClr val="accent1">
                    <a:lumMod val="75000"/>
                  </a:schemeClr>
                </a:solidFill>
                <a:latin typeface="Montserrat" panose="00000500000000000000" pitchFamily="2" charset="0"/>
              </a:rPr>
              <a:t>tán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tập</a:t>
            </a:r>
            <a:r>
              <a:rPr lang="vi-VN" dirty="0">
                <a:solidFill>
                  <a:schemeClr val="accent1">
                    <a:lumMod val="75000"/>
                  </a:schemeClr>
                </a:solidFill>
                <a:latin typeface="Montserrat" panose="00000500000000000000" pitchFamily="2" charset="0"/>
              </a:rPr>
              <a:t> trung </a:t>
            </a:r>
            <a:r>
              <a:rPr lang="vi-VN" dirty="0" err="1">
                <a:solidFill>
                  <a:schemeClr val="accent1">
                    <a:lumMod val="75000"/>
                  </a:schemeClr>
                </a:solidFill>
                <a:latin typeface="Montserrat" panose="00000500000000000000" pitchFamily="2" charset="0"/>
              </a:rPr>
              <a:t>vào</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bộ</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nhớ</a:t>
            </a:r>
            <a:r>
              <a:rPr lang="vi-VN" dirty="0">
                <a:solidFill>
                  <a:schemeClr val="accent1">
                    <a:lumMod val="75000"/>
                  </a:schemeClr>
                </a:solidFill>
                <a:latin typeface="Montserrat" panose="00000500000000000000" pitchFamily="2" charset="0"/>
              </a:rPr>
              <a:t> cho </a:t>
            </a:r>
            <a:r>
              <a:rPr lang="vi-VN" dirty="0" err="1">
                <a:solidFill>
                  <a:schemeClr val="accent1">
                    <a:lumMod val="75000"/>
                  </a:schemeClr>
                </a:solidFill>
                <a:latin typeface="Montserrat" panose="00000500000000000000" pitchFamily="2" charset="0"/>
              </a:rPr>
              <a:t>phép</a:t>
            </a:r>
            <a:r>
              <a:rPr lang="vi-VN" dirty="0">
                <a:solidFill>
                  <a:schemeClr val="accent1">
                    <a:lumMod val="75000"/>
                  </a:schemeClr>
                </a:solidFill>
                <a:latin typeface="Montserrat" panose="00000500000000000000" pitchFamily="2" charset="0"/>
              </a:rPr>
              <a:t> chia </a:t>
            </a:r>
            <a:r>
              <a:rPr lang="vi-VN" dirty="0" err="1">
                <a:solidFill>
                  <a:schemeClr val="accent1">
                    <a:lumMod val="75000"/>
                  </a:schemeClr>
                </a:solidFill>
                <a:latin typeface="Montserrat" panose="00000500000000000000" pitchFamily="2" charset="0"/>
              </a:rPr>
              <a:t>sẻ</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tập</a:t>
            </a:r>
            <a:r>
              <a:rPr lang="vi-VN" dirty="0">
                <a:solidFill>
                  <a:schemeClr val="accent1">
                    <a:lumMod val="75000"/>
                  </a:schemeClr>
                </a:solidFill>
                <a:latin typeface="Montserrat" panose="00000500000000000000" pitchFamily="2" charset="0"/>
              </a:rPr>
              <a:t> tin </a:t>
            </a:r>
            <a:r>
              <a:rPr lang="vi-VN" dirty="0" err="1">
                <a:solidFill>
                  <a:schemeClr val="accent1">
                    <a:lumMod val="75000"/>
                  </a:schemeClr>
                </a:solidFill>
                <a:latin typeface="Montserrat" panose="00000500000000000000" pitchFamily="2" charset="0"/>
              </a:rPr>
              <a:t>tin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cậy</a:t>
            </a:r>
            <a:r>
              <a:rPr lang="vi-VN" dirty="0">
                <a:solidFill>
                  <a:schemeClr val="accent1">
                    <a:lumMod val="75000"/>
                  </a:schemeClr>
                </a:solidFill>
                <a:latin typeface="Montserrat" panose="00000500000000000000" pitchFamily="2" charset="0"/>
              </a:rPr>
              <a:t> ở </a:t>
            </a:r>
            <a:r>
              <a:rPr lang="vi-VN" dirty="0" err="1">
                <a:solidFill>
                  <a:schemeClr val="accent1">
                    <a:lumMod val="75000"/>
                  </a:schemeClr>
                </a:solidFill>
                <a:latin typeface="Montserrat" panose="00000500000000000000" pitchFamily="2" charset="0"/>
              </a:rPr>
              <a:t>tốc</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độ</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bộ</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nhớ</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giữa</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các</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cluster</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các</a:t>
            </a:r>
            <a:r>
              <a:rPr lang="vi-VN" dirty="0">
                <a:solidFill>
                  <a:schemeClr val="accent1">
                    <a:lumMod val="75000"/>
                  </a:schemeClr>
                </a:solidFill>
                <a:latin typeface="Montserrat" panose="00000500000000000000" pitchFamily="2" charset="0"/>
              </a:rPr>
              <a:t> thư </a:t>
            </a:r>
            <a:r>
              <a:rPr lang="vi-VN" dirty="0" err="1">
                <a:solidFill>
                  <a:schemeClr val="accent1">
                    <a:lumMod val="75000"/>
                  </a:schemeClr>
                </a:solidFill>
                <a:latin typeface="Montserrat" panose="00000500000000000000" pitchFamily="2" charset="0"/>
              </a:rPr>
              <a:t>viện</a:t>
            </a:r>
            <a:r>
              <a:rPr lang="vi-VN" dirty="0">
                <a:solidFill>
                  <a:schemeClr val="accent1">
                    <a:lumMod val="75000"/>
                  </a:schemeClr>
                </a:solidFill>
                <a:latin typeface="Montserrat" panose="00000500000000000000" pitchFamily="2" charset="0"/>
              </a:rPr>
              <a:t> như </a:t>
            </a:r>
            <a:r>
              <a:rPr lang="vi-VN" dirty="0" err="1">
                <a:solidFill>
                  <a:schemeClr val="accent1">
                    <a:lumMod val="75000"/>
                  </a:schemeClr>
                </a:solidFill>
                <a:latin typeface="Montserrat" panose="00000500000000000000" pitchFamily="2" charset="0"/>
              </a:rPr>
              <a:t>Spark</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và</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MapReduce</a:t>
            </a:r>
            <a:r>
              <a:rPr lang="vi-VN" dirty="0">
                <a:solidFill>
                  <a:schemeClr val="accent1">
                    <a:lumMod val="75000"/>
                  </a:schemeClr>
                </a:solidFill>
                <a:latin typeface="Montserrat" panose="00000500000000000000" pitchFamily="2" charset="0"/>
              </a:rPr>
              <a:t>.</a:t>
            </a:r>
          </a:p>
          <a:p>
            <a:pPr marL="285750" indent="-285750">
              <a:buFont typeface="Arial" panose="020B0604020202020204" pitchFamily="34" charset="0"/>
              <a:buChar char="•"/>
            </a:pPr>
            <a:r>
              <a:rPr lang="vi-VN" b="1" dirty="0" err="1">
                <a:solidFill>
                  <a:schemeClr val="accent1">
                    <a:lumMod val="75000"/>
                  </a:schemeClr>
                </a:solidFill>
                <a:latin typeface="Montserrat" panose="00000500000000000000" pitchFamily="2" charset="0"/>
              </a:rPr>
              <a:t>BlinkDB</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là</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một</a:t>
            </a:r>
            <a:r>
              <a:rPr lang="vi-VN" dirty="0">
                <a:solidFill>
                  <a:schemeClr val="accent1">
                    <a:lumMod val="75000"/>
                  </a:schemeClr>
                </a:solidFill>
                <a:latin typeface="Montserrat" panose="00000500000000000000" pitchFamily="2" charset="0"/>
              </a:rPr>
              <a:t> công </a:t>
            </a:r>
            <a:r>
              <a:rPr lang="vi-VN" dirty="0" err="1">
                <a:solidFill>
                  <a:schemeClr val="accent1">
                    <a:lumMod val="75000"/>
                  </a:schemeClr>
                </a:solidFill>
                <a:latin typeface="Montserrat" panose="00000500000000000000" pitchFamily="2" charset="0"/>
              </a:rPr>
              <a:t>cụ</a:t>
            </a:r>
            <a:r>
              <a:rPr lang="vi-VN" dirty="0">
                <a:solidFill>
                  <a:schemeClr val="accent1">
                    <a:lumMod val="75000"/>
                  </a:schemeClr>
                </a:solidFill>
                <a:latin typeface="Montserrat" panose="00000500000000000000" pitchFamily="2" charset="0"/>
              </a:rPr>
              <a:t> truy </a:t>
            </a:r>
            <a:r>
              <a:rPr lang="vi-VN" dirty="0" err="1">
                <a:solidFill>
                  <a:schemeClr val="accent1">
                    <a:lumMod val="75000"/>
                  </a:schemeClr>
                </a:solidFill>
                <a:latin typeface="Montserrat" panose="00000500000000000000" pitchFamily="2" charset="0"/>
              </a:rPr>
              <a:t>vấn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gần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đúng</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sử</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dụng</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để</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chạy</a:t>
            </a:r>
            <a:r>
              <a:rPr lang="vi-VN" dirty="0">
                <a:solidFill>
                  <a:schemeClr val="accent1">
                    <a:lumMod val="75000"/>
                  </a:schemeClr>
                </a:solidFill>
                <a:latin typeface="Montserrat" panose="00000500000000000000" pitchFamily="2" charset="0"/>
              </a:rPr>
              <a:t> tương </a:t>
            </a:r>
            <a:r>
              <a:rPr lang="vi-VN" dirty="0" err="1">
                <a:solidFill>
                  <a:schemeClr val="accent1">
                    <a:lumMod val="75000"/>
                  </a:schemeClr>
                </a:solidFill>
                <a:latin typeface="Montserrat" panose="00000500000000000000" pitchFamily="2" charset="0"/>
              </a:rPr>
              <a:t>tác</a:t>
            </a:r>
            <a:r>
              <a:rPr lang="vi-VN" dirty="0">
                <a:solidFill>
                  <a:schemeClr val="accent1">
                    <a:lumMod val="75000"/>
                  </a:schemeClr>
                </a:solidFill>
                <a:latin typeface="Montserrat" panose="00000500000000000000" pitchFamily="2" charset="0"/>
              </a:rPr>
              <a:t> truy </a:t>
            </a:r>
            <a:r>
              <a:rPr lang="vi-VN" dirty="0" err="1">
                <a:solidFill>
                  <a:schemeClr val="accent1">
                    <a:lumMod val="75000"/>
                  </a:schemeClr>
                </a:solidFill>
                <a:latin typeface="Montserrat" panose="00000500000000000000" pitchFamily="2" charset="0"/>
              </a:rPr>
              <a:t>vấn</a:t>
            </a:r>
            <a:r>
              <a:rPr lang="vi-VN" dirty="0">
                <a:solidFill>
                  <a:schemeClr val="accent1">
                    <a:lumMod val="75000"/>
                  </a:schemeClr>
                </a:solidFill>
                <a:latin typeface="Montserrat" panose="00000500000000000000" pitchFamily="2" charset="0"/>
              </a:rPr>
              <a:t> SQL trên </a:t>
            </a:r>
            <a:r>
              <a:rPr lang="vi-VN" dirty="0" err="1">
                <a:solidFill>
                  <a:schemeClr val="accent1">
                    <a:lumMod val="75000"/>
                  </a:schemeClr>
                </a:solidFill>
                <a:latin typeface="Montserrat" panose="00000500000000000000" pitchFamily="2" charset="0"/>
              </a:rPr>
              <a:t>khối</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lượng</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lớn</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dữ</a:t>
            </a:r>
            <a:r>
              <a:rPr lang="vi-VN" dirty="0">
                <a:solidFill>
                  <a:schemeClr val="accent1">
                    <a:lumMod val="75000"/>
                  </a:schemeClr>
                </a:solidFill>
                <a:latin typeface="Montserrat" panose="00000500000000000000" pitchFamily="2" charset="0"/>
              </a:rPr>
              <a:t> </a:t>
            </a:r>
            <a:r>
              <a:rPr lang="vi-VN" dirty="0" err="1">
                <a:solidFill>
                  <a:schemeClr val="accent1">
                    <a:lumMod val="75000"/>
                  </a:schemeClr>
                </a:solidFill>
                <a:latin typeface="Montserrat" panose="00000500000000000000" pitchFamily="2" charset="0"/>
              </a:rPr>
              <a:t>liệu</a:t>
            </a:r>
            <a:r>
              <a:rPr lang="vi-VN" dirty="0">
                <a:solidFill>
                  <a:schemeClr val="accent1">
                    <a:lumMod val="75000"/>
                  </a:schemeClr>
                </a:solidFill>
                <a:latin typeface="Montserrat" panose="00000500000000000000" pitchFamily="2" charset="0"/>
              </a:rPr>
              <a:t>. </a:t>
            </a:r>
            <a:endParaRPr lang="en-US" dirty="0"/>
          </a:p>
        </p:txBody>
      </p:sp>
      <p:sp>
        <p:nvSpPr>
          <p:cNvPr id="7" name="AutoShape 3">
            <a:extLst>
              <a:ext uri="{FF2B5EF4-FFF2-40B4-BE49-F238E27FC236}">
                <a16:creationId xmlns:a16="http://schemas.microsoft.com/office/drawing/2014/main" id="{E77BB1FF-2200-4F55-9FB5-427931B44675}"/>
              </a:ext>
            </a:extLst>
          </p:cNvPr>
          <p:cNvSpPr/>
          <p:nvPr/>
        </p:nvSpPr>
        <p:spPr>
          <a:xfrm flipV="1">
            <a:off x="5201131" y="2868394"/>
            <a:ext cx="783602" cy="168287"/>
          </a:xfrm>
          <a:prstGeom prst="rect">
            <a:avLst/>
          </a:prstGeom>
          <a:solidFill>
            <a:srgbClr val="0C45A6"/>
          </a:solidFill>
        </p:spPr>
        <p:txBody>
          <a:bodyPr/>
          <a:lstStyle/>
          <a:p>
            <a:endParaRPr lang="en-US"/>
          </a:p>
        </p:txBody>
      </p:sp>
    </p:spTree>
    <p:extLst>
      <p:ext uri="{BB962C8B-B14F-4D97-AF65-F5344CB8AC3E}">
        <p14:creationId xmlns:p14="http://schemas.microsoft.com/office/powerpoint/2010/main" val="17044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DDF44C-6AEA-44E5-B287-FA2135CAC3C1}"/>
              </a:ext>
            </a:extLst>
          </p:cNvPr>
          <p:cNvSpPr/>
          <p:nvPr/>
        </p:nvSpPr>
        <p:spPr>
          <a:xfrm>
            <a:off x="0" y="0"/>
            <a:ext cx="12192000" cy="1393794"/>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EC34A7-2643-464B-9DDB-51B0419C178C}"/>
              </a:ext>
            </a:extLst>
          </p:cNvPr>
          <p:cNvSpPr txBox="1"/>
          <p:nvPr/>
        </p:nvSpPr>
        <p:spPr>
          <a:xfrm>
            <a:off x="390618" y="235232"/>
            <a:ext cx="7002238" cy="461665"/>
          </a:xfrm>
          <a:prstGeom prst="rect">
            <a:avLst/>
          </a:prstGeom>
          <a:noFill/>
        </p:spPr>
        <p:txBody>
          <a:bodyPr wrap="none" rtlCol="0">
            <a:spAutoFit/>
          </a:bodyPr>
          <a:lstStyle/>
          <a:p>
            <a:r>
              <a:rPr lang="vi-VN" sz="2400" b="1">
                <a:solidFill>
                  <a:schemeClr val="accent1">
                    <a:lumMod val="75000"/>
                  </a:schemeClr>
                </a:solidFill>
                <a:effectLst/>
                <a:latin typeface="Montserrat" panose="00000500000000000000" pitchFamily="2" charset="0"/>
                <a:ea typeface="Arial" panose="020B0604020202020204" pitchFamily="34" charset="0"/>
                <a:cs typeface="Times New Roman" panose="02020603050405020304" pitchFamily="18" charset="0"/>
              </a:rPr>
              <a:t>CƠ CHẾ HOẠT ĐỘNG CỦA APACHE SPARK</a:t>
            </a:r>
            <a:endParaRPr lang="en-US" sz="2400">
              <a:solidFill>
                <a:schemeClr val="accent1">
                  <a:lumMod val="75000"/>
                </a:schemeClr>
              </a:solidFill>
              <a:effectLst/>
              <a:latin typeface="Montserrat" panose="00000500000000000000" pitchFamily="2" charset="0"/>
              <a:ea typeface="Arial" panose="020B06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7C5A7C4-3723-4B89-906D-1C0ACABC97D8}"/>
              </a:ext>
            </a:extLst>
          </p:cNvPr>
          <p:cNvSpPr txBox="1"/>
          <p:nvPr/>
        </p:nvSpPr>
        <p:spPr>
          <a:xfrm>
            <a:off x="390618" y="798992"/>
            <a:ext cx="11719960" cy="923330"/>
          </a:xfrm>
          <a:prstGeom prst="rect">
            <a:avLst/>
          </a:prstGeom>
          <a:noFill/>
        </p:spPr>
        <p:txBody>
          <a:bodyPr wrap="square" rtlCol="0">
            <a:spAutoFit/>
          </a:bodyPr>
          <a:lstStyle/>
          <a:p>
            <a:r>
              <a:rPr lang="vi-VN" sz="1800">
                <a:effectLst/>
                <a:latin typeface="Montserrat" panose="00000500000000000000" pitchFamily="2" charset="0"/>
                <a:ea typeface="Arial" panose="020B0604020202020204" pitchFamily="34" charset="0"/>
                <a:cs typeface="Times New Roman" panose="02020603050405020304" pitchFamily="18" charset="0"/>
              </a:rPr>
              <a:t>Mọi ứng dụng spark bao gồm 1 Driver program để chạy hàm main của người dùng và thực hiện tính toán song song trên 1 cụm.</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endParaRPr lang="en-US"/>
          </a:p>
        </p:txBody>
      </p:sp>
      <p:sp>
        <p:nvSpPr>
          <p:cNvPr id="8" name="TextBox 7">
            <a:extLst>
              <a:ext uri="{FF2B5EF4-FFF2-40B4-BE49-F238E27FC236}">
                <a16:creationId xmlns:a16="http://schemas.microsoft.com/office/drawing/2014/main" id="{BD72DF6E-CF79-47BB-8D75-FDA92818689C}"/>
              </a:ext>
            </a:extLst>
          </p:cNvPr>
          <p:cNvSpPr txBox="1"/>
          <p:nvPr/>
        </p:nvSpPr>
        <p:spPr>
          <a:xfrm>
            <a:off x="390618" y="1495889"/>
            <a:ext cx="11018308" cy="3139321"/>
          </a:xfrm>
          <a:prstGeom prst="rect">
            <a:avLst/>
          </a:prstGeom>
          <a:noFill/>
        </p:spPr>
        <p:txBody>
          <a:bodyPr wrap="square">
            <a:spAutoFit/>
          </a:bodyPr>
          <a:lstStyle/>
          <a:p>
            <a:pPr marL="342900" indent="-342900">
              <a:buFont typeface="+mj-lt"/>
              <a:buAutoNum type="arabicPeriod"/>
            </a:pPr>
            <a:r>
              <a:rPr lang="vi-VN" b="1">
                <a:latin typeface="Montserrat" panose="00000500000000000000" pitchFamily="2" charset="0"/>
              </a:rPr>
              <a:t>RDDs (Resilient Distributed Datasets) </a:t>
            </a:r>
          </a:p>
          <a:p>
            <a:pPr marL="285750" indent="-285750">
              <a:buFont typeface="Wingdings" panose="05000000000000000000" pitchFamily="2" charset="2"/>
              <a:buChar char="q"/>
            </a:pPr>
            <a:r>
              <a:rPr lang="vi-VN">
                <a:latin typeface="Montserrat" panose="00000500000000000000" pitchFamily="2" charset="0"/>
              </a:rPr>
              <a:t>RDDs là một cấu trúc dữ liệu cơ bản của Spark. Nó là một tập hợp bất biến phân tán của một đối tượng. Mỗi dataset trong RDD được chia ra thành nhiều phân vùng logical. Có thể được tính toán trên các node khác nhau của một cụm máy chủ (cluster). RDDs có thể chứa bất kỳ kiểu dữ liệu nào của Python, Java, hoặc đối tượng Scala, bao gồm các kiểu dữ liệu do người dùng định nghĩa.</a:t>
            </a:r>
          </a:p>
          <a:p>
            <a:pPr marL="285750" indent="-285750">
              <a:buFont typeface="Wingdings" panose="05000000000000000000" pitchFamily="2" charset="2"/>
              <a:buChar char="q"/>
            </a:pPr>
            <a:r>
              <a:rPr lang="vi-VN">
                <a:latin typeface="Montserrat" panose="00000500000000000000" pitchFamily="2" charset="0"/>
              </a:rPr>
              <a:t>RDDs hỗ trợ hai kiểu thao tác: </a:t>
            </a:r>
          </a:p>
          <a:p>
            <a:pPr marL="285750" indent="-285750">
              <a:buFont typeface="Wingdings" panose="05000000000000000000" pitchFamily="2" charset="2"/>
              <a:buChar char="ü"/>
            </a:pPr>
            <a:r>
              <a:rPr lang="vi-VN">
                <a:latin typeface="Montserrat" panose="00000500000000000000" pitchFamily="2" charset="0"/>
              </a:rPr>
              <a:t>Transformations (Chuyển đổi): tạo ra dataset từ dữ liệu có sẵn. Qua 1 phương thức transformations thì sẽ cho phép tạo mới 1 RDD từ 1 RDD đã tồn tại. </a:t>
            </a:r>
          </a:p>
          <a:p>
            <a:pPr marL="285750" indent="-285750">
              <a:buFont typeface="Wingdings" panose="05000000000000000000" pitchFamily="2" charset="2"/>
              <a:buChar char="ü"/>
            </a:pPr>
            <a:r>
              <a:rPr lang="vi-VN">
                <a:latin typeface="Montserrat" panose="00000500000000000000" pitchFamily="2" charset="0"/>
              </a:rPr>
              <a:t>Action (Hành động): trả về giá trị cho chương trình điều khiển (driver program) sau khi thực hiện tính toán trên dataset.</a:t>
            </a:r>
          </a:p>
        </p:txBody>
      </p:sp>
      <p:pic>
        <p:nvPicPr>
          <p:cNvPr id="9" name="Picture 8">
            <a:extLst>
              <a:ext uri="{FF2B5EF4-FFF2-40B4-BE49-F238E27FC236}">
                <a16:creationId xmlns:a16="http://schemas.microsoft.com/office/drawing/2014/main" id="{AD058CB3-1AE0-4E45-99E5-0F61DECF4B39}"/>
              </a:ext>
            </a:extLst>
          </p:cNvPr>
          <p:cNvPicPr>
            <a:picLocks noChangeAspect="1"/>
          </p:cNvPicPr>
          <p:nvPr/>
        </p:nvPicPr>
        <p:blipFill>
          <a:blip r:embed="rId2"/>
          <a:stretch>
            <a:fillRect/>
          </a:stretch>
        </p:blipFill>
        <p:spPr>
          <a:xfrm>
            <a:off x="1553592" y="4635209"/>
            <a:ext cx="9294921" cy="2200245"/>
          </a:xfrm>
          <a:prstGeom prst="rect">
            <a:avLst/>
          </a:prstGeom>
        </p:spPr>
      </p:pic>
    </p:spTree>
    <p:extLst>
      <p:ext uri="{BB962C8B-B14F-4D97-AF65-F5344CB8AC3E}">
        <p14:creationId xmlns:p14="http://schemas.microsoft.com/office/powerpoint/2010/main" val="14404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D28DF-E56B-4E21-9880-F1C3A055A3CD}"/>
              </a:ext>
            </a:extLst>
          </p:cNvPr>
          <p:cNvSpPr/>
          <p:nvPr/>
        </p:nvSpPr>
        <p:spPr>
          <a:xfrm>
            <a:off x="0" y="0"/>
            <a:ext cx="4580878" cy="6858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48CC10-D477-4AB1-91EE-A82BD24C24C1}"/>
              </a:ext>
            </a:extLst>
          </p:cNvPr>
          <p:cNvSpPr txBox="1"/>
          <p:nvPr/>
        </p:nvSpPr>
        <p:spPr>
          <a:xfrm>
            <a:off x="794552" y="568171"/>
            <a:ext cx="2991774" cy="464807"/>
          </a:xfrm>
          <a:prstGeom prst="rect">
            <a:avLst/>
          </a:prstGeom>
          <a:noFill/>
        </p:spPr>
        <p:txBody>
          <a:bodyPr wrap="square" rtlCol="0">
            <a:spAutoFit/>
          </a:bodyPr>
          <a:lstStyle/>
          <a:p>
            <a:pPr>
              <a:lnSpc>
                <a:spcPct val="107000"/>
              </a:lnSpc>
              <a:spcAft>
                <a:spcPts val="800"/>
              </a:spcAft>
            </a:pPr>
            <a:r>
              <a:rPr lang="vi-VN" sz="2400" b="1">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Cơ chế lập lịch</a:t>
            </a:r>
            <a:endParaRPr lang="en-US" sz="2400">
              <a:solidFill>
                <a:schemeClr val="bg1"/>
              </a:solidFill>
              <a:effectLst/>
              <a:latin typeface="Montserrat" panose="00000500000000000000" pitchFamily="2"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8ACE79A-FB64-4BED-8FCE-50CBAF6850D5}"/>
              </a:ext>
            </a:extLst>
          </p:cNvPr>
          <p:cNvPicPr>
            <a:picLocks noChangeAspect="1"/>
          </p:cNvPicPr>
          <p:nvPr/>
        </p:nvPicPr>
        <p:blipFill>
          <a:blip r:embed="rId2"/>
          <a:stretch>
            <a:fillRect/>
          </a:stretch>
        </p:blipFill>
        <p:spPr>
          <a:xfrm>
            <a:off x="720933" y="1858388"/>
            <a:ext cx="3274017" cy="2727082"/>
          </a:xfrm>
          <a:prstGeom prst="rect">
            <a:avLst/>
          </a:prstGeom>
        </p:spPr>
      </p:pic>
      <p:sp>
        <p:nvSpPr>
          <p:cNvPr id="6" name="TextBox 5">
            <a:extLst>
              <a:ext uri="{FF2B5EF4-FFF2-40B4-BE49-F238E27FC236}">
                <a16:creationId xmlns:a16="http://schemas.microsoft.com/office/drawing/2014/main" id="{8966B421-8A78-4688-B771-1411E858ADFE}"/>
              </a:ext>
            </a:extLst>
          </p:cNvPr>
          <p:cNvSpPr txBox="1"/>
          <p:nvPr/>
        </p:nvSpPr>
        <p:spPr>
          <a:xfrm>
            <a:off x="5264601" y="568171"/>
            <a:ext cx="6132847" cy="6706964"/>
          </a:xfrm>
          <a:prstGeom prst="rect">
            <a:avLst/>
          </a:prstGeom>
          <a:noFill/>
        </p:spPr>
        <p:txBody>
          <a:bodyPr wrap="square" rtlCol="0">
            <a:spAutoFit/>
          </a:bodyPr>
          <a:lstStyle/>
          <a:p>
            <a:pPr algn="just">
              <a:lnSpc>
                <a:spcPct val="107000"/>
              </a:lnSpc>
              <a:spcAft>
                <a:spcPts val="800"/>
              </a:spcAft>
            </a:pPr>
            <a:r>
              <a:rPr lang="vi-VN"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rPr>
              <a:t>Một số Action là: giảm, thu thập, đếm, lần đầu tiên, lấy, countByKey, và foreach.</a:t>
            </a:r>
            <a:endParaRPr lang="en-US"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endParaRPr>
          </a:p>
          <a:p>
            <a:pPr algn="just">
              <a:lnSpc>
                <a:spcPct val="107000"/>
              </a:lnSpc>
              <a:spcAft>
                <a:spcPts val="800"/>
              </a:spcAft>
            </a:pPr>
            <a:r>
              <a:rPr lang="vi-VN"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rPr>
              <a:t>+ Spark thực hiện đưa các thao tác RDD chuyển đổi vào DAG (Directed Acyclic Graph) và bắt đầu thực hiện. Khi một action được gọi trên RDD, Spark sẽ tạo DAG và chuyển cho DAG scheduler. DAG scheduler chia các thao tác thành các nhóm (stage) khác nhau của các task.</a:t>
            </a:r>
            <a:endParaRPr lang="en-US"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endParaRPr>
          </a:p>
          <a:p>
            <a:pPr algn="just">
              <a:lnSpc>
                <a:spcPct val="107000"/>
              </a:lnSpc>
              <a:spcAft>
                <a:spcPts val="800"/>
              </a:spcAft>
            </a:pPr>
            <a:r>
              <a:rPr lang="vi-VN"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rPr>
              <a:t>+ Mỗi Stage bao gồm các task dựa trên phân vùng của dữ liệu đầu vào có thể pipeline với nhau và có thể thực hiện một cách độc lập trên một máy worker. DAG scheduler sắp xếp các thao tác phù hợp với quá trình thực hiện theo thời gian sao cho tối ưu nhất.</a:t>
            </a:r>
            <a:endParaRPr lang="en-US"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endParaRPr>
          </a:p>
          <a:p>
            <a:pPr algn="just">
              <a:lnSpc>
                <a:spcPct val="107000"/>
              </a:lnSpc>
              <a:spcAft>
                <a:spcPts val="800"/>
              </a:spcAft>
            </a:pPr>
            <a:r>
              <a:rPr lang="vi-VN"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rPr>
              <a:t>+ Mỗi Worker bao gồm một hoặc nhiều Excutor. Các excutor chịu trách nhiệm thực hiện các task trên các luồng riêng biệt. Việc chia nhỏ các task giúp đem lại hiệu năng cao hơn, giảm thiểu ảnh hưởng của dữ liệu không đối xứng (kích thước các file không đồng đều).</a:t>
            </a:r>
            <a:endParaRPr lang="en-US" sz="1800">
              <a:solidFill>
                <a:schemeClr val="accent1">
                  <a:lumMod val="50000"/>
                </a:schemeClr>
              </a:solidFill>
              <a:effectLst/>
              <a:latin typeface="Montserrat" panose="00000500000000000000" pitchFamily="2" charset="0"/>
              <a:ea typeface="Arial" panose="020B0604020202020204" pitchFamily="34" charset="0"/>
              <a:cs typeface="Times New Roman" panose="02020603050405020304" pitchFamily="18" charset="0"/>
            </a:endParaRPr>
          </a:p>
          <a:p>
            <a:endParaRPr lang="en-US"/>
          </a:p>
        </p:txBody>
      </p:sp>
      <p:sp>
        <p:nvSpPr>
          <p:cNvPr id="7" name="AutoShape 3">
            <a:extLst>
              <a:ext uri="{FF2B5EF4-FFF2-40B4-BE49-F238E27FC236}">
                <a16:creationId xmlns:a16="http://schemas.microsoft.com/office/drawing/2014/main" id="{194F6408-3B5C-4536-8AFA-F851A7CD0AB3}"/>
              </a:ext>
            </a:extLst>
          </p:cNvPr>
          <p:cNvSpPr/>
          <p:nvPr/>
        </p:nvSpPr>
        <p:spPr>
          <a:xfrm>
            <a:off x="5312398" y="284086"/>
            <a:ext cx="783602" cy="118260"/>
          </a:xfrm>
          <a:prstGeom prst="rect">
            <a:avLst/>
          </a:prstGeom>
          <a:solidFill>
            <a:srgbClr val="0C45A6"/>
          </a:solidFill>
        </p:spPr>
        <p:txBody>
          <a:bodyPr/>
          <a:lstStyle/>
          <a:p>
            <a:endParaRPr lang="en-US"/>
          </a:p>
        </p:txBody>
      </p:sp>
    </p:spTree>
    <p:extLst>
      <p:ext uri="{BB962C8B-B14F-4D97-AF65-F5344CB8AC3E}">
        <p14:creationId xmlns:p14="http://schemas.microsoft.com/office/powerpoint/2010/main" val="36763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F4F8F6-9202-4F26-A159-48ED615753D7}"/>
              </a:ext>
            </a:extLst>
          </p:cNvPr>
          <p:cNvSpPr/>
          <p:nvPr/>
        </p:nvSpPr>
        <p:spPr>
          <a:xfrm>
            <a:off x="0" y="0"/>
            <a:ext cx="12192000" cy="6858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4EBD30-64FB-4A6D-996C-FAF958E0346F}"/>
              </a:ext>
            </a:extLst>
          </p:cNvPr>
          <p:cNvSpPr txBox="1"/>
          <p:nvPr/>
        </p:nvSpPr>
        <p:spPr>
          <a:xfrm>
            <a:off x="1129682" y="863678"/>
            <a:ext cx="9354845" cy="4278094"/>
          </a:xfrm>
          <a:prstGeom prst="rect">
            <a:avLst/>
          </a:prstGeom>
          <a:noFill/>
        </p:spPr>
        <p:txBody>
          <a:bodyPr wrap="square">
            <a:spAutoFit/>
          </a:bodyPr>
          <a:lstStyle/>
          <a:p>
            <a:r>
              <a:rPr lang="vi-VN" sz="2000" b="1" dirty="0">
                <a:solidFill>
                  <a:schemeClr val="bg1"/>
                </a:solidFill>
                <a:latin typeface="Montserrat" panose="00000500000000000000" pitchFamily="2" charset="0"/>
              </a:rPr>
              <a:t>2. </a:t>
            </a:r>
            <a:r>
              <a:rPr lang="vi-VN" sz="2000" b="1" dirty="0" err="1">
                <a:solidFill>
                  <a:schemeClr val="bg1"/>
                </a:solidFill>
                <a:latin typeface="Montserrat" panose="00000500000000000000" pitchFamily="2" charset="0"/>
              </a:rPr>
              <a:t>Shared</a:t>
            </a:r>
            <a:r>
              <a:rPr lang="vi-VN" sz="2000" b="1" dirty="0">
                <a:solidFill>
                  <a:schemeClr val="bg1"/>
                </a:solidFill>
                <a:latin typeface="Montserrat" panose="00000500000000000000" pitchFamily="2" charset="0"/>
              </a:rPr>
              <a:t> </a:t>
            </a:r>
            <a:r>
              <a:rPr lang="vi-VN" sz="2000" b="1" dirty="0" err="1">
                <a:solidFill>
                  <a:schemeClr val="bg1"/>
                </a:solidFill>
                <a:latin typeface="Montserrat" panose="00000500000000000000" pitchFamily="2" charset="0"/>
              </a:rPr>
              <a:t>variables</a:t>
            </a:r>
            <a:endParaRPr lang="vi-VN" sz="2000" b="1" dirty="0">
              <a:solidFill>
                <a:schemeClr val="bg1"/>
              </a:solidFill>
              <a:latin typeface="Montserrat" panose="00000500000000000000" pitchFamily="2" charset="0"/>
            </a:endParaRPr>
          </a:p>
          <a:p>
            <a:r>
              <a:rPr lang="vi-VN" dirty="0" err="1">
                <a:solidFill>
                  <a:schemeClr val="bg1"/>
                </a:solidFill>
                <a:latin typeface="Montserrat" panose="00000500000000000000" pitchFamily="2" charset="0"/>
              </a:rPr>
              <a:t>Spark</a:t>
            </a:r>
            <a:r>
              <a:rPr lang="vi-VN" dirty="0">
                <a:solidFill>
                  <a:schemeClr val="bg1"/>
                </a:solidFill>
                <a:latin typeface="Montserrat" panose="00000500000000000000" pitchFamily="2" charset="0"/>
              </a:rPr>
              <a:t> cung </a:t>
            </a:r>
            <a:r>
              <a:rPr lang="vi-VN" dirty="0" err="1">
                <a:solidFill>
                  <a:schemeClr val="bg1"/>
                </a:solidFill>
                <a:latin typeface="Montserrat" panose="00000500000000000000" pitchFamily="2" charset="0"/>
              </a:rPr>
              <a:t>cấp</a:t>
            </a:r>
            <a:r>
              <a:rPr lang="vi-VN" dirty="0">
                <a:solidFill>
                  <a:schemeClr val="bg1"/>
                </a:solidFill>
                <a:latin typeface="Montserrat" panose="00000500000000000000" pitchFamily="2" charset="0"/>
              </a:rPr>
              <a:t> 2 </a:t>
            </a:r>
            <a:r>
              <a:rPr lang="vi-VN" dirty="0" err="1">
                <a:solidFill>
                  <a:schemeClr val="bg1"/>
                </a:solidFill>
                <a:latin typeface="Montserrat" panose="00000500000000000000" pitchFamily="2" charset="0"/>
              </a:rPr>
              <a:t>kiểu</a:t>
            </a:r>
            <a:r>
              <a:rPr lang="vi-VN" dirty="0">
                <a:solidFill>
                  <a:schemeClr val="bg1"/>
                </a:solidFill>
                <a:latin typeface="Montserrat" panose="00000500000000000000" pitchFamily="2" charset="0"/>
              </a:rPr>
              <a:t> chia </a:t>
            </a:r>
            <a:r>
              <a:rPr lang="vi-VN" dirty="0" err="1">
                <a:solidFill>
                  <a:schemeClr val="bg1"/>
                </a:solidFill>
                <a:latin typeface="Montserrat" panose="00000500000000000000" pitchFamily="2" charset="0"/>
              </a:rPr>
              <a:t>sẻ</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broadcast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variable</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accumulators</a:t>
            </a:r>
            <a:r>
              <a:rPr lang="vi-VN" dirty="0">
                <a:solidFill>
                  <a:schemeClr val="bg1"/>
                </a:solidFill>
                <a:latin typeface="Montserrat" panose="00000500000000000000" pitchFamily="2" charset="0"/>
              </a:rPr>
              <a:t>.</a:t>
            </a:r>
          </a:p>
          <a:p>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Broadcast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variable</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là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mà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chỉ</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được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phép</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đọc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giá</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trị</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của</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trên </a:t>
            </a:r>
            <a:r>
              <a:rPr lang="vi-VN" dirty="0" err="1">
                <a:solidFill>
                  <a:schemeClr val="bg1"/>
                </a:solidFill>
                <a:latin typeface="Montserrat" panose="00000500000000000000" pitchFamily="2" charset="0"/>
              </a:rPr>
              <a:t>mỗi</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máy</a:t>
            </a:r>
            <a:r>
              <a:rPr lang="vi-VN" dirty="0">
                <a:solidFill>
                  <a:schemeClr val="bg1"/>
                </a:solidFill>
                <a:latin typeface="Montserrat" panose="00000500000000000000" pitchFamily="2" charset="0"/>
              </a:rPr>
              <a:t>, không cho </a:t>
            </a:r>
            <a:r>
              <a:rPr lang="vi-VN" dirty="0" err="1">
                <a:solidFill>
                  <a:schemeClr val="bg1"/>
                </a:solidFill>
                <a:latin typeface="Montserrat" panose="00000500000000000000" pitchFamily="2" charset="0"/>
              </a:rPr>
              <a:t>phép</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sửa</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đối</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giá</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trị</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nhằm</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mục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đích</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đảm</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bảo</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cùng</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giá</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trị</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của</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broadcast</a:t>
            </a:r>
            <a:r>
              <a:rPr lang="vi-VN" dirty="0">
                <a:solidFill>
                  <a:schemeClr val="bg1"/>
                </a:solidFill>
                <a:latin typeface="Montserrat" panose="00000500000000000000" pitchFamily="2" charset="0"/>
              </a:rPr>
              <a:t> trên </a:t>
            </a:r>
            <a:r>
              <a:rPr lang="vi-VN" dirty="0" err="1">
                <a:solidFill>
                  <a:schemeClr val="bg1"/>
                </a:solidFill>
                <a:latin typeface="Montserrat" panose="00000500000000000000" pitchFamily="2" charset="0"/>
              </a:rPr>
              <a:t>tất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cả</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các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node</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Có</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thể</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sử</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dụng</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giá</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trị</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của</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qua phương </a:t>
            </a:r>
            <a:r>
              <a:rPr lang="vi-VN" dirty="0" err="1">
                <a:solidFill>
                  <a:schemeClr val="bg1"/>
                </a:solidFill>
                <a:latin typeface="Montserrat" panose="00000500000000000000" pitchFamily="2" charset="0"/>
              </a:rPr>
              <a:t>thức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value</a:t>
            </a:r>
            <a:r>
              <a:rPr lang="vi-VN" dirty="0">
                <a:solidFill>
                  <a:schemeClr val="bg1"/>
                </a:solidFill>
                <a:latin typeface="Montserrat" panose="00000500000000000000" pitchFamily="2" charset="0"/>
              </a:rPr>
              <a:t>.</a:t>
            </a:r>
          </a:p>
          <a:p>
            <a:pPr marL="285750" indent="-285750">
              <a:buFontTx/>
              <a:buChar char="-"/>
            </a:pPr>
            <a:r>
              <a:rPr lang="vi-VN" dirty="0" err="1">
                <a:solidFill>
                  <a:schemeClr val="bg1"/>
                </a:solidFill>
                <a:latin typeface="Montserrat" panose="00000500000000000000" pitchFamily="2" charset="0"/>
              </a:rPr>
              <a:t>Accumulators</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là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mà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chỉ</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thực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hiện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added</a:t>
            </a:r>
            <a:r>
              <a:rPr lang="vi-VN" dirty="0">
                <a:solidFill>
                  <a:schemeClr val="bg1"/>
                </a:solidFill>
                <a:latin typeface="Montserrat" panose="00000500000000000000" pitchFamily="2" charset="0"/>
              </a:rPr>
              <a:t>” qua phương </a:t>
            </a:r>
            <a:r>
              <a:rPr lang="vi-VN" dirty="0" err="1">
                <a:solidFill>
                  <a:schemeClr val="bg1"/>
                </a:solidFill>
                <a:latin typeface="Montserrat" panose="00000500000000000000" pitchFamily="2" charset="0"/>
              </a:rPr>
              <a:t>thức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kết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hợp</a:t>
            </a:r>
            <a:r>
              <a:rPr lang="vi-VN" dirty="0">
                <a:solidFill>
                  <a:schemeClr val="bg1"/>
                </a:solidFill>
                <a:latin typeface="Montserrat" panose="00000500000000000000" pitchFamily="2" charset="0"/>
              </a:rPr>
              <a:t> (như sum </a:t>
            </a:r>
            <a:r>
              <a:rPr lang="vi-VN" dirty="0" err="1">
                <a:solidFill>
                  <a:schemeClr val="bg1"/>
                </a:solidFill>
                <a:latin typeface="Montserrat" panose="00000500000000000000" pitchFamily="2" charset="0"/>
              </a:rPr>
              <a:t>hoặc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count</a:t>
            </a:r>
            <a:r>
              <a:rPr lang="vi-VN" dirty="0">
                <a:solidFill>
                  <a:schemeClr val="bg1"/>
                </a:solidFill>
                <a:latin typeface="Montserrat" panose="00000500000000000000" pitchFamily="2" charset="0"/>
              </a:rPr>
              <a:t>).</a:t>
            </a:r>
          </a:p>
          <a:p>
            <a:endParaRPr lang="vi-VN" dirty="0">
              <a:solidFill>
                <a:schemeClr val="bg1"/>
              </a:solidFill>
              <a:latin typeface="Montserrat" panose="00000500000000000000" pitchFamily="2" charset="0"/>
            </a:endParaRPr>
          </a:p>
          <a:p>
            <a:endParaRPr lang="vi-VN" dirty="0">
              <a:solidFill>
                <a:schemeClr val="bg1"/>
              </a:solidFill>
              <a:latin typeface="Montserrat" panose="00000500000000000000" pitchFamily="2" charset="0"/>
            </a:endParaRPr>
          </a:p>
          <a:p>
            <a:endParaRPr lang="vi-VN" dirty="0">
              <a:solidFill>
                <a:schemeClr val="bg1"/>
              </a:solidFill>
              <a:latin typeface="Montserrat" panose="00000500000000000000" pitchFamily="2" charset="0"/>
            </a:endParaRPr>
          </a:p>
          <a:p>
            <a:r>
              <a:rPr lang="vi-VN" dirty="0" err="1">
                <a:solidFill>
                  <a:schemeClr val="bg1"/>
                </a:solidFill>
                <a:latin typeface="Montserrat" panose="00000500000000000000" pitchFamily="2" charset="0"/>
              </a:rPr>
              <a:t>Khác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với</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broadcast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accumulator</a:t>
            </a:r>
            <a:r>
              <a:rPr lang="vi-VN" dirty="0">
                <a:solidFill>
                  <a:schemeClr val="bg1"/>
                </a:solidFill>
                <a:latin typeface="Montserrat" panose="00000500000000000000" pitchFamily="2" charset="0"/>
              </a:rPr>
              <a:t> cho </a:t>
            </a:r>
            <a:r>
              <a:rPr lang="vi-VN" dirty="0" err="1">
                <a:solidFill>
                  <a:schemeClr val="bg1"/>
                </a:solidFill>
                <a:latin typeface="Montserrat" panose="00000500000000000000" pitchFamily="2" charset="0"/>
              </a:rPr>
              <a:t>phép</a:t>
            </a:r>
            <a:r>
              <a:rPr lang="vi-VN" dirty="0">
                <a:solidFill>
                  <a:schemeClr val="bg1"/>
                </a:solidFill>
                <a:latin typeface="Montserrat" panose="00000500000000000000" pitchFamily="2" charset="0"/>
              </a:rPr>
              <a:t> thay </a:t>
            </a:r>
            <a:r>
              <a:rPr lang="vi-VN" dirty="0" err="1">
                <a:solidFill>
                  <a:schemeClr val="bg1"/>
                </a:solidFill>
                <a:latin typeface="Montserrat" panose="00000500000000000000" pitchFamily="2" charset="0"/>
              </a:rPr>
              <a:t>đổi</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giá</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trị</a:t>
            </a:r>
            <a:r>
              <a:rPr lang="vi-VN" dirty="0">
                <a:solidFill>
                  <a:schemeClr val="bg1"/>
                </a:solidFill>
                <a:latin typeface="Montserrat" panose="00000500000000000000" pitchFamily="2" charset="0"/>
              </a:rPr>
              <a:t>, cho </a:t>
            </a:r>
            <a:r>
              <a:rPr lang="vi-VN" dirty="0" err="1">
                <a:solidFill>
                  <a:schemeClr val="bg1"/>
                </a:solidFill>
                <a:latin typeface="Montserrat" panose="00000500000000000000" pitchFamily="2" charset="0"/>
              </a:rPr>
              <a:t>phép</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đọc</a:t>
            </a:r>
            <a:r>
              <a:rPr lang="vi-VN" dirty="0">
                <a:solidFill>
                  <a:schemeClr val="bg1"/>
                </a:solidFill>
                <a:latin typeface="Montserrat" panose="00000500000000000000" pitchFamily="2" charset="0"/>
              </a:rPr>
              <a:t> ghi </a:t>
            </a:r>
            <a:r>
              <a:rPr lang="vi-VN" dirty="0" err="1">
                <a:solidFill>
                  <a:schemeClr val="bg1"/>
                </a:solidFill>
                <a:latin typeface="Montserrat" panose="00000500000000000000" pitchFamily="2" charset="0"/>
              </a:rPr>
              <a:t>dữ</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liệu</a:t>
            </a:r>
            <a:r>
              <a:rPr lang="vi-VN" dirty="0">
                <a:solidFill>
                  <a:schemeClr val="bg1"/>
                </a:solidFill>
                <a:latin typeface="Montserrat" panose="00000500000000000000" pitchFamily="2" charset="0"/>
              </a:rPr>
              <a:t> lên </a:t>
            </a:r>
            <a:r>
              <a:rPr lang="vi-VN" dirty="0" err="1">
                <a:solidFill>
                  <a:schemeClr val="bg1"/>
                </a:solidFill>
                <a:latin typeface="Montserrat" panose="00000500000000000000" pitchFamily="2" charset="0"/>
              </a:rPr>
              <a:t>biến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này</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Điều</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này</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rất</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tiện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lợi</a:t>
            </a:r>
            <a:r>
              <a:rPr lang="vi-VN" dirty="0">
                <a:solidFill>
                  <a:schemeClr val="bg1"/>
                </a:solidFill>
                <a:latin typeface="Montserrat" panose="00000500000000000000" pitchFamily="2" charset="0"/>
              </a:rPr>
              <a:t> cho </a:t>
            </a:r>
            <a:r>
              <a:rPr lang="vi-VN" dirty="0" err="1">
                <a:solidFill>
                  <a:schemeClr val="bg1"/>
                </a:solidFill>
                <a:latin typeface="Montserrat" panose="00000500000000000000" pitchFamily="2" charset="0"/>
              </a:rPr>
              <a:t>việc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tính</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toán</a:t>
            </a:r>
            <a:r>
              <a:rPr lang="vi-VN" dirty="0">
                <a:solidFill>
                  <a:schemeClr val="bg1"/>
                </a:solidFill>
                <a:latin typeface="Montserrat" panose="00000500000000000000" pitchFamily="2" charset="0"/>
              </a:rPr>
              <a:t> song </a:t>
            </a:r>
            <a:r>
              <a:rPr lang="vi-VN" dirty="0" err="1">
                <a:solidFill>
                  <a:schemeClr val="bg1"/>
                </a:solidFill>
                <a:latin typeface="Montserrat" panose="00000500000000000000" pitchFamily="2" charset="0"/>
              </a:rPr>
              <a:t>song</a:t>
            </a:r>
            <a:r>
              <a:rPr lang="vi-VN" dirty="0">
                <a:solidFill>
                  <a:schemeClr val="bg1"/>
                </a:solidFill>
                <a:latin typeface="Montserrat" panose="00000500000000000000" pitchFamily="2" charset="0"/>
              </a:rPr>
              <a:t> trên </a:t>
            </a:r>
            <a:r>
              <a:rPr lang="vi-VN" dirty="0" err="1">
                <a:solidFill>
                  <a:schemeClr val="bg1"/>
                </a:solidFill>
                <a:latin typeface="Montserrat" panose="00000500000000000000" pitchFamily="2" charset="0"/>
              </a:rPr>
              <a:t>các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cụm</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thực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hiện</a:t>
            </a:r>
            <a:r>
              <a:rPr lang="vi-VN" dirty="0">
                <a:solidFill>
                  <a:schemeClr val="bg1"/>
                </a:solidFill>
                <a:latin typeface="Montserrat" panose="00000500000000000000" pitchFamily="2" charset="0"/>
              </a:rPr>
              <a:t> cho </a:t>
            </a:r>
            <a:r>
              <a:rPr lang="vi-VN" dirty="0" err="1">
                <a:solidFill>
                  <a:schemeClr val="bg1"/>
                </a:solidFill>
                <a:latin typeface="Montserrat" panose="00000500000000000000" pitchFamily="2" charset="0"/>
              </a:rPr>
              <a:t>cùng</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mục</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đích</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là</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cùng</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nguồn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tài</a:t>
            </a:r>
            <a:r>
              <a:rPr lang="vi-VN" dirty="0">
                <a:solidFill>
                  <a:schemeClr val="bg1"/>
                </a:solidFill>
                <a:latin typeface="Montserrat" panose="00000500000000000000" pitchFamily="2" charset="0"/>
              </a:rPr>
              <a:t> nguyên. Sau khi </a:t>
            </a:r>
            <a:r>
              <a:rPr lang="vi-VN" dirty="0" err="1">
                <a:solidFill>
                  <a:schemeClr val="bg1"/>
                </a:solidFill>
                <a:latin typeface="Montserrat" panose="00000500000000000000" pitchFamily="2" charset="0"/>
              </a:rPr>
              <a:t>tính</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toán</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nó</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sẽ</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trả</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về</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driver</a:t>
            </a:r>
            <a:r>
              <a:rPr lang="vi-VN" dirty="0">
                <a:solidFill>
                  <a:schemeClr val="bg1"/>
                </a:solidFill>
                <a:latin typeface="Montserrat" panose="00000500000000000000" pitchFamily="2" charset="0"/>
              </a:rPr>
              <a:t> </a:t>
            </a:r>
            <a:r>
              <a:rPr lang="vi-VN" dirty="0" err="1">
                <a:solidFill>
                  <a:schemeClr val="bg1"/>
                </a:solidFill>
                <a:latin typeface="Montserrat" panose="00000500000000000000" pitchFamily="2" charset="0"/>
              </a:rPr>
              <a:t>program</a:t>
            </a:r>
            <a:r>
              <a:rPr lang="vi-VN" dirty="0">
                <a:solidFill>
                  <a:schemeClr val="bg1"/>
                </a:solidFill>
                <a:latin typeface="Montserrat" panose="00000500000000000000" pitchFamily="2" charset="0"/>
              </a:rPr>
              <a:t>.</a:t>
            </a:r>
          </a:p>
        </p:txBody>
      </p:sp>
      <p:sp>
        <p:nvSpPr>
          <p:cNvPr id="5" name="AutoShape 3">
            <a:extLst>
              <a:ext uri="{FF2B5EF4-FFF2-40B4-BE49-F238E27FC236}">
                <a16:creationId xmlns:a16="http://schemas.microsoft.com/office/drawing/2014/main" id="{A6AE16DC-3033-4BA8-A9F7-0F8ACA309C4B}"/>
              </a:ext>
            </a:extLst>
          </p:cNvPr>
          <p:cNvSpPr/>
          <p:nvPr/>
        </p:nvSpPr>
        <p:spPr>
          <a:xfrm>
            <a:off x="1198485" y="3577701"/>
            <a:ext cx="783602" cy="118260"/>
          </a:xfrm>
          <a:prstGeom prst="rect">
            <a:avLst/>
          </a:prstGeom>
          <a:solidFill>
            <a:schemeClr val="bg1"/>
          </a:solidFill>
        </p:spPr>
        <p:txBody>
          <a:bodyPr/>
          <a:lstStyle/>
          <a:p>
            <a:endParaRPr lang="en-US"/>
          </a:p>
        </p:txBody>
      </p:sp>
    </p:spTree>
    <p:extLst>
      <p:ext uri="{BB962C8B-B14F-4D97-AF65-F5344CB8AC3E}">
        <p14:creationId xmlns:p14="http://schemas.microsoft.com/office/powerpoint/2010/main" val="168751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945E2-4812-4F95-86AC-079826657A1D}"/>
              </a:ext>
            </a:extLst>
          </p:cNvPr>
          <p:cNvSpPr/>
          <p:nvPr/>
        </p:nvSpPr>
        <p:spPr>
          <a:xfrm>
            <a:off x="0" y="0"/>
            <a:ext cx="12192000" cy="106532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999912-E058-4EFE-8C5C-CA7A83FBEAA7}"/>
              </a:ext>
            </a:extLst>
          </p:cNvPr>
          <p:cNvSpPr txBox="1"/>
          <p:nvPr/>
        </p:nvSpPr>
        <p:spPr>
          <a:xfrm>
            <a:off x="497149" y="301840"/>
            <a:ext cx="8238478" cy="400110"/>
          </a:xfrm>
          <a:prstGeom prst="rect">
            <a:avLst/>
          </a:prstGeom>
          <a:noFill/>
        </p:spPr>
        <p:txBody>
          <a:bodyPr wrap="square" rtlCol="0">
            <a:spAutoFit/>
          </a:bodyPr>
          <a:lstStyle/>
          <a:p>
            <a:r>
              <a:rPr lang="vi-VN" sz="2000" b="1">
                <a:solidFill>
                  <a:schemeClr val="accent1">
                    <a:lumMod val="75000"/>
                  </a:schemeClr>
                </a:solidFill>
                <a:latin typeface="Montserrat" panose="00000500000000000000" pitchFamily="2" charset="0"/>
              </a:rPr>
              <a:t>ƯU ĐIỂM – NHƯỢC ĐIỂM CỦA APACHE SPARK</a:t>
            </a:r>
            <a:endParaRPr lang="en-US" sz="2000" b="1">
              <a:solidFill>
                <a:schemeClr val="accent1">
                  <a:lumMod val="75000"/>
                </a:schemeClr>
              </a:solidFill>
              <a:latin typeface="Montserrat" panose="00000500000000000000" pitchFamily="2" charset="0"/>
            </a:endParaRPr>
          </a:p>
        </p:txBody>
      </p:sp>
      <p:graphicFrame>
        <p:nvGraphicFramePr>
          <p:cNvPr id="4" name="Table 4">
            <a:extLst>
              <a:ext uri="{FF2B5EF4-FFF2-40B4-BE49-F238E27FC236}">
                <a16:creationId xmlns:a16="http://schemas.microsoft.com/office/drawing/2014/main" id="{EE98E38D-6955-4DEC-B8BA-3D2E1451E977}"/>
              </a:ext>
            </a:extLst>
          </p:cNvPr>
          <p:cNvGraphicFramePr>
            <a:graphicFrameLocks noGrp="1"/>
          </p:cNvGraphicFramePr>
          <p:nvPr>
            <p:extLst>
              <p:ext uri="{D42A27DB-BD31-4B8C-83A1-F6EECF244321}">
                <p14:modId xmlns:p14="http://schemas.microsoft.com/office/powerpoint/2010/main" val="2482358602"/>
              </p:ext>
            </p:extLst>
          </p:nvPr>
        </p:nvGraphicFramePr>
        <p:xfrm>
          <a:off x="664838" y="1367160"/>
          <a:ext cx="7329204" cy="5189000"/>
        </p:xfrm>
        <a:graphic>
          <a:graphicData uri="http://schemas.openxmlformats.org/drawingml/2006/table">
            <a:tbl>
              <a:tblPr firstRow="1" bandRow="1">
                <a:tableStyleId>{22838BEF-8BB2-4498-84A7-C5851F593DF1}</a:tableStyleId>
              </a:tblPr>
              <a:tblGrid>
                <a:gridCol w="1717084">
                  <a:extLst>
                    <a:ext uri="{9D8B030D-6E8A-4147-A177-3AD203B41FA5}">
                      <a16:colId xmlns:a16="http://schemas.microsoft.com/office/drawing/2014/main" val="4006865970"/>
                    </a:ext>
                  </a:extLst>
                </a:gridCol>
                <a:gridCol w="5612120">
                  <a:extLst>
                    <a:ext uri="{9D8B030D-6E8A-4147-A177-3AD203B41FA5}">
                      <a16:colId xmlns:a16="http://schemas.microsoft.com/office/drawing/2014/main" val="842523372"/>
                    </a:ext>
                  </a:extLst>
                </a:gridCol>
              </a:tblGrid>
              <a:tr h="2760107">
                <a:tc>
                  <a:txBody>
                    <a:bodyPr/>
                    <a:lstStyle/>
                    <a:p>
                      <a:pPr algn="ctr"/>
                      <a:r>
                        <a:rPr lang="vi-VN">
                          <a:solidFill>
                            <a:schemeClr val="accent1">
                              <a:lumMod val="75000"/>
                            </a:schemeClr>
                          </a:solidFill>
                          <a:latin typeface="Montserrat" panose="00000500000000000000" pitchFamily="2" charset="0"/>
                        </a:rPr>
                        <a:t>Ưu điểm</a:t>
                      </a:r>
                      <a:endParaRPr lang="en-US">
                        <a:solidFill>
                          <a:schemeClr val="accent1">
                            <a:lumMod val="75000"/>
                          </a:schemeClr>
                        </a:solidFill>
                        <a:latin typeface="Montserrat" panose="00000500000000000000" pitchFamily="2" charset="0"/>
                      </a:endParaRPr>
                    </a:p>
                  </a:txBody>
                  <a:tcPr/>
                </a:tc>
                <a:tc>
                  <a:txBody>
                    <a:bodyPr/>
                    <a:lstStyle/>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Tốc độ nhanh</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Dễ sử dụng</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Phân tích nâng cao (học máy, đồ thị, SQL,…)</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Hỗ trợ đa ngôn ngữ</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Khả năng xử lý dữ liệu mạnh</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Tăng quyền truy cập vào dữ liệu lớn</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Nhu cầu đối với nhà phát triển Spark</a:t>
                      </a:r>
                    </a:p>
                    <a:p>
                      <a:pPr marL="285750" indent="-285750">
                        <a:buFont typeface="Arial" panose="020B0604020202020204" pitchFamily="34" charset="0"/>
                        <a:buChar char="•"/>
                      </a:pPr>
                      <a:r>
                        <a:rPr lang="vi-VN" b="0">
                          <a:solidFill>
                            <a:schemeClr val="accent1">
                              <a:lumMod val="75000"/>
                            </a:schemeClr>
                          </a:solidFill>
                          <a:latin typeface="Montserrat" panose="00000500000000000000" pitchFamily="2" charset="0"/>
                        </a:rPr>
                        <a:t>Mã nguồn mở</a:t>
                      </a:r>
                      <a:endParaRPr lang="en-US" b="0">
                        <a:solidFill>
                          <a:schemeClr val="accent1">
                            <a:lumMod val="75000"/>
                          </a:schemeClr>
                        </a:solidFill>
                        <a:latin typeface="Montserrat" panose="00000500000000000000" pitchFamily="2" charset="0"/>
                      </a:endParaRPr>
                    </a:p>
                  </a:txBody>
                  <a:tcPr/>
                </a:tc>
                <a:extLst>
                  <a:ext uri="{0D108BD9-81ED-4DB2-BD59-A6C34878D82A}">
                    <a16:rowId xmlns:a16="http://schemas.microsoft.com/office/drawing/2014/main" val="2947156154"/>
                  </a:ext>
                </a:extLst>
              </a:tr>
              <a:tr h="2428893">
                <a:tc>
                  <a:txBody>
                    <a:bodyPr/>
                    <a:lstStyle/>
                    <a:p>
                      <a:pPr algn="ctr"/>
                      <a:r>
                        <a:rPr lang="vi-VN" b="1">
                          <a:solidFill>
                            <a:schemeClr val="accent1">
                              <a:lumMod val="75000"/>
                            </a:schemeClr>
                          </a:solidFill>
                          <a:latin typeface="Montserrat" panose="00000500000000000000" pitchFamily="2" charset="0"/>
                        </a:rPr>
                        <a:t>Nhược điểm</a:t>
                      </a:r>
                      <a:endParaRPr lang="en-US" b="1">
                        <a:solidFill>
                          <a:schemeClr val="accent1">
                            <a:lumMod val="75000"/>
                          </a:schemeClr>
                        </a:solidFill>
                        <a:latin typeface="Montserrat" panose="00000500000000000000" pitchFamily="2" charset="0"/>
                      </a:endParaRPr>
                    </a:p>
                  </a:txBody>
                  <a:tcPr/>
                </a:tc>
                <a:tc>
                  <a:txBody>
                    <a:bodyPr/>
                    <a:lstStyle/>
                    <a:p>
                      <a:pPr marL="285750" indent="-285750">
                        <a:buFont typeface="Arial" panose="020B0604020202020204" pitchFamily="34" charset="0"/>
                        <a:buChar char="•"/>
                      </a:pPr>
                      <a:r>
                        <a:rPr lang="vi-VN" b="0" dirty="0">
                          <a:solidFill>
                            <a:schemeClr val="accent1">
                              <a:lumMod val="75000"/>
                            </a:schemeClr>
                          </a:solidFill>
                          <a:latin typeface="Montserrat" panose="00000500000000000000" pitchFamily="2" charset="0"/>
                        </a:rPr>
                        <a:t>Không </a:t>
                      </a:r>
                      <a:r>
                        <a:rPr lang="vi-VN" b="0" dirty="0" err="1">
                          <a:solidFill>
                            <a:schemeClr val="accent1">
                              <a:lumMod val="75000"/>
                            </a:schemeClr>
                          </a:solidFill>
                          <a:latin typeface="Montserrat" panose="00000500000000000000" pitchFamily="2" charset="0"/>
                        </a:rPr>
                        <a:t>có</a:t>
                      </a:r>
                      <a:r>
                        <a:rPr lang="vi-VN" b="0" dirty="0">
                          <a:solidFill>
                            <a:schemeClr val="accent1">
                              <a:lumMod val="75000"/>
                            </a:schemeClr>
                          </a:solidFill>
                          <a:latin typeface="Montserrat" panose="00000500000000000000" pitchFamily="2" charset="0"/>
                        </a:rPr>
                        <a:t> quy </a:t>
                      </a:r>
                      <a:r>
                        <a:rPr lang="vi-VN" b="0" dirty="0" err="1">
                          <a:solidFill>
                            <a:schemeClr val="accent1">
                              <a:lumMod val="75000"/>
                            </a:schemeClr>
                          </a:solidFill>
                          <a:latin typeface="Montserrat" panose="00000500000000000000" pitchFamily="2" charset="0"/>
                        </a:rPr>
                        <a:t>trình</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tối</a:t>
                      </a:r>
                      <a:r>
                        <a:rPr lang="vi-VN" b="0" dirty="0">
                          <a:solidFill>
                            <a:schemeClr val="accent1">
                              <a:lumMod val="75000"/>
                            </a:schemeClr>
                          </a:solidFill>
                          <a:latin typeface="Montserrat" panose="00000500000000000000" pitchFamily="2" charset="0"/>
                        </a:rPr>
                        <a:t> ưu </a:t>
                      </a:r>
                      <a:r>
                        <a:rPr lang="vi-VN" b="0" dirty="0" err="1">
                          <a:solidFill>
                            <a:schemeClr val="accent1">
                              <a:lumMod val="75000"/>
                            </a:schemeClr>
                          </a:solidFill>
                          <a:latin typeface="Montserrat" panose="00000500000000000000" pitchFamily="2" charset="0"/>
                        </a:rPr>
                        <a:t>hóa</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tự</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động</a:t>
                      </a:r>
                      <a:endParaRPr lang="vi-VN" b="0" dirty="0">
                        <a:solidFill>
                          <a:schemeClr val="accent1">
                            <a:lumMod val="75000"/>
                          </a:schemeClr>
                        </a:solidFill>
                        <a:latin typeface="Montserrat" panose="00000500000000000000" pitchFamily="2" charset="0"/>
                      </a:endParaRPr>
                    </a:p>
                    <a:p>
                      <a:pPr marL="285750" indent="-285750">
                        <a:buFont typeface="Arial" panose="020B0604020202020204" pitchFamily="34" charset="0"/>
                        <a:buChar char="•"/>
                      </a:pPr>
                      <a:r>
                        <a:rPr lang="vi-VN" b="0" dirty="0">
                          <a:solidFill>
                            <a:schemeClr val="accent1">
                              <a:lumMod val="75000"/>
                            </a:schemeClr>
                          </a:solidFill>
                          <a:latin typeface="Montserrat" panose="00000500000000000000" pitchFamily="2" charset="0"/>
                        </a:rPr>
                        <a:t>Không </a:t>
                      </a:r>
                      <a:r>
                        <a:rPr lang="vi-VN" b="0" dirty="0" err="1">
                          <a:solidFill>
                            <a:schemeClr val="accent1">
                              <a:lumMod val="75000"/>
                            </a:schemeClr>
                          </a:solidFill>
                          <a:latin typeface="Montserrat" panose="00000500000000000000" pitchFamily="2" charset="0"/>
                        </a:rPr>
                        <a:t>có</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hệ</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thống</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quản</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lý</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tệp</a:t>
                      </a:r>
                      <a:endParaRPr lang="vi-VN" b="0" dirty="0">
                        <a:solidFill>
                          <a:schemeClr val="accent1">
                            <a:lumMod val="75000"/>
                          </a:schemeClr>
                        </a:solidFill>
                        <a:latin typeface="Montserrat" panose="00000500000000000000" pitchFamily="2" charset="0"/>
                      </a:endParaRPr>
                    </a:p>
                    <a:p>
                      <a:pPr marL="285750" indent="-285750">
                        <a:buFont typeface="Arial" panose="020B0604020202020204" pitchFamily="34" charset="0"/>
                        <a:buChar char="•"/>
                      </a:pPr>
                      <a:r>
                        <a:rPr lang="vi-VN" b="0" dirty="0" err="1">
                          <a:solidFill>
                            <a:schemeClr val="accent1">
                              <a:lumMod val="75000"/>
                            </a:schemeClr>
                          </a:solidFill>
                          <a:latin typeface="Montserrat" panose="00000500000000000000" pitchFamily="2" charset="0"/>
                        </a:rPr>
                        <a:t>Ít</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thuật</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toán</a:t>
                      </a:r>
                      <a:endParaRPr lang="vi-VN" b="0" dirty="0">
                        <a:solidFill>
                          <a:schemeClr val="accent1">
                            <a:lumMod val="75000"/>
                          </a:schemeClr>
                        </a:solidFill>
                        <a:latin typeface="Montserrat" panose="00000500000000000000" pitchFamily="2" charset="0"/>
                      </a:endParaRPr>
                    </a:p>
                    <a:p>
                      <a:pPr marL="285750" indent="-285750">
                        <a:buFont typeface="Arial" panose="020B0604020202020204" pitchFamily="34" charset="0"/>
                        <a:buChar char="•"/>
                      </a:pPr>
                      <a:r>
                        <a:rPr lang="vi-VN" b="0" dirty="0" err="1">
                          <a:solidFill>
                            <a:schemeClr val="accent1">
                              <a:lumMod val="75000"/>
                            </a:schemeClr>
                          </a:solidFill>
                          <a:latin typeface="Montserrat" panose="00000500000000000000" pitchFamily="2" charset="0"/>
                        </a:rPr>
                        <a:t>Gặp</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vấn</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đề</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với</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tệp</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nhỏ</a:t>
                      </a:r>
                      <a:endParaRPr lang="vi-VN" b="0" dirty="0">
                        <a:solidFill>
                          <a:schemeClr val="accent1">
                            <a:lumMod val="75000"/>
                          </a:schemeClr>
                        </a:solidFill>
                        <a:latin typeface="Montserrat" panose="00000500000000000000" pitchFamily="2" charset="0"/>
                      </a:endParaRPr>
                    </a:p>
                    <a:p>
                      <a:pPr marL="285750" indent="-285750">
                        <a:buFont typeface="Arial" panose="020B0604020202020204" pitchFamily="34" charset="0"/>
                        <a:buChar char="•"/>
                      </a:pPr>
                      <a:r>
                        <a:rPr lang="vi-VN" b="0" dirty="0">
                          <a:solidFill>
                            <a:schemeClr val="accent1">
                              <a:lumMod val="75000"/>
                            </a:schemeClr>
                          </a:solidFill>
                          <a:latin typeface="Montserrat" panose="00000500000000000000" pitchFamily="2" charset="0"/>
                        </a:rPr>
                        <a:t>Không </a:t>
                      </a:r>
                      <a:r>
                        <a:rPr lang="vi-VN" b="0" dirty="0" err="1">
                          <a:solidFill>
                            <a:schemeClr val="accent1">
                              <a:lumMod val="75000"/>
                            </a:schemeClr>
                          </a:solidFill>
                          <a:latin typeface="Montserrat" panose="00000500000000000000" pitchFamily="2" charset="0"/>
                        </a:rPr>
                        <a:t>có</a:t>
                      </a:r>
                      <a:r>
                        <a:rPr lang="vi-VN" b="0" dirty="0">
                          <a:solidFill>
                            <a:schemeClr val="accent1">
                              <a:lumMod val="75000"/>
                            </a:schemeClr>
                          </a:solidFill>
                          <a:latin typeface="Montserrat" panose="00000500000000000000" pitchFamily="2" charset="0"/>
                        </a:rPr>
                        <a:t> tiêu </a:t>
                      </a:r>
                      <a:r>
                        <a:rPr lang="vi-VN" b="0" dirty="0" err="1">
                          <a:solidFill>
                            <a:schemeClr val="accent1">
                              <a:lumMod val="75000"/>
                            </a:schemeClr>
                          </a:solidFill>
                          <a:latin typeface="Montserrat" panose="00000500000000000000" pitchFamily="2" charset="0"/>
                        </a:rPr>
                        <a:t>chí</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cửa</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sổ</a:t>
                      </a:r>
                      <a:endParaRPr lang="vi-VN" b="0" dirty="0">
                        <a:solidFill>
                          <a:schemeClr val="accent1">
                            <a:lumMod val="75000"/>
                          </a:schemeClr>
                        </a:solidFill>
                        <a:latin typeface="Montserrat" panose="00000500000000000000" pitchFamily="2" charset="0"/>
                      </a:endParaRPr>
                    </a:p>
                    <a:p>
                      <a:pPr marL="285750" indent="-285750">
                        <a:buFont typeface="Arial" panose="020B0604020202020204" pitchFamily="34" charset="0"/>
                        <a:buChar char="•"/>
                      </a:pPr>
                      <a:r>
                        <a:rPr lang="vi-VN" b="0" dirty="0">
                          <a:solidFill>
                            <a:schemeClr val="accent1">
                              <a:lumMod val="75000"/>
                            </a:schemeClr>
                          </a:solidFill>
                          <a:latin typeface="Montserrat" panose="00000500000000000000" pitchFamily="2" charset="0"/>
                        </a:rPr>
                        <a:t>Không </a:t>
                      </a:r>
                      <a:r>
                        <a:rPr lang="vi-VN" b="0" dirty="0" err="1">
                          <a:solidFill>
                            <a:schemeClr val="accent1">
                              <a:lumMod val="75000"/>
                            </a:schemeClr>
                          </a:solidFill>
                          <a:latin typeface="Montserrat" panose="00000500000000000000" pitchFamily="2" charset="0"/>
                        </a:rPr>
                        <a:t>phù</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hợp</a:t>
                      </a:r>
                      <a:r>
                        <a:rPr lang="vi-VN" b="0" dirty="0">
                          <a:solidFill>
                            <a:schemeClr val="accent1">
                              <a:lumMod val="75000"/>
                            </a:schemeClr>
                          </a:solidFill>
                          <a:latin typeface="Montserrat" panose="00000500000000000000" pitchFamily="2" charset="0"/>
                        </a:rPr>
                        <a:t> môi </a:t>
                      </a:r>
                      <a:r>
                        <a:rPr lang="vi-VN" b="0" dirty="0" err="1">
                          <a:solidFill>
                            <a:schemeClr val="accent1">
                              <a:lumMod val="75000"/>
                            </a:schemeClr>
                          </a:solidFill>
                          <a:latin typeface="Montserrat" panose="00000500000000000000" pitchFamily="2" charset="0"/>
                        </a:rPr>
                        <a:t>trường</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nhiều</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người</a:t>
                      </a:r>
                      <a:r>
                        <a:rPr lang="vi-VN" b="0" dirty="0">
                          <a:solidFill>
                            <a:schemeClr val="accent1">
                              <a:lumMod val="75000"/>
                            </a:schemeClr>
                          </a:solidFill>
                          <a:latin typeface="Montserrat" panose="00000500000000000000" pitchFamily="2" charset="0"/>
                        </a:rPr>
                        <a:t> </a:t>
                      </a:r>
                      <a:r>
                        <a:rPr lang="vi-VN" b="0" dirty="0" err="1">
                          <a:solidFill>
                            <a:schemeClr val="accent1">
                              <a:lumMod val="75000"/>
                            </a:schemeClr>
                          </a:solidFill>
                          <a:latin typeface="Montserrat" panose="00000500000000000000" pitchFamily="2" charset="0"/>
                        </a:rPr>
                        <a:t>dùng</a:t>
                      </a:r>
                      <a:r>
                        <a:rPr lang="vi-VN" b="0" dirty="0">
                          <a:solidFill>
                            <a:schemeClr val="accent1">
                              <a:lumMod val="75000"/>
                            </a:schemeClr>
                          </a:solidFill>
                          <a:latin typeface="Montserrat" panose="00000500000000000000" pitchFamily="2" charset="0"/>
                        </a:rPr>
                        <a:t>.</a:t>
                      </a:r>
                      <a:endParaRPr lang="en-US" b="0" dirty="0">
                        <a:solidFill>
                          <a:schemeClr val="accent1">
                            <a:lumMod val="75000"/>
                          </a:schemeClr>
                        </a:solidFill>
                        <a:latin typeface="Montserrat" panose="00000500000000000000" pitchFamily="2" charset="0"/>
                      </a:endParaRPr>
                    </a:p>
                  </a:txBody>
                  <a:tcPr/>
                </a:tc>
                <a:extLst>
                  <a:ext uri="{0D108BD9-81ED-4DB2-BD59-A6C34878D82A}">
                    <a16:rowId xmlns:a16="http://schemas.microsoft.com/office/drawing/2014/main" val="3786855338"/>
                  </a:ext>
                </a:extLst>
              </a:tr>
            </a:tbl>
          </a:graphicData>
        </a:graphic>
      </p:graphicFrame>
      <p:pic>
        <p:nvPicPr>
          <p:cNvPr id="3076" name="Picture 4" descr="Apache Spark Architecture – Spark Cluster Architecture Explained_Edureka  Blog - MdEditor">
            <a:extLst>
              <a:ext uri="{FF2B5EF4-FFF2-40B4-BE49-F238E27FC236}">
                <a16:creationId xmlns:a16="http://schemas.microsoft.com/office/drawing/2014/main" id="{CAE6454B-513A-408A-BA6E-829D70C0E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50" y="2228295"/>
            <a:ext cx="3806354" cy="27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3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06278-877C-4409-AA68-8FFEAA0D8F35}"/>
              </a:ext>
            </a:extLst>
          </p:cNvPr>
          <p:cNvSpPr/>
          <p:nvPr/>
        </p:nvSpPr>
        <p:spPr>
          <a:xfrm>
            <a:off x="0" y="0"/>
            <a:ext cx="3151573" cy="692458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E0277B-DC29-482D-A093-B75C3E1B6E19}"/>
              </a:ext>
            </a:extLst>
          </p:cNvPr>
          <p:cNvSpPr txBox="1"/>
          <p:nvPr/>
        </p:nvSpPr>
        <p:spPr>
          <a:xfrm rot="10800000" flipV="1">
            <a:off x="745723" y="451596"/>
            <a:ext cx="1660125" cy="400110"/>
          </a:xfrm>
          <a:prstGeom prst="rect">
            <a:avLst/>
          </a:prstGeom>
          <a:noFill/>
        </p:spPr>
        <p:txBody>
          <a:bodyPr wrap="square" rtlCol="0">
            <a:spAutoFit/>
          </a:bodyPr>
          <a:lstStyle/>
          <a:p>
            <a:r>
              <a:rPr lang="vi-VN" sz="2000" b="1">
                <a:solidFill>
                  <a:schemeClr val="accent1">
                    <a:lumMod val="75000"/>
                  </a:schemeClr>
                </a:solidFill>
                <a:latin typeface="Montserrat" panose="00000500000000000000" pitchFamily="2" charset="0"/>
              </a:rPr>
              <a:t>CÀI ĐẶT</a:t>
            </a:r>
            <a:endParaRPr lang="en-US" sz="2000" b="1">
              <a:solidFill>
                <a:schemeClr val="accent1">
                  <a:lumMod val="75000"/>
                </a:schemeClr>
              </a:solidFill>
              <a:latin typeface="Montserrat" panose="00000500000000000000" pitchFamily="2" charset="0"/>
            </a:endParaRPr>
          </a:p>
        </p:txBody>
      </p:sp>
      <p:pic>
        <p:nvPicPr>
          <p:cNvPr id="4" name="Picture 3">
            <a:extLst>
              <a:ext uri="{FF2B5EF4-FFF2-40B4-BE49-F238E27FC236}">
                <a16:creationId xmlns:a16="http://schemas.microsoft.com/office/drawing/2014/main" id="{A314E56F-2045-4CBE-9660-05CBE36F7DB4}"/>
              </a:ext>
            </a:extLst>
          </p:cNvPr>
          <p:cNvPicPr>
            <a:picLocks noChangeAspect="1"/>
          </p:cNvPicPr>
          <p:nvPr/>
        </p:nvPicPr>
        <p:blipFill>
          <a:blip r:embed="rId2"/>
          <a:stretch>
            <a:fillRect/>
          </a:stretch>
        </p:blipFill>
        <p:spPr>
          <a:xfrm>
            <a:off x="745723" y="1047565"/>
            <a:ext cx="7992403" cy="1811045"/>
          </a:xfrm>
          <a:prstGeom prst="rect">
            <a:avLst/>
          </a:prstGeom>
        </p:spPr>
      </p:pic>
      <p:pic>
        <p:nvPicPr>
          <p:cNvPr id="5" name="Hình ảnh 24">
            <a:extLst>
              <a:ext uri="{FF2B5EF4-FFF2-40B4-BE49-F238E27FC236}">
                <a16:creationId xmlns:a16="http://schemas.microsoft.com/office/drawing/2014/main" id="{CE7E69A1-1BA2-480B-997E-EE93632085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1573" y="3741938"/>
            <a:ext cx="8793323" cy="2831977"/>
          </a:xfrm>
          <a:prstGeom prst="rect">
            <a:avLst/>
          </a:prstGeom>
          <a:noFill/>
          <a:ln>
            <a:noFill/>
          </a:ln>
        </p:spPr>
      </p:pic>
    </p:spTree>
    <p:extLst>
      <p:ext uri="{BB962C8B-B14F-4D97-AF65-F5344CB8AC3E}">
        <p14:creationId xmlns:p14="http://schemas.microsoft.com/office/powerpoint/2010/main" val="211447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BED7D6-EB11-449E-8F02-BF32CDBD0EC7}"/>
              </a:ext>
            </a:extLst>
          </p:cNvPr>
          <p:cNvPicPr>
            <a:picLocks noChangeAspect="1"/>
          </p:cNvPicPr>
          <p:nvPr/>
        </p:nvPicPr>
        <p:blipFill>
          <a:blip r:embed="rId2"/>
          <a:stretch>
            <a:fillRect/>
          </a:stretch>
        </p:blipFill>
        <p:spPr>
          <a:xfrm>
            <a:off x="3270273" y="697523"/>
            <a:ext cx="5334462" cy="3389670"/>
          </a:xfrm>
          <a:prstGeom prst="rect">
            <a:avLst/>
          </a:prstGeom>
        </p:spPr>
      </p:pic>
      <p:pic>
        <p:nvPicPr>
          <p:cNvPr id="3" name="Picture 2">
            <a:extLst>
              <a:ext uri="{FF2B5EF4-FFF2-40B4-BE49-F238E27FC236}">
                <a16:creationId xmlns:a16="http://schemas.microsoft.com/office/drawing/2014/main" id="{7DBC329F-4514-48E4-9A81-1F46CBED57CB}"/>
              </a:ext>
            </a:extLst>
          </p:cNvPr>
          <p:cNvPicPr>
            <a:picLocks noChangeAspect="1"/>
          </p:cNvPicPr>
          <p:nvPr/>
        </p:nvPicPr>
        <p:blipFill>
          <a:blip r:embed="rId3"/>
          <a:stretch>
            <a:fillRect/>
          </a:stretch>
        </p:blipFill>
        <p:spPr>
          <a:xfrm>
            <a:off x="9863741" y="4741698"/>
            <a:ext cx="2005758" cy="2057579"/>
          </a:xfrm>
          <a:prstGeom prst="rect">
            <a:avLst/>
          </a:prstGeom>
        </p:spPr>
      </p:pic>
      <p:sp>
        <p:nvSpPr>
          <p:cNvPr id="4" name="TextBox 3">
            <a:extLst>
              <a:ext uri="{FF2B5EF4-FFF2-40B4-BE49-F238E27FC236}">
                <a16:creationId xmlns:a16="http://schemas.microsoft.com/office/drawing/2014/main" id="{3890F74D-0823-42DF-9827-EA9612193B3A}"/>
              </a:ext>
            </a:extLst>
          </p:cNvPr>
          <p:cNvSpPr txBox="1"/>
          <p:nvPr/>
        </p:nvSpPr>
        <p:spPr>
          <a:xfrm>
            <a:off x="3996036" y="4108507"/>
            <a:ext cx="6870584" cy="461665"/>
          </a:xfrm>
          <a:prstGeom prst="rect">
            <a:avLst/>
          </a:prstGeom>
          <a:noFill/>
        </p:spPr>
        <p:txBody>
          <a:bodyPr wrap="square" rtlCol="0">
            <a:spAutoFit/>
          </a:bodyPr>
          <a:lstStyle/>
          <a:p>
            <a:r>
              <a:rPr lang="vi-VN" sz="2400" b="1" i="1">
                <a:solidFill>
                  <a:schemeClr val="accent1">
                    <a:lumMod val="75000"/>
                  </a:schemeClr>
                </a:solidFill>
                <a:latin typeface="Montserrat" panose="00000500000000000000" pitchFamily="2" charset="0"/>
              </a:rPr>
              <a:t>Cảm ơn thầy và các bạn đã lắng nghe</a:t>
            </a:r>
            <a:endParaRPr lang="en-US" sz="2400" b="1" i="1">
              <a:solidFill>
                <a:schemeClr val="accent1">
                  <a:lumMod val="75000"/>
                </a:schemeClr>
              </a:solidFill>
              <a:latin typeface="Montserrat" panose="00000500000000000000" pitchFamily="2" charset="0"/>
            </a:endParaRPr>
          </a:p>
        </p:txBody>
      </p:sp>
      <p:pic>
        <p:nvPicPr>
          <p:cNvPr id="5" name="Picture 4">
            <a:extLst>
              <a:ext uri="{FF2B5EF4-FFF2-40B4-BE49-F238E27FC236}">
                <a16:creationId xmlns:a16="http://schemas.microsoft.com/office/drawing/2014/main" id="{6260E5E4-0B97-4D71-97CA-BB538FE09349}"/>
              </a:ext>
            </a:extLst>
          </p:cNvPr>
          <p:cNvPicPr>
            <a:picLocks noChangeAspect="1"/>
          </p:cNvPicPr>
          <p:nvPr/>
        </p:nvPicPr>
        <p:blipFill>
          <a:blip r:embed="rId4"/>
          <a:stretch>
            <a:fillRect/>
          </a:stretch>
        </p:blipFill>
        <p:spPr>
          <a:xfrm>
            <a:off x="420453" y="201501"/>
            <a:ext cx="1567227" cy="1543409"/>
          </a:xfrm>
          <a:prstGeom prst="rect">
            <a:avLst/>
          </a:prstGeom>
        </p:spPr>
      </p:pic>
      <p:pic>
        <p:nvPicPr>
          <p:cNvPr id="6" name="Picture 5">
            <a:extLst>
              <a:ext uri="{FF2B5EF4-FFF2-40B4-BE49-F238E27FC236}">
                <a16:creationId xmlns:a16="http://schemas.microsoft.com/office/drawing/2014/main" id="{F68C6FA0-77C4-4365-8FD5-E692F6D75C49}"/>
              </a:ext>
            </a:extLst>
          </p:cNvPr>
          <p:cNvPicPr>
            <a:picLocks noChangeAspect="1"/>
          </p:cNvPicPr>
          <p:nvPr/>
        </p:nvPicPr>
        <p:blipFill>
          <a:blip r:embed="rId5"/>
          <a:stretch>
            <a:fillRect/>
          </a:stretch>
        </p:blipFill>
        <p:spPr>
          <a:xfrm>
            <a:off x="0" y="4224300"/>
            <a:ext cx="4206605" cy="2633700"/>
          </a:xfrm>
          <a:prstGeom prst="rect">
            <a:avLst/>
          </a:prstGeom>
        </p:spPr>
      </p:pic>
    </p:spTree>
    <p:extLst>
      <p:ext uri="{BB962C8B-B14F-4D97-AF65-F5344CB8AC3E}">
        <p14:creationId xmlns:p14="http://schemas.microsoft.com/office/powerpoint/2010/main" val="5005007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4F13-6CF3-478F-8DFE-BE4167569A4C}"/>
              </a:ext>
            </a:extLst>
          </p:cNvPr>
          <p:cNvSpPr txBox="1">
            <a:spLocks/>
          </p:cNvSpPr>
          <p:nvPr/>
        </p:nvSpPr>
        <p:spPr>
          <a:xfrm rot="10800000" flipV="1">
            <a:off x="6537499" y="1397727"/>
            <a:ext cx="5375178" cy="365390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accent1">
                    <a:lumMod val="75000"/>
                  </a:schemeClr>
                </a:solidFill>
                <a:latin typeface="Montserrat" panose="00000500000000000000" pitchFamily="2" charset="0"/>
              </a:rPr>
              <a:t>Sinh viên </a:t>
            </a:r>
            <a:r>
              <a:rPr lang="vi-VN" sz="3200" b="1" err="1">
                <a:solidFill>
                  <a:schemeClr val="accent1">
                    <a:lumMod val="75000"/>
                  </a:schemeClr>
                </a:solidFill>
                <a:latin typeface="Montserrat" panose="00000500000000000000" pitchFamily="2" charset="0"/>
              </a:rPr>
              <a:t>thực</a:t>
            </a:r>
            <a:r>
              <a:rPr lang="vi-VN" sz="3200" b="1">
                <a:solidFill>
                  <a:schemeClr val="accent1">
                    <a:lumMod val="75000"/>
                  </a:schemeClr>
                </a:solidFill>
                <a:latin typeface="Montserrat" panose="00000500000000000000" pitchFamily="2" charset="0"/>
              </a:rPr>
              <a:t> </a:t>
            </a:r>
            <a:r>
              <a:rPr lang="vi-VN" sz="3200" b="1" err="1">
                <a:solidFill>
                  <a:schemeClr val="accent1">
                    <a:lumMod val="75000"/>
                  </a:schemeClr>
                </a:solidFill>
                <a:latin typeface="Montserrat" panose="00000500000000000000" pitchFamily="2" charset="0"/>
              </a:rPr>
              <a:t>hiện</a:t>
            </a:r>
            <a:r>
              <a:rPr lang="vi-VN" sz="3200" b="1">
                <a:solidFill>
                  <a:schemeClr val="accent1">
                    <a:lumMod val="75000"/>
                  </a:schemeClr>
                </a:solidFill>
                <a:latin typeface="Montserrat" panose="00000500000000000000" pitchFamily="2" charset="0"/>
              </a:rPr>
              <a:t>:</a:t>
            </a:r>
          </a:p>
          <a:p>
            <a:br>
              <a:rPr lang="vi-VN" sz="2200" b="1">
                <a:solidFill>
                  <a:schemeClr val="accent1">
                    <a:lumMod val="75000"/>
                  </a:schemeClr>
                </a:solidFill>
                <a:latin typeface="Montserrat" panose="00000500000000000000" pitchFamily="2" charset="0"/>
              </a:rPr>
            </a:br>
            <a:r>
              <a:rPr lang="vi-VN" sz="2200">
                <a:latin typeface="Montserrat" panose="00000500000000000000" pitchFamily="2" charset="0"/>
              </a:rPr>
              <a:t>1. </a:t>
            </a:r>
            <a:r>
              <a:rPr lang="vi-VN" sz="2200" err="1">
                <a:latin typeface="Montserrat" panose="00000500000000000000" pitchFamily="2" charset="0"/>
              </a:rPr>
              <a:t>Đặng</a:t>
            </a:r>
            <a:r>
              <a:rPr lang="vi-VN" sz="2200">
                <a:latin typeface="Montserrat" panose="00000500000000000000" pitchFamily="2" charset="0"/>
              </a:rPr>
              <a:t> </a:t>
            </a:r>
            <a:r>
              <a:rPr lang="vi-VN" sz="2200" err="1">
                <a:latin typeface="Montserrat" panose="00000500000000000000" pitchFamily="2" charset="0"/>
              </a:rPr>
              <a:t>Thế</a:t>
            </a:r>
            <a:r>
              <a:rPr lang="vi-VN" sz="2200">
                <a:latin typeface="Montserrat" panose="00000500000000000000" pitchFamily="2" charset="0"/>
              </a:rPr>
              <a:t> Long – B19DCAT113</a:t>
            </a:r>
            <a:endParaRPr lang="en-US" sz="2200">
              <a:latin typeface="Montserrat" panose="00000500000000000000" pitchFamily="2" charset="0"/>
            </a:endParaRPr>
          </a:p>
          <a:p>
            <a:r>
              <a:rPr lang="vi-VN" sz="2200">
                <a:latin typeface="Montserrat" panose="00000500000000000000" pitchFamily="2" charset="0"/>
              </a:rPr>
              <a:t>2. </a:t>
            </a:r>
            <a:r>
              <a:rPr lang="vi-VN" sz="2200" err="1">
                <a:latin typeface="Montserrat" panose="00000500000000000000" pitchFamily="2" charset="0"/>
              </a:rPr>
              <a:t>Phạm</a:t>
            </a:r>
            <a:r>
              <a:rPr lang="vi-VN" sz="2200">
                <a:latin typeface="Montserrat" panose="00000500000000000000" pitchFamily="2" charset="0"/>
              </a:rPr>
              <a:t> Xuân Long – B19DCAT117</a:t>
            </a:r>
            <a:endParaRPr lang="en-US" sz="2200">
              <a:latin typeface="Montserrat" panose="00000500000000000000" pitchFamily="2" charset="0"/>
            </a:endParaRPr>
          </a:p>
          <a:p>
            <a:r>
              <a:rPr lang="vi-VN" sz="2200">
                <a:latin typeface="Montserrat" panose="00000500000000000000" pitchFamily="2" charset="0"/>
              </a:rPr>
              <a:t>3. </a:t>
            </a:r>
            <a:r>
              <a:rPr lang="vi-VN" sz="2200" err="1">
                <a:latin typeface="Montserrat" panose="00000500000000000000" pitchFamily="2" charset="0"/>
              </a:rPr>
              <a:t>Nguyễn</a:t>
            </a:r>
            <a:r>
              <a:rPr lang="vi-VN" sz="2200">
                <a:latin typeface="Montserrat" panose="00000500000000000000" pitchFamily="2" charset="0"/>
              </a:rPr>
              <a:t> </a:t>
            </a:r>
            <a:r>
              <a:rPr lang="vi-VN" sz="2200" err="1">
                <a:latin typeface="Montserrat" panose="00000500000000000000" pitchFamily="2" charset="0"/>
              </a:rPr>
              <a:t>Thị</a:t>
            </a:r>
            <a:r>
              <a:rPr lang="vi-VN" sz="2200">
                <a:latin typeface="Montserrat" panose="00000500000000000000" pitchFamily="2" charset="0"/>
              </a:rPr>
              <a:t> Quỳnh Mai – B19DCAT121</a:t>
            </a:r>
            <a:endParaRPr lang="en-US" sz="2200">
              <a:latin typeface="Montserrat" panose="00000500000000000000" pitchFamily="2" charset="0"/>
            </a:endParaRPr>
          </a:p>
          <a:p>
            <a:r>
              <a:rPr lang="vi-VN" sz="2200">
                <a:latin typeface="Montserrat" panose="00000500000000000000" pitchFamily="2" charset="0"/>
              </a:rPr>
              <a:t>4. </a:t>
            </a:r>
            <a:r>
              <a:rPr lang="vi-VN" sz="2200" err="1">
                <a:latin typeface="Montserrat" panose="00000500000000000000" pitchFamily="2" charset="0"/>
              </a:rPr>
              <a:t>Nguyễn</a:t>
            </a:r>
            <a:r>
              <a:rPr lang="vi-VN" sz="2200">
                <a:latin typeface="Montserrat" panose="00000500000000000000" pitchFamily="2" charset="0"/>
              </a:rPr>
              <a:t> Công </a:t>
            </a:r>
            <a:r>
              <a:rPr lang="vi-VN" sz="2200" err="1">
                <a:latin typeface="Montserrat" panose="00000500000000000000" pitchFamily="2" charset="0"/>
              </a:rPr>
              <a:t>Mạnh</a:t>
            </a:r>
            <a:r>
              <a:rPr lang="vi-VN" sz="2200">
                <a:latin typeface="Montserrat" panose="00000500000000000000" pitchFamily="2" charset="0"/>
              </a:rPr>
              <a:t> – B19DCAT123</a:t>
            </a:r>
            <a:endParaRPr lang="en-US" sz="2200">
              <a:latin typeface="Montserrat" panose="00000500000000000000" pitchFamily="2" charset="0"/>
            </a:endParaRPr>
          </a:p>
          <a:p>
            <a:r>
              <a:rPr lang="vi-VN" sz="2200">
                <a:latin typeface="Montserrat" panose="00000500000000000000" pitchFamily="2" charset="0"/>
              </a:rPr>
              <a:t>5. </a:t>
            </a:r>
            <a:r>
              <a:rPr lang="vi-VN" sz="2200" err="1">
                <a:latin typeface="Montserrat" panose="00000500000000000000" pitchFamily="2" charset="0"/>
              </a:rPr>
              <a:t>Nguyễn</a:t>
            </a:r>
            <a:r>
              <a:rPr lang="vi-VN" sz="2200">
                <a:latin typeface="Montserrat" panose="00000500000000000000" pitchFamily="2" charset="0"/>
              </a:rPr>
              <a:t> Văn </a:t>
            </a:r>
            <a:r>
              <a:rPr lang="vi-VN" sz="2200" err="1">
                <a:latin typeface="Montserrat" panose="00000500000000000000" pitchFamily="2" charset="0"/>
              </a:rPr>
              <a:t>Mạnh</a:t>
            </a:r>
            <a:r>
              <a:rPr lang="vi-VN" sz="2200">
                <a:latin typeface="Montserrat" panose="00000500000000000000" pitchFamily="2" charset="0"/>
              </a:rPr>
              <a:t> – B19DCAT124</a:t>
            </a:r>
            <a:endParaRPr lang="en-US" sz="2200">
              <a:latin typeface="Montserrat" panose="00000500000000000000" pitchFamily="2" charset="0"/>
            </a:endParaRPr>
          </a:p>
          <a:p>
            <a:r>
              <a:rPr lang="vi-VN" sz="2200">
                <a:latin typeface="Montserrat" panose="00000500000000000000" pitchFamily="2" charset="0"/>
              </a:rPr>
              <a:t>6. </a:t>
            </a:r>
            <a:r>
              <a:rPr lang="vi-VN" sz="2200" err="1">
                <a:latin typeface="Montserrat" panose="00000500000000000000" pitchFamily="2" charset="0"/>
              </a:rPr>
              <a:t>Nguyễn</a:t>
            </a:r>
            <a:r>
              <a:rPr lang="vi-VN" sz="2200">
                <a:latin typeface="Montserrat" panose="00000500000000000000" pitchFamily="2" charset="0"/>
              </a:rPr>
              <a:t> Văn Nam – B19DCAT129</a:t>
            </a:r>
            <a:endParaRPr lang="en-US" sz="2200">
              <a:latin typeface="Montserrat" panose="00000500000000000000" pitchFamily="2" charset="0"/>
            </a:endParaRPr>
          </a:p>
          <a:p>
            <a:r>
              <a:rPr lang="vi-VN" sz="2200">
                <a:latin typeface="Montserrat" panose="00000500000000000000" pitchFamily="2" charset="0"/>
              </a:rPr>
              <a:t>7. </a:t>
            </a:r>
            <a:r>
              <a:rPr lang="vi-VN" sz="2200" err="1">
                <a:latin typeface="Montserrat" panose="00000500000000000000" pitchFamily="2" charset="0"/>
              </a:rPr>
              <a:t>Trần</a:t>
            </a:r>
            <a:r>
              <a:rPr lang="vi-VN" sz="2200">
                <a:latin typeface="Montserrat" panose="00000500000000000000" pitchFamily="2" charset="0"/>
              </a:rPr>
              <a:t> Thanh </a:t>
            </a:r>
            <a:r>
              <a:rPr lang="vi-VN" sz="2200" err="1">
                <a:latin typeface="Montserrat" panose="00000500000000000000" pitchFamily="2" charset="0"/>
              </a:rPr>
              <a:t>Nhàn</a:t>
            </a:r>
            <a:r>
              <a:rPr lang="vi-VN" sz="2200">
                <a:latin typeface="Montserrat" panose="00000500000000000000" pitchFamily="2" charset="0"/>
              </a:rPr>
              <a:t> – B19DCAT130</a:t>
            </a:r>
            <a:endParaRPr lang="en-US" sz="2200"/>
          </a:p>
        </p:txBody>
      </p:sp>
      <p:sp>
        <p:nvSpPr>
          <p:cNvPr id="3" name="Flowchart: Connector 2">
            <a:extLst>
              <a:ext uri="{FF2B5EF4-FFF2-40B4-BE49-F238E27FC236}">
                <a16:creationId xmlns:a16="http://schemas.microsoft.com/office/drawing/2014/main" id="{35E175DF-8A7B-49FB-8FBC-E6A529BF7BF2}"/>
              </a:ext>
            </a:extLst>
          </p:cNvPr>
          <p:cNvSpPr/>
          <p:nvPr/>
        </p:nvSpPr>
        <p:spPr>
          <a:xfrm>
            <a:off x="676088" y="826214"/>
            <a:ext cx="5503178" cy="5360566"/>
          </a:xfrm>
          <a:prstGeom prst="flowChartConnector">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pic>
        <p:nvPicPr>
          <p:cNvPr id="4" name="Picture 2" descr="Cải thiện hiệu quả làm việc nhóm với QNAP Teamwork &amp;amp; Collaboration - Giải  pháp hạ tầng CNTT">
            <a:extLst>
              <a:ext uri="{FF2B5EF4-FFF2-40B4-BE49-F238E27FC236}">
                <a16:creationId xmlns:a16="http://schemas.microsoft.com/office/drawing/2014/main" id="{5E54C15D-CF89-4AC8-910D-063B22531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527" y="1397727"/>
            <a:ext cx="5240739" cy="3405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794D3E-3A7E-4C6B-A0AD-3918185462E1}"/>
              </a:ext>
            </a:extLst>
          </p:cNvPr>
          <p:cNvSpPr txBox="1"/>
          <p:nvPr/>
        </p:nvSpPr>
        <p:spPr>
          <a:xfrm>
            <a:off x="2430004" y="270838"/>
            <a:ext cx="2257783" cy="523220"/>
          </a:xfrm>
          <a:prstGeom prst="rect">
            <a:avLst/>
          </a:prstGeom>
          <a:noFill/>
        </p:spPr>
        <p:txBody>
          <a:bodyPr wrap="square" rtlCol="0">
            <a:spAutoFit/>
          </a:bodyPr>
          <a:lstStyle/>
          <a:p>
            <a:r>
              <a:rPr lang="vi-VN" sz="2800" b="1" err="1">
                <a:solidFill>
                  <a:schemeClr val="accent1">
                    <a:lumMod val="75000"/>
                  </a:schemeClr>
                </a:solidFill>
                <a:latin typeface="Montserrat" panose="00000500000000000000" pitchFamily="2" charset="0"/>
              </a:rPr>
              <a:t>Nhóm</a:t>
            </a:r>
            <a:r>
              <a:rPr lang="vi-VN" sz="2800" b="1">
                <a:solidFill>
                  <a:schemeClr val="accent1">
                    <a:lumMod val="75000"/>
                  </a:schemeClr>
                </a:solidFill>
                <a:latin typeface="Montserrat" panose="00000500000000000000" pitchFamily="2" charset="0"/>
              </a:rPr>
              <a:t> 06</a:t>
            </a:r>
            <a:endParaRPr lang="en-US" sz="2800" b="1">
              <a:solidFill>
                <a:schemeClr val="accent1">
                  <a:lumMod val="75000"/>
                </a:schemeClr>
              </a:solidFill>
              <a:latin typeface="Montserrat" panose="00000500000000000000" pitchFamily="2" charset="0"/>
            </a:endParaRPr>
          </a:p>
        </p:txBody>
      </p:sp>
    </p:spTree>
    <p:extLst>
      <p:ext uri="{BB962C8B-B14F-4D97-AF65-F5344CB8AC3E}">
        <p14:creationId xmlns:p14="http://schemas.microsoft.com/office/powerpoint/2010/main" val="227683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F902E-671B-45A1-BD25-EDC4297E4642}"/>
              </a:ext>
            </a:extLst>
          </p:cNvPr>
          <p:cNvSpPr txBox="1">
            <a:spLocks/>
          </p:cNvSpPr>
          <p:nvPr/>
        </p:nvSpPr>
        <p:spPr>
          <a:xfrm>
            <a:off x="1919448" y="319597"/>
            <a:ext cx="8192217" cy="26100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err="1">
                <a:solidFill>
                  <a:schemeClr val="accent1">
                    <a:lumMod val="75000"/>
                  </a:schemeClr>
                </a:solidFill>
                <a:latin typeface="Montserrat" panose="00000500000000000000" pitchFamily="2" charset="0"/>
              </a:rPr>
              <a:t>Apache</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Spark</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là</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một</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framework</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mã</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nguồn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mở</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tính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toán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cụm</a:t>
            </a:r>
            <a:r>
              <a:rPr lang="vi-VN" sz="1800" b="1">
                <a:solidFill>
                  <a:schemeClr val="accent1">
                    <a:lumMod val="75000"/>
                  </a:schemeClr>
                </a:solidFill>
                <a:latin typeface="Montserrat" panose="00000500000000000000" pitchFamily="2" charset="0"/>
              </a:rPr>
              <a:t>.</a:t>
            </a:r>
          </a:p>
          <a:p>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Được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phát</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triển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vào</a:t>
            </a:r>
            <a:r>
              <a:rPr lang="vi-VN" sz="1800" b="1">
                <a:solidFill>
                  <a:schemeClr val="accent1">
                    <a:lumMod val="75000"/>
                  </a:schemeClr>
                </a:solidFill>
                <a:latin typeface="Montserrat" panose="00000500000000000000" pitchFamily="2" charset="0"/>
              </a:rPr>
              <a:t> năm 2009 </a:t>
            </a:r>
            <a:r>
              <a:rPr lang="vi-VN" sz="1800" b="1" err="1">
                <a:solidFill>
                  <a:schemeClr val="accent1">
                    <a:lumMod val="75000"/>
                  </a:schemeClr>
                </a:solidFill>
                <a:latin typeface="Montserrat" panose="00000500000000000000" pitchFamily="2" charset="0"/>
              </a:rPr>
              <a:t>bởi</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AMPLab</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tại</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đại</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học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California</a:t>
            </a:r>
            <a:r>
              <a:rPr lang="vi-VN" sz="1800" b="1">
                <a:solidFill>
                  <a:schemeClr val="accent1">
                    <a:lumMod val="75000"/>
                  </a:schemeClr>
                </a:solidFill>
                <a:latin typeface="Montserrat" panose="00000500000000000000" pitchFamily="2" charset="0"/>
              </a:rPr>
              <a:t>. Sau </a:t>
            </a:r>
            <a:r>
              <a:rPr lang="vi-VN" sz="1800" b="1" err="1">
                <a:solidFill>
                  <a:schemeClr val="accent1">
                    <a:lumMod val="75000"/>
                  </a:schemeClr>
                </a:solidFill>
                <a:latin typeface="Montserrat" panose="00000500000000000000" pitchFamily="2" charset="0"/>
              </a:rPr>
              <a:t>này</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Spark</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đã</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được</a:t>
            </a:r>
            <a:r>
              <a:rPr lang="vi-VN" sz="1800" b="1">
                <a:solidFill>
                  <a:schemeClr val="accent1">
                    <a:lumMod val="75000"/>
                  </a:schemeClr>
                </a:solidFill>
                <a:latin typeface="Montserrat" panose="00000500000000000000" pitchFamily="2" charset="0"/>
              </a:rPr>
              <a:t> trao cho </a:t>
            </a:r>
            <a:r>
              <a:rPr lang="vi-VN" sz="1800" b="1" err="1">
                <a:solidFill>
                  <a:schemeClr val="accent1">
                    <a:lumMod val="75000"/>
                  </a:schemeClr>
                </a:solidFill>
                <a:latin typeface="Montserrat" panose="00000500000000000000" pitchFamily="2" charset="0"/>
              </a:rPr>
              <a:t>Apache</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Software</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Foundation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vào</a:t>
            </a:r>
            <a:r>
              <a:rPr lang="vi-VN" sz="1800" b="1">
                <a:solidFill>
                  <a:schemeClr val="accent1">
                    <a:lumMod val="75000"/>
                  </a:schemeClr>
                </a:solidFill>
                <a:latin typeface="Montserrat" panose="00000500000000000000" pitchFamily="2" charset="0"/>
              </a:rPr>
              <a:t> năm 2013 </a:t>
            </a:r>
            <a:r>
              <a:rPr lang="vi-VN" sz="1800" b="1" err="1">
                <a:solidFill>
                  <a:schemeClr val="accent1">
                    <a:lumMod val="75000"/>
                  </a:schemeClr>
                </a:solidFill>
                <a:latin typeface="Montserrat" panose="00000500000000000000" pitchFamily="2" charset="0"/>
              </a:rPr>
              <a:t>và</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được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phát</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triển</a:t>
            </a:r>
            <a:r>
              <a:rPr lang="vi-VN" sz="1800" b="1">
                <a:solidFill>
                  <a:schemeClr val="accent1">
                    <a:lumMod val="75000"/>
                  </a:schemeClr>
                </a:solidFill>
                <a:latin typeface="Montserrat" panose="00000500000000000000" pitchFamily="2" charset="0"/>
              </a:rPr>
              <a:t> cho </a:t>
            </a:r>
            <a:r>
              <a:rPr lang="vi-VN" sz="1800" b="1" err="1">
                <a:solidFill>
                  <a:schemeClr val="accent1">
                    <a:lumMod val="75000"/>
                  </a:schemeClr>
                </a:solidFill>
                <a:latin typeface="Montserrat" panose="00000500000000000000" pitchFamily="2" charset="0"/>
              </a:rPr>
              <a:t>đến</a:t>
            </a:r>
            <a:r>
              <a:rPr lang="vi-VN" sz="1800" b="1">
                <a:solidFill>
                  <a:schemeClr val="accent1">
                    <a:lumMod val="75000"/>
                  </a:schemeClr>
                </a:solidFill>
                <a:latin typeface="Montserrat" panose="00000500000000000000" pitchFamily="2" charset="0"/>
              </a:rPr>
              <a:t> nay.</a:t>
            </a:r>
          </a:p>
          <a:p>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Nó</a:t>
            </a:r>
            <a:r>
              <a:rPr lang="vi-VN" sz="1800" b="1">
                <a:solidFill>
                  <a:schemeClr val="accent1">
                    <a:lumMod val="75000"/>
                  </a:schemeClr>
                </a:solidFill>
                <a:latin typeface="Montserrat" panose="00000500000000000000" pitchFamily="2" charset="0"/>
              </a:rPr>
              <a:t> cho </a:t>
            </a:r>
            <a:r>
              <a:rPr lang="vi-VN" sz="1800" b="1" err="1">
                <a:solidFill>
                  <a:schemeClr val="accent1">
                    <a:lumMod val="75000"/>
                  </a:schemeClr>
                </a:solidFill>
                <a:latin typeface="Montserrat" panose="00000500000000000000" pitchFamily="2" charset="0"/>
              </a:rPr>
              <a:t>phép</a:t>
            </a:r>
            <a:r>
              <a:rPr lang="vi-VN" sz="1800" b="1">
                <a:solidFill>
                  <a:schemeClr val="accent1">
                    <a:lumMod val="75000"/>
                  </a:schemeClr>
                </a:solidFill>
                <a:latin typeface="Montserrat" panose="00000500000000000000" pitchFamily="2" charset="0"/>
              </a:rPr>
              <a:t> xây </a:t>
            </a:r>
            <a:r>
              <a:rPr lang="vi-VN" sz="1800" b="1" err="1">
                <a:solidFill>
                  <a:schemeClr val="accent1">
                    <a:lumMod val="75000"/>
                  </a:schemeClr>
                </a:solidFill>
                <a:latin typeface="Montserrat" panose="00000500000000000000" pitchFamily="2" charset="0"/>
              </a:rPr>
              <a:t>dựng</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các</a:t>
            </a:r>
            <a:r>
              <a:rPr lang="vi-VN" sz="1800" b="1">
                <a:solidFill>
                  <a:schemeClr val="accent1">
                    <a:lumMod val="75000"/>
                  </a:schemeClr>
                </a:solidFill>
                <a:latin typeface="Montserrat" panose="00000500000000000000" pitchFamily="2" charset="0"/>
              </a:rPr>
              <a:t> mô </a:t>
            </a:r>
            <a:r>
              <a:rPr lang="vi-VN" sz="1800" b="1" err="1">
                <a:solidFill>
                  <a:schemeClr val="accent1">
                    <a:lumMod val="75000"/>
                  </a:schemeClr>
                </a:solidFill>
                <a:latin typeface="Montserrat" panose="00000500000000000000" pitchFamily="2" charset="0"/>
              </a:rPr>
              <a:t>hình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dự</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đoán</a:t>
            </a:r>
            <a:r>
              <a:rPr lang="vi-VN" sz="1800" b="1">
                <a:solidFill>
                  <a:schemeClr val="accent1">
                    <a:lumMod val="75000"/>
                  </a:schemeClr>
                </a:solidFill>
                <a:latin typeface="Montserrat" panose="00000500000000000000" pitchFamily="2" charset="0"/>
              </a:rPr>
              <a:t> nhanh </a:t>
            </a:r>
            <a:r>
              <a:rPr lang="vi-VN" sz="1800" b="1" err="1">
                <a:solidFill>
                  <a:schemeClr val="accent1">
                    <a:lumMod val="75000"/>
                  </a:schemeClr>
                </a:solidFill>
                <a:latin typeface="Montserrat" panose="00000500000000000000" pitchFamily="2" charset="0"/>
              </a:rPr>
              <a:t>chóng</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với</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việc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tính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toán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được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thực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hiện</a:t>
            </a:r>
            <a:r>
              <a:rPr lang="vi-VN" sz="1800" b="1">
                <a:solidFill>
                  <a:schemeClr val="accent1">
                    <a:lumMod val="75000"/>
                  </a:schemeClr>
                </a:solidFill>
                <a:latin typeface="Montserrat" panose="00000500000000000000" pitchFamily="2" charset="0"/>
              </a:rPr>
              <a:t> trên </a:t>
            </a:r>
            <a:r>
              <a:rPr lang="vi-VN" sz="1800" b="1" err="1">
                <a:solidFill>
                  <a:schemeClr val="accent1">
                    <a:lumMod val="75000"/>
                  </a:schemeClr>
                </a:solidFill>
                <a:latin typeface="Montserrat" panose="00000500000000000000" pitchFamily="2" charset="0"/>
              </a:rPr>
              <a:t>một</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nhóm</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các</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máy</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tính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có</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có</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thể</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tính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toán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cùng</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lúc</a:t>
            </a:r>
            <a:r>
              <a:rPr lang="vi-VN" sz="1800" b="1">
                <a:solidFill>
                  <a:schemeClr val="accent1">
                    <a:lumMod val="75000"/>
                  </a:schemeClr>
                </a:solidFill>
                <a:latin typeface="Montserrat" panose="00000500000000000000" pitchFamily="2" charset="0"/>
              </a:rPr>
              <a:t> trên </a:t>
            </a:r>
            <a:r>
              <a:rPr lang="vi-VN" sz="1800" b="1" err="1">
                <a:solidFill>
                  <a:schemeClr val="accent1">
                    <a:lumMod val="75000"/>
                  </a:schemeClr>
                </a:solidFill>
                <a:latin typeface="Montserrat" panose="00000500000000000000" pitchFamily="2" charset="0"/>
              </a:rPr>
              <a:t>toàn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bộ</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tập</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dữ</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liệu</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mà</a:t>
            </a:r>
            <a:r>
              <a:rPr lang="vi-VN" sz="1800" b="1">
                <a:solidFill>
                  <a:schemeClr val="accent1">
                    <a:lumMod val="75000"/>
                  </a:schemeClr>
                </a:solidFill>
                <a:latin typeface="Montserrat" panose="00000500000000000000" pitchFamily="2" charset="0"/>
              </a:rPr>
              <a:t> không </a:t>
            </a:r>
            <a:r>
              <a:rPr lang="vi-VN" sz="1800" b="1" err="1">
                <a:solidFill>
                  <a:schemeClr val="accent1">
                    <a:lumMod val="75000"/>
                  </a:schemeClr>
                </a:solidFill>
                <a:latin typeface="Montserrat" panose="00000500000000000000" pitchFamily="2" charset="0"/>
              </a:rPr>
              <a:t>cần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phải</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trích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xuất</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mẫu</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tính</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toán</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thử</a:t>
            </a:r>
            <a:r>
              <a:rPr lang="vi-VN" sz="1800" b="1">
                <a:solidFill>
                  <a:schemeClr val="accent1">
                    <a:lumMod val="75000"/>
                  </a:schemeClr>
                </a:solidFill>
                <a:latin typeface="Montserrat" panose="00000500000000000000" pitchFamily="2" charset="0"/>
              </a:rPr>
              <a:t> </a:t>
            </a:r>
            <a:r>
              <a:rPr lang="vi-VN" sz="1800" b="1" err="1">
                <a:solidFill>
                  <a:schemeClr val="accent1">
                    <a:lumMod val="75000"/>
                  </a:schemeClr>
                </a:solidFill>
                <a:latin typeface="Montserrat" panose="00000500000000000000" pitchFamily="2" charset="0"/>
              </a:rPr>
              <a:t>nghiệm</a:t>
            </a:r>
            <a:r>
              <a:rPr lang="vi-VN" sz="1800" b="1">
                <a:solidFill>
                  <a:schemeClr val="accent1">
                    <a:lumMod val="75000"/>
                  </a:schemeClr>
                </a:solidFill>
                <a:latin typeface="Montserrat" panose="00000500000000000000" pitchFamily="2" charset="0"/>
              </a:rPr>
              <a:t>. </a:t>
            </a:r>
            <a:endParaRPr lang="en-US" sz="1800" b="1">
              <a:solidFill>
                <a:schemeClr val="accent1">
                  <a:lumMod val="75000"/>
                </a:schemeClr>
              </a:solidFill>
              <a:latin typeface="Montserrat" panose="00000500000000000000" pitchFamily="2" charset="0"/>
            </a:endParaRPr>
          </a:p>
          <a:p>
            <a:endParaRPr lang="en-US" sz="1800" b="1">
              <a:solidFill>
                <a:schemeClr val="accent1">
                  <a:lumMod val="75000"/>
                </a:schemeClr>
              </a:solidFill>
              <a:latin typeface="Montserrat" panose="00000500000000000000" pitchFamily="2" charset="0"/>
            </a:endParaRPr>
          </a:p>
          <a:p>
            <a:pPr marL="0" indent="0">
              <a:buNone/>
            </a:pPr>
            <a:endParaRPr lang="en-US" sz="1800" b="1">
              <a:solidFill>
                <a:schemeClr val="accent1">
                  <a:lumMod val="75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BF7DB35B-B670-4EEB-A60F-D52F1FE7D891}"/>
              </a:ext>
            </a:extLst>
          </p:cNvPr>
          <p:cNvSpPr txBox="1"/>
          <p:nvPr/>
        </p:nvSpPr>
        <p:spPr>
          <a:xfrm>
            <a:off x="340312" y="856695"/>
            <a:ext cx="2006354" cy="1077218"/>
          </a:xfrm>
          <a:prstGeom prst="rect">
            <a:avLst/>
          </a:prstGeom>
          <a:noFill/>
        </p:spPr>
        <p:txBody>
          <a:bodyPr wrap="square" rtlCol="0">
            <a:spAutoFit/>
          </a:bodyPr>
          <a:lstStyle/>
          <a:p>
            <a:r>
              <a:rPr lang="vi-VN" sz="3200" b="1">
                <a:solidFill>
                  <a:schemeClr val="accent1">
                    <a:lumMod val="75000"/>
                  </a:schemeClr>
                </a:solidFill>
                <a:latin typeface="Montserrat" panose="00000500000000000000" pitchFamily="2" charset="0"/>
              </a:rPr>
              <a:t>GIỚI THIỆU</a:t>
            </a:r>
            <a:endParaRPr lang="en-US" sz="3200" b="1">
              <a:solidFill>
                <a:schemeClr val="accent1">
                  <a:lumMod val="75000"/>
                </a:schemeClr>
              </a:solidFill>
              <a:latin typeface="Montserrat" panose="00000500000000000000" pitchFamily="2" charset="0"/>
            </a:endParaRPr>
          </a:p>
        </p:txBody>
      </p:sp>
      <p:sp>
        <p:nvSpPr>
          <p:cNvPr id="5" name="Rectangle 4">
            <a:extLst>
              <a:ext uri="{FF2B5EF4-FFF2-40B4-BE49-F238E27FC236}">
                <a16:creationId xmlns:a16="http://schemas.microsoft.com/office/drawing/2014/main" id="{3D75ADA0-271A-42DD-A24F-675F5385BE60}"/>
              </a:ext>
            </a:extLst>
          </p:cNvPr>
          <p:cNvSpPr/>
          <p:nvPr/>
        </p:nvSpPr>
        <p:spPr>
          <a:xfrm>
            <a:off x="0" y="6081204"/>
            <a:ext cx="12192000" cy="77679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FA9B4C-9543-493F-8EF0-0840ED1B41B1}"/>
              </a:ext>
            </a:extLst>
          </p:cNvPr>
          <p:cNvPicPr>
            <a:picLocks noChangeAspect="1"/>
          </p:cNvPicPr>
          <p:nvPr/>
        </p:nvPicPr>
        <p:blipFill>
          <a:blip r:embed="rId2"/>
          <a:stretch>
            <a:fillRect/>
          </a:stretch>
        </p:blipFill>
        <p:spPr>
          <a:xfrm>
            <a:off x="207147" y="2861984"/>
            <a:ext cx="5581014" cy="3139321"/>
          </a:xfrm>
          <a:prstGeom prst="rect">
            <a:avLst/>
          </a:prstGeom>
        </p:spPr>
      </p:pic>
    </p:spTree>
    <p:extLst>
      <p:ext uri="{BB962C8B-B14F-4D97-AF65-F5344CB8AC3E}">
        <p14:creationId xmlns:p14="http://schemas.microsoft.com/office/powerpoint/2010/main" val="316761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951DD-5792-4827-B0C5-DBDF049DF79A}"/>
              </a:ext>
            </a:extLst>
          </p:cNvPr>
          <p:cNvSpPr txBox="1"/>
          <p:nvPr/>
        </p:nvSpPr>
        <p:spPr>
          <a:xfrm>
            <a:off x="306377" y="299862"/>
            <a:ext cx="6396264" cy="646331"/>
          </a:xfrm>
          <a:prstGeom prst="rect">
            <a:avLst/>
          </a:prstGeom>
          <a:noFill/>
        </p:spPr>
        <p:txBody>
          <a:bodyPr wrap="square" rtlCol="0">
            <a:spAutoFit/>
          </a:bodyPr>
          <a:lstStyle/>
          <a:p>
            <a:r>
              <a:rPr lang="vi-VN" sz="3600" b="1">
                <a:solidFill>
                  <a:schemeClr val="accent1">
                    <a:lumMod val="75000"/>
                  </a:schemeClr>
                </a:solidFill>
                <a:latin typeface="Montserrat Semi-Bold Bold" panose="020B0604020202020204" charset="0"/>
              </a:rPr>
              <a:t>KIẾN TRÚC CỦA APACHE SPARK</a:t>
            </a:r>
            <a:endParaRPr lang="en-US" sz="3600" b="1" dirty="0">
              <a:solidFill>
                <a:schemeClr val="accent1">
                  <a:lumMod val="75000"/>
                </a:schemeClr>
              </a:solidFill>
              <a:latin typeface="Montserrat Semi-Bold Bold" panose="020B0604020202020204" charset="0"/>
            </a:endParaRPr>
          </a:p>
        </p:txBody>
      </p:sp>
      <p:pic>
        <p:nvPicPr>
          <p:cNvPr id="3" name="Picture 2">
            <a:extLst>
              <a:ext uri="{FF2B5EF4-FFF2-40B4-BE49-F238E27FC236}">
                <a16:creationId xmlns:a16="http://schemas.microsoft.com/office/drawing/2014/main" id="{202FA3FD-616B-4E84-9F17-8725C97125C2}"/>
              </a:ext>
            </a:extLst>
          </p:cNvPr>
          <p:cNvPicPr>
            <a:picLocks noChangeAspect="1"/>
          </p:cNvPicPr>
          <p:nvPr/>
        </p:nvPicPr>
        <p:blipFill>
          <a:blip r:embed="rId2"/>
          <a:stretch>
            <a:fillRect/>
          </a:stretch>
        </p:blipFill>
        <p:spPr>
          <a:xfrm>
            <a:off x="411066" y="1025499"/>
            <a:ext cx="780356" cy="103641"/>
          </a:xfrm>
          <a:prstGeom prst="rect">
            <a:avLst/>
          </a:prstGeom>
        </p:spPr>
      </p:pic>
      <p:sp>
        <p:nvSpPr>
          <p:cNvPr id="4" name="TextBox 3">
            <a:extLst>
              <a:ext uri="{FF2B5EF4-FFF2-40B4-BE49-F238E27FC236}">
                <a16:creationId xmlns:a16="http://schemas.microsoft.com/office/drawing/2014/main" id="{EFE74989-872F-4E9D-A480-3C926E9D31FD}"/>
              </a:ext>
            </a:extLst>
          </p:cNvPr>
          <p:cNvSpPr txBox="1"/>
          <p:nvPr/>
        </p:nvSpPr>
        <p:spPr>
          <a:xfrm>
            <a:off x="306377" y="1401392"/>
            <a:ext cx="5789623" cy="3754874"/>
          </a:xfrm>
          <a:prstGeom prst="rect">
            <a:avLst/>
          </a:prstGeom>
          <a:noFill/>
        </p:spPr>
        <p:txBody>
          <a:bodyPr wrap="square" rtlCol="0">
            <a:spAutoFit/>
          </a:bodyPr>
          <a:lstStyle/>
          <a:p>
            <a:pPr marL="342900" indent="-342900">
              <a:buFont typeface="Wingdings" panose="05000000000000000000" pitchFamily="2" charset="2"/>
              <a:buChar char="q"/>
            </a:pPr>
            <a:r>
              <a:rPr lang="vi-VN" sz="20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Apache Spark có kiến ​​trúc phân lớp được xác định rõ ràng, tất cả các thành phần và lớp tia lửa được ghép nối lỏng lẻo. </a:t>
            </a:r>
          </a:p>
          <a:p>
            <a:pPr marL="342900" indent="-342900">
              <a:buFont typeface="Wingdings" panose="05000000000000000000" pitchFamily="2" charset="2"/>
              <a:buChar char="q"/>
            </a:pPr>
            <a:r>
              <a:rPr lang="vi-VN" sz="20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Kiến trúc này được tích hợp thêm với nhiều phần mở rộng và thư viện khác nhau. Kiến trúc của một ứng dụng Spark gồm: </a:t>
            </a:r>
          </a:p>
          <a:p>
            <a:pPr marL="342900" indent="-342900">
              <a:buFont typeface="Wingdings" panose="05000000000000000000" pitchFamily="2" charset="2"/>
              <a:buChar char="ü"/>
            </a:pPr>
            <a:r>
              <a:rPr lang="vi-VN" sz="20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điều khiển( Driver)</a:t>
            </a:r>
          </a:p>
          <a:p>
            <a:pPr marL="342900" indent="-342900">
              <a:buFont typeface="Wingdings" panose="05000000000000000000" pitchFamily="2" charset="2"/>
              <a:buChar char="ü"/>
            </a:pPr>
            <a:r>
              <a:rPr lang="vi-VN" sz="20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thực thi( Executors)</a:t>
            </a:r>
          </a:p>
          <a:p>
            <a:pPr marL="342900" indent="-342900">
              <a:buFont typeface="Wingdings" panose="05000000000000000000" pitchFamily="2" charset="2"/>
              <a:buChar char="ü"/>
            </a:pPr>
            <a:r>
              <a:rPr lang="vi-VN" sz="20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quản lý cụm( The Cluster manager).</a:t>
            </a:r>
            <a:endParaRPr lang="en-US" sz="2000">
              <a:effectLst/>
              <a:latin typeface="Montserrat" panose="00000500000000000000" pitchFamily="2" charset="0"/>
              <a:ea typeface="Arial" panose="020B0604020202020204" pitchFamily="34" charset="0"/>
              <a:cs typeface="Times New Roman" panose="02020603050405020304" pitchFamily="18" charset="0"/>
            </a:endParaRPr>
          </a:p>
          <a:p>
            <a:endParaRPr lang="en-US"/>
          </a:p>
        </p:txBody>
      </p:sp>
      <p:sp>
        <p:nvSpPr>
          <p:cNvPr id="6" name="Rectangle 5">
            <a:extLst>
              <a:ext uri="{FF2B5EF4-FFF2-40B4-BE49-F238E27FC236}">
                <a16:creationId xmlns:a16="http://schemas.microsoft.com/office/drawing/2014/main" id="{0B4A552E-3FCB-48BC-AE89-385C4427DC6E}"/>
              </a:ext>
            </a:extLst>
          </p:cNvPr>
          <p:cNvSpPr/>
          <p:nvPr/>
        </p:nvSpPr>
        <p:spPr>
          <a:xfrm>
            <a:off x="6294268" y="0"/>
            <a:ext cx="5897732" cy="6858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235CB3C-3933-4440-91D4-EE1077994E01}"/>
              </a:ext>
            </a:extLst>
          </p:cNvPr>
          <p:cNvPicPr>
            <a:picLocks noChangeAspect="1"/>
          </p:cNvPicPr>
          <p:nvPr/>
        </p:nvPicPr>
        <p:blipFill>
          <a:blip r:embed="rId3"/>
          <a:stretch>
            <a:fillRect/>
          </a:stretch>
        </p:blipFill>
        <p:spPr>
          <a:xfrm>
            <a:off x="6294269" y="1187659"/>
            <a:ext cx="5897732" cy="4143918"/>
          </a:xfrm>
          <a:prstGeom prst="rect">
            <a:avLst/>
          </a:prstGeom>
        </p:spPr>
      </p:pic>
    </p:spTree>
    <p:extLst>
      <p:ext uri="{BB962C8B-B14F-4D97-AF65-F5344CB8AC3E}">
        <p14:creationId xmlns:p14="http://schemas.microsoft.com/office/powerpoint/2010/main" val="261563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id="{5EE0871F-C899-411E-93F5-2EA2DD0684E9}"/>
              </a:ext>
            </a:extLst>
          </p:cNvPr>
          <p:cNvSpPr/>
          <p:nvPr/>
        </p:nvSpPr>
        <p:spPr>
          <a:xfrm>
            <a:off x="248575" y="435006"/>
            <a:ext cx="783602" cy="118260"/>
          </a:xfrm>
          <a:prstGeom prst="rect">
            <a:avLst/>
          </a:prstGeom>
          <a:solidFill>
            <a:srgbClr val="0C45A6"/>
          </a:solidFill>
        </p:spPr>
        <p:txBody>
          <a:bodyPr/>
          <a:lstStyle/>
          <a:p>
            <a:endParaRPr lang="en-US"/>
          </a:p>
        </p:txBody>
      </p:sp>
      <p:sp>
        <p:nvSpPr>
          <p:cNvPr id="3" name="TextBox 2">
            <a:extLst>
              <a:ext uri="{FF2B5EF4-FFF2-40B4-BE49-F238E27FC236}">
                <a16:creationId xmlns:a16="http://schemas.microsoft.com/office/drawing/2014/main" id="{1936C618-1481-40BA-8665-2B08FA684317}"/>
              </a:ext>
            </a:extLst>
          </p:cNvPr>
          <p:cNvSpPr txBox="1"/>
          <p:nvPr/>
        </p:nvSpPr>
        <p:spPr>
          <a:xfrm>
            <a:off x="248575" y="648070"/>
            <a:ext cx="3107184" cy="6216830"/>
          </a:xfrm>
          <a:prstGeom prst="rect">
            <a:avLst/>
          </a:prstGeom>
          <a:noFill/>
        </p:spPr>
        <p:txBody>
          <a:bodyPr wrap="square" rtlCol="0">
            <a:spAutoFit/>
          </a:bodyPr>
          <a:lstStyle/>
          <a:p>
            <a:pPr lvl="0">
              <a:lnSpc>
                <a:spcPct val="107000"/>
              </a:lnSpc>
              <a:spcAft>
                <a:spcPts val="800"/>
              </a:spcAft>
            </a:pPr>
            <a:r>
              <a:rPr lang="vi-VN" sz="1800" b="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điều khiển(Driver).</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vi-VN">
                <a:solidFill>
                  <a:srgbClr val="000000"/>
                </a:solidFill>
                <a:latin typeface="Montserrat" panose="00000500000000000000" pitchFamily="2" charset="0"/>
                <a:ea typeface="Arial" panose="020B0604020202020204" pitchFamily="34" charset="0"/>
                <a:cs typeface="Times New Roman" panose="02020603050405020304" pitchFamily="18" charset="0"/>
              </a:rPr>
              <a:t>Đ</a:t>
            </a: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iều khiển việc thực thi ứng dụng Spark.</a:t>
            </a: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Duy trì tất cả các trạng thái của cụm Spark (trạng thái và nhiệm vụ của những người thực thi). </a:t>
            </a: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Giao tiếp với trình quản lý cụm để thực sự có được tài nguyên vật lý và khởi chạy các trình thực thi.</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pPr>
              <a:lnSpc>
                <a:spcPct val="107000"/>
              </a:lnSpc>
              <a:spcAft>
                <a:spcPts val="800"/>
              </a:spcAft>
            </a:pPr>
            <a:r>
              <a:rPr lang="vi-VN">
                <a:solidFill>
                  <a:srgbClr val="000000"/>
                </a:solidFill>
                <a:latin typeface="Montserrat" panose="00000500000000000000" pitchFamily="2" charset="0"/>
                <a:ea typeface="Arial" panose="020B0604020202020204" pitchFamily="34" charset="0"/>
                <a:cs typeface="Times New Roman" panose="02020603050405020304" pitchFamily="18" charset="0"/>
              </a:rPr>
              <a:t>=&gt; Đ</a:t>
            </a: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ây chỉ là một quá trình trên một máy vật lý có nhiệm vụ duy trì trạng thái của ứng dụng đang chạy trên cụm.</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endParaRPr lang="en-US">
              <a:latin typeface="Montserrat" panose="00000500000000000000" pitchFamily="2" charset="0"/>
            </a:endParaRPr>
          </a:p>
        </p:txBody>
      </p:sp>
      <p:sp>
        <p:nvSpPr>
          <p:cNvPr id="4" name="AutoShape 3">
            <a:extLst>
              <a:ext uri="{FF2B5EF4-FFF2-40B4-BE49-F238E27FC236}">
                <a16:creationId xmlns:a16="http://schemas.microsoft.com/office/drawing/2014/main" id="{2325094F-0398-4F37-9053-F763C82F53DC}"/>
              </a:ext>
            </a:extLst>
          </p:cNvPr>
          <p:cNvSpPr/>
          <p:nvPr/>
        </p:nvSpPr>
        <p:spPr>
          <a:xfrm>
            <a:off x="3818879" y="435006"/>
            <a:ext cx="783602" cy="118260"/>
          </a:xfrm>
          <a:prstGeom prst="rect">
            <a:avLst/>
          </a:prstGeom>
          <a:solidFill>
            <a:srgbClr val="0C45A6"/>
          </a:solidFill>
        </p:spPr>
        <p:txBody>
          <a:bodyPr/>
          <a:lstStyle/>
          <a:p>
            <a:endParaRPr lang="en-US"/>
          </a:p>
        </p:txBody>
      </p:sp>
      <p:sp>
        <p:nvSpPr>
          <p:cNvPr id="5" name="AutoShape 3">
            <a:extLst>
              <a:ext uri="{FF2B5EF4-FFF2-40B4-BE49-F238E27FC236}">
                <a16:creationId xmlns:a16="http://schemas.microsoft.com/office/drawing/2014/main" id="{9673CFFE-FCFE-4249-8EEB-7FA5313F598D}"/>
              </a:ext>
            </a:extLst>
          </p:cNvPr>
          <p:cNvSpPr/>
          <p:nvPr/>
        </p:nvSpPr>
        <p:spPr>
          <a:xfrm>
            <a:off x="7563775" y="435006"/>
            <a:ext cx="783602" cy="118260"/>
          </a:xfrm>
          <a:prstGeom prst="rect">
            <a:avLst/>
          </a:prstGeom>
          <a:solidFill>
            <a:srgbClr val="0C45A6"/>
          </a:solidFill>
        </p:spPr>
        <p:txBody>
          <a:bodyPr/>
          <a:lstStyle/>
          <a:p>
            <a:endParaRPr lang="en-US"/>
          </a:p>
        </p:txBody>
      </p:sp>
      <p:sp>
        <p:nvSpPr>
          <p:cNvPr id="6" name="TextBox 5">
            <a:extLst>
              <a:ext uri="{FF2B5EF4-FFF2-40B4-BE49-F238E27FC236}">
                <a16:creationId xmlns:a16="http://schemas.microsoft.com/office/drawing/2014/main" id="{CCD60193-75AB-4CA9-B5D5-FAFF754E1748}"/>
              </a:ext>
            </a:extLst>
          </p:cNvPr>
          <p:cNvSpPr txBox="1"/>
          <p:nvPr/>
        </p:nvSpPr>
        <p:spPr>
          <a:xfrm>
            <a:off x="3737499" y="696298"/>
            <a:ext cx="3409026" cy="5726696"/>
          </a:xfrm>
          <a:prstGeom prst="rect">
            <a:avLst/>
          </a:prstGeom>
          <a:noFill/>
        </p:spPr>
        <p:txBody>
          <a:bodyPr wrap="square" rtlCol="0">
            <a:spAutoFit/>
          </a:bodyPr>
          <a:lstStyle/>
          <a:p>
            <a:pPr lvl="0">
              <a:lnSpc>
                <a:spcPct val="107000"/>
              </a:lnSpc>
              <a:spcAft>
                <a:spcPts val="800"/>
              </a:spcAft>
            </a:pPr>
            <a:r>
              <a:rPr lang="vi-VN" sz="1800" b="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thực thi( Executors).</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vi-VN">
                <a:solidFill>
                  <a:srgbClr val="000000"/>
                </a:solidFill>
                <a:latin typeface="Montserrat" panose="00000500000000000000" pitchFamily="2" charset="0"/>
                <a:ea typeface="Times New Roman" panose="02020603050405020304" pitchFamily="18" charset="0"/>
                <a:cs typeface="Times New Roman" panose="02020603050405020304" pitchFamily="18" charset="0"/>
              </a:rPr>
              <a:t>C</a:t>
            </a:r>
            <a:r>
              <a:rPr lang="vi-VN" sz="18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ác quy trình thực hiện các nhiệm vụ được giao bởi trình điều khiển Spark. </a:t>
            </a: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thực thi có một trách nhiệm cốt lõi: </a:t>
            </a:r>
          </a:p>
          <a:p>
            <a:pPr marL="285750" indent="-285750">
              <a:lnSpc>
                <a:spcPct val="107000"/>
              </a:lnSpc>
              <a:spcAft>
                <a:spcPts val="800"/>
              </a:spcAft>
              <a:buFont typeface="Courier New" panose="02070309020205020404" pitchFamily="49" charset="0"/>
              <a:buChar char="o"/>
            </a:pPr>
            <a:r>
              <a:rPr lang="vi-VN">
                <a:solidFill>
                  <a:srgbClr val="000000"/>
                </a:solidFill>
                <a:latin typeface="Montserrat" panose="00000500000000000000" pitchFamily="2" charset="0"/>
                <a:ea typeface="Times New Roman" panose="02020603050405020304" pitchFamily="18" charset="0"/>
                <a:cs typeface="Times New Roman" panose="02020603050405020304" pitchFamily="18" charset="0"/>
              </a:rPr>
              <a:t>N</a:t>
            </a:r>
            <a:r>
              <a:rPr lang="vi-VN" sz="18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hận các nhiệm vụ được giao bởi Trình điều khiển</a:t>
            </a:r>
          </a:p>
          <a:p>
            <a:pPr marL="285750" indent="-285750">
              <a:lnSpc>
                <a:spcPct val="107000"/>
              </a:lnSpc>
              <a:spcAft>
                <a:spcPts val="800"/>
              </a:spcAft>
              <a:buFont typeface="Courier New" panose="02070309020205020404" pitchFamily="49" charset="0"/>
              <a:buChar char="o"/>
            </a:pPr>
            <a:r>
              <a:rPr lang="vi-VN">
                <a:solidFill>
                  <a:srgbClr val="000000"/>
                </a:solidFill>
                <a:latin typeface="Montserrat" panose="00000500000000000000" pitchFamily="2" charset="0"/>
                <a:ea typeface="Times New Roman" panose="02020603050405020304" pitchFamily="18" charset="0"/>
                <a:cs typeface="Times New Roman" panose="02020603050405020304" pitchFamily="18" charset="0"/>
              </a:rPr>
              <a:t>C</a:t>
            </a:r>
            <a:r>
              <a:rPr lang="vi-VN" sz="18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hạy chúng và báo cáo lại trạng thái (thành công hay thất bại) và kết quả của họ. </a:t>
            </a: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Mỗi Ứng dụng Spark có các quy trình thực thi riêng biệt.</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3432F037-7E03-40B7-90D5-A8823ED5702F}"/>
              </a:ext>
            </a:extLst>
          </p:cNvPr>
          <p:cNvSpPr txBox="1"/>
          <p:nvPr/>
        </p:nvSpPr>
        <p:spPr>
          <a:xfrm>
            <a:off x="7403976" y="696298"/>
            <a:ext cx="4539449" cy="6216830"/>
          </a:xfrm>
          <a:prstGeom prst="rect">
            <a:avLst/>
          </a:prstGeom>
          <a:noFill/>
        </p:spPr>
        <p:txBody>
          <a:bodyPr wrap="square" rtlCol="0">
            <a:spAutoFit/>
          </a:bodyPr>
          <a:lstStyle/>
          <a:p>
            <a:pPr lvl="0">
              <a:lnSpc>
                <a:spcPct val="107000"/>
              </a:lnSpc>
              <a:spcAft>
                <a:spcPts val="800"/>
              </a:spcAft>
            </a:pPr>
            <a:r>
              <a:rPr lang="vi-VN" sz="1800" b="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Trình quản lý cụm(The Cluster manager)</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Drivers và Executors không tồn tại trong khoảng trống và đây là lúc Trình quản lý cụm tham gia. </a:t>
            </a:r>
          </a:p>
          <a:p>
            <a:pPr marL="285750" indent="-285750">
              <a:lnSpc>
                <a:spcPct val="107000"/>
              </a:lnSpc>
              <a:spcAft>
                <a:spcPts val="800"/>
              </a:spcAft>
              <a:buFont typeface="Arial" panose="020B0604020202020204" pitchFamily="34" charset="0"/>
              <a:buChar char="•"/>
            </a:pPr>
            <a:r>
              <a:rPr lang="vi-VN">
                <a:solidFill>
                  <a:srgbClr val="000000"/>
                </a:solidFill>
                <a:latin typeface="Montserrat" panose="00000500000000000000" pitchFamily="2" charset="0"/>
                <a:ea typeface="Arial" panose="020B0604020202020204" pitchFamily="34" charset="0"/>
                <a:cs typeface="Times New Roman" panose="02020603050405020304" pitchFamily="18" charset="0"/>
              </a:rPr>
              <a:t>C</a:t>
            </a: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hịu trách nhiệm duy trì một nhóm máy sẽ chạy ứng dụng Spark.</a:t>
            </a:r>
            <a:endParaRPr lang="vi-VN">
              <a:latin typeface="Montserrat" panose="00000500000000000000"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Khi chạy ứng dụng Spark, yêu cầu tài nguyên từ người quản lý cụm để chạy nó. Tùy thuộc vào cách ứng dụng xác định cấu hình (nơi để chạy trình điều khiển Spark,  tài nguyên cho trình thực thi). </a:t>
            </a:r>
          </a:p>
          <a:p>
            <a:pPr marL="285750" indent="-285750">
              <a:lnSpc>
                <a:spcPct val="107000"/>
              </a:lnSpc>
              <a:spcAft>
                <a:spcPts val="800"/>
              </a:spcAft>
              <a:buFont typeface="Arial" panose="020B0604020202020204" pitchFamily="34" charset="0"/>
              <a:buChar char="•"/>
            </a:pPr>
            <a:r>
              <a:rPr lang="vi-VN" sz="1800">
                <a:solidFill>
                  <a:srgbClr val="000000"/>
                </a:solidFill>
                <a:effectLst/>
                <a:latin typeface="Montserrat" panose="00000500000000000000" pitchFamily="2" charset="0"/>
                <a:ea typeface="Arial" panose="020B0604020202020204" pitchFamily="34" charset="0"/>
                <a:cs typeface="Times New Roman" panose="02020603050405020304" pitchFamily="18" charset="0"/>
              </a:rPr>
              <a:t> Trong quá trình thực thi, Trình quản lý cụm sẽ chịu trách nhiệm quản lý các máy cơ bản mà ứng dụng đang chạy.</a:t>
            </a:r>
            <a:endParaRPr lang="en-US" sz="1800">
              <a:effectLst/>
              <a:latin typeface="Montserrat" panose="00000500000000000000" pitchFamily="2" charset="0"/>
              <a:ea typeface="Arial" panose="020B0604020202020204" pitchFamily="34" charset="0"/>
              <a:cs typeface="Times New Roman" panose="02020603050405020304" pitchFamily="18" charset="0"/>
            </a:endParaRPr>
          </a:p>
          <a:p>
            <a:endParaRPr lang="en-US"/>
          </a:p>
        </p:txBody>
      </p:sp>
      <p:sp>
        <p:nvSpPr>
          <p:cNvPr id="8" name="Rectangle 7">
            <a:extLst>
              <a:ext uri="{FF2B5EF4-FFF2-40B4-BE49-F238E27FC236}">
                <a16:creationId xmlns:a16="http://schemas.microsoft.com/office/drawing/2014/main" id="{41EF8B8C-EAED-4B61-9CA4-CB072F3E69E3}"/>
              </a:ext>
            </a:extLst>
          </p:cNvPr>
          <p:cNvSpPr/>
          <p:nvPr/>
        </p:nvSpPr>
        <p:spPr>
          <a:xfrm>
            <a:off x="97654" y="264110"/>
            <a:ext cx="3409026" cy="632977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8EED010-0542-404B-BF4E-4A628110D06B}"/>
              </a:ext>
            </a:extLst>
          </p:cNvPr>
          <p:cNvSpPr/>
          <p:nvPr/>
        </p:nvSpPr>
        <p:spPr>
          <a:xfrm>
            <a:off x="3675354" y="264110"/>
            <a:ext cx="3559948" cy="6329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C93945-84EF-46BE-A9EF-5B94EF1024E6}"/>
              </a:ext>
            </a:extLst>
          </p:cNvPr>
          <p:cNvSpPr/>
          <p:nvPr/>
        </p:nvSpPr>
        <p:spPr>
          <a:xfrm>
            <a:off x="7403976" y="264110"/>
            <a:ext cx="4539449" cy="6329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37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p:bldP spid="7" grpId="0"/>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A43A76-5A09-4905-AE16-01196631F0F8}"/>
              </a:ext>
            </a:extLst>
          </p:cNvPr>
          <p:cNvSpPr/>
          <p:nvPr/>
        </p:nvSpPr>
        <p:spPr>
          <a:xfrm>
            <a:off x="0" y="-51484"/>
            <a:ext cx="12192000" cy="219586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1F0296-1FB5-4267-AF9C-C3092E20751F}"/>
              </a:ext>
            </a:extLst>
          </p:cNvPr>
          <p:cNvSpPr txBox="1"/>
          <p:nvPr/>
        </p:nvSpPr>
        <p:spPr>
          <a:xfrm>
            <a:off x="238243" y="330472"/>
            <a:ext cx="7222922" cy="1333698"/>
          </a:xfrm>
          <a:prstGeom prst="rect">
            <a:avLst/>
          </a:prstGeom>
          <a:noFill/>
        </p:spPr>
        <p:txBody>
          <a:bodyPr wrap="square" rtlCol="0">
            <a:spAutoFit/>
          </a:bodyPr>
          <a:lstStyle/>
          <a:p>
            <a:pPr rtl="0">
              <a:spcBef>
                <a:spcPts val="0"/>
              </a:spcBef>
              <a:spcAft>
                <a:spcPts val="800"/>
              </a:spcAft>
            </a:pPr>
            <a:r>
              <a:rPr lang="vi-VN" sz="2800" b="1" u="none" strike="noStrike">
                <a:solidFill>
                  <a:schemeClr val="accent1">
                    <a:lumMod val="75000"/>
                  </a:schemeClr>
                </a:solidFill>
                <a:effectLst/>
                <a:latin typeface="Montserrat" panose="00000500000000000000" pitchFamily="2" charset="0"/>
              </a:rPr>
              <a:t>CÁC THÀNH PHẦN CỦA </a:t>
            </a:r>
          </a:p>
          <a:p>
            <a:pPr rtl="0">
              <a:spcBef>
                <a:spcPts val="0"/>
              </a:spcBef>
              <a:spcAft>
                <a:spcPts val="800"/>
              </a:spcAft>
            </a:pPr>
            <a:r>
              <a:rPr lang="vi-VN" sz="2800" b="1" u="none" strike="noStrike">
                <a:solidFill>
                  <a:schemeClr val="accent1">
                    <a:lumMod val="75000"/>
                  </a:schemeClr>
                </a:solidFill>
                <a:effectLst/>
                <a:latin typeface="Montserrat" panose="00000500000000000000" pitchFamily="2" charset="0"/>
              </a:rPr>
              <a:t>APACHE SPARK</a:t>
            </a:r>
            <a:br>
              <a:rPr lang="en-US" dirty="0"/>
            </a:br>
            <a:endParaRPr lang="en-US" dirty="0"/>
          </a:p>
        </p:txBody>
      </p:sp>
      <p:sp>
        <p:nvSpPr>
          <p:cNvPr id="5" name="TextBox 4">
            <a:extLst>
              <a:ext uri="{FF2B5EF4-FFF2-40B4-BE49-F238E27FC236}">
                <a16:creationId xmlns:a16="http://schemas.microsoft.com/office/drawing/2014/main" id="{D9526E6D-8017-4CA7-B30E-4F3FCB6B6749}"/>
              </a:ext>
            </a:extLst>
          </p:cNvPr>
          <p:cNvSpPr txBox="1"/>
          <p:nvPr/>
        </p:nvSpPr>
        <p:spPr>
          <a:xfrm>
            <a:off x="344110" y="2854148"/>
            <a:ext cx="4702663" cy="1938992"/>
          </a:xfrm>
          <a:prstGeom prst="rect">
            <a:avLst/>
          </a:prstGeom>
          <a:noFill/>
        </p:spPr>
        <p:txBody>
          <a:bodyPr wrap="square" rtlCol="0">
            <a:spAutoFit/>
          </a:bodyPr>
          <a:lstStyle/>
          <a:p>
            <a:r>
              <a:rPr lang="vi-VN" sz="2000" dirty="0" err="1">
                <a:latin typeface="Montserrat" panose="00000500000000000000" pitchFamily="2" charset="0"/>
              </a:rPr>
              <a:t>Apache</a:t>
            </a:r>
            <a:r>
              <a:rPr lang="vi-VN" sz="2000" dirty="0">
                <a:latin typeface="Montserrat" panose="00000500000000000000" pitchFamily="2" charset="0"/>
              </a:rPr>
              <a:t> </a:t>
            </a: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có</a:t>
            </a:r>
            <a:r>
              <a:rPr lang="vi-VN" sz="2000" dirty="0">
                <a:latin typeface="Montserrat" panose="00000500000000000000" pitchFamily="2" charset="0"/>
              </a:rPr>
              <a:t> 5 </a:t>
            </a:r>
            <a:r>
              <a:rPr lang="vi-VN" sz="2000" dirty="0" err="1">
                <a:latin typeface="Montserrat" panose="00000500000000000000" pitchFamily="2" charset="0"/>
              </a:rPr>
              <a:t>thành</a:t>
            </a:r>
            <a:r>
              <a:rPr lang="vi-VN" sz="2000" dirty="0">
                <a:latin typeface="Montserrat" panose="00000500000000000000" pitchFamily="2" charset="0"/>
              </a:rPr>
              <a:t> </a:t>
            </a:r>
            <a:r>
              <a:rPr lang="vi-VN" sz="2000" dirty="0" err="1">
                <a:latin typeface="Montserrat" panose="00000500000000000000" pitchFamily="2" charset="0"/>
              </a:rPr>
              <a:t>phần</a:t>
            </a:r>
            <a:r>
              <a:rPr lang="vi-VN" sz="2000" dirty="0">
                <a:latin typeface="Montserrat" panose="00000500000000000000" pitchFamily="2" charset="0"/>
              </a:rPr>
              <a:t> </a:t>
            </a:r>
            <a:r>
              <a:rPr lang="vi-VN" sz="2000" dirty="0" err="1">
                <a:latin typeface="Montserrat" panose="00000500000000000000" pitchFamily="2" charset="0"/>
              </a:rPr>
              <a:t>là</a:t>
            </a:r>
            <a:r>
              <a:rPr lang="vi-VN" sz="2000" dirty="0">
                <a:latin typeface="Montserrat" panose="00000500000000000000" pitchFamily="2" charset="0"/>
              </a:rPr>
              <a:t>: </a:t>
            </a: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Core</a:t>
            </a:r>
            <a:endParaRPr lang="vi-VN" sz="2000" dirty="0">
              <a:latin typeface="Montserrat" panose="00000500000000000000" pitchFamily="2" charset="0"/>
            </a:endParaRP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a:latin typeface="Montserrat" panose="00000500000000000000" pitchFamily="2" charset="0"/>
              </a:rPr>
              <a:t> SQL</a:t>
            </a:r>
            <a:endParaRPr lang="vi-VN" sz="2000" dirty="0">
              <a:latin typeface="Montserrat" panose="00000500000000000000" pitchFamily="2" charset="0"/>
            </a:endParaRP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Streaming</a:t>
            </a:r>
            <a:endParaRPr lang="vi-VN" sz="2000" dirty="0">
              <a:latin typeface="Montserrat" panose="00000500000000000000" pitchFamily="2" charset="0"/>
            </a:endParaRP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MLlib</a:t>
            </a:r>
            <a:endParaRPr lang="vi-VN" sz="2000" dirty="0">
              <a:latin typeface="Montserrat" panose="00000500000000000000" pitchFamily="2" charset="0"/>
            </a:endParaRP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GrapX</a:t>
            </a:r>
            <a:r>
              <a:rPr lang="vi-VN" sz="2000" dirty="0">
                <a:latin typeface="Montserrat" panose="00000500000000000000" pitchFamily="2" charset="0"/>
              </a:rPr>
              <a:t>.</a:t>
            </a:r>
            <a:endParaRPr lang="en-US" sz="2000" dirty="0">
              <a:latin typeface="Montserrat" panose="00000500000000000000" pitchFamily="2" charset="0"/>
            </a:endParaRPr>
          </a:p>
        </p:txBody>
      </p:sp>
      <p:sp>
        <p:nvSpPr>
          <p:cNvPr id="7" name="AutoShape 4">
            <a:extLst>
              <a:ext uri="{FF2B5EF4-FFF2-40B4-BE49-F238E27FC236}">
                <a16:creationId xmlns:a16="http://schemas.microsoft.com/office/drawing/2014/main" id="{D508C407-9797-4687-B7C5-7921FEEF4580}"/>
              </a:ext>
            </a:extLst>
          </p:cNvPr>
          <p:cNvSpPr/>
          <p:nvPr/>
        </p:nvSpPr>
        <p:spPr>
          <a:xfrm>
            <a:off x="448762" y="2431824"/>
            <a:ext cx="783602" cy="108286"/>
          </a:xfrm>
          <a:prstGeom prst="rect">
            <a:avLst/>
          </a:prstGeom>
          <a:solidFill>
            <a:srgbClr val="0C45A6"/>
          </a:solidFill>
        </p:spPr>
        <p:txBody>
          <a:bodyPr/>
          <a:lstStyle/>
          <a:p>
            <a:endParaRPr lang="en-US" dirty="0"/>
          </a:p>
        </p:txBody>
      </p:sp>
      <p:pic>
        <p:nvPicPr>
          <p:cNvPr id="9" name="Graphic 8">
            <a:extLst>
              <a:ext uri="{FF2B5EF4-FFF2-40B4-BE49-F238E27FC236}">
                <a16:creationId xmlns:a16="http://schemas.microsoft.com/office/drawing/2014/main" id="{CEE5C793-3B58-4CBE-96EB-3340E154C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453497" y="194938"/>
            <a:ext cx="1684419" cy="2000930"/>
          </a:xfrm>
          <a:prstGeom prst="rect">
            <a:avLst/>
          </a:prstGeom>
        </p:spPr>
      </p:pic>
      <p:pic>
        <p:nvPicPr>
          <p:cNvPr id="1026" name="Picture 2" descr="Apache Spark™ - An Introduction to Spark | Data Mechanics">
            <a:extLst>
              <a:ext uri="{FF2B5EF4-FFF2-40B4-BE49-F238E27FC236}">
                <a16:creationId xmlns:a16="http://schemas.microsoft.com/office/drawing/2014/main" id="{B0A955C5-F931-4D28-B7E8-6C0E64BA8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598" y="2624597"/>
            <a:ext cx="6786094" cy="381717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55BABC-34B0-4EC0-B7D4-37776B848A42}"/>
              </a:ext>
            </a:extLst>
          </p:cNvPr>
          <p:cNvSpPr txBox="1"/>
          <p:nvPr/>
        </p:nvSpPr>
        <p:spPr>
          <a:xfrm>
            <a:off x="283492" y="5221869"/>
            <a:ext cx="4927106" cy="1015663"/>
          </a:xfrm>
          <a:prstGeom prst="rect">
            <a:avLst/>
          </a:prstGeom>
          <a:noFill/>
        </p:spPr>
        <p:txBody>
          <a:bodyPr wrap="square" rtlCol="0">
            <a:spAutoFit/>
          </a:bodyPr>
          <a:lstStyle/>
          <a:p>
            <a:r>
              <a:rPr lang="vi-VN" sz="2000">
                <a:effectLst/>
                <a:latin typeface="Montserrat" panose="00000500000000000000" pitchFamily="2" charset="0"/>
                <a:ea typeface="Arial" panose="020B0604020202020204" pitchFamily="34" charset="0"/>
              </a:rPr>
              <a:t>69% người dùng Spark SQL, 62% sử dụng DataFrames, Spark Streaming và MLlib + GrapX là 58%. </a:t>
            </a:r>
            <a:endParaRPr lang="en-US" sz="2000">
              <a:latin typeface="Montserrat" panose="00000500000000000000" pitchFamily="2" charset="0"/>
            </a:endParaRPr>
          </a:p>
        </p:txBody>
      </p:sp>
    </p:spTree>
    <p:extLst>
      <p:ext uri="{BB962C8B-B14F-4D97-AF65-F5344CB8AC3E}">
        <p14:creationId xmlns:p14="http://schemas.microsoft.com/office/powerpoint/2010/main" val="184906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672D6D-04CF-4CD8-967B-F1D9BE7D83C6}"/>
              </a:ext>
            </a:extLst>
          </p:cNvPr>
          <p:cNvSpPr/>
          <p:nvPr/>
        </p:nvSpPr>
        <p:spPr>
          <a:xfrm>
            <a:off x="0" y="5335480"/>
            <a:ext cx="12109142" cy="15225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3CD663AB-3F0E-4E39-AC82-E1DF207BC769}"/>
              </a:ext>
            </a:extLst>
          </p:cNvPr>
          <p:cNvGraphicFramePr>
            <a:graphicFrameLocks noGrp="1"/>
          </p:cNvGraphicFramePr>
          <p:nvPr>
            <p:extLst>
              <p:ext uri="{D42A27DB-BD31-4B8C-83A1-F6EECF244321}">
                <p14:modId xmlns:p14="http://schemas.microsoft.com/office/powerpoint/2010/main" val="248925041"/>
              </p:ext>
            </p:extLst>
          </p:nvPr>
        </p:nvGraphicFramePr>
        <p:xfrm>
          <a:off x="958788" y="523782"/>
          <a:ext cx="10262588" cy="4811697"/>
        </p:xfrm>
        <a:graphic>
          <a:graphicData uri="http://schemas.openxmlformats.org/drawingml/2006/table">
            <a:tbl>
              <a:tblPr firstRow="1" bandRow="1">
                <a:tableStyleId>{C4B1156A-380E-4F78-BDF5-A606A8083BF9}</a:tableStyleId>
              </a:tblPr>
              <a:tblGrid>
                <a:gridCol w="5131294">
                  <a:extLst>
                    <a:ext uri="{9D8B030D-6E8A-4147-A177-3AD203B41FA5}">
                      <a16:colId xmlns:a16="http://schemas.microsoft.com/office/drawing/2014/main" val="4151466775"/>
                    </a:ext>
                  </a:extLst>
                </a:gridCol>
                <a:gridCol w="5131294">
                  <a:extLst>
                    <a:ext uri="{9D8B030D-6E8A-4147-A177-3AD203B41FA5}">
                      <a16:colId xmlns:a16="http://schemas.microsoft.com/office/drawing/2014/main" val="2145789806"/>
                    </a:ext>
                  </a:extLst>
                </a:gridCol>
              </a:tblGrid>
              <a:tr h="4811697">
                <a:tc>
                  <a:txBody>
                    <a:bodyPr/>
                    <a:lstStyle/>
                    <a:p>
                      <a:pPr lvl="0" algn="ctr"/>
                      <a:r>
                        <a:rPr lang="vi-VN" sz="2000" b="1" kern="1200">
                          <a:solidFill>
                            <a:schemeClr val="accent1">
                              <a:lumMod val="75000"/>
                            </a:schemeClr>
                          </a:solidFill>
                          <a:effectLst/>
                          <a:latin typeface="Montserrat" panose="00000500000000000000" pitchFamily="2" charset="0"/>
                        </a:rPr>
                        <a:t>Apache Spark Core</a:t>
                      </a:r>
                      <a:endParaRPr lang="en-US" sz="2000" b="1" kern="1200">
                        <a:solidFill>
                          <a:schemeClr val="accent1">
                            <a:lumMod val="75000"/>
                          </a:schemeClr>
                        </a:solidFill>
                        <a:effectLst/>
                        <a:latin typeface="Montserrat" panose="00000500000000000000" pitchFamily="2" charset="0"/>
                      </a:endParaRPr>
                    </a:p>
                    <a:p>
                      <a:pPr marL="285750" indent="-285750">
                        <a:buFont typeface="Wingdings" panose="05000000000000000000" pitchFamily="2" charset="2"/>
                        <a:buChar char="ü"/>
                      </a:pPr>
                      <a:r>
                        <a:rPr lang="vi-VN" sz="1800" b="0" kern="1200">
                          <a:solidFill>
                            <a:schemeClr val="dk1"/>
                          </a:solidFill>
                          <a:effectLst/>
                          <a:latin typeface="Montserrat" panose="00000500000000000000" pitchFamily="2" charset="0"/>
                        </a:rPr>
                        <a:t>Spark core là thành phần cốt lõi thực thi cho các tác vụ cơ bản làm nền tảng cho các chức năng khác. </a:t>
                      </a:r>
                    </a:p>
                    <a:p>
                      <a:pPr marL="285750" indent="-285750">
                        <a:buFont typeface="Wingdings" panose="05000000000000000000" pitchFamily="2" charset="2"/>
                        <a:buChar char="ü"/>
                      </a:pPr>
                      <a:r>
                        <a:rPr lang="vi-VN" sz="1800" b="0" kern="1200">
                          <a:solidFill>
                            <a:schemeClr val="dk1"/>
                          </a:solidFill>
                          <a:effectLst/>
                          <a:latin typeface="Montserrat" panose="00000500000000000000" pitchFamily="2" charset="0"/>
                        </a:rPr>
                        <a:t>Cung cấp khả năng tính toán trên bộ nhớ và database trong bộ nhớ hệ thống lưu trữ ngoài, để hỗ trợ nhiều ứng dụng và Java, Scala và Python API để phát triển.</a:t>
                      </a:r>
                    </a:p>
                    <a:p>
                      <a:pPr marL="285750" indent="-285750">
                        <a:buFont typeface="Wingdings" panose="05000000000000000000" pitchFamily="2" charset="2"/>
                        <a:buChar char="ü"/>
                      </a:pPr>
                      <a:r>
                        <a:rPr lang="vi-VN" sz="1800" b="0" kern="1200">
                          <a:solidFill>
                            <a:schemeClr val="dk1"/>
                          </a:solidFill>
                          <a:effectLst/>
                          <a:latin typeface="Montserrat" panose="00000500000000000000" pitchFamily="2" charset="0"/>
                        </a:rPr>
                        <a:t>Spark core cung cấp API để định nghĩa RDD (Resilient Distributed DataSet) là tập hợp của các mục được phân tán trên các node của cluster và có thể được xử lý song song</a:t>
                      </a:r>
                      <a:endParaRPr lang="en-US" b="0">
                        <a:latin typeface="Montserrat" panose="00000500000000000000" pitchFamily="2" charset="0"/>
                      </a:endParaRPr>
                    </a:p>
                  </a:txBody>
                  <a:tcPr/>
                </a:tc>
                <a:tc>
                  <a:txBody>
                    <a:bodyPr/>
                    <a:lstStyle/>
                    <a:p>
                      <a:endParaRPr lang="en-US"/>
                    </a:p>
                  </a:txBody>
                  <a:tcPr/>
                </a:tc>
                <a:extLst>
                  <a:ext uri="{0D108BD9-81ED-4DB2-BD59-A6C34878D82A}">
                    <a16:rowId xmlns:a16="http://schemas.microsoft.com/office/drawing/2014/main" val="1205189712"/>
                  </a:ext>
                </a:extLst>
              </a:tr>
            </a:tbl>
          </a:graphicData>
        </a:graphic>
      </p:graphicFrame>
      <p:pic>
        <p:nvPicPr>
          <p:cNvPr id="5" name="Picture 4" descr="Shape&#10;&#10;Description automatically generated">
            <a:extLst>
              <a:ext uri="{FF2B5EF4-FFF2-40B4-BE49-F238E27FC236}">
                <a16:creationId xmlns:a16="http://schemas.microsoft.com/office/drawing/2014/main" id="{3DB0A697-A54D-4EEE-9ED6-47F53133422E}"/>
              </a:ext>
            </a:extLst>
          </p:cNvPr>
          <p:cNvPicPr>
            <a:picLocks noChangeAspect="1"/>
          </p:cNvPicPr>
          <p:nvPr/>
        </p:nvPicPr>
        <p:blipFill>
          <a:blip r:embed="rId2"/>
          <a:stretch>
            <a:fillRect/>
          </a:stretch>
        </p:blipFill>
        <p:spPr>
          <a:xfrm>
            <a:off x="6659549" y="1235439"/>
            <a:ext cx="4160358" cy="2941503"/>
          </a:xfrm>
          <a:prstGeom prst="rect">
            <a:avLst/>
          </a:prstGeom>
        </p:spPr>
      </p:pic>
    </p:spTree>
    <p:extLst>
      <p:ext uri="{BB962C8B-B14F-4D97-AF65-F5344CB8AC3E}">
        <p14:creationId xmlns:p14="http://schemas.microsoft.com/office/powerpoint/2010/main" val="5352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C1A62A-5CF4-40A2-9A20-19176B3ACFCC}"/>
              </a:ext>
            </a:extLst>
          </p:cNvPr>
          <p:cNvSpPr/>
          <p:nvPr/>
        </p:nvSpPr>
        <p:spPr>
          <a:xfrm>
            <a:off x="0" y="1"/>
            <a:ext cx="6096000" cy="685799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15EA17-7D2D-4C73-BA9A-D58F4C0822D3}"/>
              </a:ext>
            </a:extLst>
          </p:cNvPr>
          <p:cNvPicPr>
            <a:picLocks noChangeAspect="1"/>
          </p:cNvPicPr>
          <p:nvPr/>
        </p:nvPicPr>
        <p:blipFill>
          <a:blip r:embed="rId2"/>
          <a:stretch>
            <a:fillRect/>
          </a:stretch>
        </p:blipFill>
        <p:spPr>
          <a:xfrm>
            <a:off x="1077212" y="994031"/>
            <a:ext cx="3326054" cy="1906747"/>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E9F2DF7E-E405-43C8-8742-4003F8162024}"/>
              </a:ext>
            </a:extLst>
          </p:cNvPr>
          <p:cNvPicPr>
            <a:picLocks noChangeAspect="1"/>
          </p:cNvPicPr>
          <p:nvPr/>
        </p:nvPicPr>
        <p:blipFill>
          <a:blip r:embed="rId3"/>
          <a:stretch>
            <a:fillRect/>
          </a:stretch>
        </p:blipFill>
        <p:spPr>
          <a:xfrm>
            <a:off x="859051" y="3331344"/>
            <a:ext cx="3762375" cy="2057401"/>
          </a:xfrm>
          <a:prstGeom prst="rect">
            <a:avLst/>
          </a:prstGeom>
        </p:spPr>
      </p:pic>
      <p:sp>
        <p:nvSpPr>
          <p:cNvPr id="8" name="TextBox 7">
            <a:extLst>
              <a:ext uri="{FF2B5EF4-FFF2-40B4-BE49-F238E27FC236}">
                <a16:creationId xmlns:a16="http://schemas.microsoft.com/office/drawing/2014/main" id="{11B00023-0727-4469-9423-7CD88001CDA4}"/>
              </a:ext>
            </a:extLst>
          </p:cNvPr>
          <p:cNvSpPr txBox="1"/>
          <p:nvPr/>
        </p:nvSpPr>
        <p:spPr>
          <a:xfrm>
            <a:off x="6372688" y="1411549"/>
            <a:ext cx="5505635" cy="3600986"/>
          </a:xfrm>
          <a:prstGeom prst="rect">
            <a:avLst/>
          </a:prstGeom>
          <a:noFill/>
        </p:spPr>
        <p:txBody>
          <a:bodyPr wrap="square">
            <a:spAutoFit/>
          </a:bodyPr>
          <a:lstStyle/>
          <a:p>
            <a:pPr algn="ctr"/>
            <a:r>
              <a:rPr lang="en-US" sz="2800" b="1" i="1">
                <a:solidFill>
                  <a:schemeClr val="accent1">
                    <a:lumMod val="75000"/>
                  </a:schemeClr>
                </a:solidFill>
                <a:latin typeface="Montserrat" panose="00000500000000000000" pitchFamily="2" charset="0"/>
              </a:rPr>
              <a:t>Spark SQL</a:t>
            </a:r>
            <a:endParaRPr lang="vi-VN" sz="2800" b="1" i="1">
              <a:solidFill>
                <a:schemeClr val="accent1">
                  <a:lumMod val="75000"/>
                </a:schemeClr>
              </a:solidFill>
              <a:latin typeface="Montserrat" panose="00000500000000000000" pitchFamily="2" charset="0"/>
            </a:endParaRPr>
          </a:p>
          <a:p>
            <a:pPr algn="ctr"/>
            <a:endParaRPr lang="en-US" sz="2000" b="1" i="1">
              <a:latin typeface="Montserrat" panose="00000500000000000000" pitchFamily="2" charset="0"/>
            </a:endParaRPr>
          </a:p>
          <a:p>
            <a:pPr marL="342900" indent="-342900">
              <a:buFont typeface="Wingdings" panose="05000000000000000000" pitchFamily="2" charset="2"/>
              <a:buChar char="ü"/>
            </a:pPr>
            <a:r>
              <a:rPr lang="en-US" sz="2000">
                <a:latin typeface="Montserrat" panose="00000500000000000000" pitchFamily="2" charset="0"/>
              </a:rPr>
              <a:t>Spark SQL là một thành phần nằm trên Spark Core </a:t>
            </a:r>
          </a:p>
          <a:p>
            <a:pPr marL="342900" indent="-342900">
              <a:buFont typeface="Wingdings" panose="05000000000000000000" pitchFamily="2" charset="2"/>
              <a:buChar char="ü"/>
            </a:pPr>
            <a:r>
              <a:rPr lang="en-US" sz="2000">
                <a:latin typeface="Montserrat" panose="00000500000000000000" pitchFamily="2" charset="0"/>
              </a:rPr>
              <a:t>Cung cấp một sự ảo hóa mới cho dữ liệu là SchemaRDD, hỗ trợ các dữ liệu có cấu trúc và bán cấu trúc. </a:t>
            </a:r>
          </a:p>
          <a:p>
            <a:pPr marL="342900" indent="-342900">
              <a:buFont typeface="Wingdings" panose="05000000000000000000" pitchFamily="2" charset="2"/>
              <a:buChar char="ü"/>
            </a:pPr>
            <a:r>
              <a:rPr lang="en-US" sz="2000">
                <a:latin typeface="Montserrat" panose="00000500000000000000" pitchFamily="2" charset="0"/>
              </a:rPr>
              <a:t>Cung cấp khả năng tích hợp mạnh mẽ với các thành phần còn lại của Spark( ví dụ tích hợp xử lý truy vấn SQL với học máy).</a:t>
            </a:r>
          </a:p>
        </p:txBody>
      </p:sp>
    </p:spTree>
    <p:extLst>
      <p:ext uri="{BB962C8B-B14F-4D97-AF65-F5344CB8AC3E}">
        <p14:creationId xmlns:p14="http://schemas.microsoft.com/office/powerpoint/2010/main" val="203609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19D32-BE45-40E8-8DE5-54E7248DE899}"/>
              </a:ext>
            </a:extLst>
          </p:cNvPr>
          <p:cNvSpPr/>
          <p:nvPr/>
        </p:nvSpPr>
        <p:spPr>
          <a:xfrm>
            <a:off x="0" y="0"/>
            <a:ext cx="12192000" cy="139379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C6496E-34C8-40F9-87A4-0E8FE7D9FD58}"/>
              </a:ext>
            </a:extLst>
          </p:cNvPr>
          <p:cNvSpPr txBox="1"/>
          <p:nvPr/>
        </p:nvSpPr>
        <p:spPr>
          <a:xfrm>
            <a:off x="830063" y="1447060"/>
            <a:ext cx="4700725" cy="4462760"/>
          </a:xfrm>
          <a:prstGeom prst="rect">
            <a:avLst/>
          </a:prstGeom>
          <a:noFill/>
        </p:spPr>
        <p:txBody>
          <a:bodyPr wrap="square">
            <a:spAutoFit/>
          </a:bodyPr>
          <a:lstStyle/>
          <a:p>
            <a:pPr algn="ctr"/>
            <a:r>
              <a:rPr lang="vi-VN" sz="2400" b="1" i="1" dirty="0" err="1">
                <a:solidFill>
                  <a:schemeClr val="accent4">
                    <a:lumMod val="60000"/>
                    <a:lumOff val="40000"/>
                  </a:schemeClr>
                </a:solidFill>
                <a:latin typeface="Montserrat" panose="00000500000000000000" pitchFamily="2" charset="0"/>
              </a:rPr>
              <a:t>Spark</a:t>
            </a:r>
            <a:r>
              <a:rPr lang="vi-VN" sz="2400" b="1" i="1" dirty="0">
                <a:solidFill>
                  <a:schemeClr val="accent4">
                    <a:lumMod val="60000"/>
                    <a:lumOff val="40000"/>
                  </a:schemeClr>
                </a:solidFill>
                <a:latin typeface="Montserrat" panose="00000500000000000000" pitchFamily="2" charset="0"/>
              </a:rPr>
              <a:t> </a:t>
            </a:r>
            <a:r>
              <a:rPr lang="vi-VN" sz="2400" b="1" i="1" dirty="0" err="1">
                <a:solidFill>
                  <a:schemeClr val="accent4">
                    <a:lumMod val="60000"/>
                    <a:lumOff val="40000"/>
                  </a:schemeClr>
                </a:solidFill>
                <a:latin typeface="Montserrat" panose="00000500000000000000" pitchFamily="2" charset="0"/>
              </a:rPr>
              <a:t>Streaming</a:t>
            </a:r>
            <a:r>
              <a:rPr lang="vi-VN" sz="2400" b="1" i="1" dirty="0">
                <a:solidFill>
                  <a:schemeClr val="accent4">
                    <a:lumMod val="60000"/>
                    <a:lumOff val="40000"/>
                  </a:schemeClr>
                </a:solidFill>
                <a:latin typeface="Montserrat" panose="00000500000000000000" pitchFamily="2" charset="0"/>
              </a:rPr>
              <a:t>.</a:t>
            </a:r>
          </a:p>
          <a:p>
            <a:pPr marL="342900" indent="-342900">
              <a:buFont typeface="Wingdings" panose="05000000000000000000" pitchFamily="2" charset="2"/>
              <a:buChar char="ü"/>
            </a:pP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Streaming</a:t>
            </a:r>
            <a:r>
              <a:rPr lang="vi-VN" sz="2000" dirty="0">
                <a:latin typeface="Montserrat" panose="00000500000000000000" pitchFamily="2" charset="0"/>
              </a:rPr>
              <a:t> cho </a:t>
            </a:r>
            <a:r>
              <a:rPr lang="vi-VN" sz="2000" dirty="0" err="1">
                <a:latin typeface="Montserrat" panose="00000500000000000000" pitchFamily="2" charset="0"/>
              </a:rPr>
              <a:t>phép</a:t>
            </a:r>
            <a:r>
              <a:rPr lang="vi-VN" sz="2000" dirty="0">
                <a:latin typeface="Montserrat" panose="00000500000000000000" pitchFamily="2" charset="0"/>
              </a:rPr>
              <a:t> </a:t>
            </a:r>
            <a:r>
              <a:rPr lang="vi-VN" sz="2000" dirty="0" err="1">
                <a:latin typeface="Montserrat" panose="00000500000000000000" pitchFamily="2" charset="0"/>
              </a:rPr>
              <a:t>thực</a:t>
            </a:r>
            <a:r>
              <a:rPr lang="vi-VN" sz="2000" dirty="0">
                <a:latin typeface="Montserrat" panose="00000500000000000000" pitchFamily="2" charset="0"/>
              </a:rPr>
              <a:t> </a:t>
            </a:r>
            <a:r>
              <a:rPr lang="vi-VN" sz="2000" dirty="0" err="1">
                <a:latin typeface="Montserrat" panose="00000500000000000000" pitchFamily="2" charset="0"/>
              </a:rPr>
              <a:t>hiện</a:t>
            </a:r>
            <a:r>
              <a:rPr lang="vi-VN" sz="2000" dirty="0">
                <a:latin typeface="Montserrat" panose="00000500000000000000" pitchFamily="2" charset="0"/>
              </a:rPr>
              <a:t> phân </a:t>
            </a:r>
            <a:r>
              <a:rPr lang="vi-VN" sz="2000" dirty="0" err="1">
                <a:latin typeface="Montserrat" panose="00000500000000000000" pitchFamily="2" charset="0"/>
              </a:rPr>
              <a:t>tích</a:t>
            </a:r>
            <a:r>
              <a:rPr lang="vi-VN" sz="2000" dirty="0">
                <a:latin typeface="Montserrat" panose="00000500000000000000" pitchFamily="2" charset="0"/>
              </a:rPr>
              <a:t> </a:t>
            </a:r>
            <a:r>
              <a:rPr lang="vi-VN" sz="2000" dirty="0" err="1">
                <a:latin typeface="Montserrat" panose="00000500000000000000" pitchFamily="2" charset="0"/>
              </a:rPr>
              <a:t>xử</a:t>
            </a:r>
            <a:r>
              <a:rPr lang="vi-VN" sz="2000" dirty="0">
                <a:latin typeface="Montserrat" panose="00000500000000000000" pitchFamily="2" charset="0"/>
              </a:rPr>
              <a:t> </a:t>
            </a:r>
            <a:r>
              <a:rPr lang="vi-VN" sz="2000" dirty="0" err="1">
                <a:latin typeface="Montserrat" panose="00000500000000000000" pitchFamily="2" charset="0"/>
              </a:rPr>
              <a:t>lý</a:t>
            </a:r>
            <a:r>
              <a:rPr lang="vi-VN" sz="2000" dirty="0">
                <a:latin typeface="Montserrat" panose="00000500000000000000" pitchFamily="2" charset="0"/>
              </a:rPr>
              <a:t> </a:t>
            </a:r>
            <a:r>
              <a:rPr lang="vi-VN" sz="2000" dirty="0" err="1">
                <a:latin typeface="Montserrat" panose="00000500000000000000" pitchFamily="2" charset="0"/>
              </a:rPr>
              <a:t>trực</a:t>
            </a:r>
            <a:r>
              <a:rPr lang="vi-VN" sz="2000" dirty="0">
                <a:latin typeface="Montserrat" panose="00000500000000000000" pitchFamily="2" charset="0"/>
              </a:rPr>
              <a:t> </a:t>
            </a:r>
            <a:r>
              <a:rPr lang="vi-VN" sz="2000" dirty="0" err="1">
                <a:latin typeface="Montserrat" panose="00000500000000000000" pitchFamily="2" charset="0"/>
              </a:rPr>
              <a:t>tuyến</a:t>
            </a:r>
            <a:r>
              <a:rPr lang="vi-VN" sz="2000" dirty="0">
                <a:latin typeface="Montserrat" panose="00000500000000000000" pitchFamily="2" charset="0"/>
              </a:rPr>
              <a:t>. </a:t>
            </a:r>
          </a:p>
          <a:p>
            <a:pPr marL="342900" indent="-342900">
              <a:buFont typeface="Wingdings" panose="05000000000000000000" pitchFamily="2" charset="2"/>
              <a:buChar char="ü"/>
            </a:pPr>
            <a:r>
              <a:rPr lang="vi-VN" sz="2000" dirty="0" err="1">
                <a:latin typeface="Montserrat" panose="00000500000000000000" pitchFamily="2" charset="0"/>
              </a:rPr>
              <a:t>Chạy</a:t>
            </a:r>
            <a:r>
              <a:rPr lang="vi-VN" sz="2000" dirty="0">
                <a:latin typeface="Montserrat" panose="00000500000000000000" pitchFamily="2" charset="0"/>
              </a:rPr>
              <a:t> trên </a:t>
            </a: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Streaming</a:t>
            </a:r>
            <a:r>
              <a:rPr lang="vi-VN" sz="2000" dirty="0">
                <a:latin typeface="Montserrat" panose="00000500000000000000" pitchFamily="2" charset="0"/>
              </a:rPr>
              <a:t> cho </a:t>
            </a:r>
            <a:r>
              <a:rPr lang="vi-VN" sz="2000" dirty="0" err="1">
                <a:latin typeface="Montserrat" panose="00000500000000000000" pitchFamily="2" charset="0"/>
              </a:rPr>
              <a:t>phép</a:t>
            </a:r>
            <a:r>
              <a:rPr lang="vi-VN" sz="2000" dirty="0">
                <a:latin typeface="Montserrat" panose="00000500000000000000" pitchFamily="2" charset="0"/>
              </a:rPr>
              <a:t> </a:t>
            </a:r>
            <a:r>
              <a:rPr lang="vi-VN" sz="2000" dirty="0" err="1">
                <a:latin typeface="Montserrat" panose="00000500000000000000" pitchFamily="2" charset="0"/>
              </a:rPr>
              <a:t>ứng</a:t>
            </a:r>
            <a:r>
              <a:rPr lang="vi-VN" sz="2000" dirty="0">
                <a:latin typeface="Montserrat" panose="00000500000000000000" pitchFamily="2" charset="0"/>
              </a:rPr>
              <a:t> </a:t>
            </a:r>
            <a:r>
              <a:rPr lang="vi-VN" sz="2000" dirty="0" err="1">
                <a:latin typeface="Montserrat" panose="00000500000000000000" pitchFamily="2" charset="0"/>
              </a:rPr>
              <a:t>dụng</a:t>
            </a:r>
            <a:r>
              <a:rPr lang="vi-VN" sz="2000" dirty="0">
                <a:latin typeface="Montserrat" panose="00000500000000000000" pitchFamily="2" charset="0"/>
              </a:rPr>
              <a:t> tương </a:t>
            </a:r>
            <a:r>
              <a:rPr lang="vi-VN" sz="2000" dirty="0" err="1">
                <a:latin typeface="Montserrat" panose="00000500000000000000" pitchFamily="2" charset="0"/>
              </a:rPr>
              <a:t>tác</a:t>
            </a:r>
            <a:r>
              <a:rPr lang="vi-VN" sz="2000" dirty="0">
                <a:latin typeface="Montserrat" panose="00000500000000000000" pitchFamily="2" charset="0"/>
              </a:rPr>
              <a:t> </a:t>
            </a:r>
            <a:r>
              <a:rPr lang="vi-VN" sz="2000" dirty="0" err="1">
                <a:latin typeface="Montserrat" panose="00000500000000000000" pitchFamily="2" charset="0"/>
              </a:rPr>
              <a:t>và</a:t>
            </a:r>
            <a:r>
              <a:rPr lang="vi-VN" sz="2000" dirty="0">
                <a:latin typeface="Montserrat" panose="00000500000000000000" pitchFamily="2" charset="0"/>
              </a:rPr>
              <a:t> phân </a:t>
            </a:r>
            <a:r>
              <a:rPr lang="vi-VN" sz="2000" dirty="0" err="1">
                <a:latin typeface="Montserrat" panose="00000500000000000000" pitchFamily="2" charset="0"/>
              </a:rPr>
              <a:t>tích</a:t>
            </a:r>
            <a:r>
              <a:rPr lang="vi-VN" sz="2000" dirty="0">
                <a:latin typeface="Montserrat" panose="00000500000000000000" pitchFamily="2" charset="0"/>
              </a:rPr>
              <a:t> </a:t>
            </a:r>
            <a:r>
              <a:rPr lang="vi-VN" sz="2000" dirty="0" err="1">
                <a:latin typeface="Montserrat" panose="00000500000000000000" pitchFamily="2" charset="0"/>
              </a:rPr>
              <a:t>mạnh</a:t>
            </a:r>
            <a:r>
              <a:rPr lang="vi-VN" sz="2000" dirty="0">
                <a:latin typeface="Montserrat" panose="00000500000000000000" pitchFamily="2" charset="0"/>
              </a:rPr>
              <a:t> </a:t>
            </a:r>
            <a:r>
              <a:rPr lang="vi-VN" sz="2000" dirty="0" err="1">
                <a:latin typeface="Montserrat" panose="00000500000000000000" pitchFamily="2" charset="0"/>
              </a:rPr>
              <a:t>mẽ</a:t>
            </a:r>
            <a:r>
              <a:rPr lang="vi-VN" sz="2000" dirty="0">
                <a:latin typeface="Montserrat" panose="00000500000000000000" pitchFamily="2" charset="0"/>
              </a:rPr>
              <a:t> trên </a:t>
            </a:r>
            <a:r>
              <a:rPr lang="vi-VN" sz="2000" dirty="0" err="1">
                <a:latin typeface="Montserrat" panose="00000500000000000000" pitchFamily="2" charset="0"/>
              </a:rPr>
              <a:t>cả</a:t>
            </a:r>
            <a:r>
              <a:rPr lang="vi-VN" sz="2000" dirty="0">
                <a:latin typeface="Montserrat" panose="00000500000000000000" pitchFamily="2" charset="0"/>
              </a:rPr>
              <a:t> </a:t>
            </a:r>
            <a:r>
              <a:rPr lang="vi-VN" sz="2000" dirty="0" err="1">
                <a:latin typeface="Montserrat" panose="00000500000000000000" pitchFamily="2" charset="0"/>
              </a:rPr>
              <a:t>dữ</a:t>
            </a:r>
            <a:r>
              <a:rPr lang="vi-VN" sz="2000" dirty="0">
                <a:latin typeface="Montserrat" panose="00000500000000000000" pitchFamily="2" charset="0"/>
              </a:rPr>
              <a:t> </a:t>
            </a:r>
            <a:r>
              <a:rPr lang="vi-VN" sz="2000" dirty="0" err="1">
                <a:latin typeface="Montserrat" panose="00000500000000000000" pitchFamily="2" charset="0"/>
              </a:rPr>
              <a:t>liệu</a:t>
            </a:r>
            <a:r>
              <a:rPr lang="vi-VN" sz="2000" dirty="0">
                <a:latin typeface="Montserrat" panose="00000500000000000000" pitchFamily="2" charset="0"/>
              </a:rPr>
              <a:t> </a:t>
            </a:r>
            <a:r>
              <a:rPr lang="vi-VN" sz="2000" dirty="0" err="1">
                <a:latin typeface="Montserrat" panose="00000500000000000000" pitchFamily="2" charset="0"/>
              </a:rPr>
              <a:t>trực</a:t>
            </a:r>
            <a:r>
              <a:rPr lang="vi-VN" sz="2000" dirty="0">
                <a:latin typeface="Montserrat" panose="00000500000000000000" pitchFamily="2" charset="0"/>
              </a:rPr>
              <a:t> </a:t>
            </a:r>
            <a:r>
              <a:rPr lang="vi-VN" sz="2000" dirty="0" err="1">
                <a:latin typeface="Montserrat" panose="00000500000000000000" pitchFamily="2" charset="0"/>
              </a:rPr>
              <a:t>tuyến</a:t>
            </a:r>
            <a:r>
              <a:rPr lang="vi-VN" sz="2000" dirty="0">
                <a:latin typeface="Montserrat" panose="00000500000000000000" pitchFamily="2" charset="0"/>
              </a:rPr>
              <a:t> </a:t>
            </a:r>
            <a:r>
              <a:rPr lang="vi-VN" sz="2000" dirty="0" err="1">
                <a:latin typeface="Montserrat" panose="00000500000000000000" pitchFamily="2" charset="0"/>
              </a:rPr>
              <a:t>và</a:t>
            </a:r>
            <a:r>
              <a:rPr lang="vi-VN" sz="2000" dirty="0">
                <a:latin typeface="Montserrat" panose="00000500000000000000" pitchFamily="2" charset="0"/>
              </a:rPr>
              <a:t> </a:t>
            </a:r>
            <a:r>
              <a:rPr lang="vi-VN" sz="2000" dirty="0" err="1">
                <a:latin typeface="Montserrat" panose="00000500000000000000" pitchFamily="2" charset="0"/>
              </a:rPr>
              <a:t>dữ</a:t>
            </a:r>
            <a:r>
              <a:rPr lang="vi-VN" sz="2000" dirty="0">
                <a:latin typeface="Montserrat" panose="00000500000000000000" pitchFamily="2" charset="0"/>
              </a:rPr>
              <a:t> </a:t>
            </a:r>
            <a:r>
              <a:rPr lang="vi-VN" sz="2000" dirty="0" err="1">
                <a:latin typeface="Montserrat" panose="00000500000000000000" pitchFamily="2" charset="0"/>
              </a:rPr>
              <a:t>liệu</a:t>
            </a:r>
            <a:r>
              <a:rPr lang="vi-VN" sz="2000" dirty="0">
                <a:latin typeface="Montserrat" panose="00000500000000000000" pitchFamily="2" charset="0"/>
              </a:rPr>
              <a:t> </a:t>
            </a:r>
            <a:r>
              <a:rPr lang="vi-VN" sz="2000" dirty="0" err="1">
                <a:latin typeface="Montserrat" panose="00000500000000000000" pitchFamily="2" charset="0"/>
              </a:rPr>
              <a:t>lịch</a:t>
            </a:r>
            <a:r>
              <a:rPr lang="vi-VN" sz="2000" dirty="0">
                <a:latin typeface="Montserrat" panose="00000500000000000000" pitchFamily="2" charset="0"/>
              </a:rPr>
              <a:t> </a:t>
            </a:r>
            <a:r>
              <a:rPr lang="vi-VN" sz="2000" dirty="0" err="1">
                <a:latin typeface="Montserrat" panose="00000500000000000000" pitchFamily="2" charset="0"/>
              </a:rPr>
              <a:t>sử</a:t>
            </a:r>
            <a:r>
              <a:rPr lang="vi-VN" sz="2000" dirty="0">
                <a:latin typeface="Montserrat" panose="00000500000000000000" pitchFamily="2" charset="0"/>
              </a:rPr>
              <a:t>, </a:t>
            </a:r>
            <a:r>
              <a:rPr lang="vi-VN" sz="2000" dirty="0" err="1">
                <a:latin typeface="Montserrat" panose="00000500000000000000" pitchFamily="2" charset="0"/>
              </a:rPr>
              <a:t>đồng</a:t>
            </a:r>
            <a:r>
              <a:rPr lang="vi-VN" sz="2000" dirty="0">
                <a:latin typeface="Montserrat" panose="00000500000000000000" pitchFamily="2" charset="0"/>
              </a:rPr>
              <a:t> </a:t>
            </a:r>
            <a:r>
              <a:rPr lang="vi-VN" sz="2000" dirty="0" err="1">
                <a:latin typeface="Montserrat" panose="00000500000000000000" pitchFamily="2" charset="0"/>
              </a:rPr>
              <a:t>thời</a:t>
            </a:r>
            <a:r>
              <a:rPr lang="vi-VN" sz="2000" dirty="0">
                <a:latin typeface="Montserrat" panose="00000500000000000000" pitchFamily="2" charset="0"/>
              </a:rPr>
              <a:t> </a:t>
            </a:r>
            <a:r>
              <a:rPr lang="vi-VN" sz="2000" dirty="0" err="1">
                <a:latin typeface="Montserrat" panose="00000500000000000000" pitchFamily="2" charset="0"/>
              </a:rPr>
              <a:t>thừa</a:t>
            </a:r>
            <a:r>
              <a:rPr lang="vi-VN" sz="2000" dirty="0">
                <a:latin typeface="Montserrat" panose="00000500000000000000" pitchFamily="2" charset="0"/>
              </a:rPr>
              <a:t> </a:t>
            </a:r>
            <a:r>
              <a:rPr lang="vi-VN" sz="2000" dirty="0" err="1">
                <a:latin typeface="Montserrat" panose="00000500000000000000" pitchFamily="2" charset="0"/>
              </a:rPr>
              <a:t>hưởng</a:t>
            </a:r>
            <a:r>
              <a:rPr lang="vi-VN" sz="2000" dirty="0">
                <a:latin typeface="Montserrat" panose="00000500000000000000" pitchFamily="2" charset="0"/>
              </a:rPr>
              <a:t> </a:t>
            </a:r>
            <a:r>
              <a:rPr lang="vi-VN" sz="2000" dirty="0" err="1">
                <a:latin typeface="Montserrat" panose="00000500000000000000" pitchFamily="2" charset="0"/>
              </a:rPr>
              <a:t>tính</a:t>
            </a:r>
            <a:r>
              <a:rPr lang="vi-VN" sz="2000" dirty="0">
                <a:latin typeface="Montserrat" panose="00000500000000000000" pitchFamily="2" charset="0"/>
              </a:rPr>
              <a:t> </a:t>
            </a:r>
            <a:r>
              <a:rPr lang="vi-VN" sz="2000" dirty="0" err="1">
                <a:latin typeface="Montserrat" panose="00000500000000000000" pitchFamily="2" charset="0"/>
              </a:rPr>
              <a:t>dễ</a:t>
            </a:r>
            <a:r>
              <a:rPr lang="vi-VN" sz="2000" dirty="0">
                <a:latin typeface="Montserrat" panose="00000500000000000000" pitchFamily="2" charset="0"/>
              </a:rPr>
              <a:t> </a:t>
            </a:r>
            <a:r>
              <a:rPr lang="vi-VN" sz="2000" dirty="0" err="1">
                <a:latin typeface="Montserrat" panose="00000500000000000000" pitchFamily="2" charset="0"/>
              </a:rPr>
              <a:t>sử</a:t>
            </a:r>
            <a:r>
              <a:rPr lang="vi-VN" sz="2000" dirty="0">
                <a:latin typeface="Montserrat" panose="00000500000000000000" pitchFamily="2" charset="0"/>
              </a:rPr>
              <a:t> </a:t>
            </a:r>
            <a:r>
              <a:rPr lang="vi-VN" sz="2000" dirty="0" err="1">
                <a:latin typeface="Montserrat" panose="00000500000000000000" pitchFamily="2" charset="0"/>
              </a:rPr>
              <a:t>dụng</a:t>
            </a:r>
            <a:r>
              <a:rPr lang="vi-VN" sz="2000" dirty="0">
                <a:latin typeface="Montserrat" panose="00000500000000000000" pitchFamily="2" charset="0"/>
              </a:rPr>
              <a:t> </a:t>
            </a:r>
            <a:r>
              <a:rPr lang="vi-VN" sz="2000" dirty="0" err="1">
                <a:latin typeface="Montserrat" panose="00000500000000000000" pitchFamily="2" charset="0"/>
              </a:rPr>
              <a:t>của</a:t>
            </a:r>
            <a:r>
              <a:rPr lang="vi-VN" sz="2000" dirty="0">
                <a:latin typeface="Montserrat" panose="00000500000000000000" pitchFamily="2" charset="0"/>
              </a:rPr>
              <a:t> </a:t>
            </a:r>
            <a:r>
              <a:rPr lang="vi-VN" sz="2000" dirty="0" err="1">
                <a:latin typeface="Montserrat" panose="00000500000000000000" pitchFamily="2" charset="0"/>
              </a:rPr>
              <a:t>spark</a:t>
            </a:r>
            <a:r>
              <a:rPr lang="vi-VN" sz="2000" dirty="0">
                <a:latin typeface="Montserrat" panose="00000500000000000000" pitchFamily="2" charset="0"/>
              </a:rPr>
              <a:t> </a:t>
            </a:r>
            <a:r>
              <a:rPr lang="vi-VN" sz="2000" dirty="0" err="1">
                <a:latin typeface="Montserrat" panose="00000500000000000000" pitchFamily="2" charset="0"/>
              </a:rPr>
              <a:t>và</a:t>
            </a:r>
            <a:r>
              <a:rPr lang="vi-VN" sz="2000" dirty="0">
                <a:latin typeface="Montserrat" panose="00000500000000000000" pitchFamily="2" charset="0"/>
              </a:rPr>
              <a:t> </a:t>
            </a:r>
            <a:r>
              <a:rPr lang="vi-VN" sz="2000" dirty="0" err="1">
                <a:latin typeface="Montserrat" panose="00000500000000000000" pitchFamily="2" charset="0"/>
              </a:rPr>
              <a:t>đặc</a:t>
            </a:r>
            <a:r>
              <a:rPr lang="vi-VN" sz="2000" dirty="0">
                <a:latin typeface="Montserrat" panose="00000500000000000000" pitchFamily="2" charset="0"/>
              </a:rPr>
              <a:t> </a:t>
            </a:r>
            <a:r>
              <a:rPr lang="vi-VN" sz="2000" dirty="0" err="1">
                <a:latin typeface="Montserrat" panose="00000500000000000000" pitchFamily="2" charset="0"/>
              </a:rPr>
              <a:t>tính</a:t>
            </a:r>
            <a:r>
              <a:rPr lang="vi-VN" sz="2000" dirty="0">
                <a:latin typeface="Montserrat" panose="00000500000000000000" pitchFamily="2" charset="0"/>
              </a:rPr>
              <a:t> </a:t>
            </a:r>
            <a:r>
              <a:rPr lang="vi-VN" sz="2000" dirty="0" err="1">
                <a:latin typeface="Montserrat" panose="00000500000000000000" pitchFamily="2" charset="0"/>
              </a:rPr>
              <a:t>chịu</a:t>
            </a:r>
            <a:r>
              <a:rPr lang="vi-VN" sz="2000" dirty="0">
                <a:latin typeface="Montserrat" panose="00000500000000000000" pitchFamily="2" charset="0"/>
              </a:rPr>
              <a:t> </a:t>
            </a:r>
            <a:r>
              <a:rPr lang="vi-VN" sz="2000" dirty="0" err="1">
                <a:latin typeface="Montserrat" panose="00000500000000000000" pitchFamily="2" charset="0"/>
              </a:rPr>
              <a:t>lỗi</a:t>
            </a:r>
            <a:r>
              <a:rPr lang="vi-VN" sz="2000" dirty="0">
                <a:latin typeface="Montserrat" panose="00000500000000000000" pitchFamily="2" charset="0"/>
              </a:rPr>
              <a:t>. </a:t>
            </a:r>
          </a:p>
          <a:p>
            <a:pPr marL="342900" indent="-342900">
              <a:buFont typeface="Wingdings" panose="05000000000000000000" pitchFamily="2" charset="2"/>
              <a:buChar char="ü"/>
            </a:pPr>
            <a:r>
              <a:rPr lang="vi-VN" sz="2000" dirty="0" err="1">
                <a:latin typeface="Montserrat" panose="00000500000000000000" pitchFamily="2" charset="0"/>
              </a:rPr>
              <a:t>Nó</a:t>
            </a:r>
            <a:r>
              <a:rPr lang="vi-VN" sz="2000" dirty="0">
                <a:latin typeface="Montserrat" panose="00000500000000000000" pitchFamily="2" charset="0"/>
              </a:rPr>
              <a:t> </a:t>
            </a:r>
            <a:r>
              <a:rPr lang="vi-VN" sz="2000" dirty="0" err="1">
                <a:latin typeface="Montserrat" panose="00000500000000000000" pitchFamily="2" charset="0"/>
              </a:rPr>
              <a:t>dễ</a:t>
            </a:r>
            <a:r>
              <a:rPr lang="vi-VN" sz="2000" dirty="0">
                <a:latin typeface="Montserrat" panose="00000500000000000000" pitchFamily="2" charset="0"/>
              </a:rPr>
              <a:t> </a:t>
            </a:r>
            <a:r>
              <a:rPr lang="vi-VN" sz="2000" dirty="0" err="1">
                <a:latin typeface="Montserrat" panose="00000500000000000000" pitchFamily="2" charset="0"/>
              </a:rPr>
              <a:t>dàng</a:t>
            </a:r>
            <a:r>
              <a:rPr lang="vi-VN" sz="2000" dirty="0">
                <a:latin typeface="Montserrat" panose="00000500000000000000" pitchFamily="2" charset="0"/>
              </a:rPr>
              <a:t> </a:t>
            </a:r>
            <a:r>
              <a:rPr lang="vi-VN" sz="2000" dirty="0" err="1">
                <a:latin typeface="Montserrat" panose="00000500000000000000" pitchFamily="2" charset="0"/>
              </a:rPr>
              <a:t>tích</a:t>
            </a:r>
            <a:r>
              <a:rPr lang="vi-VN" sz="2000" dirty="0">
                <a:latin typeface="Montserrat" panose="00000500000000000000" pitchFamily="2" charset="0"/>
              </a:rPr>
              <a:t> </a:t>
            </a:r>
            <a:r>
              <a:rPr lang="vi-VN" sz="2000" dirty="0" err="1">
                <a:latin typeface="Montserrat" panose="00000500000000000000" pitchFamily="2" charset="0"/>
              </a:rPr>
              <a:t>hợp</a:t>
            </a:r>
            <a:r>
              <a:rPr lang="vi-VN" sz="2000" dirty="0">
                <a:latin typeface="Montserrat" panose="00000500000000000000" pitchFamily="2" charset="0"/>
              </a:rPr>
              <a:t> </a:t>
            </a:r>
            <a:r>
              <a:rPr lang="vi-VN" sz="2000" dirty="0" err="1">
                <a:latin typeface="Montserrat" panose="00000500000000000000" pitchFamily="2" charset="0"/>
              </a:rPr>
              <a:t>với</a:t>
            </a:r>
            <a:r>
              <a:rPr lang="vi-VN" sz="2000" dirty="0">
                <a:latin typeface="Montserrat" panose="00000500000000000000" pitchFamily="2" charset="0"/>
              </a:rPr>
              <a:t> </a:t>
            </a:r>
            <a:r>
              <a:rPr lang="vi-VN" sz="2000" dirty="0" err="1">
                <a:latin typeface="Montserrat" panose="00000500000000000000" pitchFamily="2" charset="0"/>
              </a:rPr>
              <a:t>nhiều</a:t>
            </a:r>
            <a:r>
              <a:rPr lang="vi-VN" sz="2000" dirty="0">
                <a:latin typeface="Montserrat" panose="00000500000000000000" pitchFamily="2" charset="0"/>
              </a:rPr>
              <a:t> </a:t>
            </a:r>
            <a:r>
              <a:rPr lang="vi-VN" sz="2000" dirty="0" err="1">
                <a:latin typeface="Montserrat" panose="00000500000000000000" pitchFamily="2" charset="0"/>
              </a:rPr>
              <a:t>nguồn</a:t>
            </a:r>
            <a:r>
              <a:rPr lang="vi-VN" sz="2000" dirty="0">
                <a:latin typeface="Montserrat" panose="00000500000000000000" pitchFamily="2" charset="0"/>
              </a:rPr>
              <a:t> </a:t>
            </a:r>
            <a:r>
              <a:rPr lang="vi-VN" sz="2000" dirty="0" err="1">
                <a:latin typeface="Montserrat" panose="00000500000000000000" pitchFamily="2" charset="0"/>
              </a:rPr>
              <a:t>dữ</a:t>
            </a:r>
            <a:r>
              <a:rPr lang="vi-VN" sz="2000" dirty="0">
                <a:latin typeface="Montserrat" panose="00000500000000000000" pitchFamily="2" charset="0"/>
              </a:rPr>
              <a:t> </a:t>
            </a:r>
            <a:r>
              <a:rPr lang="vi-VN" sz="2000" dirty="0" err="1">
                <a:latin typeface="Montserrat" panose="00000500000000000000" pitchFamily="2" charset="0"/>
              </a:rPr>
              <a:t>liệu</a:t>
            </a:r>
            <a:r>
              <a:rPr lang="vi-VN" sz="2000" dirty="0">
                <a:latin typeface="Montserrat" panose="00000500000000000000" pitchFamily="2" charset="0"/>
              </a:rPr>
              <a:t> </a:t>
            </a:r>
            <a:r>
              <a:rPr lang="vi-VN" sz="2000" dirty="0" err="1">
                <a:latin typeface="Montserrat" panose="00000500000000000000" pitchFamily="2" charset="0"/>
              </a:rPr>
              <a:t>phổ</a:t>
            </a:r>
            <a:r>
              <a:rPr lang="vi-VN" sz="2000" dirty="0">
                <a:latin typeface="Montserrat" panose="00000500000000000000" pitchFamily="2" charset="0"/>
              </a:rPr>
              <a:t> </a:t>
            </a:r>
            <a:r>
              <a:rPr lang="vi-VN" sz="2000" dirty="0" err="1">
                <a:latin typeface="Montserrat" panose="00000500000000000000" pitchFamily="2" charset="0"/>
              </a:rPr>
              <a:t>biến</a:t>
            </a:r>
            <a:r>
              <a:rPr lang="vi-VN" sz="2000" dirty="0">
                <a:latin typeface="Montserrat" panose="00000500000000000000" pitchFamily="2" charset="0"/>
              </a:rPr>
              <a:t>, bao </a:t>
            </a:r>
            <a:r>
              <a:rPr lang="vi-VN" sz="2000" dirty="0" err="1">
                <a:latin typeface="Montserrat" panose="00000500000000000000" pitchFamily="2" charset="0"/>
              </a:rPr>
              <a:t>gồm</a:t>
            </a:r>
            <a:r>
              <a:rPr lang="vi-VN" sz="2000" dirty="0">
                <a:latin typeface="Montserrat" panose="00000500000000000000" pitchFamily="2" charset="0"/>
              </a:rPr>
              <a:t> </a:t>
            </a:r>
            <a:r>
              <a:rPr lang="vi-VN" sz="2000" dirty="0" err="1">
                <a:latin typeface="Montserrat" panose="00000500000000000000" pitchFamily="2" charset="0"/>
              </a:rPr>
              <a:t>HDFS</a:t>
            </a:r>
            <a:r>
              <a:rPr lang="vi-VN" sz="2000" dirty="0">
                <a:latin typeface="Montserrat" panose="00000500000000000000" pitchFamily="2" charset="0"/>
              </a:rPr>
              <a:t>, </a:t>
            </a:r>
            <a:r>
              <a:rPr lang="vi-VN" sz="2000" dirty="0" err="1">
                <a:latin typeface="Montserrat" panose="00000500000000000000" pitchFamily="2" charset="0"/>
              </a:rPr>
              <a:t>Flume</a:t>
            </a:r>
            <a:r>
              <a:rPr lang="vi-VN" sz="2000" dirty="0">
                <a:latin typeface="Montserrat" panose="00000500000000000000" pitchFamily="2" charset="0"/>
              </a:rPr>
              <a:t>, </a:t>
            </a:r>
            <a:r>
              <a:rPr lang="vi-VN" sz="2000" dirty="0" err="1">
                <a:latin typeface="Montserrat" panose="00000500000000000000" pitchFamily="2" charset="0"/>
              </a:rPr>
              <a:t>Kafka</a:t>
            </a:r>
            <a:r>
              <a:rPr lang="vi-VN" sz="2000" dirty="0">
                <a:latin typeface="Montserrat" panose="00000500000000000000" pitchFamily="2" charset="0"/>
              </a:rPr>
              <a:t> </a:t>
            </a:r>
            <a:r>
              <a:rPr lang="vi-VN" sz="2000" dirty="0" err="1">
                <a:latin typeface="Montserrat" panose="00000500000000000000" pitchFamily="2" charset="0"/>
              </a:rPr>
              <a:t>và</a:t>
            </a:r>
            <a:r>
              <a:rPr lang="vi-VN" sz="2000" dirty="0">
                <a:latin typeface="Montserrat" panose="00000500000000000000" pitchFamily="2" charset="0"/>
              </a:rPr>
              <a:t> </a:t>
            </a:r>
            <a:r>
              <a:rPr lang="vi-VN" sz="2000" dirty="0" err="1">
                <a:latin typeface="Montserrat" panose="00000500000000000000" pitchFamily="2" charset="0"/>
              </a:rPr>
              <a:t>Twitter</a:t>
            </a:r>
            <a:r>
              <a:rPr lang="vi-VN" sz="2000" dirty="0">
                <a:latin typeface="Montserrat" panose="00000500000000000000" pitchFamily="2" charset="0"/>
              </a:rPr>
              <a:t>.</a:t>
            </a:r>
          </a:p>
        </p:txBody>
      </p:sp>
      <p:pic>
        <p:nvPicPr>
          <p:cNvPr id="6" name="Picture 5">
            <a:extLst>
              <a:ext uri="{FF2B5EF4-FFF2-40B4-BE49-F238E27FC236}">
                <a16:creationId xmlns:a16="http://schemas.microsoft.com/office/drawing/2014/main" id="{5AED3B36-BECD-4471-9922-DB592A40E2AD}"/>
              </a:ext>
            </a:extLst>
          </p:cNvPr>
          <p:cNvPicPr>
            <a:picLocks noChangeAspect="1"/>
          </p:cNvPicPr>
          <p:nvPr/>
        </p:nvPicPr>
        <p:blipFill>
          <a:blip r:embed="rId2"/>
          <a:stretch>
            <a:fillRect/>
          </a:stretch>
        </p:blipFill>
        <p:spPr>
          <a:xfrm>
            <a:off x="936596" y="0"/>
            <a:ext cx="1877626" cy="1378024"/>
          </a:xfrm>
          <a:prstGeom prst="rect">
            <a:avLst/>
          </a:prstGeom>
        </p:spPr>
      </p:pic>
      <p:pic>
        <p:nvPicPr>
          <p:cNvPr id="7" name="Picture 6">
            <a:extLst>
              <a:ext uri="{FF2B5EF4-FFF2-40B4-BE49-F238E27FC236}">
                <a16:creationId xmlns:a16="http://schemas.microsoft.com/office/drawing/2014/main" id="{1DA7C127-DBC6-4941-B7AD-27DF99B8DB06}"/>
              </a:ext>
            </a:extLst>
          </p:cNvPr>
          <p:cNvPicPr>
            <a:picLocks noChangeAspect="1"/>
          </p:cNvPicPr>
          <p:nvPr/>
        </p:nvPicPr>
        <p:blipFill>
          <a:blip r:embed="rId3"/>
          <a:stretch>
            <a:fillRect/>
          </a:stretch>
        </p:blipFill>
        <p:spPr>
          <a:xfrm>
            <a:off x="5832627" y="1100831"/>
            <a:ext cx="5825787" cy="2887185"/>
          </a:xfrm>
          <a:prstGeom prst="rect">
            <a:avLst/>
          </a:prstGeom>
        </p:spPr>
      </p:pic>
      <p:pic>
        <p:nvPicPr>
          <p:cNvPr id="8" name="Picture 7">
            <a:extLst>
              <a:ext uri="{FF2B5EF4-FFF2-40B4-BE49-F238E27FC236}">
                <a16:creationId xmlns:a16="http://schemas.microsoft.com/office/drawing/2014/main" id="{15ACDDED-DE08-4F5A-A4BB-24416FF33DE1}"/>
              </a:ext>
            </a:extLst>
          </p:cNvPr>
          <p:cNvPicPr>
            <a:picLocks noChangeAspect="1"/>
          </p:cNvPicPr>
          <p:nvPr/>
        </p:nvPicPr>
        <p:blipFill>
          <a:blip r:embed="rId4"/>
          <a:stretch>
            <a:fillRect/>
          </a:stretch>
        </p:blipFill>
        <p:spPr>
          <a:xfrm>
            <a:off x="3865087" y="-4439"/>
            <a:ext cx="2322323" cy="1378024"/>
          </a:xfrm>
          <a:prstGeom prst="rect">
            <a:avLst/>
          </a:prstGeom>
        </p:spPr>
      </p:pic>
      <p:pic>
        <p:nvPicPr>
          <p:cNvPr id="9" name="Picture 8">
            <a:extLst>
              <a:ext uri="{FF2B5EF4-FFF2-40B4-BE49-F238E27FC236}">
                <a16:creationId xmlns:a16="http://schemas.microsoft.com/office/drawing/2014/main" id="{340D2773-3A69-418A-9AFF-27C9CA754F1E}"/>
              </a:ext>
            </a:extLst>
          </p:cNvPr>
          <p:cNvPicPr>
            <a:picLocks noChangeAspect="1"/>
          </p:cNvPicPr>
          <p:nvPr/>
        </p:nvPicPr>
        <p:blipFill>
          <a:blip r:embed="rId5"/>
          <a:stretch>
            <a:fillRect/>
          </a:stretch>
        </p:blipFill>
        <p:spPr>
          <a:xfrm>
            <a:off x="5950395" y="3801550"/>
            <a:ext cx="5590250" cy="2603847"/>
          </a:xfrm>
          <a:prstGeom prst="rect">
            <a:avLst/>
          </a:prstGeom>
        </p:spPr>
      </p:pic>
    </p:spTree>
    <p:extLst>
      <p:ext uri="{BB962C8B-B14F-4D97-AF65-F5344CB8AC3E}">
        <p14:creationId xmlns:p14="http://schemas.microsoft.com/office/powerpoint/2010/main" val="83047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1747</Words>
  <Application>Microsoft Office PowerPoint</Application>
  <PresentationFormat>Màn hình rộng</PresentationFormat>
  <Paragraphs>116</Paragraphs>
  <Slides>17</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17</vt:i4>
      </vt:variant>
    </vt:vector>
  </HeadingPairs>
  <TitlesOfParts>
    <vt:vector size="26" baseType="lpstr">
      <vt:lpstr>Arial</vt:lpstr>
      <vt:lpstr>Bookman Old Style</vt:lpstr>
      <vt:lpstr>Calibri</vt:lpstr>
      <vt:lpstr>Calibri Light</vt:lpstr>
      <vt:lpstr>Courier New</vt:lpstr>
      <vt:lpstr>Montserrat</vt:lpstr>
      <vt:lpstr>Montserrat Semi-Bold Bold</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quỳnh</dc:creator>
  <cp:lastModifiedBy>Long Phạm</cp:lastModifiedBy>
  <cp:revision>20</cp:revision>
  <dcterms:created xsi:type="dcterms:W3CDTF">2022-03-15T11:12:59Z</dcterms:created>
  <dcterms:modified xsi:type="dcterms:W3CDTF">2022-03-29T10:18:46Z</dcterms:modified>
</cp:coreProperties>
</file>