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fa0dc768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fa0dc768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fa0dc768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fa0dc768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fa0dc768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fa0dc768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00c7d1b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00c7d1b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fa0dc768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fa0dc768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fc11483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fc11483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fa0dc768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fa0dc768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fa0dc768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fa0dc768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fa0dc768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fa0dc768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fc11483b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fc11483b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hyperlink" Target="http://tunga.ml" TargetMode="External"/><Relationship Id="rId5" Type="http://schemas.openxmlformats.org/officeDocument/2006/relationships/hyperlink" Target="http://tunga.ml:3000" TargetMode="External"/><Relationship Id="rId6" Type="http://schemas.openxmlformats.org/officeDocument/2006/relationships/hyperlink" Target="https://pypi.org/project/tunga/" TargetMode="External"/><Relationship Id="rId7" Type="http://schemas.openxmlformats.org/officeDocument/2006/relationships/hyperlink" Target="https://github.com/tunga-ml/tung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zOvQF2vZgcs" TargetMode="External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://www.youtube.com/watch?v=3EnOwjjPxVE" TargetMode="External"/><Relationship Id="rId10" Type="http://schemas.openxmlformats.org/officeDocument/2006/relationships/image" Target="../media/image8.jpg"/><Relationship Id="rId13" Type="http://schemas.openxmlformats.org/officeDocument/2006/relationships/hyperlink" Target="http://www.youtube.com/watch?v=-9l-liV_prk" TargetMode="External"/><Relationship Id="rId1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L7LGjKICRmI" TargetMode="External"/><Relationship Id="rId4" Type="http://schemas.openxmlformats.org/officeDocument/2006/relationships/image" Target="../media/image3.jpg"/><Relationship Id="rId9" Type="http://schemas.openxmlformats.org/officeDocument/2006/relationships/hyperlink" Target="http://www.youtube.com/watch?v=EYs-QMmk_dU" TargetMode="External"/><Relationship Id="rId14" Type="http://schemas.openxmlformats.org/officeDocument/2006/relationships/image" Target="../media/image9.jpg"/><Relationship Id="rId5" Type="http://schemas.openxmlformats.org/officeDocument/2006/relationships/hyperlink" Target="http://www.youtube.com/watch?v=y-DRBmEo5hM" TargetMode="External"/><Relationship Id="rId6" Type="http://schemas.openxmlformats.org/officeDocument/2006/relationships/image" Target="../media/image10.jpg"/><Relationship Id="rId7" Type="http://schemas.openxmlformats.org/officeDocument/2006/relationships/hyperlink" Target="http://www.youtube.com/watch?v=0z6ktFMpTZE" TargetMode="External"/><Relationship Id="rId8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97050" y="17823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TUNGA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/>
              <a:t>Çevik Metin Analiz Platformu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EKİP ÜYELERİNİN PROJEYE SUNDUĞU KATKI</a:t>
            </a:r>
            <a:endParaRPr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Burak Tahtacı: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Flask ile REST API geliştirilmesi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ReactJS ile frontend uygulamasının geliştirilmesi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Projenin dockerize edilmesi ve CI / CD yapısının oluşturulması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Zemberek kütüphanesinin Python ile entegrasyonu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Beyza Canbay: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Ön işleme modüllerinin oluşturulması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Duygu Durum Analizi  algoritmasının entegrasyonu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Konu Modelleme algoritmalarının sisteme entegrasyonu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Anahtar Kelime Çıkarımı algoritmasının sisteme entegrasyonu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240100" y="1886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BİZİ DİNLEDİĞİNİZ İÇİN TEŞEKKÜRLER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EKİBİMİZ</a:t>
            </a:r>
            <a:endParaRPr/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3">
            <a:alphaModFix/>
          </a:blip>
          <a:srcRect b="0" l="24998" r="0" t="0"/>
          <a:stretch/>
        </p:blipFill>
        <p:spPr>
          <a:xfrm>
            <a:off x="5443350" y="1179200"/>
            <a:ext cx="2042324" cy="20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350" y="1120650"/>
            <a:ext cx="2042325" cy="2042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2" name="Google Shape;142;p14"/>
          <p:cNvSpPr txBox="1"/>
          <p:nvPr/>
        </p:nvSpPr>
        <p:spPr>
          <a:xfrm>
            <a:off x="2443513" y="3346025"/>
            <a:ext cx="14220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Burak Tahtacı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5598415" y="3346025"/>
            <a:ext cx="17322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Beyza Canbay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2133350" y="3760925"/>
            <a:ext cx="21762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Yıldız Teknik Üniversitesi Bilgisayar Mühendisliği mezunu</a:t>
            </a:r>
            <a:r>
              <a:rPr lang="tr" sz="9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tr" sz="900">
                <a:highlight>
                  <a:srgbClr val="FFD966"/>
                </a:highlight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tr" sz="900">
                <a:highlight>
                  <a:srgbClr val="FFD966"/>
                </a:highlight>
                <a:latin typeface="Lato"/>
                <a:ea typeface="Lato"/>
                <a:cs typeface="Lato"/>
                <a:sym typeface="Lato"/>
              </a:rPr>
              <a:t>Python</a:t>
            </a:r>
            <a:r>
              <a:rPr lang="tr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tr" sz="900">
                <a:solidFill>
                  <a:srgbClr val="FFFFFF"/>
                </a:solidFill>
                <a:highlight>
                  <a:srgbClr val="6AA84F"/>
                </a:highlight>
                <a:latin typeface="Lato"/>
                <a:ea typeface="Lato"/>
                <a:cs typeface="Lato"/>
                <a:sym typeface="Lato"/>
              </a:rPr>
              <a:t>#DataScience</a:t>
            </a:r>
            <a:r>
              <a:rPr lang="tr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tr" sz="900">
                <a:solidFill>
                  <a:srgbClr val="FFFFFF"/>
                </a:solidFill>
                <a:highlight>
                  <a:srgbClr val="3C78D8"/>
                </a:highlight>
                <a:latin typeface="Lato"/>
                <a:ea typeface="Lato"/>
                <a:cs typeface="Lato"/>
                <a:sym typeface="Lato"/>
              </a:rPr>
              <a:t>#ReactJS</a:t>
            </a:r>
            <a:r>
              <a:rPr lang="tr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tr" sz="900">
                <a:solidFill>
                  <a:srgbClr val="FFFFFF"/>
                </a:solidFill>
                <a:highlight>
                  <a:srgbClr val="E06666"/>
                </a:highlight>
                <a:latin typeface="Lato"/>
                <a:ea typeface="Lato"/>
                <a:cs typeface="Lato"/>
                <a:sym typeface="Lato"/>
              </a:rPr>
              <a:t>#Microservices</a:t>
            </a:r>
            <a:endParaRPr sz="900">
              <a:solidFill>
                <a:srgbClr val="FFFFFF"/>
              </a:solidFill>
              <a:highlight>
                <a:srgbClr val="E06666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5598425" y="3760925"/>
            <a:ext cx="19029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Kadir Has Üniversitesi Bilgisayar Mühendisliği öğrencisi </a:t>
            </a:r>
            <a:r>
              <a:rPr lang="tr" sz="900">
                <a:highlight>
                  <a:srgbClr val="F1C232"/>
                </a:highlight>
                <a:latin typeface="Lato"/>
                <a:ea typeface="Lato"/>
                <a:cs typeface="Lato"/>
                <a:sym typeface="Lato"/>
              </a:rPr>
              <a:t>#DeepLearning</a:t>
            </a:r>
            <a:r>
              <a:rPr lang="tr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tr" sz="900">
                <a:solidFill>
                  <a:srgbClr val="FFFFFF"/>
                </a:solidFill>
                <a:highlight>
                  <a:srgbClr val="6AA84F"/>
                </a:highlight>
                <a:latin typeface="Lato"/>
                <a:ea typeface="Lato"/>
                <a:cs typeface="Lato"/>
                <a:sym typeface="Lato"/>
              </a:rPr>
              <a:t>#MachineLearning </a:t>
            </a:r>
            <a:r>
              <a:rPr lang="tr" sz="900">
                <a:solidFill>
                  <a:srgbClr val="FFFFFF"/>
                </a:solidFill>
                <a:highlight>
                  <a:srgbClr val="6D9EEB"/>
                </a:highlight>
                <a:latin typeface="Lato"/>
                <a:ea typeface="Lato"/>
                <a:cs typeface="Lato"/>
                <a:sym typeface="Lato"/>
              </a:rPr>
              <a:t>#NaturalLanguageProcessing</a:t>
            </a:r>
            <a:endParaRPr sz="900">
              <a:solidFill>
                <a:srgbClr val="FFFFFF"/>
              </a:solidFill>
              <a:highlight>
                <a:srgbClr val="6D9EEB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Neden </a:t>
            </a:r>
            <a:r>
              <a:rPr lang="tr"/>
              <a:t>Tunga (</a:t>
            </a:r>
            <a:r>
              <a:rPr lang="tr" sz="15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t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oʊngah</a:t>
            </a:r>
            <a:r>
              <a:rPr lang="tr"/>
              <a:t>)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*Tunga ismi öz Türkçede güçlü, becerikli ve kuvvetli anlamına gelen bir sözcüktür.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*Alper Tunga ? Issız Acun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*Aynı zamanda ingilizce tongue yani dil manasına gelmektedir. Ayrıca İsveççe Tunga kelimesi dil anlamına gelmektedir.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*Güçlü, çevik ve becerikli bir dil işleme platformu olarak TUNGA isminin kullanılmasının çok yakıştığını düşünmekteyiz.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ÇEVİK METİN ANALİZİ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Montserrat"/>
                <a:ea typeface="Montserrat"/>
                <a:cs typeface="Montserrat"/>
                <a:sym typeface="Montserrat"/>
              </a:rPr>
              <a:t>Metin analizi yaparken çoğu zaman esnek olmayan paket programlar ve Python betikleri kullanılmaktadır.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>
                <a:latin typeface="Montserrat"/>
                <a:ea typeface="Montserrat"/>
                <a:cs typeface="Montserrat"/>
                <a:sym typeface="Montserrat"/>
              </a:rPr>
              <a:t>Hızlı değişen ihtiyaçlara bu çözümleri uygulamak uzun zaman gerektirmektedir.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>
                <a:latin typeface="Montserrat"/>
                <a:ea typeface="Montserrat"/>
                <a:cs typeface="Montserrat"/>
                <a:sym typeface="Montserrat"/>
              </a:rPr>
              <a:t>Metin analizi süreçlerini state-of-the-art yöntemlerle neredeyse hiç kod yazmadan artımsal adımlarla gerçekleştirme işlemine biz çevik metin analizi adını veriyoruz.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PROBLEM TANIMI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Montserrat"/>
                <a:ea typeface="Montserrat"/>
                <a:cs typeface="Montserrat"/>
                <a:sym typeface="Montserrat"/>
              </a:rPr>
              <a:t>Doğal dil işleme, sosyal medyanın da etkisiyle her kurumun büyük bir ihtiyacı olmuştur.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>
                <a:latin typeface="Montserrat"/>
                <a:ea typeface="Montserrat"/>
                <a:cs typeface="Montserrat"/>
                <a:sym typeface="Montserrat"/>
              </a:rPr>
              <a:t>Özellikle B2C(İşletmeden tüketiciye) iş modellerinde müşterileri ve trendleri anlamak kritik bir öneme sahip.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>
                <a:latin typeface="Montserrat"/>
                <a:ea typeface="Montserrat"/>
                <a:cs typeface="Montserrat"/>
                <a:sym typeface="Montserrat"/>
              </a:rPr>
              <a:t>Bu bağlamda işletmelerin metin verilerinden öngörüler oluşturmak, anlam çıkarmak ve görselleştirmek gibi kritik ihtiyaçları ortaya çıkmaktadır.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" name="Google Shape;164;p1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725" y="3517575"/>
            <a:ext cx="3347100" cy="15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GELİŞTİRİLEN ÇÖZÜMLER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229675"/>
            <a:ext cx="7038900" cy="3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Kurumsal ihtiyaçlara cevap verebilen ve neredeyse hiç kod yazmadan düzensiz veri setlerinde sık kullanılan doğal dil işleme işlevlerinin çalıştırılabileceği düşük masraflı, açık kaynak bir SaaS (Software as a Service) platformu oluşturmaktır. Bu platformda sık kullanılan ve state-of-the-art düzeyindeki algoritmaların birkaç tık ile çalıştırılmasıyla bu alana ayrılan insan kaynağının azaltılması da hedeflenmektedir.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Proje kapsamında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D</a:t>
            </a:r>
            <a:r>
              <a:rPr lang="tr"/>
              <a:t>uygu Durum Analizi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Özetleme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Anahtar Kelime Çıkarımı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Konu Analizi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Dil Tanıma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Makine Çevirisi (Beta)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Metin Özetleme (Beta)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modülleri geliştirilmiştir.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İŞ AKIŞI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800" y="891325"/>
            <a:ext cx="4592474" cy="3801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1343075" y="1307850"/>
            <a:ext cx="11718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WEB SITESI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691950" y="1847150"/>
            <a:ext cx="19233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WEB UYGULAMASI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1848875" y="2467700"/>
            <a:ext cx="666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PyPI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1577325" y="3005000"/>
            <a:ext cx="906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GITHUB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56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3 DAKİKADA TWITTER KULLANICI ANALIZI</a:t>
            </a:r>
            <a:endParaRPr/>
          </a:p>
        </p:txBody>
      </p:sp>
      <p:pic>
        <p:nvPicPr>
          <p:cNvPr descr="Bu videoda Tunga kullanarak twitter kullanıcılarından nasıl veri çekilebileceğini ve bu veri üzerinde Ön İşleme ve Makine Öğrenmesi yöntemlerinin nasıl uygulanacağı konusunda bilgi vermektedir.&#10;&#10;Tunga ile sadece 3 dakikada twitter kullanıcılarının metin analizlerini yapabilirsiniz." id="186" name="Google Shape;186;p20" title="Tunga ile Twitter'dan veri çekme ve analiz etm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2825" y="901900"/>
            <a:ext cx="5258350" cy="39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56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DİĞER KULLANIM VİDEOLARI</a:t>
            </a:r>
            <a:endParaRPr/>
          </a:p>
        </p:txBody>
      </p:sp>
      <p:pic>
        <p:nvPicPr>
          <p:cNvPr descr="Tunga'ya lokal makineden bir csv dosya nasıl yüklendiğini anlatan kullanım videosudur." id="192" name="Google Shape;192;p21" title="Bilgisayardan Dosya Yüklem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0325" y="922575"/>
            <a:ext cx="2444250" cy="183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üklenen bir verisetinin nasıl temizleneceğini anlatan videodur." id="193" name="Google Shape;193;p21" title="Veri Önişleme ve Temizleme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1850" y="922582"/>
            <a:ext cx="2444250" cy="1833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nga ile yüklenen bir verisetindeki her bir satır için duygu durum analizinin nasıl yapılacağının anlatıldığı videodur." id="194" name="Google Shape;194;p21" title="Duygu Durum Analizi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54225" y="922582"/>
            <a:ext cx="2444250" cy="1833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nga ile yüklenen bir verisetinin hangi konuları içerdiğinin analizinin anlatıldığı videodur. Konu modelleme için LDA(Latent Dirlecht Allocation) algoritması kullanılmıştır." id="195" name="Google Shape;195;p21" title="Konu Modelleme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30325" y="2854475"/>
            <a:ext cx="2444260" cy="183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nga ile yüklenen bir verisetindeki her satırın hangi dilde olduğunu tespit eden algoritmanın nasıl çalıştığı anlatılan videodur." id="196" name="Google Shape;196;p21" title="Dil Tanıma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594825" y="2968675"/>
            <a:ext cx="2444250" cy="1833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klediğiniz ve üzerinde çalıştığınız verileri görselleştirmenin nasıl yapıldığının anlatıldığı videodur" id="197" name="Google Shape;197;p21" title="Veri Görselleştirme">
            <a:hlinkClick r:id="rId13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454225" y="2968682"/>
            <a:ext cx="2444250" cy="1833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