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3713" y="538733"/>
            <a:ext cx="2544572" cy="76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644" y="2089861"/>
            <a:ext cx="10014711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65955" y="6205420"/>
            <a:ext cx="3158490" cy="59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FCCD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D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0"/>
            <a:ext cx="6858000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2217" y="909066"/>
            <a:ext cx="5372100" cy="2063750"/>
          </a:xfrm>
          <a:prstGeom prst="rect">
            <a:avLst/>
          </a:prstGeom>
          <a:solidFill>
            <a:srgbClr val="EBE7FF"/>
          </a:solidFill>
          <a:ln w="38100">
            <a:solidFill>
              <a:srgbClr val="FFFFFF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844"/>
              </a:spcBef>
            </a:pPr>
            <a:r>
              <a:rPr sz="4000" u="heavy" spc="135" dirty="0">
                <a:solidFill>
                  <a:srgbClr val="465B60"/>
                </a:solidFill>
                <a:uFill>
                  <a:solidFill>
                    <a:srgbClr val="465B60"/>
                  </a:solidFill>
                </a:uFill>
                <a:latin typeface="Microsoft Sans Serif"/>
                <a:cs typeface="Microsoft Sans Serif"/>
              </a:rPr>
              <a:t>ПРЕЗЕНТАЦИЯ</a:t>
            </a:r>
            <a:r>
              <a:rPr sz="4000" u="heavy" spc="445" dirty="0">
                <a:solidFill>
                  <a:srgbClr val="465B60"/>
                </a:solidFill>
                <a:uFill>
                  <a:solidFill>
                    <a:srgbClr val="465B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4000" u="heavy" spc="95" dirty="0">
                <a:solidFill>
                  <a:srgbClr val="465B60"/>
                </a:solidFill>
                <a:uFill>
                  <a:solidFill>
                    <a:srgbClr val="465B60"/>
                  </a:solidFill>
                </a:uFill>
                <a:latin typeface="Microsoft Sans Serif"/>
                <a:cs typeface="Microsoft Sans Serif"/>
              </a:rPr>
              <a:t>3.</a:t>
            </a:r>
            <a:endParaRPr sz="4000">
              <a:latin typeface="Microsoft Sans Serif"/>
              <a:cs typeface="Microsoft Sans Serif"/>
            </a:endParaRPr>
          </a:p>
          <a:p>
            <a:pPr marR="23495" algn="ctr">
              <a:lnSpc>
                <a:spcPct val="100000"/>
              </a:lnSpc>
              <a:spcBef>
                <a:spcPts val="3844"/>
              </a:spcBef>
            </a:pPr>
            <a:r>
              <a:rPr sz="4000" spc="35" dirty="0">
                <a:solidFill>
                  <a:srgbClr val="465B60"/>
                </a:solidFill>
                <a:latin typeface="Microsoft Sans Serif"/>
                <a:cs typeface="Microsoft Sans Serif"/>
              </a:rPr>
              <a:t>ЦИКЛЫ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F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7458" y="587501"/>
            <a:ext cx="2578735" cy="73152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065"/>
              </a:spcBef>
            </a:pPr>
            <a:r>
              <a:rPr sz="2500" spc="155" dirty="0"/>
              <a:t>ШПАРГАЛКА</a:t>
            </a:r>
            <a:endParaRPr sz="25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2338" y="228638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AEB5"/>
                </a:solidFill>
                <a:latin typeface="Microsoft Sans Serif"/>
                <a:cs typeface="Microsoft Sans Serif"/>
              </a:rPr>
              <a:t>•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3257" y="2312161"/>
            <a:ext cx="4273550" cy="37211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Обязательно</a:t>
            </a:r>
            <a:r>
              <a:rPr sz="2400" spc="-3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следи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за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лесенкой!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338" y="2780157"/>
            <a:ext cx="776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последовательность</a:t>
            </a:r>
            <a:r>
              <a:rPr sz="2400" spc="-6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чисел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задается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помощью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функции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3257" y="3173222"/>
            <a:ext cx="3385820" cy="37211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range(</a:t>
            </a:r>
            <a:r>
              <a:rPr sz="2400" spc="-60" dirty="0">
                <a:solidFill>
                  <a:srgbClr val="252525"/>
                </a:solidFill>
                <a:latin typeface="Corbel"/>
                <a:cs typeface="Corbel"/>
              </a:rPr>
              <a:t>начало,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конец,</a:t>
            </a:r>
            <a:r>
              <a:rPr sz="2400" spc="-4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шаг)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2338" y="3640073"/>
            <a:ext cx="554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для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каждого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элемента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используют</a:t>
            </a:r>
            <a:r>
              <a:rPr sz="2400" spc="-3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цикл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0972" y="3665473"/>
            <a:ext cx="374015" cy="37211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80"/>
              </a:lnSpc>
            </a:pPr>
            <a:r>
              <a:rPr sz="2400" spc="-315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2400" spc="25" dirty="0">
                <a:solidFill>
                  <a:srgbClr val="252525"/>
                </a:solidFill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5820" y="4157726"/>
            <a:ext cx="652780" cy="37211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spc="-140" dirty="0">
                <a:solidFill>
                  <a:srgbClr val="252525"/>
                </a:solidFill>
                <a:latin typeface="Trebuchet MS"/>
                <a:cs typeface="Trebuchet MS"/>
              </a:rPr>
              <a:t>while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2338" y="4132021"/>
            <a:ext cx="6908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  <a:tab pos="1678305" algn="l"/>
              </a:tabLst>
            </a:pP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цикл	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может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выполняться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вне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зависимости</a:t>
            </a:r>
            <a:r>
              <a:rPr sz="2400" spc="-5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от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2338" y="4371847"/>
            <a:ext cx="8234045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95"/>
              </a:spcBef>
            </a:pP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количества</a:t>
            </a:r>
            <a:r>
              <a:rPr sz="2400" spc="-4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элементов</a:t>
            </a:r>
            <a:endParaRPr sz="24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цикле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можно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указывать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что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угодно,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даже</a:t>
            </a:r>
            <a:r>
              <a:rPr sz="2400" spc="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внутренний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цикл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9085" y="867917"/>
            <a:ext cx="2435860" cy="756285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40"/>
              </a:spcBef>
            </a:pPr>
            <a:r>
              <a:rPr sz="2800" spc="145" dirty="0">
                <a:solidFill>
                  <a:srgbClr val="252525"/>
                </a:solidFill>
                <a:latin typeface="Corbel"/>
                <a:cs typeface="Corbel"/>
              </a:rPr>
              <a:t>ПРАКТИКА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0129" y="1991994"/>
            <a:ext cx="7442834" cy="369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10" dirty="0">
                <a:solidFill>
                  <a:srgbClr val="9BAEB5"/>
                </a:solidFill>
                <a:latin typeface="Corbel"/>
                <a:cs typeface="Corbel"/>
              </a:rPr>
              <a:t>1.	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Создать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программу-учительницу,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которая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Corbel"/>
                <a:cs typeface="Corbel"/>
              </a:rPr>
              <a:t>будет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спрашивать</a:t>
            </a:r>
            <a:r>
              <a:rPr sz="28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один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и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тот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же вопрос,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пока </a:t>
            </a:r>
            <a:r>
              <a:rPr sz="2800" spc="-5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не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ответишь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правильно</a:t>
            </a:r>
            <a:r>
              <a:rPr sz="28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:)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800">
              <a:latin typeface="Corbel"/>
              <a:cs typeface="Corbel"/>
            </a:endParaRPr>
          </a:p>
          <a:p>
            <a:pPr marL="241300" indent="-228600" algn="just">
              <a:lnSpc>
                <a:spcPct val="100000"/>
              </a:lnSpc>
              <a:spcBef>
                <a:spcPts val="1950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Напиши программу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для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учета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 прибыли</a:t>
            </a:r>
            <a:endParaRPr sz="2800">
              <a:latin typeface="Corbel"/>
              <a:cs typeface="Corbel"/>
            </a:endParaRPr>
          </a:p>
          <a:p>
            <a:pPr marL="241300" marR="265430" algn="just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магазина.</a:t>
            </a:r>
            <a:r>
              <a:rPr sz="2800" spc="-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Corbel"/>
                <a:cs typeface="Corbel"/>
              </a:rPr>
              <a:t>Т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ы вв</a:t>
            </a:r>
            <a:r>
              <a:rPr sz="2800" spc="-90" dirty="0">
                <a:solidFill>
                  <a:srgbClr val="FFFFFF"/>
                </a:solidFill>
                <a:latin typeface="Corbel"/>
                <a:cs typeface="Corbel"/>
              </a:rPr>
              <a:t>о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д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и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ш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ь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в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нее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Corbel"/>
                <a:cs typeface="Corbel"/>
              </a:rPr>
              <a:t>ц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ены</a:t>
            </a:r>
            <a:r>
              <a:rPr sz="2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пр</a:t>
            </a:r>
            <a:r>
              <a:rPr sz="2800" spc="-75" dirty="0">
                <a:solidFill>
                  <a:srgbClr val="FFFFFF"/>
                </a:solidFill>
                <a:latin typeface="Corbel"/>
                <a:cs typeface="Corbel"/>
              </a:rPr>
              <a:t>о</a:t>
            </a:r>
            <a:r>
              <a:rPr sz="2800" spc="-35" dirty="0">
                <a:solidFill>
                  <a:srgbClr val="FFFFFF"/>
                </a:solidFill>
                <a:latin typeface="Corbel"/>
                <a:cs typeface="Corbel"/>
              </a:rPr>
              <a:t>д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анных  товаров, а </a:t>
            </a:r>
            <a:r>
              <a:rPr sz="2800" spc="-65" dirty="0">
                <a:solidFill>
                  <a:srgbClr val="FFFFFF"/>
                </a:solidFill>
                <a:latin typeface="Corbel"/>
                <a:cs typeface="Corbel"/>
              </a:rPr>
              <a:t>когда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введешь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ноль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она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покажет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сумму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и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выключится.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5746" y="538733"/>
            <a:ext cx="2542540" cy="76708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985"/>
              </a:spcBef>
            </a:pPr>
            <a:r>
              <a:rPr spc="150" dirty="0"/>
              <a:t>ДОМАШКА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64664"/>
            <a:ext cx="1857756" cy="18562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53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Программа</a:t>
            </a:r>
            <a:r>
              <a:rPr spc="-15" dirty="0"/>
              <a:t> </a:t>
            </a:r>
            <a:r>
              <a:rPr spc="-5" dirty="0"/>
              <a:t>по</a:t>
            </a:r>
            <a:r>
              <a:rPr spc="-10" dirty="0"/>
              <a:t> </a:t>
            </a:r>
            <a:r>
              <a:rPr dirty="0"/>
              <a:t>этой</a:t>
            </a:r>
            <a:r>
              <a:rPr spc="-25" dirty="0"/>
              <a:t> </a:t>
            </a:r>
            <a:r>
              <a:rPr dirty="0"/>
              <a:t>теме</a:t>
            </a:r>
            <a:r>
              <a:rPr spc="5" dirty="0"/>
              <a:t> </a:t>
            </a:r>
            <a:r>
              <a:rPr spc="-45" dirty="0"/>
              <a:t>будет</a:t>
            </a:r>
            <a:r>
              <a:rPr dirty="0"/>
              <a:t> </a:t>
            </a:r>
            <a:r>
              <a:rPr spc="-5" dirty="0"/>
              <a:t>очень</a:t>
            </a:r>
            <a:r>
              <a:rPr spc="-20" dirty="0"/>
              <a:t> </a:t>
            </a:r>
            <a:r>
              <a:rPr spc="-10" dirty="0"/>
              <a:t>праздничной!</a:t>
            </a:r>
          </a:p>
          <a:p>
            <a:pPr marL="1952625">
              <a:lnSpc>
                <a:spcPct val="100000"/>
              </a:lnSpc>
              <a:spcBef>
                <a:spcPts val="15"/>
              </a:spcBef>
            </a:pPr>
            <a:endParaRPr sz="2350"/>
          </a:p>
          <a:p>
            <a:pPr marL="2422525" indent="-457200">
              <a:lnSpc>
                <a:spcPct val="100000"/>
              </a:lnSpc>
              <a:buAutoNum type="arabicPeriod"/>
              <a:tabLst>
                <a:tab pos="2421890" algn="l"/>
                <a:tab pos="2422525" algn="l"/>
              </a:tabLst>
            </a:pPr>
            <a:r>
              <a:rPr spc="-5" dirty="0"/>
              <a:t>Она</a:t>
            </a:r>
            <a:r>
              <a:rPr spc="-20" dirty="0"/>
              <a:t> должна </a:t>
            </a:r>
            <a:r>
              <a:rPr spc="-5" dirty="0"/>
              <a:t>запросить</a:t>
            </a:r>
            <a:r>
              <a:rPr spc="-35" dirty="0"/>
              <a:t> </a:t>
            </a:r>
            <a:r>
              <a:rPr dirty="0"/>
              <a:t>твой</a:t>
            </a:r>
            <a:r>
              <a:rPr spc="-40" dirty="0"/>
              <a:t> </a:t>
            </a:r>
            <a:r>
              <a:rPr spc="-25" dirty="0"/>
              <a:t>возраст.</a:t>
            </a:r>
          </a:p>
          <a:p>
            <a:pPr marL="2422525" indent="-457200">
              <a:lnSpc>
                <a:spcPct val="100000"/>
              </a:lnSpc>
              <a:buAutoNum type="arabicPeriod"/>
              <a:tabLst>
                <a:tab pos="2421890" algn="l"/>
                <a:tab pos="2422525" algn="l"/>
              </a:tabLst>
            </a:pPr>
            <a:r>
              <a:rPr spc="-10" dirty="0"/>
              <a:t>Записать</a:t>
            </a:r>
            <a:r>
              <a:rPr spc="-2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30" dirty="0"/>
              <a:t>отдельную</a:t>
            </a:r>
            <a:r>
              <a:rPr spc="20" dirty="0"/>
              <a:t> </a:t>
            </a:r>
            <a:r>
              <a:rPr spc="-5" dirty="0"/>
              <a:t>переменную</a:t>
            </a:r>
            <a:r>
              <a:rPr spc="20" dirty="0"/>
              <a:t> </a:t>
            </a:r>
            <a:r>
              <a:rPr spc="-15" dirty="0"/>
              <a:t>количество</a:t>
            </a:r>
            <a:r>
              <a:rPr spc="-30" dirty="0"/>
              <a:t> </a:t>
            </a:r>
            <a:r>
              <a:rPr spc="-5" dirty="0"/>
              <a:t>юбилеев.</a:t>
            </a:r>
          </a:p>
          <a:p>
            <a:pPr marL="2422525" indent="-457200">
              <a:lnSpc>
                <a:spcPct val="100000"/>
              </a:lnSpc>
              <a:buAutoNum type="arabicPeriod"/>
              <a:tabLst>
                <a:tab pos="2421890" algn="l"/>
                <a:tab pos="2422525" algn="l"/>
              </a:tabLst>
            </a:pPr>
            <a:r>
              <a:rPr dirty="0"/>
              <a:t>И</a:t>
            </a:r>
            <a:r>
              <a:rPr spc="50" dirty="0"/>
              <a:t> </a:t>
            </a:r>
            <a:r>
              <a:rPr spc="-15" dirty="0"/>
              <a:t>еще</a:t>
            </a:r>
            <a:r>
              <a:rPr spc="60" dirty="0"/>
              <a:t> </a:t>
            </a:r>
            <a:r>
              <a:rPr spc="-5" dirty="0"/>
              <a:t>проверить,</a:t>
            </a:r>
            <a:r>
              <a:rPr spc="55" dirty="0"/>
              <a:t> </a:t>
            </a:r>
            <a:r>
              <a:rPr dirty="0"/>
              <a:t>был</a:t>
            </a:r>
            <a:r>
              <a:rPr spc="70" dirty="0"/>
              <a:t> </a:t>
            </a:r>
            <a:r>
              <a:rPr spc="-5" dirty="0"/>
              <a:t>ли</a:t>
            </a:r>
            <a:r>
              <a:rPr spc="45" dirty="0"/>
              <a:t> </a:t>
            </a:r>
            <a:r>
              <a:rPr dirty="0"/>
              <a:t>важный</a:t>
            </a:r>
            <a:r>
              <a:rPr spc="50" dirty="0"/>
              <a:t> </a:t>
            </a:r>
            <a:r>
              <a:rPr spc="-15" dirty="0"/>
              <a:t>день</a:t>
            </a:r>
            <a:r>
              <a:rPr spc="55" dirty="0"/>
              <a:t> </a:t>
            </a:r>
            <a:r>
              <a:rPr spc="-15" dirty="0"/>
              <a:t>рождения</a:t>
            </a:r>
            <a:r>
              <a:rPr spc="55" dirty="0"/>
              <a:t> </a:t>
            </a:r>
            <a:r>
              <a:rPr spc="-5" dirty="0"/>
              <a:t>типа</a:t>
            </a:r>
            <a:r>
              <a:rPr spc="60" dirty="0"/>
              <a:t> </a:t>
            </a:r>
            <a:r>
              <a:rPr dirty="0"/>
              <a:t>18</a:t>
            </a:r>
          </a:p>
          <a:p>
            <a:pPr marL="2422525">
              <a:lnSpc>
                <a:spcPct val="100000"/>
              </a:lnSpc>
            </a:pPr>
            <a:r>
              <a:rPr spc="-5" dirty="0"/>
              <a:t>или</a:t>
            </a:r>
            <a:r>
              <a:rPr spc="-25" dirty="0"/>
              <a:t> </a:t>
            </a:r>
            <a:r>
              <a:rPr spc="-5" dirty="0"/>
              <a:t>21</a:t>
            </a:r>
            <a:r>
              <a:rPr spc="-35" dirty="0"/>
              <a:t> </a:t>
            </a:r>
            <a:r>
              <a:rPr spc="-20" dirty="0"/>
              <a:t>года.</a:t>
            </a:r>
          </a:p>
          <a:p>
            <a:pPr marL="2422525" marR="5715" indent="-457200">
              <a:lnSpc>
                <a:spcPct val="100000"/>
              </a:lnSpc>
              <a:buAutoNum type="arabicPeriod" startAt="4"/>
              <a:tabLst>
                <a:tab pos="2421890" algn="l"/>
                <a:tab pos="2422525" algn="l"/>
              </a:tabLst>
            </a:pPr>
            <a:r>
              <a:rPr dirty="0"/>
              <a:t>После</a:t>
            </a:r>
            <a:r>
              <a:rPr spc="260" dirty="0"/>
              <a:t> </a:t>
            </a:r>
            <a:r>
              <a:rPr spc="-15" dirty="0"/>
              <a:t>цикла</a:t>
            </a:r>
            <a:r>
              <a:rPr spc="250" dirty="0"/>
              <a:t> </a:t>
            </a:r>
            <a:r>
              <a:rPr spc="-5" dirty="0"/>
              <a:t>программа</a:t>
            </a:r>
            <a:r>
              <a:rPr spc="254" dirty="0"/>
              <a:t> </a:t>
            </a:r>
            <a:r>
              <a:rPr spc="-15" dirty="0"/>
              <a:t>выводит</a:t>
            </a:r>
            <a:r>
              <a:rPr spc="250" dirty="0"/>
              <a:t> </a:t>
            </a:r>
            <a:r>
              <a:rPr spc="-15" dirty="0"/>
              <a:t>количество</a:t>
            </a:r>
            <a:r>
              <a:rPr spc="245" dirty="0"/>
              <a:t> </a:t>
            </a:r>
            <a:r>
              <a:rPr dirty="0"/>
              <a:t>юбилеев</a:t>
            </a:r>
            <a:r>
              <a:rPr spc="254" dirty="0"/>
              <a:t> </a:t>
            </a:r>
            <a:r>
              <a:rPr dirty="0"/>
              <a:t>и </a:t>
            </a:r>
            <a:r>
              <a:rPr spc="-465" dirty="0"/>
              <a:t> </a:t>
            </a:r>
            <a:r>
              <a:rPr spc="-15" dirty="0"/>
              <a:t>дополнительные</a:t>
            </a:r>
            <a:r>
              <a:rPr spc="10" dirty="0"/>
              <a:t> </a:t>
            </a:r>
            <a:r>
              <a:rPr spc="-10" dirty="0"/>
              <a:t>сообщения </a:t>
            </a:r>
            <a:r>
              <a:rPr spc="-5" dirty="0"/>
              <a:t>про</a:t>
            </a:r>
            <a:r>
              <a:rPr spc="-10" dirty="0"/>
              <a:t> </a:t>
            </a:r>
            <a:r>
              <a:rPr spc="-5" dirty="0"/>
              <a:t>важные</a:t>
            </a:r>
            <a:r>
              <a:rPr dirty="0"/>
              <a:t> </a:t>
            </a:r>
            <a:r>
              <a:rPr spc="-25" dirty="0"/>
              <a:t>года</a:t>
            </a:r>
            <a:r>
              <a:rPr spc="-15" dirty="0"/>
              <a:t> </a:t>
            </a:r>
            <a:r>
              <a:rPr spc="-5" dirty="0"/>
              <a:t>(18 </a:t>
            </a:r>
            <a:r>
              <a:rPr dirty="0"/>
              <a:t>и</a:t>
            </a:r>
            <a:r>
              <a:rPr spc="-10" dirty="0"/>
              <a:t> </a:t>
            </a:r>
            <a:r>
              <a:rPr spc="-5" dirty="0"/>
              <a:t>21).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DC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4585" y="1203197"/>
            <a:ext cx="5864860" cy="79883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105"/>
              </a:spcBef>
            </a:pPr>
            <a:r>
              <a:rPr spc="165" dirty="0"/>
              <a:t>СОДЕРЖАНИЕ</a:t>
            </a:r>
            <a:r>
              <a:rPr spc="370" dirty="0"/>
              <a:t> </a:t>
            </a:r>
            <a:r>
              <a:rPr spc="160" dirty="0"/>
              <a:t>ПРЕЗЕНТАЦИИ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4992" y="2691518"/>
            <a:ext cx="2713355" cy="249555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25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252525"/>
                </a:solidFill>
                <a:latin typeface="Corbel"/>
                <a:cs typeface="Corbel"/>
              </a:rPr>
              <a:t>Введение</a:t>
            </a:r>
            <a:r>
              <a:rPr sz="2400" b="1" spc="-6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sz="2400" b="1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Corbel"/>
                <a:cs typeface="Corbel"/>
              </a:rPr>
              <a:t>циклы</a:t>
            </a:r>
            <a:endParaRPr sz="24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52525"/>
                </a:solidFill>
                <a:latin typeface="Corbel"/>
                <a:cs typeface="Corbel"/>
              </a:rPr>
              <a:t>Цикл</a:t>
            </a:r>
            <a:r>
              <a:rPr sz="2400" b="1" spc="-3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252525"/>
                </a:solidFill>
                <a:latin typeface="Corbel"/>
                <a:cs typeface="Corbel"/>
              </a:rPr>
              <a:t>Функция</a:t>
            </a:r>
            <a:r>
              <a:rPr sz="2400" b="1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spc="10" dirty="0">
                <a:solidFill>
                  <a:srgbClr val="252525"/>
                </a:solidFill>
                <a:latin typeface="Trebuchet MS"/>
                <a:cs typeface="Trebuchet MS"/>
              </a:rPr>
              <a:t>range()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52525"/>
                </a:solidFill>
                <a:latin typeface="Corbel"/>
                <a:cs typeface="Corbel"/>
              </a:rPr>
              <a:t>Цикл</a:t>
            </a:r>
            <a:r>
              <a:rPr sz="2400" b="1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spc="-45" dirty="0">
                <a:solidFill>
                  <a:srgbClr val="252525"/>
                </a:solidFill>
                <a:latin typeface="Trebuchet MS"/>
                <a:cs typeface="Trebuchet MS"/>
              </a:rPr>
              <a:t>while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52525"/>
                </a:solidFill>
                <a:latin typeface="Corbel"/>
                <a:cs typeface="Corbel"/>
              </a:rPr>
              <a:t>Циклы</a:t>
            </a:r>
            <a:r>
              <a:rPr sz="2400" b="1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sz="2400" b="1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b="1" spc="-50" dirty="0">
                <a:solidFill>
                  <a:srgbClr val="252525"/>
                </a:solidFill>
                <a:latin typeface="Trebuchet MS"/>
                <a:cs typeface="Trebuchet MS"/>
              </a:rPr>
              <a:t>else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593598"/>
            <a:ext cx="7729855" cy="118872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880744" marR="850265" indent="-56515">
              <a:lnSpc>
                <a:spcPts val="3020"/>
              </a:lnSpc>
              <a:spcBef>
                <a:spcPts val="1515"/>
              </a:spcBef>
            </a:pPr>
            <a:r>
              <a:rPr b="1" spc="145" dirty="0">
                <a:latin typeface="Corbel"/>
                <a:cs typeface="Corbel"/>
              </a:rPr>
              <a:t>ЦИКЛ</a:t>
            </a:r>
            <a:r>
              <a:rPr b="1" spc="375" dirty="0">
                <a:latin typeface="Corbel"/>
                <a:cs typeface="Corbel"/>
              </a:rPr>
              <a:t> </a:t>
            </a:r>
            <a:r>
              <a:rPr spc="-5" dirty="0"/>
              <a:t>–</a:t>
            </a:r>
            <a:r>
              <a:rPr spc="390" dirty="0"/>
              <a:t> </a:t>
            </a:r>
            <a:r>
              <a:rPr spc="80" dirty="0"/>
              <a:t>ЭТО</a:t>
            </a:r>
            <a:r>
              <a:rPr spc="380" dirty="0"/>
              <a:t> </a:t>
            </a:r>
            <a:r>
              <a:rPr spc="155" dirty="0"/>
              <a:t>КОМАНДА,</a:t>
            </a:r>
            <a:r>
              <a:rPr spc="390" dirty="0"/>
              <a:t> </a:t>
            </a:r>
            <a:r>
              <a:rPr spc="95" dirty="0"/>
              <a:t>КОТОРАЯ </a:t>
            </a:r>
            <a:r>
              <a:rPr spc="-550" dirty="0"/>
              <a:t> </a:t>
            </a:r>
            <a:r>
              <a:rPr spc="165" dirty="0"/>
              <a:t>ВЫПОЛНЯЕТСЯ</a:t>
            </a:r>
            <a:r>
              <a:rPr spc="405" dirty="0"/>
              <a:t> </a:t>
            </a:r>
            <a:r>
              <a:rPr spc="135" dirty="0"/>
              <a:t>НЕСКОЛЬКО</a:t>
            </a:r>
            <a:r>
              <a:rPr spc="405" dirty="0"/>
              <a:t> </a:t>
            </a:r>
            <a:r>
              <a:rPr spc="90" dirty="0"/>
              <a:t>РАЗ.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27" y="2247898"/>
            <a:ext cx="3505200" cy="4565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011" y="2660904"/>
            <a:ext cx="3365499" cy="336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2231135"/>
            <a:ext cx="4123944" cy="44744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80772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165"/>
              </a:spcBef>
            </a:pPr>
            <a:r>
              <a:rPr spc="140" dirty="0"/>
              <a:t>ЦИКЛ</a:t>
            </a:r>
            <a:r>
              <a:rPr spc="395" dirty="0"/>
              <a:t> </a:t>
            </a:r>
            <a:r>
              <a:rPr b="1" spc="370" dirty="0">
                <a:latin typeface="Trebuchet MS"/>
                <a:cs typeface="Trebuchet MS"/>
              </a:rPr>
              <a:t>FOR</a:t>
            </a:r>
            <a:r>
              <a:rPr b="1" spc="114" dirty="0">
                <a:latin typeface="Trebuchet MS"/>
                <a:cs typeface="Trebuchet MS"/>
              </a:rPr>
              <a:t> </a:t>
            </a:r>
            <a:r>
              <a:rPr b="1" spc="155" dirty="0">
                <a:latin typeface="Corbel"/>
                <a:cs typeface="Corbel"/>
              </a:rPr>
              <a:t>(ДЛЯ)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076" y="2755392"/>
            <a:ext cx="810006" cy="6774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2171" y="2755392"/>
            <a:ext cx="663701" cy="6774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2076" y="4521708"/>
            <a:ext cx="810006" cy="6774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8104" y="4521708"/>
            <a:ext cx="663702" cy="6774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10129" y="2080386"/>
            <a:ext cx="7805420" cy="290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Эти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команды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работают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для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каждого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элемента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по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1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разу.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400" b="1" spc="-195" dirty="0">
                <a:solidFill>
                  <a:srgbClr val="6F2F9F"/>
                </a:solidFill>
                <a:latin typeface="Trebuchet MS"/>
                <a:cs typeface="Trebuchet MS"/>
              </a:rPr>
              <a:t>f</a:t>
            </a:r>
            <a:r>
              <a:rPr sz="2400" b="1" spc="6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400" b="1" spc="50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400" b="1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2400" spc="-110" dirty="0">
                <a:solidFill>
                  <a:srgbClr val="252525"/>
                </a:solidFill>
                <a:latin typeface="Trebuchet MS"/>
                <a:cs typeface="Trebuchet MS"/>
              </a:rPr>
              <a:t>umber</a:t>
            </a:r>
            <a:r>
              <a:rPr sz="24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6F2F9F"/>
                </a:solidFill>
                <a:latin typeface="Trebuchet MS"/>
                <a:cs typeface="Trebuchet MS"/>
              </a:rPr>
              <a:t>i</a:t>
            </a:r>
            <a:r>
              <a:rPr sz="2400" b="1" spc="-55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r>
              <a:rPr sz="2400" b="1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400" spc="-155" dirty="0">
                <a:solidFill>
                  <a:srgbClr val="252525"/>
                </a:solidFill>
                <a:latin typeface="Trebuchet MS"/>
                <a:cs typeface="Trebuchet MS"/>
              </a:rPr>
              <a:t>nge(5):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950"/>
              </a:spcBef>
              <a:tabLst>
                <a:tab pos="3670300" algn="l"/>
              </a:tabLst>
            </a:pPr>
            <a:r>
              <a:rPr sz="2400" spc="-100" dirty="0">
                <a:solidFill>
                  <a:srgbClr val="252525"/>
                </a:solidFill>
                <a:latin typeface="Trebuchet MS"/>
                <a:cs typeface="Trebuchet MS"/>
              </a:rPr>
              <a:t>prin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252525"/>
                </a:solidFill>
                <a:latin typeface="Trebuchet MS"/>
                <a:cs typeface="Trebuchet MS"/>
              </a:rPr>
              <a:t>(</a:t>
            </a:r>
            <a:r>
              <a:rPr sz="2400" spc="-14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2400" spc="-145" dirty="0">
                <a:solidFill>
                  <a:srgbClr val="252525"/>
                </a:solidFill>
                <a:latin typeface="Trebuchet MS"/>
                <a:cs typeface="Trebuchet MS"/>
              </a:rPr>
              <a:t>umb</a:t>
            </a:r>
            <a:r>
              <a:rPr sz="24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2400" spc="-45" dirty="0">
                <a:solidFill>
                  <a:srgbClr val="252525"/>
                </a:solidFill>
                <a:latin typeface="Trebuchet MS"/>
                <a:cs typeface="Trebuchet MS"/>
              </a:rPr>
              <a:t>r)</a:t>
            </a:r>
            <a:r>
              <a:rPr sz="2400" dirty="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sz="2400" spc="140" dirty="0">
                <a:solidFill>
                  <a:srgbClr val="6F2F9F"/>
                </a:solidFill>
                <a:latin typeface="Trebuchet MS"/>
                <a:cs typeface="Trebuchet MS"/>
              </a:rPr>
              <a:t>#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выв</a:t>
            </a:r>
            <a:r>
              <a:rPr sz="2400" spc="-60" dirty="0">
                <a:solidFill>
                  <a:srgbClr val="6F2F9F"/>
                </a:solidFill>
                <a:latin typeface="Corbel"/>
                <a:cs typeface="Corbel"/>
              </a:rPr>
              <a:t>о</a:t>
            </a:r>
            <a:r>
              <a:rPr sz="2400" spc="-40" dirty="0">
                <a:solidFill>
                  <a:srgbClr val="6F2F9F"/>
                </a:solidFill>
                <a:latin typeface="Corbel"/>
                <a:cs typeface="Corbel"/>
              </a:rPr>
              <a:t>д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и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т</a:t>
            </a:r>
            <a:r>
              <a:rPr sz="2400" spc="-2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в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 ст</a:t>
            </a:r>
            <a:r>
              <a:rPr sz="2400" spc="-40" dirty="0">
                <a:solidFill>
                  <a:srgbClr val="6F2F9F"/>
                </a:solidFill>
                <a:latin typeface="Corbel"/>
                <a:cs typeface="Corbel"/>
              </a:rPr>
              <a:t>о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лби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к</a:t>
            </a:r>
            <a:r>
              <a:rPr sz="2400" spc="-2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210" dirty="0">
                <a:solidFill>
                  <a:srgbClr val="6F2F9F"/>
                </a:solidFill>
                <a:latin typeface="Trebuchet MS"/>
                <a:cs typeface="Trebuchet MS"/>
              </a:rPr>
              <a:t>0,</a:t>
            </a:r>
            <a:r>
              <a:rPr sz="2400" spc="-29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6F2F9F"/>
                </a:solidFill>
                <a:latin typeface="Trebuchet MS"/>
                <a:cs typeface="Trebuchet MS"/>
              </a:rPr>
              <a:t>1</a:t>
            </a:r>
            <a:r>
              <a:rPr sz="2400" spc="-360" dirty="0">
                <a:solidFill>
                  <a:srgbClr val="6F2F9F"/>
                </a:solidFill>
                <a:latin typeface="Trebuchet MS"/>
                <a:cs typeface="Trebuchet MS"/>
              </a:rPr>
              <a:t>,</a:t>
            </a:r>
            <a:r>
              <a:rPr sz="2400" spc="-29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6F2F9F"/>
                </a:solidFill>
                <a:latin typeface="Trebuchet MS"/>
                <a:cs typeface="Trebuchet MS"/>
              </a:rPr>
              <a:t>2</a:t>
            </a:r>
            <a:r>
              <a:rPr sz="2400" spc="-360" dirty="0">
                <a:solidFill>
                  <a:srgbClr val="6F2F9F"/>
                </a:solidFill>
                <a:latin typeface="Trebuchet MS"/>
                <a:cs typeface="Trebuchet MS"/>
              </a:rPr>
              <a:t>,</a:t>
            </a:r>
            <a:r>
              <a:rPr sz="2400" spc="-29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6F2F9F"/>
                </a:solidFill>
                <a:latin typeface="Trebuchet MS"/>
                <a:cs typeface="Trebuchet MS"/>
              </a:rPr>
              <a:t>3</a:t>
            </a:r>
            <a:r>
              <a:rPr sz="2400" spc="-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и</a:t>
            </a:r>
            <a:r>
              <a:rPr sz="2400" spc="-1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60" dirty="0">
                <a:solidFill>
                  <a:srgbClr val="6F2F9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25" dirty="0">
                <a:solidFill>
                  <a:srgbClr val="252525"/>
                </a:solidFill>
                <a:latin typeface="Trebuchet MS"/>
                <a:cs typeface="Trebuchet MS"/>
              </a:rPr>
              <a:t>a_dict</a:t>
            </a:r>
            <a:r>
              <a:rPr sz="24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252525"/>
                </a:solidFill>
                <a:latin typeface="Trebuchet MS"/>
                <a:cs typeface="Trebuchet MS"/>
              </a:rPr>
              <a:t>=</a:t>
            </a:r>
            <a:r>
              <a:rPr sz="24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rebuchet MS"/>
                <a:cs typeface="Trebuchet MS"/>
              </a:rPr>
              <a:t>{"one":1,</a:t>
            </a:r>
            <a:r>
              <a:rPr sz="2400" spc="-3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rebuchet MS"/>
                <a:cs typeface="Trebuchet MS"/>
              </a:rPr>
              <a:t>"two":2,</a:t>
            </a:r>
            <a:r>
              <a:rPr sz="2400" spc="-3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rebuchet MS"/>
                <a:cs typeface="Trebuchet MS"/>
              </a:rPr>
              <a:t>"three":3}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-195" dirty="0">
                <a:solidFill>
                  <a:srgbClr val="6F2F9F"/>
                </a:solidFill>
                <a:latin typeface="Trebuchet MS"/>
                <a:cs typeface="Trebuchet MS"/>
              </a:rPr>
              <a:t>f</a:t>
            </a:r>
            <a:r>
              <a:rPr sz="2400" b="1" spc="6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400" b="1" spc="50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400" b="1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k</a:t>
            </a:r>
            <a:r>
              <a:rPr sz="2400" spc="-19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y</a:t>
            </a:r>
            <a:r>
              <a:rPr sz="2400" spc="-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6F2F9F"/>
                </a:solidFill>
                <a:latin typeface="Trebuchet MS"/>
                <a:cs typeface="Trebuchet MS"/>
              </a:rPr>
              <a:t>in</a:t>
            </a:r>
            <a:r>
              <a:rPr sz="2400" b="1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252525"/>
                </a:solidFill>
                <a:latin typeface="Trebuchet MS"/>
                <a:cs typeface="Trebuchet MS"/>
              </a:rPr>
              <a:t>_</a:t>
            </a:r>
            <a:r>
              <a:rPr sz="2400" spc="-130" dirty="0">
                <a:solidFill>
                  <a:srgbClr val="252525"/>
                </a:solidFill>
                <a:latin typeface="Trebuchet MS"/>
                <a:cs typeface="Trebuchet MS"/>
              </a:rPr>
              <a:t>di</a:t>
            </a:r>
            <a:r>
              <a:rPr sz="2400" spc="-150" dirty="0">
                <a:solidFill>
                  <a:srgbClr val="252525"/>
                </a:solidFill>
                <a:latin typeface="Trebuchet MS"/>
                <a:cs typeface="Trebuchet MS"/>
              </a:rPr>
              <a:t>ct</a:t>
            </a:r>
            <a:r>
              <a:rPr sz="2400" spc="-360" dirty="0">
                <a:solidFill>
                  <a:srgbClr val="252525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24529" y="5090921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252525"/>
                </a:solidFill>
                <a:latin typeface="Trebuchet MS"/>
                <a:cs typeface="Trebuchet MS"/>
              </a:rPr>
              <a:t>prin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252525"/>
                </a:solidFill>
                <a:latin typeface="Trebuchet MS"/>
                <a:cs typeface="Trebuchet MS"/>
              </a:rPr>
              <a:t>(</a:t>
            </a:r>
            <a:r>
              <a:rPr sz="2400" spc="-135" dirty="0">
                <a:solidFill>
                  <a:srgbClr val="252525"/>
                </a:solidFill>
                <a:latin typeface="Trebuchet MS"/>
                <a:cs typeface="Trebuchet MS"/>
              </a:rPr>
              <a:t>k</a:t>
            </a:r>
            <a:r>
              <a:rPr sz="2400" spc="-19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2400" spc="-120" dirty="0">
                <a:solidFill>
                  <a:srgbClr val="252525"/>
                </a:solidFill>
                <a:latin typeface="Trebuchet MS"/>
                <a:cs typeface="Trebuchet MS"/>
              </a:rPr>
              <a:t>y)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8365" y="5090921"/>
            <a:ext cx="38468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6F2F9F"/>
                </a:solidFill>
                <a:latin typeface="Trebuchet MS"/>
                <a:cs typeface="Trebuchet MS"/>
              </a:rPr>
              <a:t>#</a:t>
            </a:r>
            <a:r>
              <a:rPr sz="2400" spc="35" dirty="0">
                <a:solidFill>
                  <a:srgbClr val="6F2F9F"/>
                </a:solidFill>
                <a:latin typeface="Corbel"/>
                <a:cs typeface="Corbel"/>
              </a:rPr>
              <a:t>для </a:t>
            </a:r>
            <a:r>
              <a:rPr sz="2400" spc="-15" dirty="0">
                <a:solidFill>
                  <a:srgbClr val="6F2F9F"/>
                </a:solidFill>
                <a:latin typeface="Corbel"/>
                <a:cs typeface="Corbel"/>
              </a:rPr>
              <a:t>каждого 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ключа(имени)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Corbel"/>
                <a:cs typeface="Corbel"/>
              </a:rPr>
              <a:t>выводит</a:t>
            </a:r>
            <a:r>
              <a:rPr sz="2400" spc="-3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его</a:t>
            </a:r>
            <a:r>
              <a:rPr sz="2400" spc="-5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значение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79756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125"/>
              </a:spcBef>
            </a:pPr>
            <a:r>
              <a:rPr spc="165" dirty="0"/>
              <a:t>ФУНКЦИЯ</a:t>
            </a:r>
            <a:r>
              <a:rPr spc="380" dirty="0"/>
              <a:t> </a:t>
            </a:r>
            <a:r>
              <a:rPr b="1" spc="420" dirty="0">
                <a:latin typeface="Trebuchet MS"/>
                <a:cs typeface="Trebuchet MS"/>
              </a:rPr>
              <a:t>RANGE()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2642438"/>
            <a:ext cx="4464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Она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может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работать</a:t>
            </a:r>
            <a:r>
              <a:rPr sz="2400" spc="-5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3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способами: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4939" y="3555491"/>
            <a:ext cx="1925955" cy="1177290"/>
            <a:chOff x="1424939" y="3555491"/>
            <a:chExt cx="1925955" cy="1177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39" y="3555491"/>
              <a:ext cx="132511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9" y="3563111"/>
              <a:ext cx="552437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6311" y="3555491"/>
              <a:ext cx="604265" cy="6774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39" y="4047743"/>
              <a:ext cx="1325118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959" y="4055363"/>
              <a:ext cx="800862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4723" y="4047743"/>
              <a:ext cx="605789" cy="67741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02994" y="3504487"/>
            <a:ext cx="1463040" cy="100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2400" b="1" spc="10" dirty="0">
                <a:solidFill>
                  <a:srgbClr val="6F2F9F"/>
                </a:solidFill>
                <a:latin typeface="Trebuchet MS"/>
                <a:cs typeface="Trebuchet MS"/>
              </a:rPr>
              <a:t>range(</a:t>
            </a:r>
            <a:r>
              <a:rPr sz="2400" b="1" spc="10" dirty="0">
                <a:solidFill>
                  <a:srgbClr val="6F2F9F"/>
                </a:solidFill>
                <a:latin typeface="Corbel"/>
                <a:cs typeface="Corbel"/>
              </a:rPr>
              <a:t>5</a:t>
            </a:r>
            <a:r>
              <a:rPr sz="2400" b="1" spc="10" dirty="0">
                <a:solidFill>
                  <a:srgbClr val="6F2F9F"/>
                </a:solidFill>
                <a:latin typeface="Trebuchet MS"/>
                <a:cs typeface="Trebuchet MS"/>
              </a:rPr>
              <a:t>) </a:t>
            </a:r>
            <a:r>
              <a:rPr sz="2400" b="1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6F2F9F"/>
                </a:solidFill>
                <a:latin typeface="Trebuchet MS"/>
                <a:cs typeface="Trebuchet MS"/>
              </a:rPr>
              <a:t>ran</a:t>
            </a:r>
            <a:r>
              <a:rPr sz="2400" b="1" spc="-10" dirty="0">
                <a:solidFill>
                  <a:srgbClr val="6F2F9F"/>
                </a:solidFill>
                <a:latin typeface="Trebuchet MS"/>
                <a:cs typeface="Trebuchet MS"/>
              </a:rPr>
              <a:t>ge(</a:t>
            </a:r>
            <a:r>
              <a:rPr sz="2400" b="1" spc="-5" dirty="0">
                <a:solidFill>
                  <a:srgbClr val="6F2F9F"/>
                </a:solidFill>
                <a:latin typeface="Corbel"/>
                <a:cs typeface="Corbel"/>
              </a:rPr>
              <a:t>2,5</a:t>
            </a:r>
            <a:r>
              <a:rPr sz="2400" b="1" spc="40" dirty="0">
                <a:solidFill>
                  <a:srgbClr val="6F2F9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175" y="3504487"/>
            <a:ext cx="7646670" cy="1009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spc="140" dirty="0">
                <a:solidFill>
                  <a:srgbClr val="252525"/>
                </a:solidFill>
                <a:latin typeface="Trebuchet MS"/>
                <a:cs typeface="Trebuchet MS"/>
              </a:rPr>
              <a:t>#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отв</a:t>
            </a:r>
            <a:r>
              <a:rPr sz="2400" spc="-70" dirty="0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т: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0,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1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,2,3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4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– то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ть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0</a:t>
            </a:r>
            <a:r>
              <a:rPr sz="2400" spc="-2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ч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сл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sz="2400" spc="18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(не вкл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ю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ч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sz="2400" spc="-45" dirty="0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ль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н</a:t>
            </a:r>
            <a:r>
              <a:rPr sz="2400" spc="-45" dirty="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5" dirty="0">
                <a:solidFill>
                  <a:srgbClr val="252525"/>
                </a:solidFill>
                <a:latin typeface="Trebuchet MS"/>
                <a:cs typeface="Trebuchet MS"/>
              </a:rPr>
              <a:t>#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ответ: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2,3,4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– то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есть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от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числа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(вкл)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до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числа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(не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вкл)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4939" y="4541520"/>
            <a:ext cx="2175510" cy="685165"/>
            <a:chOff x="1424939" y="4541520"/>
            <a:chExt cx="2175510" cy="6851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39" y="4541520"/>
              <a:ext cx="1325118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6959" y="4549140"/>
              <a:ext cx="1049274" cy="677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136" y="4541520"/>
              <a:ext cx="607313" cy="67741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02994" y="4616957"/>
            <a:ext cx="349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400" b="1" spc="5" dirty="0">
                <a:solidFill>
                  <a:srgbClr val="6F2F9F"/>
                </a:solidFill>
                <a:latin typeface="Trebuchet MS"/>
                <a:cs typeface="Trebuchet MS"/>
              </a:rPr>
              <a:t>range(</a:t>
            </a:r>
            <a:r>
              <a:rPr sz="2400" b="1" spc="5" dirty="0">
                <a:solidFill>
                  <a:srgbClr val="6F2F9F"/>
                </a:solidFill>
                <a:latin typeface="Corbel"/>
                <a:cs typeface="Corbel"/>
              </a:rPr>
              <a:t>2,5,2</a:t>
            </a:r>
            <a:r>
              <a:rPr sz="2400" b="1" spc="5" dirty="0">
                <a:solidFill>
                  <a:srgbClr val="6F2F9F"/>
                </a:solidFill>
                <a:latin typeface="Trebuchet MS"/>
                <a:cs typeface="Trebuchet MS"/>
              </a:rPr>
              <a:t>)	</a:t>
            </a:r>
            <a:r>
              <a:rPr sz="2400" spc="5" dirty="0">
                <a:solidFill>
                  <a:srgbClr val="252525"/>
                </a:solidFill>
                <a:latin typeface="Trebuchet MS"/>
                <a:cs typeface="Trebuchet MS"/>
              </a:rPr>
              <a:t>#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ответ:</a:t>
            </a:r>
            <a:r>
              <a:rPr sz="2400" spc="-6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2,4</a:t>
            </a:r>
            <a:r>
              <a:rPr sz="2400" spc="-4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–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0975" y="4616957"/>
            <a:ext cx="629539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то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есть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от</a:t>
            </a:r>
            <a:r>
              <a:rPr sz="2400" spc="-3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1-го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числа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(вкл)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Corbel"/>
                <a:cs typeface="Corbel"/>
              </a:rPr>
              <a:t>до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2-го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числа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(не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вкл) </a:t>
            </a:r>
            <a:r>
              <a:rPr sz="2400" spc="-46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шагом: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3-е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число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9085" y="867917"/>
            <a:ext cx="2435860" cy="756285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40"/>
              </a:spcBef>
            </a:pPr>
            <a:r>
              <a:rPr spc="145" dirty="0"/>
              <a:t>ПРАКТИКА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0129" y="1890140"/>
            <a:ext cx="7322184" cy="432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Считай,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что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это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задание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выполнено,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когда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увидишь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после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запуска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в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терминале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строк,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что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сегодня</a:t>
            </a:r>
            <a:endParaRPr sz="2400">
              <a:latin typeface="Corbel"/>
              <a:cs typeface="Corbe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хороший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день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:)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1955"/>
              </a:spcBef>
              <a:buClr>
                <a:srgbClr val="9BAEB5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Нап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и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ш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и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с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е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ку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н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д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омер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2400" spc="-2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Ч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т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об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ы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з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а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торм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о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зит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ь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выв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о</a:t>
            </a:r>
            <a:r>
              <a:rPr sz="2400" spc="50" dirty="0">
                <a:solidFill>
                  <a:srgbClr val="FFFFFF"/>
                </a:solidFill>
                <a:latin typeface="Corbel"/>
                <a:cs typeface="Corbel"/>
              </a:rPr>
              <a:t>д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endParaRPr sz="2400">
              <a:latin typeface="Corbel"/>
              <a:cs typeface="Corbe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напиши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на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самой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первой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строке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кода:</a:t>
            </a:r>
            <a:endParaRPr sz="2400">
              <a:latin typeface="Corbel"/>
              <a:cs typeface="Corbel"/>
            </a:endParaRPr>
          </a:p>
          <a:p>
            <a:pPr marL="3042285">
              <a:lnSpc>
                <a:spcPct val="100000"/>
              </a:lnSpc>
              <a:spcBef>
                <a:spcPts val="1055"/>
              </a:spcBef>
            </a:pP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44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А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в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функции,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после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строки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кода,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которая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выводит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номер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секунды,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напиши строку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кода:</a:t>
            </a:r>
            <a:endParaRPr sz="2400">
              <a:latin typeface="Corbel"/>
              <a:cs typeface="Corbel"/>
            </a:endParaRPr>
          </a:p>
          <a:p>
            <a:pPr marL="3109595">
              <a:lnSpc>
                <a:spcPct val="100000"/>
              </a:lnSpc>
              <a:spcBef>
                <a:spcPts val="1005"/>
              </a:spcBef>
            </a:pP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time.sleep(</a:t>
            </a:r>
            <a:r>
              <a:rPr sz="2400" spc="-135" dirty="0">
                <a:solidFill>
                  <a:srgbClr val="FFFFFF"/>
                </a:solidFill>
                <a:latin typeface="Corbel"/>
                <a:cs typeface="Corbel"/>
              </a:rPr>
              <a:t>1)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745998"/>
            <a:ext cx="7729855" cy="826135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240"/>
              </a:spcBef>
            </a:pPr>
            <a:r>
              <a:rPr spc="145" dirty="0"/>
              <a:t>ЦИКЛ</a:t>
            </a:r>
            <a:r>
              <a:rPr spc="385" dirty="0"/>
              <a:t> </a:t>
            </a:r>
            <a:r>
              <a:rPr b="1" spc="500" dirty="0">
                <a:latin typeface="Trebuchet MS"/>
                <a:cs typeface="Trebuchet MS"/>
              </a:rPr>
              <a:t>WHILE</a:t>
            </a:r>
            <a:r>
              <a:rPr b="1" spc="125" dirty="0">
                <a:latin typeface="Trebuchet MS"/>
                <a:cs typeface="Trebuchet MS"/>
              </a:rPr>
              <a:t> </a:t>
            </a:r>
            <a:r>
              <a:rPr b="1" spc="160" dirty="0">
                <a:latin typeface="Corbel"/>
                <a:cs typeface="Corbel"/>
              </a:rPr>
              <a:t>(ПОКА)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023618"/>
            <a:ext cx="7289800" cy="120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52525"/>
                </a:solidFill>
                <a:latin typeface="Corbel"/>
                <a:cs typeface="Corbel"/>
              </a:rPr>
              <a:t>Эти</a:t>
            </a:r>
            <a:r>
              <a:rPr sz="2600" spc="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Corbel"/>
                <a:cs typeface="Corbel"/>
              </a:rPr>
              <a:t>команды</a:t>
            </a:r>
            <a:r>
              <a:rPr sz="2600" spc="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252525"/>
                </a:solidFill>
                <a:latin typeface="Corbel"/>
                <a:cs typeface="Corbel"/>
              </a:rPr>
              <a:t>работают пока</a:t>
            </a:r>
            <a:r>
              <a:rPr sz="2600" spc="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Corbel"/>
                <a:cs typeface="Corbel"/>
              </a:rPr>
              <a:t>выполняется</a:t>
            </a:r>
            <a:r>
              <a:rPr sz="2600" dirty="0">
                <a:solidFill>
                  <a:srgbClr val="252525"/>
                </a:solidFill>
                <a:latin typeface="Corbel"/>
                <a:cs typeface="Corbel"/>
              </a:rPr>
              <a:t> условие.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Чаще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всего</a:t>
            </a:r>
            <a:r>
              <a:rPr sz="2400" spc="-3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используется</a:t>
            </a:r>
            <a:r>
              <a:rPr sz="2400" spc="-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цикл</a:t>
            </a:r>
            <a:r>
              <a:rPr sz="2400" spc="-2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sz="2400" spc="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Corbel"/>
                <a:cs typeface="Corbel"/>
              </a:rPr>
              <a:t>виде</a:t>
            </a:r>
            <a:r>
              <a:rPr sz="2400" spc="-85" dirty="0">
                <a:solidFill>
                  <a:srgbClr val="252525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2076" y="3750564"/>
            <a:ext cx="2510790" cy="1171575"/>
            <a:chOff x="2132076" y="3750564"/>
            <a:chExt cx="2510790" cy="1171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076" y="3750564"/>
              <a:ext cx="1491234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076" y="4236720"/>
              <a:ext cx="144398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2968" y="4244340"/>
              <a:ext cx="723137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3008" y="4236720"/>
              <a:ext cx="1149858" cy="67741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10129" y="3705395"/>
            <a:ext cx="4021454" cy="149161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b="1" spc="2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=</a:t>
            </a:r>
            <a:r>
              <a:rPr sz="2400" b="1" spc="-4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400" b="1" spc="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400" b="1" spc="20" dirty="0">
                <a:solidFill>
                  <a:srgbClr val="6F2F9F"/>
                </a:solidFill>
                <a:latin typeface="Trebuchet MS"/>
                <a:cs typeface="Trebuchet MS"/>
              </a:rPr>
              <a:t>u</a:t>
            </a:r>
            <a:r>
              <a:rPr sz="2400" b="1" spc="-60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930910" algn="l"/>
              </a:tabLst>
            </a:pPr>
            <a:r>
              <a:rPr sz="2400" b="1" spc="-45" dirty="0">
                <a:solidFill>
                  <a:srgbClr val="6F2F9F"/>
                </a:solidFill>
                <a:latin typeface="Trebuchet MS"/>
                <a:cs typeface="Trebuchet MS"/>
              </a:rPr>
              <a:t>while	</a:t>
            </a:r>
            <a:r>
              <a:rPr sz="2400" b="1" spc="-4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400" b="1" spc="-40" dirty="0">
                <a:solidFill>
                  <a:srgbClr val="6F2F9F"/>
                </a:solidFill>
                <a:latin typeface="Corbel"/>
                <a:cs typeface="Corbel"/>
              </a:rPr>
              <a:t>==</a:t>
            </a:r>
            <a:r>
              <a:rPr sz="2400" b="1" spc="-40" dirty="0">
                <a:solidFill>
                  <a:srgbClr val="6F2F9F"/>
                </a:solidFill>
                <a:latin typeface="Trebuchet MS"/>
                <a:cs typeface="Trebuchet MS"/>
              </a:rPr>
              <a:t>True: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print(“</a:t>
            </a:r>
            <a:r>
              <a:rPr sz="2400" spc="-60" dirty="0">
                <a:solidFill>
                  <a:srgbClr val="252525"/>
                </a:solidFill>
                <a:latin typeface="Corbel"/>
                <a:cs typeface="Corbel"/>
              </a:rPr>
              <a:t>бесконечность!</a:t>
            </a: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”)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2765" y="4805553"/>
            <a:ext cx="4121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6F2F9F"/>
                </a:solidFill>
                <a:latin typeface="Trebuchet MS"/>
                <a:cs typeface="Trebuchet MS"/>
              </a:rPr>
              <a:t>#</a:t>
            </a:r>
            <a:r>
              <a:rPr sz="2400" spc="45" dirty="0">
                <a:solidFill>
                  <a:srgbClr val="6F2F9F"/>
                </a:solidFill>
                <a:latin typeface="Corbel"/>
                <a:cs typeface="Corbel"/>
              </a:rPr>
              <a:t>но </a:t>
            </a:r>
            <a:r>
              <a:rPr sz="2400" spc="-5" dirty="0">
                <a:solidFill>
                  <a:srgbClr val="6F2F9F"/>
                </a:solidFill>
                <a:latin typeface="Corbel"/>
                <a:cs typeface="Corbel"/>
              </a:rPr>
              <a:t>осторожно!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этот </a:t>
            </a:r>
            <a:r>
              <a:rPr sz="2400" spc="-15" dirty="0">
                <a:solidFill>
                  <a:srgbClr val="6F2F9F"/>
                </a:solidFill>
                <a:latin typeface="Corbel"/>
                <a:cs typeface="Corbel"/>
              </a:rPr>
              <a:t>цикл </a:t>
            </a:r>
            <a:r>
              <a:rPr sz="2400" spc="-1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45" dirty="0">
                <a:solidFill>
                  <a:srgbClr val="6F2F9F"/>
                </a:solidFill>
                <a:latin typeface="Corbel"/>
                <a:cs typeface="Corbel"/>
              </a:rPr>
              <a:t>будет</a:t>
            </a:r>
            <a:r>
              <a:rPr sz="2400" spc="-2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orbel"/>
                <a:cs typeface="Corbel"/>
              </a:rPr>
              <a:t>выполняться</a:t>
            </a:r>
            <a:r>
              <a:rPr sz="2400" spc="-3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orbel"/>
                <a:cs typeface="Corbel"/>
              </a:rPr>
              <a:t>бесконечно </a:t>
            </a:r>
            <a:r>
              <a:rPr sz="2400" spc="-46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и</a:t>
            </a:r>
            <a:r>
              <a:rPr sz="2400" spc="-1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spc="-45" dirty="0">
                <a:solidFill>
                  <a:srgbClr val="6F2F9F"/>
                </a:solidFill>
                <a:latin typeface="Corbel"/>
                <a:cs typeface="Corbel"/>
              </a:rPr>
              <a:t>никогда</a:t>
            </a:r>
            <a:r>
              <a:rPr sz="2400" spc="-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6F2F9F"/>
                </a:solidFill>
                <a:latin typeface="Corbel"/>
                <a:cs typeface="Corbel"/>
              </a:rPr>
              <a:t>не </a:t>
            </a:r>
            <a:r>
              <a:rPr sz="2400" spc="-10" dirty="0">
                <a:solidFill>
                  <a:srgbClr val="6F2F9F"/>
                </a:solidFill>
                <a:latin typeface="Corbel"/>
                <a:cs typeface="Corbel"/>
              </a:rPr>
              <a:t>остановится!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717" y="965453"/>
            <a:ext cx="5276215" cy="93726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680"/>
              </a:spcBef>
              <a:tabLst>
                <a:tab pos="3745865" algn="l"/>
              </a:tabLst>
            </a:pPr>
            <a:r>
              <a:rPr spc="120" dirty="0"/>
              <a:t>ВЫХОД</a:t>
            </a:r>
            <a:r>
              <a:rPr spc="415" dirty="0"/>
              <a:t> </a:t>
            </a:r>
            <a:r>
              <a:rPr spc="95" dirty="0"/>
              <a:t>ИЗ</a:t>
            </a:r>
            <a:r>
              <a:rPr spc="405" dirty="0"/>
              <a:t> </a:t>
            </a:r>
            <a:r>
              <a:rPr spc="155" dirty="0"/>
              <a:t>ЦИКЛА	</a:t>
            </a:r>
            <a:r>
              <a:rPr spc="260" dirty="0">
                <a:latin typeface="Trebuchet MS"/>
                <a:cs typeface="Trebuchet MS"/>
              </a:rPr>
              <a:t>WHILE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329" y="2530865"/>
            <a:ext cx="9030970" cy="27324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400" spc="-15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252525"/>
                </a:solidFill>
                <a:latin typeface="Trebuchet MS"/>
                <a:cs typeface="Trebuchet MS"/>
              </a:rPr>
              <a:t>=</a:t>
            </a:r>
            <a:r>
              <a:rPr sz="2400" spc="-3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24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2400" spc="-85" dirty="0">
                <a:solidFill>
                  <a:srgbClr val="252525"/>
                </a:solidFill>
                <a:latin typeface="Trebuchet MS"/>
                <a:cs typeface="Trebuchet MS"/>
              </a:rPr>
              <a:t>rue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831215" algn="l"/>
              </a:tabLst>
            </a:pPr>
            <a:r>
              <a:rPr sz="2400" spc="-140" dirty="0">
                <a:solidFill>
                  <a:srgbClr val="252525"/>
                </a:solidFill>
                <a:latin typeface="Trebuchet MS"/>
                <a:cs typeface="Trebuchet MS"/>
              </a:rPr>
              <a:t>while	</a:t>
            </a:r>
            <a:r>
              <a:rPr sz="2400" spc="-254" dirty="0">
                <a:solidFill>
                  <a:srgbClr val="252525"/>
                </a:solidFill>
                <a:latin typeface="Trebuchet MS"/>
                <a:cs typeface="Trebuchet MS"/>
              </a:rPr>
              <a:t>t: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950"/>
              </a:spcBef>
            </a:pPr>
            <a:r>
              <a:rPr sz="2400" spc="-24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252525"/>
                </a:solidFill>
                <a:latin typeface="Trebuchet MS"/>
                <a:cs typeface="Trebuchet MS"/>
              </a:rPr>
              <a:t>=</a:t>
            </a:r>
            <a:r>
              <a:rPr sz="2400" spc="-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rebuchet MS"/>
                <a:cs typeface="Trebuchet MS"/>
              </a:rPr>
              <a:t>inpu</a:t>
            </a:r>
            <a:r>
              <a:rPr sz="2400" spc="-114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24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rebuchet MS"/>
                <a:cs typeface="Trebuchet MS"/>
              </a:rPr>
              <a:t>(</a:t>
            </a:r>
            <a:r>
              <a:rPr sz="2400" spc="-200" dirty="0">
                <a:solidFill>
                  <a:srgbClr val="252525"/>
                </a:solidFill>
                <a:latin typeface="Trebuchet MS"/>
                <a:cs typeface="Trebuchet MS"/>
              </a:rPr>
              <a:t>“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вве</a:t>
            </a:r>
            <a:r>
              <a:rPr sz="2400" spc="-45" dirty="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ит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любо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 ч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сл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sz="24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ил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вве</a:t>
            </a:r>
            <a:r>
              <a:rPr sz="2400" spc="-45" dirty="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sz="2400" spc="-5" dirty="0">
                <a:solidFill>
                  <a:srgbClr val="252525"/>
                </a:solidFill>
                <a:latin typeface="Corbel"/>
                <a:cs typeface="Corbel"/>
              </a:rPr>
              <a:t>ит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sz="2400" spc="2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rebuchet MS"/>
                <a:cs typeface="Trebuchet MS"/>
              </a:rPr>
              <a:t>0</a:t>
            </a:r>
            <a:r>
              <a:rPr sz="2400" spc="-25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для</a:t>
            </a:r>
            <a:r>
              <a:rPr sz="2400" spc="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вых</a:t>
            </a:r>
            <a:r>
              <a:rPr sz="2400" spc="-55" dirty="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sz="2400" spc="-40" dirty="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sz="2400" dirty="0">
                <a:solidFill>
                  <a:srgbClr val="252525"/>
                </a:solidFill>
                <a:latin typeface="Corbel"/>
                <a:cs typeface="Corbel"/>
              </a:rPr>
              <a:t>а:</a:t>
            </a:r>
            <a:r>
              <a:rPr sz="2400" spc="-15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2400" spc="-175" dirty="0">
                <a:solidFill>
                  <a:srgbClr val="252525"/>
                </a:solidFill>
                <a:latin typeface="Trebuchet MS"/>
                <a:cs typeface="Trebuchet MS"/>
              </a:rPr>
              <a:t>“)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15"/>
              </a:spcBef>
            </a:pPr>
            <a:r>
              <a:rPr sz="3200" b="1" spc="-155" dirty="0">
                <a:solidFill>
                  <a:srgbClr val="6F2F9F"/>
                </a:solidFill>
                <a:latin typeface="Trebuchet MS"/>
                <a:cs typeface="Trebuchet MS"/>
              </a:rPr>
              <a:t>if</a:t>
            </a:r>
            <a:r>
              <a:rPr sz="3200" b="1" spc="-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3200" b="1" spc="-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Trebuchet MS"/>
                <a:cs typeface="Trebuchet MS"/>
              </a:rPr>
              <a:t>==</a:t>
            </a:r>
            <a:r>
              <a:rPr sz="3200" b="1" spc="-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b="1" spc="-210" dirty="0">
                <a:solidFill>
                  <a:srgbClr val="6F2F9F"/>
                </a:solidFill>
                <a:latin typeface="Trebuchet MS"/>
                <a:cs typeface="Trebuchet MS"/>
              </a:rPr>
              <a:t>0:</a:t>
            </a:r>
            <a:endParaRPr sz="32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3200" b="1" spc="3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3200" b="1" spc="-10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Trebuchet MS"/>
                <a:cs typeface="Trebuchet MS"/>
              </a:rPr>
              <a:t>=</a:t>
            </a:r>
            <a:r>
              <a:rPr sz="3200" b="1" spc="-10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b="1" spc="-35" dirty="0">
                <a:solidFill>
                  <a:srgbClr val="6F2F9F"/>
                </a:solidFill>
                <a:latin typeface="Trebuchet MS"/>
                <a:cs typeface="Trebuchet MS"/>
              </a:rPr>
              <a:t>False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9085" y="1125474"/>
            <a:ext cx="2435860" cy="754380"/>
          </a:xfrm>
          <a:prstGeom prst="rect">
            <a:avLst/>
          </a:prstGeom>
          <a:solidFill>
            <a:srgbClr val="FFFFFF"/>
          </a:solidFill>
          <a:ln w="32003">
            <a:solidFill>
              <a:srgbClr val="40404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35"/>
              </a:spcBef>
            </a:pPr>
            <a:r>
              <a:rPr spc="145" dirty="0"/>
              <a:t>ПРАКТИКА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5545" y="2836926"/>
            <a:ext cx="72256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dirty="0">
                <a:solidFill>
                  <a:srgbClr val="9BAEB5"/>
                </a:solidFill>
                <a:latin typeface="Corbel"/>
                <a:cs typeface="Corbel"/>
              </a:rPr>
              <a:t>1.	</a:t>
            </a:r>
            <a:r>
              <a:rPr sz="3200" spc="-30" dirty="0">
                <a:solidFill>
                  <a:srgbClr val="FFFFFF"/>
                </a:solidFill>
                <a:latin typeface="Corbel"/>
                <a:cs typeface="Corbel"/>
              </a:rPr>
              <a:t>Сделать</a:t>
            </a:r>
            <a:r>
              <a:rPr sz="3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так, чтобы</a:t>
            </a:r>
            <a:r>
              <a:rPr sz="3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rbel"/>
                <a:cs typeface="Corbel"/>
              </a:rPr>
              <a:t>терминал-бот</a:t>
            </a:r>
            <a:endParaRPr sz="3200">
              <a:latin typeface="Corbel"/>
              <a:cs typeface="Corbel"/>
            </a:endParaRPr>
          </a:p>
          <a:p>
            <a:pPr marL="527685" marR="508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(или </a:t>
            </a:r>
            <a:r>
              <a:rPr sz="3200" spc="-10" dirty="0">
                <a:solidFill>
                  <a:srgbClr val="FFFFFF"/>
                </a:solidFill>
                <a:latin typeface="Corbel"/>
                <a:cs typeface="Corbel"/>
              </a:rPr>
              <a:t>Википедия)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работал </a:t>
            </a:r>
            <a:r>
              <a:rPr sz="3200" spc="-15" dirty="0">
                <a:solidFill>
                  <a:srgbClr val="FFFFFF"/>
                </a:solidFill>
                <a:latin typeface="Corbel"/>
                <a:cs typeface="Corbel"/>
              </a:rPr>
              <a:t>бесконечно, </a:t>
            </a:r>
            <a:r>
              <a:rPr sz="3200" spc="-6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пока</a:t>
            </a:r>
            <a:r>
              <a:rPr sz="3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не</a:t>
            </a:r>
            <a:r>
              <a:rPr sz="3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orbel"/>
                <a:cs typeface="Corbel"/>
              </a:rPr>
              <a:t>введешь</a:t>
            </a:r>
            <a:r>
              <a:rPr sz="3200" spc="-15" dirty="0">
                <a:solidFill>
                  <a:srgbClr val="FFFFFF"/>
                </a:solidFill>
                <a:latin typeface="Corbel"/>
                <a:cs typeface="Corbel"/>
              </a:rPr>
              <a:t> ноль.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341</Words>
  <Application>Microsoft Office PowerPoint</Application>
  <PresentationFormat>Широкоэкранный</PresentationFormat>
  <Paragraphs>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Microsoft Sans Serif</vt:lpstr>
      <vt:lpstr>Trebuchet MS</vt:lpstr>
      <vt:lpstr>Office Theme</vt:lpstr>
      <vt:lpstr>Презентация PowerPoint</vt:lpstr>
      <vt:lpstr>СОДЕРЖАНИЕ ПРЕЗЕНТАЦИИ</vt:lpstr>
      <vt:lpstr>ЦИКЛ – ЭТО КОМАНДА, КОТОРАЯ  ВЫПОЛНЯЕТСЯ НЕСКОЛЬКО РАЗ.</vt:lpstr>
      <vt:lpstr>ЦИКЛ FOR (ДЛЯ)</vt:lpstr>
      <vt:lpstr>ФУНКЦИЯ RANGE()</vt:lpstr>
      <vt:lpstr>ПРАКТИКА</vt:lpstr>
      <vt:lpstr>ЦИКЛ WHILE (ПОКА)</vt:lpstr>
      <vt:lpstr>ВЫХОД ИЗ ЦИКЛА WHILE</vt:lpstr>
      <vt:lpstr>ПРАКТИКА</vt:lpstr>
      <vt:lpstr>ШПАРГАЛКА</vt:lpstr>
      <vt:lpstr>Презентация PowerPoint</vt:lpstr>
      <vt:lpstr>ДОМАШКА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0.  инструкция по эксплуатации курсов по питону</dc:title>
  <dc:creator>Valeriya Baranova</dc:creator>
  <cp:lastModifiedBy>Artur</cp:lastModifiedBy>
  <cp:revision>1</cp:revision>
  <dcterms:created xsi:type="dcterms:W3CDTF">2021-06-23T15:19:23Z</dcterms:created>
  <dcterms:modified xsi:type="dcterms:W3CDTF">2021-06-25T14:29:19Z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2021-06-23T00:00:00Z</vt:filetime>
  </property>
</Properties>
</file>