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24662" y="1101089"/>
            <a:ext cx="5372100" cy="1610995"/>
          </a:xfrm>
          <a:custGeom>
            <a:avLst/>
            <a:gdLst/>
            <a:ahLst/>
            <a:cxnLst/>
            <a:rect l="l" t="t" r="r" b="b"/>
            <a:pathLst>
              <a:path w="5372100" h="1610995">
                <a:moveTo>
                  <a:pt x="5372100" y="0"/>
                </a:moveTo>
                <a:lnTo>
                  <a:pt x="0" y="0"/>
                </a:lnTo>
                <a:lnTo>
                  <a:pt x="0" y="1610867"/>
                </a:lnTo>
                <a:lnTo>
                  <a:pt x="5372100" y="1610867"/>
                </a:lnTo>
                <a:lnTo>
                  <a:pt x="5372100" y="0"/>
                </a:lnTo>
                <a:close/>
              </a:path>
            </a:pathLst>
          </a:custGeom>
          <a:solidFill>
            <a:srgbClr val="FAB1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4662" y="1101089"/>
            <a:ext cx="5372100" cy="1610995"/>
          </a:xfrm>
          <a:custGeom>
            <a:avLst/>
            <a:gdLst/>
            <a:ahLst/>
            <a:cxnLst/>
            <a:rect l="l" t="t" r="r" b="b"/>
            <a:pathLst>
              <a:path w="5372100" h="1610995">
                <a:moveTo>
                  <a:pt x="0" y="1610867"/>
                </a:moveTo>
                <a:lnTo>
                  <a:pt x="5372100" y="1610867"/>
                </a:lnTo>
                <a:lnTo>
                  <a:pt x="5372100" y="0"/>
                </a:lnTo>
                <a:lnTo>
                  <a:pt x="0" y="0"/>
                </a:lnTo>
                <a:lnTo>
                  <a:pt x="0" y="161086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61313" y="1768855"/>
            <a:ext cx="4098290" cy="36830"/>
          </a:xfrm>
          <a:custGeom>
            <a:avLst/>
            <a:gdLst/>
            <a:ahLst/>
            <a:cxnLst/>
            <a:rect l="l" t="t" r="r" b="b"/>
            <a:pathLst>
              <a:path w="4098290" h="36830">
                <a:moveTo>
                  <a:pt x="4098036" y="0"/>
                </a:moveTo>
                <a:lnTo>
                  <a:pt x="0" y="0"/>
                </a:lnTo>
                <a:lnTo>
                  <a:pt x="0" y="36576"/>
                </a:lnTo>
                <a:lnTo>
                  <a:pt x="4098036" y="36576"/>
                </a:lnTo>
                <a:lnTo>
                  <a:pt x="409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379" y="2649677"/>
            <a:ext cx="6635241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865955" y="6205420"/>
            <a:ext cx="3158490" cy="59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0CC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866" y="1195831"/>
            <a:ext cx="409511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855344" marR="5080" indent="-843280">
              <a:lnSpc>
                <a:spcPts val="4320"/>
              </a:lnSpc>
              <a:spcBef>
                <a:spcPts val="640"/>
              </a:spcBef>
            </a:pPr>
            <a:r>
              <a:rPr dirty="0" sz="4000" spc="-195">
                <a:solidFill>
                  <a:srgbClr val="FFFFFF"/>
                </a:solidFill>
                <a:latin typeface="Microsoft Sans Serif"/>
                <a:cs typeface="Microsoft Sans Serif"/>
              </a:rPr>
              <a:t>К</a:t>
            </a:r>
            <a:r>
              <a:rPr dirty="0" sz="4000" spc="195">
                <a:solidFill>
                  <a:srgbClr val="FFFFFF"/>
                </a:solidFill>
                <a:latin typeface="Microsoft Sans Serif"/>
                <a:cs typeface="Microsoft Sans Serif"/>
              </a:rPr>
              <a:t>О</a:t>
            </a:r>
            <a:r>
              <a:rPr dirty="0" sz="4000" spc="190">
                <a:solidFill>
                  <a:srgbClr val="FFFFFF"/>
                </a:solidFill>
                <a:latin typeface="Microsoft Sans Serif"/>
                <a:cs typeface="Microsoft Sans Serif"/>
              </a:rPr>
              <a:t>НТ</a:t>
            </a:r>
            <a:r>
              <a:rPr dirty="0" sz="4000" spc="110">
                <a:solidFill>
                  <a:srgbClr val="FFFFFF"/>
                </a:solidFill>
                <a:latin typeface="Microsoft Sans Serif"/>
                <a:cs typeface="Microsoft Sans Serif"/>
              </a:rPr>
              <a:t>Р</a:t>
            </a:r>
            <a:r>
              <a:rPr dirty="0" sz="4000" spc="145">
                <a:solidFill>
                  <a:srgbClr val="FFFFFF"/>
                </a:solidFill>
                <a:latin typeface="Microsoft Sans Serif"/>
                <a:cs typeface="Microsoft Sans Serif"/>
              </a:rPr>
              <a:t>О</a:t>
            </a:r>
            <a:r>
              <a:rPr dirty="0" sz="4000" spc="5">
                <a:solidFill>
                  <a:srgbClr val="FFFFFF"/>
                </a:solidFill>
                <a:latin typeface="Microsoft Sans Serif"/>
                <a:cs typeface="Microsoft Sans Serif"/>
              </a:rPr>
              <a:t>Л</a:t>
            </a:r>
            <a:r>
              <a:rPr dirty="0"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Ь</a:t>
            </a:r>
            <a:r>
              <a:rPr dirty="0" sz="4000" spc="190">
                <a:solidFill>
                  <a:srgbClr val="FFFFFF"/>
                </a:solidFill>
                <a:latin typeface="Microsoft Sans Serif"/>
                <a:cs typeface="Microsoft Sans Serif"/>
              </a:rPr>
              <a:t>НА</a:t>
            </a:r>
            <a:r>
              <a:rPr dirty="0" sz="4000" spc="-5">
                <a:solidFill>
                  <a:srgbClr val="FFFFFF"/>
                </a:solidFill>
                <a:latin typeface="Microsoft Sans Serif"/>
                <a:cs typeface="Microsoft Sans Serif"/>
              </a:rPr>
              <a:t>Я  </a:t>
            </a:r>
            <a:r>
              <a:rPr dirty="0" u="heavy" sz="40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ТОЧКА</a:t>
            </a:r>
            <a:r>
              <a:rPr dirty="0" u="heavy" sz="4000" spc="3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4000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1.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6158890"/>
            <a:ext cx="13760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73D40"/>
                </a:solidFill>
                <a:latin typeface="Corbel"/>
                <a:cs typeface="Corbel"/>
              </a:rPr>
              <a:t>тичер</a:t>
            </a:r>
            <a:r>
              <a:rPr dirty="0" sz="2200" spc="-80">
                <a:solidFill>
                  <a:srgbClr val="373D4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373D40"/>
                </a:solidFill>
                <a:latin typeface="Corbel"/>
                <a:cs typeface="Corbel"/>
              </a:rPr>
              <a:t>Лера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2555748"/>
            <a:ext cx="7924800" cy="4302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65955" y="6157299"/>
            <a:ext cx="31584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</a:tabLst>
            </a:pPr>
            <a:r>
              <a:rPr dirty="0" sz="4000" b="1">
                <a:solidFill>
                  <a:srgbClr val="10CCE5"/>
                </a:solidFill>
                <a:latin typeface="Arial"/>
                <a:cs typeface="Arial"/>
              </a:rPr>
              <a:t>IT	OVERONE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B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6129" y="1039919"/>
            <a:ext cx="10080625" cy="431165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110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  <a:tab pos="9566910" algn="l"/>
              </a:tabLst>
            </a:pP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Выбрать</a:t>
            </a:r>
            <a:r>
              <a:rPr dirty="0" sz="3300" spc="-1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оригинальную</a:t>
            </a:r>
            <a:r>
              <a:rPr dirty="0" sz="3300" spc="1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10" b="1">
                <a:solidFill>
                  <a:srgbClr val="252525"/>
                </a:solidFill>
                <a:latin typeface="Corbel"/>
                <a:cs typeface="Corbel"/>
              </a:rPr>
              <a:t>тематику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магазина	(5)</a:t>
            </a:r>
            <a:endParaRPr sz="33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  <a:tab pos="9605645" algn="l"/>
              </a:tabLst>
            </a:pP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При</a:t>
            </a:r>
            <a:r>
              <a:rPr dirty="0" sz="3300" spc="-60" b="1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ум</a:t>
            </a:r>
            <a:r>
              <a:rPr dirty="0" sz="3300" spc="-65" b="1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ь</a:t>
            </a:r>
            <a:r>
              <a:rPr dirty="0" sz="3300" spc="-2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dirty="0" sz="3300" spc="-10" b="1">
                <a:solidFill>
                  <a:srgbClr val="252525"/>
                </a:solidFill>
                <a:latin typeface="Corbel"/>
                <a:cs typeface="Corbel"/>
              </a:rPr>
              <a:t>-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3</a:t>
            </a:r>
            <a:r>
              <a:rPr dirty="0" sz="3300" spc="1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ви</a:t>
            </a:r>
            <a:r>
              <a:rPr dirty="0" sz="3300" spc="-50" b="1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товаро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dirty="0" sz="3300" spc="-3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(назв</a:t>
            </a:r>
            <a:r>
              <a:rPr dirty="0" sz="3300" spc="10" b="1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ния+</a:t>
            </a:r>
            <a:r>
              <a:rPr dirty="0" sz="3300" spc="-70" b="1">
                <a:solidFill>
                  <a:srgbClr val="252525"/>
                </a:solidFill>
                <a:latin typeface="Corbel"/>
                <a:cs typeface="Corbel"/>
              </a:rPr>
              <a:t>ц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ены)	(5)</a:t>
            </a:r>
            <a:endParaRPr sz="33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  <a:tab pos="9602470" algn="l"/>
              </a:tabLst>
            </a:pP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Выве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dirty="0" sz="3300" spc="-3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прив</a:t>
            </a:r>
            <a:r>
              <a:rPr dirty="0" sz="3300" spc="-100" b="1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тс</a:t>
            </a:r>
            <a:r>
              <a:rPr dirty="0" sz="3300" spc="-10" b="1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венно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300" spc="-4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сл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(1)</a:t>
            </a:r>
            <a:endParaRPr sz="33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  <a:tab pos="9591040" algn="l"/>
              </a:tabLst>
            </a:pP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Вывести</a:t>
            </a:r>
            <a:r>
              <a:rPr dirty="0" sz="3300" spc="-3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список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товаров</a:t>
            </a:r>
            <a:r>
              <a:rPr dirty="0" sz="3300" spc="-2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в 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столбик	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(2)</a:t>
            </a:r>
            <a:endParaRPr sz="3300">
              <a:latin typeface="Corbel"/>
              <a:cs typeface="Corbel"/>
            </a:endParaRPr>
          </a:p>
          <a:p>
            <a:pPr marL="527685" marR="898525" indent="-51562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Дать возможность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20" b="1">
                <a:solidFill>
                  <a:srgbClr val="252525"/>
                </a:solidFill>
                <a:latin typeface="Corbel"/>
                <a:cs typeface="Corbel"/>
              </a:rPr>
              <a:t>пользователю</a:t>
            </a:r>
            <a:r>
              <a:rPr dirty="0" sz="3300" spc="-2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выбрать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вид </a:t>
            </a:r>
            <a:r>
              <a:rPr dirty="0" sz="3300" spc="-66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товара</a:t>
            </a:r>
            <a:r>
              <a:rPr dirty="0" sz="3300" spc="-3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15" b="1">
                <a:solidFill>
                  <a:srgbClr val="252525"/>
                </a:solidFill>
                <a:latin typeface="Corbel"/>
                <a:cs typeface="Corbel"/>
              </a:rPr>
              <a:t>количество</a:t>
            </a:r>
            <a:endParaRPr sz="3300">
              <a:latin typeface="Corbel"/>
              <a:cs typeface="Corbel"/>
            </a:endParaRPr>
          </a:p>
          <a:p>
            <a:pPr marL="527685" indent="-51562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Вывести</a:t>
            </a:r>
            <a:r>
              <a:rPr dirty="0" sz="3300" spc="-55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стоимость</a:t>
            </a:r>
            <a:r>
              <a:rPr dirty="0" sz="3300" spc="-50" b="1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300" spc="-5" b="1">
                <a:solidFill>
                  <a:srgbClr val="252525"/>
                </a:solidFill>
                <a:latin typeface="Corbel"/>
                <a:cs typeface="Corbel"/>
              </a:rPr>
              <a:t>покупки</a:t>
            </a:r>
            <a:endParaRPr sz="33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4466" y="4067190"/>
            <a:ext cx="706120" cy="128397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90"/>
              </a:spcBef>
            </a:pP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(5)</a:t>
            </a:r>
            <a:endParaRPr sz="33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3300" b="1">
                <a:solidFill>
                  <a:srgbClr val="252525"/>
                </a:solidFill>
                <a:latin typeface="Corbel"/>
                <a:cs typeface="Corbel"/>
              </a:rPr>
              <a:t>(10)</a:t>
            </a:r>
            <a:endParaRPr sz="3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280" y="1178128"/>
            <a:ext cx="9491345" cy="414274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95"/>
              </a:spcBef>
              <a:tabLst>
                <a:tab pos="1905000" algn="l"/>
                <a:tab pos="3252470" algn="l"/>
                <a:tab pos="4229735" algn="l"/>
                <a:tab pos="6727825" algn="l"/>
                <a:tab pos="8945880" algn="l"/>
                <a:tab pos="9271635" algn="l"/>
              </a:tabLst>
            </a:pP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dirty="0" sz="3700" spc="-8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3700" spc="-85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л</a:t>
            </a:r>
            <a:r>
              <a:rPr dirty="0" sz="3700" spc="-70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ть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меню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п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ри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вклю</a:t>
            </a:r>
            <a:r>
              <a:rPr dirty="0" sz="3700" spc="10">
                <a:solidFill>
                  <a:srgbClr val="252525"/>
                </a:solidFill>
                <a:latin typeface="Corbel"/>
                <a:cs typeface="Corbel"/>
              </a:rPr>
              <a:t>ч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н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про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г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раммы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с 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варианта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ми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: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			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(4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)</a:t>
            </a:r>
            <a:endParaRPr sz="3700">
              <a:latin typeface="Corbel"/>
              <a:cs typeface="Corbel"/>
            </a:endParaRPr>
          </a:p>
          <a:p>
            <a:pPr marL="756285" indent="-744220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3700" spc="-35">
                <a:solidFill>
                  <a:srgbClr val="252525"/>
                </a:solidFill>
                <a:latin typeface="Corbel"/>
                <a:cs typeface="Corbel"/>
              </a:rPr>
              <a:t>Сделать</a:t>
            </a:r>
            <a:r>
              <a:rPr dirty="0" sz="3700" spc="-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заказ</a:t>
            </a:r>
            <a:endParaRPr sz="3700">
              <a:latin typeface="Corbel"/>
              <a:cs typeface="Corbel"/>
            </a:endParaRPr>
          </a:p>
          <a:p>
            <a:pPr marL="756285" indent="-744220">
              <a:lnSpc>
                <a:spcPct val="100000"/>
              </a:lnSpc>
              <a:spcBef>
                <a:spcPts val="550"/>
              </a:spcBef>
              <a:buClr>
                <a:srgbClr val="9BAEB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Выйти</a:t>
            </a:r>
            <a:endParaRPr sz="37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50">
              <a:latin typeface="Corbel"/>
              <a:cs typeface="Corbel"/>
            </a:endParaRPr>
          </a:p>
          <a:p>
            <a:pPr marL="12700" marR="5080">
              <a:lnSpc>
                <a:spcPts val="4000"/>
              </a:lnSpc>
              <a:tabLst>
                <a:tab pos="1324610" algn="l"/>
                <a:tab pos="4522470" algn="l"/>
                <a:tab pos="7505065" algn="l"/>
                <a:tab pos="8941435" algn="l"/>
              </a:tabLst>
            </a:pP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3700" spc="-65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ть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п</a:t>
            </a:r>
            <a:r>
              <a:rPr dirty="0" sz="3700" spc="-8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ль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з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ов</a:t>
            </a:r>
            <a:r>
              <a:rPr dirty="0" sz="3700" spc="-60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700" spc="-75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л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ю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dirty="0" sz="3700" spc="-45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зм</a:t>
            </a:r>
            <a:r>
              <a:rPr dirty="0" sz="3700" spc="-55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жнос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ь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покуп</a:t>
            </a:r>
            <a:r>
              <a:rPr dirty="0" sz="3700" spc="-45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ть,  пока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не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вый</a:t>
            </a:r>
            <a:r>
              <a:rPr dirty="0" sz="3700" spc="-75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3700" spc="-114">
                <a:solidFill>
                  <a:srgbClr val="252525"/>
                </a:solidFill>
                <a:latin typeface="Corbel"/>
                <a:cs typeface="Corbel"/>
              </a:rPr>
              <a:t>е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из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прог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р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аммы</a:t>
            </a:r>
            <a:r>
              <a:rPr dirty="0" sz="3700" spc="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магазин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а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.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	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(4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)</a:t>
            </a:r>
            <a:endParaRPr sz="37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310" y="862329"/>
            <a:ext cx="8741410" cy="4753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326755" algn="l"/>
              </a:tabLst>
            </a:pPr>
            <a:r>
              <a:rPr dirty="0" u="heavy" sz="2800" spc="-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Создать</a:t>
            </a:r>
            <a:r>
              <a:rPr dirty="0" u="heavy" sz="28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1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видимость,</a:t>
            </a:r>
            <a:r>
              <a:rPr dirty="0" u="heavy" sz="28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5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будто</a:t>
            </a:r>
            <a:r>
              <a:rPr dirty="0" u="heavy" sz="28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1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компьютер</a:t>
            </a:r>
            <a:r>
              <a:rPr dirty="0" u="heavy" sz="28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3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долго</a:t>
            </a:r>
            <a:r>
              <a:rPr dirty="0" u="heavy" sz="2800" spc="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считает</a:t>
            </a:r>
            <a:r>
              <a:rPr dirty="0" u="heavy" sz="2800" spc="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800" spc="-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чек</a:t>
            </a:r>
            <a:r>
              <a:rPr dirty="0" u="heavy" sz="2800" spc="-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. </a:t>
            </a:r>
            <a:r>
              <a:rPr dirty="0" sz="2800" spc="-8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252525"/>
                </a:solidFill>
                <a:latin typeface="Corbel"/>
                <a:cs typeface="Corbel"/>
              </a:rPr>
              <a:t>Делается</a:t>
            </a:r>
            <a:r>
              <a:rPr dirty="0" sz="2800" spc="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с</a:t>
            </a:r>
            <a:r>
              <a:rPr dirty="0" sz="28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15">
                <a:solidFill>
                  <a:srgbClr val="252525"/>
                </a:solidFill>
                <a:latin typeface="Corbel"/>
                <a:cs typeface="Corbel"/>
              </a:rPr>
              <a:t>помощью</a:t>
            </a:r>
            <a:r>
              <a:rPr dirty="0" sz="2800" spc="3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185">
                <a:solidFill>
                  <a:srgbClr val="252525"/>
                </a:solidFill>
                <a:latin typeface="Trebuchet MS"/>
                <a:cs typeface="Trebuchet MS"/>
              </a:rPr>
              <a:t>time.sleep(sec).	</a:t>
            </a: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(5)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800" spc="-25">
                <a:solidFill>
                  <a:srgbClr val="252525"/>
                </a:solidFill>
                <a:latin typeface="Corbel"/>
                <a:cs typeface="Corbel"/>
              </a:rPr>
              <a:t>Должно</a:t>
            </a: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40">
                <a:solidFill>
                  <a:srgbClr val="252525"/>
                </a:solidFill>
                <a:latin typeface="Corbel"/>
                <a:cs typeface="Corbel"/>
              </a:rPr>
              <a:t>выглядеть</a:t>
            </a:r>
            <a:r>
              <a:rPr dirty="0" sz="2800" spc="3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так: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Corbel"/>
              <a:cs typeface="Corbel"/>
            </a:endParaRPr>
          </a:p>
          <a:p>
            <a:pPr algn="ctr" marL="1978660" marR="1957070">
              <a:lnSpc>
                <a:spcPct val="130100"/>
              </a:lnSpc>
            </a:pPr>
            <a:r>
              <a:rPr dirty="0" sz="2800" spc="-10">
                <a:solidFill>
                  <a:srgbClr val="252525"/>
                </a:solidFill>
                <a:latin typeface="Corbel"/>
                <a:cs typeface="Corbel"/>
              </a:rPr>
              <a:t>Проверяю </a:t>
            </a: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наличие на </a:t>
            </a:r>
            <a:r>
              <a:rPr dirty="0" sz="2800" spc="-10">
                <a:solidFill>
                  <a:srgbClr val="252525"/>
                </a:solidFill>
                <a:latin typeface="Corbel"/>
                <a:cs typeface="Corbel"/>
              </a:rPr>
              <a:t>складе... </a:t>
            </a:r>
            <a:r>
              <a:rPr dirty="0" sz="2800" spc="-55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252525"/>
                </a:solidFill>
                <a:latin typeface="Corbel"/>
                <a:cs typeface="Corbel"/>
              </a:rPr>
              <a:t>(задержка)</a:t>
            </a:r>
            <a:endParaRPr sz="2800">
              <a:latin typeface="Corbel"/>
              <a:cs typeface="Corbel"/>
            </a:endParaRPr>
          </a:p>
          <a:p>
            <a:pPr algn="ctr" marL="2002789" marR="1983739">
              <a:lnSpc>
                <a:spcPts val="4360"/>
              </a:lnSpc>
              <a:spcBef>
                <a:spcPts val="305"/>
              </a:spcBef>
            </a:pP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Отправляю</a:t>
            </a:r>
            <a:r>
              <a:rPr dirty="0" sz="2800" spc="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Corbel"/>
                <a:cs typeface="Corbel"/>
              </a:rPr>
              <a:t>заказ </a:t>
            </a:r>
            <a:r>
              <a:rPr dirty="0" sz="2800" spc="-15">
                <a:solidFill>
                  <a:srgbClr val="252525"/>
                </a:solidFill>
                <a:latin typeface="Corbel"/>
                <a:cs typeface="Corbel"/>
              </a:rPr>
              <a:t>менеджеру... </a:t>
            </a:r>
            <a:r>
              <a:rPr dirty="0" sz="2800" spc="-54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252525"/>
                </a:solidFill>
                <a:latin typeface="Corbel"/>
                <a:cs typeface="Corbel"/>
              </a:rPr>
              <a:t>(задержка)</a:t>
            </a:r>
            <a:endParaRPr sz="2800">
              <a:latin typeface="Corbel"/>
              <a:cs typeface="Corbel"/>
            </a:endParaRPr>
          </a:p>
          <a:p>
            <a:pPr algn="ctr" marL="13970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252525"/>
                </a:solidFill>
                <a:latin typeface="Corbel"/>
                <a:cs typeface="Corbel"/>
              </a:rPr>
              <a:t>Заказ</a:t>
            </a:r>
            <a:r>
              <a:rPr dirty="0" sz="28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2800" spc="-30">
                <a:solidFill>
                  <a:srgbClr val="252525"/>
                </a:solidFill>
                <a:latin typeface="Corbel"/>
                <a:cs typeface="Corbel"/>
              </a:rPr>
              <a:t>подтвержден.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756615"/>
            <a:ext cx="9775825" cy="545973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95"/>
              </a:spcBef>
            </a:pPr>
            <a:r>
              <a:rPr dirty="0" u="heavy" sz="3700" spc="-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Придумать</a:t>
            </a:r>
            <a:r>
              <a:rPr dirty="0" u="heavy" sz="3700" spc="31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-1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критерий,</a:t>
            </a:r>
            <a:r>
              <a:rPr dirty="0" u="heavy" sz="3700" spc="33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-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который</a:t>
            </a:r>
            <a:r>
              <a:rPr dirty="0" u="heavy" sz="3700" spc="32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-7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будет</a:t>
            </a:r>
            <a:r>
              <a:rPr dirty="0" u="heavy" sz="3700" spc="33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влиять</a:t>
            </a:r>
            <a:r>
              <a:rPr dirty="0" u="heavy" sz="3700" spc="31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на </a:t>
            </a:r>
            <a:r>
              <a:rPr dirty="0" sz="3700" spc="-7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u="heavy" sz="37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стоимость</a:t>
            </a:r>
            <a:r>
              <a:rPr dirty="0" u="heavy" sz="3700" spc="1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37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товара.</a:t>
            </a:r>
            <a:endParaRPr sz="3700">
              <a:latin typeface="Corbel"/>
              <a:cs typeface="Corbel"/>
            </a:endParaRPr>
          </a:p>
          <a:p>
            <a:pPr algn="just" marL="12700" marR="5080">
              <a:lnSpc>
                <a:spcPct val="90000"/>
              </a:lnSpc>
              <a:spcBef>
                <a:spcPts val="3010"/>
              </a:spcBef>
              <a:tabLst>
                <a:tab pos="9258300" algn="l"/>
              </a:tabLst>
            </a:pP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Например,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если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Вы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40">
                <a:solidFill>
                  <a:srgbClr val="252525"/>
                </a:solidFill>
                <a:latin typeface="Corbel"/>
                <a:cs typeface="Corbel"/>
              </a:rPr>
              <a:t>продаете</a:t>
            </a:r>
            <a:r>
              <a:rPr dirty="0" sz="3700" spc="-3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картины,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то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на 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стоимость </a:t>
            </a:r>
            <a:r>
              <a:rPr dirty="0" sz="3700" spc="-70">
                <a:solidFill>
                  <a:srgbClr val="252525"/>
                </a:solidFill>
                <a:latin typeface="Corbel"/>
                <a:cs typeface="Corbel"/>
              </a:rPr>
              <a:t>будет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влиять 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они </a:t>
            </a:r>
            <a:r>
              <a:rPr dirty="0" sz="3700" spc="-30">
                <a:solidFill>
                  <a:srgbClr val="252525"/>
                </a:solidFill>
                <a:latin typeface="Corbel"/>
                <a:cs typeface="Corbel"/>
              </a:rPr>
              <a:t>цветные (дороже) </a:t>
            </a:r>
            <a:r>
              <a:rPr dirty="0" sz="3700" spc="-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или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15">
                <a:solidFill>
                  <a:srgbClr val="252525"/>
                </a:solidFill>
                <a:latin typeface="Corbel"/>
                <a:cs typeface="Corbel"/>
              </a:rPr>
              <a:t>черно-белые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(дешевле)</a:t>
            </a:r>
            <a:r>
              <a:rPr dirty="0" sz="3700" spc="-1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размер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самой 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картины.	(7)</a:t>
            </a:r>
            <a:endParaRPr sz="3700">
              <a:latin typeface="Corbel"/>
              <a:cs typeface="Corbel"/>
            </a:endParaRPr>
          </a:p>
          <a:p>
            <a:pPr algn="just" marL="12700" marR="6350">
              <a:lnSpc>
                <a:spcPct val="90000"/>
              </a:lnSpc>
              <a:spcBef>
                <a:spcPts val="3300"/>
              </a:spcBef>
              <a:tabLst>
                <a:tab pos="9236710" algn="l"/>
              </a:tabLst>
            </a:pP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Дополнительно:</a:t>
            </a:r>
            <a:r>
              <a:rPr dirty="0" sz="3700" spc="-1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Если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покупаешь</a:t>
            </a:r>
            <a:r>
              <a:rPr dirty="0" sz="37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30">
                <a:solidFill>
                  <a:srgbClr val="252525"/>
                </a:solidFill>
                <a:latin typeface="Corbel"/>
                <a:cs typeface="Corbel"/>
              </a:rPr>
              <a:t>несколько </a:t>
            </a:r>
            <a:r>
              <a:rPr dirty="0" sz="3700" spc="-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товаров,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25">
                <a:solidFill>
                  <a:srgbClr val="252525"/>
                </a:solidFill>
                <a:latin typeface="Corbel"/>
                <a:cs typeface="Corbel"/>
              </a:rPr>
              <a:t>иметь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15">
                <a:solidFill>
                  <a:srgbClr val="252525"/>
                </a:solidFill>
                <a:latin typeface="Corbel"/>
                <a:cs typeface="Corbel"/>
              </a:rPr>
              <a:t>возможность</a:t>
            </a:r>
            <a:r>
              <a:rPr dirty="0" sz="3700" spc="71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15">
                <a:solidFill>
                  <a:srgbClr val="252525"/>
                </a:solidFill>
                <a:latin typeface="Corbel"/>
                <a:cs typeface="Corbel"/>
              </a:rPr>
              <a:t>указать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разные </a:t>
            </a:r>
            <a:r>
              <a:rPr dirty="0" sz="37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10">
                <a:solidFill>
                  <a:srgbClr val="252525"/>
                </a:solidFill>
                <a:latin typeface="Corbel"/>
                <a:cs typeface="Corbel"/>
              </a:rPr>
              <a:t>критерии</a:t>
            </a:r>
            <a:r>
              <a:rPr dirty="0" sz="3700" spc="2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для</a:t>
            </a:r>
            <a:r>
              <a:rPr dirty="0" sz="3700" spc="3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3700" spc="-20">
                <a:solidFill>
                  <a:srgbClr val="252525"/>
                </a:solidFill>
                <a:latin typeface="Corbel"/>
                <a:cs typeface="Corbel"/>
              </a:rPr>
              <a:t>каждого.	</a:t>
            </a:r>
            <a:r>
              <a:rPr dirty="0" sz="3700" spc="-5">
                <a:solidFill>
                  <a:srgbClr val="252525"/>
                </a:solidFill>
                <a:latin typeface="Corbel"/>
                <a:cs typeface="Corbel"/>
              </a:rPr>
              <a:t>(5)</a:t>
            </a:r>
            <a:endParaRPr sz="37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379" y="2649677"/>
            <a:ext cx="6484620" cy="13684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724525" algn="l"/>
              </a:tabLst>
            </a:pPr>
            <a:r>
              <a:rPr dirty="0" spc="-10"/>
              <a:t>Добавить</a:t>
            </a:r>
            <a:r>
              <a:rPr dirty="0" spc="-30"/>
              <a:t> </a:t>
            </a:r>
            <a:r>
              <a:rPr dirty="0"/>
              <a:t>рекламу</a:t>
            </a:r>
            <a:r>
              <a:rPr dirty="0" spc="-60"/>
              <a:t> </a:t>
            </a:r>
            <a:r>
              <a:rPr dirty="0"/>
              <a:t>в</a:t>
            </a:r>
            <a:r>
              <a:rPr dirty="0" spc="-10"/>
              <a:t> </a:t>
            </a:r>
            <a:r>
              <a:rPr dirty="0" spc="-5"/>
              <a:t>самое </a:t>
            </a:r>
            <a:r>
              <a:rPr dirty="0" spc="-865"/>
              <a:t> </a:t>
            </a:r>
            <a:r>
              <a:rPr dirty="0" spc="-15"/>
              <a:t>неожиданное</a:t>
            </a:r>
            <a:r>
              <a:rPr dirty="0" spc="-40"/>
              <a:t> </a:t>
            </a:r>
            <a:r>
              <a:rPr dirty="0"/>
              <a:t>место</a:t>
            </a:r>
            <a:r>
              <a:rPr dirty="0" spc="15"/>
              <a:t> </a:t>
            </a:r>
            <a:r>
              <a:rPr dirty="0" spc="-5"/>
              <a:t>:)	</a:t>
            </a:r>
            <a:r>
              <a:rPr dirty="0"/>
              <a:t>(4)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814" y="1041602"/>
            <a:ext cx="10237470" cy="390588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algn="just" marL="12700" marR="5080">
              <a:lnSpc>
                <a:spcPts val="3940"/>
              </a:lnSpc>
              <a:spcBef>
                <a:spcPts val="1055"/>
              </a:spcBef>
            </a:pPr>
            <a:r>
              <a:rPr dirty="0" u="heavy" sz="4100" spc="-1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Написать</a:t>
            </a:r>
            <a:r>
              <a:rPr dirty="0" u="heavy" sz="41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встроенного</a:t>
            </a:r>
            <a:r>
              <a:rPr dirty="0" u="heavy" sz="41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бота-менеджера</a:t>
            </a:r>
            <a:r>
              <a:rPr dirty="0" u="heavy" sz="4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 spc="-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как </a:t>
            </a:r>
            <a:r>
              <a:rPr dirty="0" sz="4100" spc="-8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u="heavy" sz="4100" spc="-3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еще</a:t>
            </a:r>
            <a:r>
              <a:rPr dirty="0" u="heavy" sz="4100" spc="-2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 spc="-4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один</a:t>
            </a:r>
            <a:r>
              <a:rPr dirty="0" u="heavy" sz="4100" spc="-3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пункт</a:t>
            </a:r>
            <a:r>
              <a:rPr dirty="0" u="heavy" sz="41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в</a:t>
            </a:r>
            <a:r>
              <a:rPr dirty="0" u="heavy" sz="41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 spc="-4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главном</a:t>
            </a:r>
            <a:r>
              <a:rPr dirty="0" u="heavy" sz="4100" spc="-3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410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меню</a:t>
            </a:r>
            <a:r>
              <a:rPr dirty="0" u="heavy" sz="4100" spc="5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(там,</a:t>
            </a:r>
            <a:r>
              <a:rPr dirty="0" sz="41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130">
                <a:solidFill>
                  <a:srgbClr val="252525"/>
                </a:solidFill>
                <a:latin typeface="Corbel"/>
                <a:cs typeface="Corbel"/>
              </a:rPr>
              <a:t>где </a:t>
            </a:r>
            <a:r>
              <a:rPr dirty="0" sz="4100" spc="-12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пункты</a:t>
            </a:r>
            <a:r>
              <a:rPr dirty="0" sz="4100" spc="-4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30">
                <a:solidFill>
                  <a:srgbClr val="252525"/>
                </a:solidFill>
                <a:latin typeface="Corbel"/>
                <a:cs typeface="Corbel"/>
              </a:rPr>
              <a:t>«сделать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заказ» и 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«выйти»).</a:t>
            </a:r>
            <a:endParaRPr sz="41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50">
              <a:latin typeface="Corbel"/>
              <a:cs typeface="Corbel"/>
            </a:endParaRPr>
          </a:p>
          <a:p>
            <a:pPr algn="just" marL="12700" marR="5715">
              <a:lnSpc>
                <a:spcPct val="80000"/>
              </a:lnSpc>
            </a:pP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Этот</a:t>
            </a:r>
            <a:r>
              <a:rPr dirty="0" sz="41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бот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30">
                <a:solidFill>
                  <a:srgbClr val="252525"/>
                </a:solidFill>
                <a:latin typeface="Corbel"/>
                <a:cs typeface="Corbel"/>
              </a:rPr>
              <a:t>должен</a:t>
            </a:r>
            <a:r>
              <a:rPr dirty="0" sz="4100" spc="-25">
                <a:solidFill>
                  <a:srgbClr val="252525"/>
                </a:solidFill>
                <a:latin typeface="Corbel"/>
                <a:cs typeface="Corbel"/>
              </a:rPr>
              <a:t> уметь</a:t>
            </a:r>
            <a:r>
              <a:rPr dirty="0" sz="4100" spc="-20">
                <a:solidFill>
                  <a:srgbClr val="252525"/>
                </a:solidFill>
                <a:latin typeface="Corbel"/>
                <a:cs typeface="Corbel"/>
              </a:rPr>
              <a:t> советовать</a:t>
            </a:r>
            <a:r>
              <a:rPr dirty="0" sz="4100" spc="-1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товар</a:t>
            </a:r>
            <a:r>
              <a:rPr dirty="0" sz="41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и </a:t>
            </a:r>
            <a:r>
              <a:rPr dirty="0" sz="4100" spc="-8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20">
                <a:solidFill>
                  <a:srgbClr val="252525"/>
                </a:solidFill>
                <a:latin typeface="Corbel"/>
                <a:cs typeface="Corbel"/>
              </a:rPr>
              <a:t>количество</a:t>
            </a:r>
            <a:r>
              <a:rPr dirty="0" sz="4100" spc="-1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в</a:t>
            </a:r>
            <a:r>
              <a:rPr dirty="0" sz="41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зависимости</a:t>
            </a:r>
            <a:r>
              <a:rPr dirty="0" sz="4100" spc="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от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15">
                <a:solidFill>
                  <a:srgbClr val="252525"/>
                </a:solidFill>
                <a:latin typeface="Corbel"/>
                <a:cs typeface="Corbel"/>
              </a:rPr>
              <a:t>хотелок </a:t>
            </a:r>
            <a:r>
              <a:rPr dirty="0" sz="4100" spc="-1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25">
                <a:solidFill>
                  <a:srgbClr val="252525"/>
                </a:solidFill>
                <a:latin typeface="Corbel"/>
                <a:cs typeface="Corbel"/>
              </a:rPr>
              <a:t>пользователя,</a:t>
            </a:r>
            <a:r>
              <a:rPr dirty="0" sz="4100" spc="254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его</a:t>
            </a:r>
            <a:r>
              <a:rPr dirty="0" sz="4100" spc="245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30">
                <a:solidFill>
                  <a:srgbClr val="252525"/>
                </a:solidFill>
                <a:latin typeface="Corbel"/>
                <a:cs typeface="Corbel"/>
              </a:rPr>
              <a:t>бюджета,</a:t>
            </a:r>
            <a:r>
              <a:rPr dirty="0" sz="4100" spc="254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работы</a:t>
            </a:r>
            <a:r>
              <a:rPr dirty="0" sz="4100" spc="24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или</a:t>
            </a:r>
            <a:r>
              <a:rPr dirty="0" sz="4100" spc="254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dirty="0" sz="4100" spc="-30">
                <a:solidFill>
                  <a:srgbClr val="252525"/>
                </a:solidFill>
                <a:latin typeface="Corbel"/>
                <a:cs typeface="Corbel"/>
              </a:rPr>
              <a:t>еще</a:t>
            </a:r>
            <a:endParaRPr sz="41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20"/>
              </a:lnSpc>
              <a:tabLst>
                <a:tab pos="605155" algn="l"/>
              </a:tabLst>
            </a:pPr>
            <a:r>
              <a:rPr dirty="0"/>
              <a:t>IT	OVERONE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814" y="4796104"/>
            <a:ext cx="2955925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че</a:t>
            </a:r>
            <a:r>
              <a:rPr dirty="0" sz="4100" spc="-15">
                <a:solidFill>
                  <a:srgbClr val="252525"/>
                </a:solidFill>
                <a:latin typeface="Corbel"/>
                <a:cs typeface="Corbel"/>
              </a:rPr>
              <a:t>г</a:t>
            </a:r>
            <a:r>
              <a:rPr dirty="0" sz="4100" spc="-10">
                <a:solidFill>
                  <a:srgbClr val="252525"/>
                </a:solidFill>
                <a:latin typeface="Corbel"/>
                <a:cs typeface="Corbel"/>
              </a:rPr>
              <a:t>о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-ниб</a:t>
            </a:r>
            <a:r>
              <a:rPr dirty="0" sz="4100" spc="-165">
                <a:solidFill>
                  <a:srgbClr val="252525"/>
                </a:solidFill>
                <a:latin typeface="Corbel"/>
                <a:cs typeface="Corbel"/>
              </a:rPr>
              <a:t>у</a:t>
            </a:r>
            <a:r>
              <a:rPr dirty="0" sz="4100" spc="-60">
                <a:solidFill>
                  <a:srgbClr val="252525"/>
                </a:solidFill>
                <a:latin typeface="Corbel"/>
                <a:cs typeface="Corbel"/>
              </a:rPr>
              <a:t>д</a:t>
            </a:r>
            <a:r>
              <a:rPr dirty="0" sz="4100" spc="-10">
                <a:solidFill>
                  <a:srgbClr val="252525"/>
                </a:solidFill>
                <a:latin typeface="Corbel"/>
                <a:cs typeface="Corbel"/>
              </a:rPr>
              <a:t>ь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endParaRPr sz="41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318" y="4796104"/>
            <a:ext cx="84074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(</a:t>
            </a:r>
            <a:r>
              <a:rPr dirty="0" sz="4100" spc="-5">
                <a:solidFill>
                  <a:srgbClr val="252525"/>
                </a:solidFill>
                <a:latin typeface="Corbel"/>
                <a:cs typeface="Corbel"/>
              </a:rPr>
              <a:t>1</a:t>
            </a:r>
            <a:r>
              <a:rPr dirty="0" sz="4100">
                <a:solidFill>
                  <a:srgbClr val="252525"/>
                </a:solidFill>
                <a:latin typeface="Corbel"/>
                <a:cs typeface="Corbel"/>
              </a:rPr>
              <a:t>0)</a:t>
            </a:r>
            <a:endParaRPr sz="4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Valeriya Baranova</dc:creator>
  <dc:title>презентация 0.  инструкция по эксплуатации курсов по питону</dc:title>
  <dcterms:created xsi:type="dcterms:W3CDTF">2021-06-30T15:06:01Z</dcterms:created>
  <dcterms:modified xsi:type="dcterms:W3CDTF">2021-06-30T15:06:01Z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2021-06-30T00:00:00Z</vt:filetime>
  </property>
</Properties>
</file>