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23548-67AC-10FA-C18B-D07FE0511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7071B-5014-A949-78D1-2667EA641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26B03-7757-551F-5F28-5CD6BAEB6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C963-D6EB-48C8-9AF6-13962E1BE9C6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9A2F1-40BC-C3FC-521E-2B7EE9771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18FAD-397D-3ACF-C2CF-BF29F6A3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025E-8114-40C0-8EE1-8DF572647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8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EE3F1-C57A-C532-905F-5D73494A0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61173-D48E-FED2-72BA-CE022CD00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A3551-7EEE-E8A8-8BA8-CDC6305F1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C963-D6EB-48C8-9AF6-13962E1BE9C6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2B706-224B-EE61-E0B7-F7C6D17D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CD547-F679-B560-8231-63EEF344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025E-8114-40C0-8EE1-8DF572647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9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67E1D-11BA-CF17-00A9-A07A8FFAA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AD87B-12CA-2F11-0DEF-109132276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947BF-6934-534D-0938-317FE2821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C963-D6EB-48C8-9AF6-13962E1BE9C6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AD843-C387-F503-1139-830936A5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E6919-2C65-CB83-F265-71DAA0090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025E-8114-40C0-8EE1-8DF572647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5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E313-F56C-A48C-7752-12C1F59A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BFC2E-67B1-ED8A-1B02-344CCA4E8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12C94-670D-1EB7-000A-B15FED3F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C963-D6EB-48C8-9AF6-13962E1BE9C6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D2E26-EF4E-097E-CD77-39479CBD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724A5-CD2C-D180-3998-0F20F4AA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025E-8114-40C0-8EE1-8DF572647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1FBF-C29C-0EF4-6EAD-6D45DF50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7E2FC-903C-723E-314A-471136EAE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79D4C-0E70-F061-330C-9086CDE68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C963-D6EB-48C8-9AF6-13962E1BE9C6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5F9E0-224C-37C0-637F-9778C318D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050C0-BE1D-192B-0796-9FB7079A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025E-8114-40C0-8EE1-8DF572647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74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91B30-A30B-DA56-6109-A2CCEF60F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EE9CF-D99F-982F-E3F3-197D2DA10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A6C10-E863-3C48-D4DC-8C4A3D0E9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78164-5AAB-70B2-19C3-6AEDA70F8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C963-D6EB-48C8-9AF6-13962E1BE9C6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E15B6-D415-B339-6BB0-561ABC2BF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A775D-3CE1-AE7A-0A3A-39324329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025E-8114-40C0-8EE1-8DF572647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1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361A-154A-A3C6-90D3-B1A08BAA2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F97E6-40C9-758A-54AF-73482638B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B52F4-BAE5-B99F-5A3E-4697D2CC3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9AB56B-D334-2337-76EA-533089C96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340600-D3BC-AD43-6A1E-5B5BF6057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4FCEC9-C488-1215-9D03-205D2A1D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C963-D6EB-48C8-9AF6-13962E1BE9C6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B11F80-B0A9-FFA5-ED0B-7DA8D01B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A3EA1F-0536-2DE1-875F-523410A97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025E-8114-40C0-8EE1-8DF572647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4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B3D64-9370-2EBA-83B8-FEEB5BAF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29C79E-6A1C-093A-F309-2231ECE97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C963-D6EB-48C8-9AF6-13962E1BE9C6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ADC901-40F5-9353-6148-4EEA31148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DCF697-14A5-EB9B-803E-F07BDAF1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025E-8114-40C0-8EE1-8DF572647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5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073284-51A4-1F01-4F0B-36F8BFEC7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C963-D6EB-48C8-9AF6-13962E1BE9C6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C0D57-9BC0-0357-99DB-0DA15406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19ED3-D7A9-D2DA-BE78-DD4701014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025E-8114-40C0-8EE1-8DF572647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4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02885-5ED4-E65E-7FD6-317EEEEB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0ACE2-4FAA-0999-98EB-736860471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1D8D4-78C5-87E7-14AD-665EAB4AB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D5E90-BC37-1831-76E0-EF6F89AB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C963-D6EB-48C8-9AF6-13962E1BE9C6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29DF0-632A-0A09-6078-7B3092F2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7773D-C08F-6149-7AAC-51CDAB87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025E-8114-40C0-8EE1-8DF572647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7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94AE9-B1D9-D891-582C-8B9FA4BE7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7C11F8-15C7-901F-EBB8-9CD742DD9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D6EFF-9462-55C7-DC30-727FE2B7F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F206C-73A5-BCA7-846A-A2617D6D4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C963-D6EB-48C8-9AF6-13962E1BE9C6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61D3A-532C-7943-2748-0DA9C2C8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04391-4B86-4BE1-B7EB-D75142CF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025E-8114-40C0-8EE1-8DF572647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A0E500-C6B0-6B23-9A31-3FC9B0743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79A30-F6C6-45B1-9832-2390F255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6ED5B-4672-0EB4-D5C1-59228D529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AC963-D6EB-48C8-9AF6-13962E1BE9C6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0770E-4E2B-15A4-8112-A171753E8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5CA19-F166-04E7-B4DC-7694E3AF8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F025E-8114-40C0-8EE1-8DF572647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8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DC75F-9205-4881-4D0C-2A7FE64989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Projectile motion with drag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960D6-7705-E642-0B8A-3DED67A7C6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USTH final project</a:t>
            </a:r>
          </a:p>
        </p:txBody>
      </p:sp>
    </p:spTree>
    <p:extLst>
      <p:ext uri="{BB962C8B-B14F-4D97-AF65-F5344CB8AC3E}">
        <p14:creationId xmlns:p14="http://schemas.microsoft.com/office/powerpoint/2010/main" val="124095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FB3EBA-027A-D781-A437-001E99B77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44" y="761616"/>
            <a:ext cx="6257143" cy="4961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1BD893-D496-0DF3-BBF0-F1FBB3D2591B}"/>
              </a:ext>
            </a:extLst>
          </p:cNvPr>
          <p:cNvSpPr txBox="1"/>
          <p:nvPr/>
        </p:nvSpPr>
        <p:spPr>
          <a:xfrm>
            <a:off x="6856453" y="933025"/>
            <a:ext cx="45609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The drag force is always directly opposed to the velocity of the object. In vector notation,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5660FE-3B33-F914-31D4-A62EECD21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188" y="1671817"/>
            <a:ext cx="1822202" cy="5485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14FE38-7084-9D11-C8BF-9C377BD4280A}"/>
              </a:ext>
            </a:extLst>
          </p:cNvPr>
          <p:cNvSpPr txBox="1"/>
          <p:nvPr/>
        </p:nvSpPr>
        <p:spPr>
          <a:xfrm>
            <a:off x="6856453" y="2386026"/>
            <a:ext cx="5048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Quadratic drag model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49FDC8-3171-68BE-CED4-A9EB9D1330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719"/>
          <a:stretch/>
        </p:blipFill>
        <p:spPr>
          <a:xfrm>
            <a:off x="8089188" y="2839673"/>
            <a:ext cx="2426098" cy="7115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2FF8017-35D2-0456-D8C8-5A2065BF92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1787" y="4617484"/>
            <a:ext cx="3260452" cy="2980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D41D4D0-7582-EAE8-AD90-99DE89E1F2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1787" y="3787835"/>
            <a:ext cx="2104821" cy="6296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B32BA38-8B61-102E-7D64-B19CCD8507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4718" y="5146397"/>
            <a:ext cx="2467655" cy="52774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E6724D0-CF17-D719-417E-20A10624E707}"/>
              </a:ext>
            </a:extLst>
          </p:cNvPr>
          <p:cNvSpPr txBox="1"/>
          <p:nvPr/>
        </p:nvSpPr>
        <p:spPr>
          <a:xfrm>
            <a:off x="1305016" y="232121"/>
            <a:ext cx="945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Physics background of Projectile motion with drag</a:t>
            </a:r>
          </a:p>
        </p:txBody>
      </p:sp>
    </p:spTree>
    <p:extLst>
      <p:ext uri="{BB962C8B-B14F-4D97-AF65-F5344CB8AC3E}">
        <p14:creationId xmlns:p14="http://schemas.microsoft.com/office/powerpoint/2010/main" val="393527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40153E-06C7-580E-7EBC-E6A49A5D1576}"/>
              </a:ext>
            </a:extLst>
          </p:cNvPr>
          <p:cNvSpPr txBox="1"/>
          <p:nvPr/>
        </p:nvSpPr>
        <p:spPr>
          <a:xfrm>
            <a:off x="961007" y="604551"/>
            <a:ext cx="9665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515151"/>
                </a:solidFill>
                <a:effectLst/>
                <a:latin typeface="Segoe UI" panose="020B0502040204020203" pitchFamily="34" charset="0"/>
              </a:rPr>
              <a:t>The projectile motion is influenced by force of gravity and drag force due to air resistance. 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926A8C-2FA2-7229-6AA7-6AD9AEEEA37E}"/>
                  </a:ext>
                </a:extLst>
              </p:cNvPr>
              <p:cNvSpPr txBox="1"/>
              <p:nvPr/>
            </p:nvSpPr>
            <p:spPr>
              <a:xfrm>
                <a:off x="3771958" y="1540833"/>
                <a:ext cx="4305670" cy="956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𝑐𝑣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926A8C-2FA2-7229-6AA7-6AD9AEEEA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958" y="1540833"/>
                <a:ext cx="4305670" cy="9569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489055-04D2-1E26-1F19-462F08136C36}"/>
                  </a:ext>
                </a:extLst>
              </p:cNvPr>
              <p:cNvSpPr txBox="1"/>
              <p:nvPr/>
            </p:nvSpPr>
            <p:spPr>
              <a:xfrm>
                <a:off x="4098154" y="2950535"/>
                <a:ext cx="4305670" cy="956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𝑐𝑣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489055-04D2-1E26-1F19-462F08136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154" y="2950535"/>
                <a:ext cx="4305670" cy="9569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BB3BADA9-66E7-A63A-2CF4-4DA0CBAC7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291" y="4615832"/>
            <a:ext cx="2104821" cy="62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51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40153E-06C7-580E-7EBC-E6A49A5D1576}"/>
              </a:ext>
            </a:extLst>
          </p:cNvPr>
          <p:cNvSpPr txBox="1"/>
          <p:nvPr/>
        </p:nvSpPr>
        <p:spPr>
          <a:xfrm>
            <a:off x="961007" y="577918"/>
            <a:ext cx="96655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515151"/>
                </a:solidFill>
                <a:effectLst/>
                <a:latin typeface="Segoe UI" panose="020B0502040204020203" pitchFamily="34" charset="0"/>
              </a:rPr>
              <a:t>For numerically solving the differential equations, let us split them into two first order differential equations.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926A8C-2FA2-7229-6AA7-6AD9AEEEA37E}"/>
                  </a:ext>
                </a:extLst>
              </p:cNvPr>
              <p:cNvSpPr txBox="1"/>
              <p:nvPr/>
            </p:nvSpPr>
            <p:spPr>
              <a:xfrm>
                <a:off x="842327" y="1673998"/>
                <a:ext cx="2744251" cy="956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𝑐𝑣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926A8C-2FA2-7229-6AA7-6AD9AEEEA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27" y="1673998"/>
                <a:ext cx="2744251" cy="9569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489055-04D2-1E26-1F19-462F08136C36}"/>
                  </a:ext>
                </a:extLst>
              </p:cNvPr>
              <p:cNvSpPr txBox="1"/>
              <p:nvPr/>
            </p:nvSpPr>
            <p:spPr>
              <a:xfrm>
                <a:off x="275208" y="4039561"/>
                <a:ext cx="3583249" cy="956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𝑐𝑣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489055-04D2-1E26-1F19-462F08136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08" y="4039561"/>
                <a:ext cx="3583249" cy="9569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BB3BADA9-66E7-A63A-2CF4-4DA0CBAC7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5235" y="6098439"/>
            <a:ext cx="2104821" cy="6296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AEF4EF-2C31-786D-ADB8-A85552E4B1F6}"/>
                  </a:ext>
                </a:extLst>
              </p:cNvPr>
              <p:cNvSpPr txBox="1"/>
              <p:nvPr/>
            </p:nvSpPr>
            <p:spPr>
              <a:xfrm>
                <a:off x="7084381" y="1506026"/>
                <a:ext cx="2592280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AEF4EF-2C31-786D-ADB8-A85552E4B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81" y="1506026"/>
                <a:ext cx="2592280" cy="7935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A1CA50-3580-84F0-6F2C-E6A437A0D943}"/>
                  </a:ext>
                </a:extLst>
              </p:cNvPr>
              <p:cNvSpPr txBox="1"/>
              <p:nvPr/>
            </p:nvSpPr>
            <p:spPr>
              <a:xfrm>
                <a:off x="7332955" y="2546107"/>
                <a:ext cx="2592280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A1CA50-3580-84F0-6F2C-E6A437A0D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955" y="2546107"/>
                <a:ext cx="2592280" cy="7935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DFD66B-4591-27B9-64A0-17C9B0A2CD65}"/>
                  </a:ext>
                </a:extLst>
              </p:cNvPr>
              <p:cNvSpPr txBox="1"/>
              <p:nvPr/>
            </p:nvSpPr>
            <p:spPr>
              <a:xfrm>
                <a:off x="7084381" y="3642786"/>
                <a:ext cx="2592280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DFD66B-4591-27B9-64A0-17C9B0A2C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81" y="3642786"/>
                <a:ext cx="2592280" cy="7935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00D48F1-3CD3-4998-DF8C-B5702FF64091}"/>
                  </a:ext>
                </a:extLst>
              </p:cNvPr>
              <p:cNvSpPr txBox="1"/>
              <p:nvPr/>
            </p:nvSpPr>
            <p:spPr>
              <a:xfrm>
                <a:off x="7554703" y="4729780"/>
                <a:ext cx="2858804" cy="803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00D48F1-3CD3-4998-DF8C-B5702FF64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703" y="4729780"/>
                <a:ext cx="2858804" cy="8036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B7BED2E7-F8D1-7861-88AF-48B3379ECFAD}"/>
              </a:ext>
            </a:extLst>
          </p:cNvPr>
          <p:cNvSpPr/>
          <p:nvPr/>
        </p:nvSpPr>
        <p:spPr>
          <a:xfrm>
            <a:off x="3471169" y="2210152"/>
            <a:ext cx="3453413" cy="148910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1556E570-3657-608E-7653-596FF8C5C82D}"/>
              </a:ext>
            </a:extLst>
          </p:cNvPr>
          <p:cNvSpPr/>
          <p:nvPr/>
        </p:nvSpPr>
        <p:spPr>
          <a:xfrm>
            <a:off x="7030921" y="1249248"/>
            <a:ext cx="355107" cy="207071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96A076D8-8DBB-EB1F-C659-322B332FA7B7}"/>
              </a:ext>
            </a:extLst>
          </p:cNvPr>
          <p:cNvSpPr/>
          <p:nvPr/>
        </p:nvSpPr>
        <p:spPr>
          <a:xfrm>
            <a:off x="7084381" y="3621435"/>
            <a:ext cx="355107" cy="207071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847A8AE-BC09-DB5E-EBD3-18F731BD6BA5}"/>
              </a:ext>
            </a:extLst>
          </p:cNvPr>
          <p:cNvSpPr/>
          <p:nvPr/>
        </p:nvSpPr>
        <p:spPr>
          <a:xfrm>
            <a:off x="3858457" y="4605005"/>
            <a:ext cx="2823292" cy="148910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812776-8EBC-AD5D-AEB1-755DCE40AC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5023" y="5293268"/>
            <a:ext cx="4262852" cy="138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1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8D094B-31BC-16D8-9F60-4FE55314A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811" y="0"/>
            <a:ext cx="99203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99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0B69B6-C21B-87D5-12F1-F261E3B179E0}"/>
                  </a:ext>
                </a:extLst>
              </p:cNvPr>
              <p:cNvSpPr txBox="1"/>
              <p:nvPr/>
            </p:nvSpPr>
            <p:spPr>
              <a:xfrm>
                <a:off x="310717" y="1599068"/>
                <a:ext cx="4326243" cy="703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0B69B6-C21B-87D5-12F1-F261E3B17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17" y="1599068"/>
                <a:ext cx="4326243" cy="7032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7ABBE1-58A1-CFB7-159E-ECEE4CE86B2E}"/>
                  </a:ext>
                </a:extLst>
              </p:cNvPr>
              <p:cNvSpPr txBox="1"/>
              <p:nvPr/>
            </p:nvSpPr>
            <p:spPr>
              <a:xfrm>
                <a:off x="226038" y="2443404"/>
                <a:ext cx="4495599" cy="765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7ABBE1-58A1-CFB7-159E-ECEE4CE86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38" y="2443404"/>
                <a:ext cx="4495599" cy="7651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96B7A4-0686-ECF6-5840-F13E0A37843E}"/>
                  </a:ext>
                </a:extLst>
              </p:cNvPr>
              <p:cNvSpPr txBox="1"/>
              <p:nvPr/>
            </p:nvSpPr>
            <p:spPr>
              <a:xfrm>
                <a:off x="516382" y="3389890"/>
                <a:ext cx="5770893" cy="833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3600" b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6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96B7A4-0686-ECF6-5840-F13E0A378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82" y="3389890"/>
                <a:ext cx="5770893" cy="8336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6B06B0-D252-3DE8-92A7-92B781805142}"/>
                  </a:ext>
                </a:extLst>
              </p:cNvPr>
              <p:cNvSpPr txBox="1"/>
              <p:nvPr/>
            </p:nvSpPr>
            <p:spPr>
              <a:xfrm>
                <a:off x="516382" y="4404856"/>
                <a:ext cx="6710040" cy="1040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6B06B0-D252-3DE8-92A7-92B781805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82" y="4404856"/>
                <a:ext cx="6710040" cy="10408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75E534-79C1-F599-E5B2-EF863B98C79D}"/>
                  </a:ext>
                </a:extLst>
              </p:cNvPr>
              <p:cNvSpPr txBox="1"/>
              <p:nvPr/>
            </p:nvSpPr>
            <p:spPr>
              <a:xfrm>
                <a:off x="6738148" y="2426734"/>
                <a:ext cx="44955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75E534-79C1-F599-E5B2-EF863B98C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148" y="2426734"/>
                <a:ext cx="4495599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212C25-398A-5AF7-E1FF-6572517C65CA}"/>
                  </a:ext>
                </a:extLst>
              </p:cNvPr>
              <p:cNvSpPr txBox="1"/>
              <p:nvPr/>
            </p:nvSpPr>
            <p:spPr>
              <a:xfrm>
                <a:off x="7226422" y="3128792"/>
                <a:ext cx="4495599" cy="868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en-US" sz="360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212C25-398A-5AF7-E1FF-6572517C6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422" y="3128792"/>
                <a:ext cx="4495599" cy="8683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184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1A6209-3EE9-6D6D-9143-84FF670D9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07" y="0"/>
            <a:ext cx="106865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01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1550F4-EE21-2DEC-19A1-BF54A41E4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279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EBD269-84A6-CA0D-B0B8-48E92C2C1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75" y="1093021"/>
            <a:ext cx="3419048" cy="8190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B74C8F-27F4-A43E-33F0-480C082E3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287" y="2359847"/>
            <a:ext cx="4400534" cy="12518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67443A-E80A-F561-9A8A-E23D738AF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467" y="4263501"/>
            <a:ext cx="3908849" cy="23660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49D11A-E410-21D2-4050-9E2C0903EC04}"/>
              </a:ext>
            </a:extLst>
          </p:cNvPr>
          <p:cNvSpPr txBox="1"/>
          <p:nvPr/>
        </p:nvSpPr>
        <p:spPr>
          <a:xfrm>
            <a:off x="239697" y="59213"/>
            <a:ext cx="5601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Runge-Kutta method</a:t>
            </a:r>
          </a:p>
        </p:txBody>
      </p:sp>
    </p:spTree>
    <p:extLst>
      <p:ext uri="{BB962C8B-B14F-4D97-AF65-F5344CB8AC3E}">
        <p14:creationId xmlns:p14="http://schemas.microsoft.com/office/powerpoint/2010/main" val="4020354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165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Segoe UI</vt:lpstr>
      <vt:lpstr>Office Theme</vt:lpstr>
      <vt:lpstr>Projectile motion with drag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Projectile motion with drag</dc:title>
  <dc:creator>Doan Tung Anh</dc:creator>
  <cp:lastModifiedBy>Doan Tung Anh</cp:lastModifiedBy>
  <cp:revision>1</cp:revision>
  <dcterms:created xsi:type="dcterms:W3CDTF">2022-07-19T03:05:57Z</dcterms:created>
  <dcterms:modified xsi:type="dcterms:W3CDTF">2022-07-19T04:50:21Z</dcterms:modified>
</cp:coreProperties>
</file>