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94D-955A-C3F3-D7D5-C1F8452B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69B91-87DC-0953-1330-20843202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0F08-3695-68D2-CD94-9E2B7464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1E6E-7CD0-03BF-DC6C-61EB2510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1B7C8-CECB-2396-54EC-01562D67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3190-A10E-A9C3-7674-24013800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78D6C-28E7-200D-6020-F422B384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67BB4-E27E-6150-F155-15C005D1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6D54-7AE3-FB46-37E2-63E9EB59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0623-CBD6-95B8-28F8-FC305BAE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8CEC0-A6D3-9F4E-797E-B0AEE5CE2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F663-5EFA-FBF5-2485-93D270E4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7BEF-369D-5BA4-5AE1-1F12F9FB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6EB6-0960-5455-086B-B029AD7F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8F95-A0C8-B895-B649-66301EC6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B3D7-DF82-135A-561F-10C294B0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2E0C-6206-589E-3FEF-B5837197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C52D-7FB1-EBEA-31F2-D391D3CA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6CA4-F7FE-954B-F7AE-54F5920C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80DD-0C36-775A-54C6-471C7C16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B9A3-F267-4FC6-B2FF-86FC52DF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A197-FE4C-4123-4F34-53BC0546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E2D7-C721-24BE-DAA7-4BA5C5CA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4DC0-B681-34CA-E6F2-F2D0BE98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981A-D5B1-FA6D-B56D-11E33B5A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A52E-3545-F8B9-C5E8-8865C905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56B6-C105-FB2F-822F-07D622E5E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99394-326F-081C-270D-4639E5964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35282-2637-D911-8DBC-F310592A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974FE-F674-C9E6-764F-283C03C0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165D3-ADF7-421A-1150-8ECF399D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6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354C-4A0C-54D9-040F-F8F929AE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D170A-C853-C189-6798-0D8E220B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45538-C98B-D3B4-62E5-39B2CC97B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4F321-D0C1-122B-4C9B-81D7DCA57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D93BF-3165-E412-A792-9869CE004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43799-5E1E-062D-D45A-1E5C467E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56C5B-671A-9717-946D-7105A2B8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EA615-861B-E906-EFFA-ADEE4A6D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6E3C-DA8C-051F-FA6F-6FFEAF88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D2343-D602-EDF9-C698-8AEDCE95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5478E-303E-D0E4-340D-D240A4E3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C1113-FFDF-235E-373E-F3FFB66A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1D6D5-91E9-9563-8F44-04582F9D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4864E-5C23-098A-9984-B9B9FED2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17543-BA07-8F2D-8C46-C92E6D62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2F8C-0933-EB51-15E9-30DDC0F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0ACE-9513-A44F-A7C6-5DA2BC0F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949FA-54B0-DD61-B6FE-0B4863D01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C8CE-BB17-8481-D9F3-D4EC68CC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4F05F-49CC-DF0F-0D07-B5A23BB1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A11A-0DB3-1E61-2E9F-07C8F102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ABC1-BDD6-18E7-0067-3E1F4BC4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BE4FC-10A9-A64E-CC8B-50997A1DA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5CE5F-59F5-BE34-E169-774A81A58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B18C0-8773-A696-BF15-4B72EBE8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DC1DC-D095-5DEF-25DE-B3150E47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B87C-2CD0-B07F-B118-140BF06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FB9F2-2C1A-8DA0-7283-62BBCF12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74649-D853-095C-FE15-AE234CD5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F7D6-AF26-07BC-5759-1A57C0DDC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9AEF-2D22-4A60-9FD4-A6CA6DBDBCA4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CD9F-2680-7422-A089-C1C0B4463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3463-F9FD-F815-550C-335C811C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9A7C-DF41-4DE3-9F49-36A3905A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5B0A-F3DD-7114-A30B-3C757EF76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Linux Libertine"/>
              </a:rPr>
              <a:t>Partial differential equation</a:t>
            </a:r>
            <a:br>
              <a:rPr lang="en-US" b="0" i="0">
                <a:solidFill>
                  <a:srgbClr val="000000"/>
                </a:solidFill>
                <a:effectLst/>
                <a:latin typeface="Linux Libertine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5B916-0B15-AB7B-20BE-42239E8F5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Doan Tung Anh</a:t>
            </a:r>
          </a:p>
        </p:txBody>
      </p:sp>
    </p:spTree>
    <p:extLst>
      <p:ext uri="{BB962C8B-B14F-4D97-AF65-F5344CB8AC3E}">
        <p14:creationId xmlns:p14="http://schemas.microsoft.com/office/powerpoint/2010/main" val="24814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A5BC1-7A92-E82F-8FE1-7D544CB2DFD4}"/>
              </a:ext>
            </a:extLst>
          </p:cNvPr>
          <p:cNvSpPr txBox="1"/>
          <p:nvPr/>
        </p:nvSpPr>
        <p:spPr>
          <a:xfrm>
            <a:off x="147589" y="267201"/>
            <a:ext cx="118968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Because the boundary conditions provide the spatial variation of the temperature along the entire top row and the left and right sides, we can use the more accurate </a:t>
            </a:r>
            <a:r>
              <a:rPr lang="en-US" sz="2400">
                <a:highlight>
                  <a:srgbClr val="FFFF00"/>
                </a:highlight>
              </a:rPr>
              <a:t>central-difference approximation</a:t>
            </a:r>
            <a:r>
              <a:rPr lang="en-US" sz="2400"/>
              <a:t> for </a:t>
            </a:r>
            <a:r>
              <a:rPr lang="en-US" sz="3200" b="1">
                <a:solidFill>
                  <a:srgbClr val="FF0000"/>
                </a:solidFill>
              </a:rPr>
              <a:t>the space derivative</a:t>
            </a:r>
            <a:r>
              <a:rPr lang="en-US" sz="240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68C5B-891C-4C45-DC7F-DE540D72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6" y="3339658"/>
            <a:ext cx="10306975" cy="1370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402F3-6B19-B3B0-61FD-EB4CA75ACE5E}"/>
              </a:ext>
            </a:extLst>
          </p:cNvPr>
          <p:cNvSpPr txBox="1"/>
          <p:nvPr/>
        </p:nvSpPr>
        <p:spPr>
          <a:xfrm>
            <a:off x="147589" y="2347752"/>
            <a:ext cx="11896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3. Reorder into the form of an algorithm in which T can be stepped forward in time t = j∆t for all of space x = i∆x starting with the initial conditions:</a:t>
            </a:r>
          </a:p>
        </p:txBody>
      </p:sp>
    </p:spTree>
    <p:extLst>
      <p:ext uri="{BB962C8B-B14F-4D97-AF65-F5344CB8AC3E}">
        <p14:creationId xmlns:p14="http://schemas.microsoft.com/office/powerpoint/2010/main" val="253907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7C2289-BF0A-B3DC-6C8A-2E75D3DF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16" y="1034204"/>
            <a:ext cx="5605414" cy="1565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1FD3A-7635-163A-5C92-90B8A7A38160}"/>
              </a:ext>
            </a:extLst>
          </p:cNvPr>
          <p:cNvSpPr txBox="1"/>
          <p:nvPr/>
        </p:nvSpPr>
        <p:spPr>
          <a:xfrm>
            <a:off x="532660" y="372862"/>
            <a:ext cx="764367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We cover the heat equation as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0D947-2E72-83AA-DC31-0DF08DBED9B3}"/>
              </a:ext>
            </a:extLst>
          </p:cNvPr>
          <p:cNvSpPr txBox="1"/>
          <p:nvPr/>
        </p:nvSpPr>
        <p:spPr>
          <a:xfrm>
            <a:off x="449802" y="2758459"/>
            <a:ext cx="1129239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time and space derivatives are approximated in terms of </a:t>
            </a:r>
            <a:r>
              <a:rPr lang="en-US" sz="4000" b="1" baseline="6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differences</a:t>
            </a:r>
            <a:r>
              <a:rPr lang="en-US" sz="40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, the PDE becomes the finite difference equation: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52821-2BFA-9F5A-9404-DF342EA7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6" y="3871370"/>
            <a:ext cx="11779551" cy="122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1B2DCA-100F-AE4E-8BFB-2BB6D3A17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3" y="5114803"/>
            <a:ext cx="10306975" cy="13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F31662-1792-45CB-07CC-73E88D9F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0" y="3061969"/>
            <a:ext cx="5876190" cy="2314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04BAC-A33F-B008-A837-4BB9BCA2DE2A}"/>
                  </a:ext>
                </a:extLst>
              </p:cNvPr>
              <p:cNvSpPr txBox="1"/>
              <p:nvPr/>
            </p:nvSpPr>
            <p:spPr>
              <a:xfrm>
                <a:off x="699486" y="510440"/>
                <a:ext cx="10100569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/>
                  <a:t>You are given an aluminum bar of length L = 1 m and width w aligned along the x axis. It is insulated along its length though not at its ends. Initially the entire bar is at a uniform temperature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/>
                  <a:t>, and then both ends are placed in contact with ice water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/>
                  <a:t>. Heat flows through the noninsulated ends only. Determine how the temperature varies along the length of the bar as a function of time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04BAC-A33F-B008-A837-4BB9BCA2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6" y="510440"/>
                <a:ext cx="10100569" cy="2308324"/>
              </a:xfrm>
              <a:prstGeom prst="rect">
                <a:avLst/>
              </a:prstGeom>
              <a:blipFill>
                <a:blip r:embed="rId3"/>
                <a:stretch>
                  <a:fillRect l="-966" t="-2116" r="-90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CAA05-F4AD-C041-5F4D-E0F5AEA7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2400428"/>
            <a:ext cx="12047619" cy="20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AB1979-208C-61BD-3165-CDF30B480FDF}"/>
              </a:ext>
            </a:extLst>
          </p:cNvPr>
          <p:cNvSpPr txBox="1"/>
          <p:nvPr/>
        </p:nvSpPr>
        <p:spPr>
          <a:xfrm>
            <a:off x="552450" y="1819275"/>
            <a:ext cx="311467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Analytic solution:</a:t>
            </a:r>
          </a:p>
        </p:txBody>
      </p:sp>
    </p:spTree>
    <p:extLst>
      <p:ext uri="{BB962C8B-B14F-4D97-AF65-F5344CB8AC3E}">
        <p14:creationId xmlns:p14="http://schemas.microsoft.com/office/powerpoint/2010/main" val="162202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B71E55-8027-8839-4B4E-064F8CD5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" y="1362333"/>
            <a:ext cx="10857143" cy="4133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CC39C-44B3-AA39-2289-2FE1AE0B6737}"/>
              </a:ext>
            </a:extLst>
          </p:cNvPr>
          <p:cNvSpPr txBox="1"/>
          <p:nvPr/>
        </p:nvSpPr>
        <p:spPr>
          <a:xfrm>
            <a:off x="828675" y="552450"/>
            <a:ext cx="540067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aseline="6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approach solution:</a:t>
            </a:r>
          </a:p>
        </p:txBody>
      </p:sp>
    </p:spTree>
    <p:extLst>
      <p:ext uri="{BB962C8B-B14F-4D97-AF65-F5344CB8AC3E}">
        <p14:creationId xmlns:p14="http://schemas.microsoft.com/office/powerpoint/2010/main" val="62184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1A845-5FE8-DBBB-CC3B-3A9F282D0864}"/>
              </a:ext>
            </a:extLst>
          </p:cNvPr>
          <p:cNvSpPr txBox="1"/>
          <p:nvPr/>
        </p:nvSpPr>
        <p:spPr>
          <a:xfrm>
            <a:off x="1781175" y="2686050"/>
            <a:ext cx="847725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</a:t>
            </a:r>
          </a:p>
        </p:txBody>
      </p:sp>
    </p:spTree>
    <p:extLst>
      <p:ext uri="{BB962C8B-B14F-4D97-AF65-F5344CB8AC3E}">
        <p14:creationId xmlns:p14="http://schemas.microsoft.com/office/powerpoint/2010/main" val="361290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9CAEF-DCC0-AB9A-3A57-5FE698095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7" y="452553"/>
            <a:ext cx="11438095" cy="18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0869EB-E25B-B84E-17E6-406FCE11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2443300"/>
            <a:ext cx="4109618" cy="1346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CEABD7-C360-4B86-7FA6-5E33A7A4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768" y="4129431"/>
            <a:ext cx="2778857" cy="1361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00E9B-E8E8-4F72-43F8-2F6D4888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49" y="2272114"/>
            <a:ext cx="398095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B7E515-8047-2DC2-CAE7-FE66794A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861"/>
            <a:ext cx="12192000" cy="41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A65DB9-B09B-70E1-8DE5-FA5C5220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962"/>
            <a:ext cx="12192000" cy="38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490B61-3CDC-1117-A69A-E0B60775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227"/>
            <a:ext cx="12192000" cy="376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1D7AB7-20A7-0CA0-B2A8-7C866A8B92C9}"/>
              </a:ext>
            </a:extLst>
          </p:cNvPr>
          <p:cNvSpPr txBox="1"/>
          <p:nvPr/>
        </p:nvSpPr>
        <p:spPr>
          <a:xfrm>
            <a:off x="752752" y="599215"/>
            <a:ext cx="10686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Partial differential equation (</a:t>
            </a:r>
            <a:r>
              <a:rPr lang="en-US" sz="5400" b="1" baseline="6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PDE</a:t>
            </a:r>
            <a:r>
              <a:rPr lang="en-US" sz="5400" b="1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4AC6A-D79D-375A-A640-3DAA0105F97B}"/>
              </a:ext>
            </a:extLst>
          </p:cNvPr>
          <p:cNvSpPr txBox="1"/>
          <p:nvPr/>
        </p:nvSpPr>
        <p:spPr>
          <a:xfrm>
            <a:off x="1436332" y="1460770"/>
            <a:ext cx="9319334" cy="99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the </a:t>
            </a:r>
          </a:p>
          <a:p>
            <a:pPr algn="ctr"/>
            <a:r>
              <a:rPr lang="en-US" sz="44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4400" b="1" baseline="6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 </a:t>
            </a:r>
            <a:r>
              <a:rPr lang="en-US" sz="44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4400" b="1" baseline="6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multivariable function</a:t>
            </a:r>
            <a:r>
              <a:rPr lang="en-US" sz="44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3C0F3F-137B-0315-CF1C-CA5A4427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01" y="3196571"/>
            <a:ext cx="6412164" cy="17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51109-7C84-07F2-3EC3-BC931F2C8374}"/>
              </a:ext>
            </a:extLst>
          </p:cNvPr>
          <p:cNvSpPr txBox="1"/>
          <p:nvPr/>
        </p:nvSpPr>
        <p:spPr>
          <a:xfrm>
            <a:off x="400050" y="4725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>
                <a:solidFill>
                  <a:srgbClr val="292929"/>
                </a:solidFill>
                <a:effectLst/>
                <a:latin typeface="sohne"/>
              </a:rPr>
              <a:t>Coin Flip Example:</a:t>
            </a:r>
          </a:p>
        </p:txBody>
      </p:sp>
      <p:pic>
        <p:nvPicPr>
          <p:cNvPr id="2050" name="Picture 2" descr="Figure 2: Heads and tails, mathematical representation.">
            <a:extLst>
              <a:ext uri="{FF2B5EF4-FFF2-40B4-BE49-F238E27FC236}">
                <a16:creationId xmlns:a16="http://schemas.microsoft.com/office/drawing/2014/main" id="{C22618BB-0E97-8CAD-C649-D817DCE7A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2090082"/>
            <a:ext cx="4462462" cy="314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C034A-1567-44D9-7BF3-F6A38F4CA246}"/>
              </a:ext>
            </a:extLst>
          </p:cNvPr>
          <p:cNvSpPr txBox="1"/>
          <p:nvPr/>
        </p:nvSpPr>
        <p:spPr>
          <a:xfrm>
            <a:off x="542925" y="1628775"/>
            <a:ext cx="609600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head for a fair coin is 1/2. However, is there any way we can prove it experimentally? In this example, we are going to use the Monte-Carlo method to simulate the coin-flipping iteratively 5000 times to find out why the probability of a head or tail is always 1/2. If we repeat this coin flipping many, many more times, then we can achieve higher accuracy on an exact answer for our probability value.</a:t>
            </a:r>
          </a:p>
        </p:txBody>
      </p:sp>
      <p:pic>
        <p:nvPicPr>
          <p:cNvPr id="2052" name="Picture 4" descr="Figure 3: Formula for heads and tails coin example.">
            <a:extLst>
              <a:ext uri="{FF2B5EF4-FFF2-40B4-BE49-F238E27FC236}">
                <a16:creationId xmlns:a16="http://schemas.microsoft.com/office/drawing/2014/main" id="{20E7A7BE-816F-8245-7713-BD5E7FCC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9" y="956607"/>
            <a:ext cx="4126825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68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51109-7C84-07F2-3EC3-BC931F2C8374}"/>
              </a:ext>
            </a:extLst>
          </p:cNvPr>
          <p:cNvSpPr txBox="1"/>
          <p:nvPr/>
        </p:nvSpPr>
        <p:spPr>
          <a:xfrm>
            <a:off x="400050" y="4725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>
                <a:solidFill>
                  <a:srgbClr val="292929"/>
                </a:solidFill>
                <a:effectLst/>
                <a:latin typeface="sohne"/>
              </a:rPr>
              <a:t>Coin Flip Example:</a:t>
            </a:r>
          </a:p>
        </p:txBody>
      </p:sp>
      <p:pic>
        <p:nvPicPr>
          <p:cNvPr id="3074" name="Picture 2" descr="Figure 4: Import the required libraries for our coin flipping example, the Monte Carlo Simulation">
            <a:extLst>
              <a:ext uri="{FF2B5EF4-FFF2-40B4-BE49-F238E27FC236}">
                <a16:creationId xmlns:a16="http://schemas.microsoft.com/office/drawing/2014/main" id="{670697A2-1983-FAED-3759-95311CC6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579422"/>
            <a:ext cx="4009679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gure 5: A simple function randomizing the results between 0 and 1, 0 for heads and 1 for tails.">
            <a:extLst>
              <a:ext uri="{FF2B5EF4-FFF2-40B4-BE49-F238E27FC236}">
                <a16:creationId xmlns:a16="http://schemas.microsoft.com/office/drawing/2014/main" id="{5FE4E7DC-BD09-E955-E262-2D11EEE8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3297378"/>
            <a:ext cx="4009679" cy="165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ure 6: Running the function of coin_flip()">
            <a:extLst>
              <a:ext uri="{FF2B5EF4-FFF2-40B4-BE49-F238E27FC236}">
                <a16:creationId xmlns:a16="http://schemas.microsoft.com/office/drawing/2014/main" id="{BEDC9021-20CB-06B2-5308-AD25FBB6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5181600"/>
            <a:ext cx="4178036" cy="12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gure 7: Calculating the probability and appending the probability values to the results, the Monte Carlo Simulation">
            <a:extLst>
              <a:ext uri="{FF2B5EF4-FFF2-40B4-BE49-F238E27FC236}">
                <a16:creationId xmlns:a16="http://schemas.microsoft.com/office/drawing/2014/main" id="{2FA4AEE1-308B-7491-4B46-189103F1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2159"/>
            <a:ext cx="5691187" cy="505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44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51109-7C84-07F2-3EC3-BC931F2C8374}"/>
              </a:ext>
            </a:extLst>
          </p:cNvPr>
          <p:cNvSpPr txBox="1"/>
          <p:nvPr/>
        </p:nvSpPr>
        <p:spPr>
          <a:xfrm>
            <a:off x="400050" y="4725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>
                <a:solidFill>
                  <a:srgbClr val="292929"/>
                </a:solidFill>
                <a:effectLst/>
                <a:latin typeface="sohne"/>
              </a:rPr>
              <a:t>Coin Flip Example:</a:t>
            </a:r>
          </a:p>
        </p:txBody>
      </p:sp>
      <p:pic>
        <p:nvPicPr>
          <p:cNvPr id="7" name="Picture 10" descr="Figure 8: Calling the Monte Carlo main function, along with plotting final values.">
            <a:extLst>
              <a:ext uri="{FF2B5EF4-FFF2-40B4-BE49-F238E27FC236}">
                <a16:creationId xmlns:a16="http://schemas.microsoft.com/office/drawing/2014/main" id="{D7D5F4B7-011B-B987-855B-60895D72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" y="1347289"/>
            <a:ext cx="6269832" cy="52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tationary, businesscard, envelope&#10;&#10;Description automatically generated">
            <a:extLst>
              <a:ext uri="{FF2B5EF4-FFF2-40B4-BE49-F238E27FC236}">
                <a16:creationId xmlns:a16="http://schemas.microsoft.com/office/drawing/2014/main" id="{0AE4530C-F9D2-C4A9-4A52-D66C5664A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11" y="202111"/>
            <a:ext cx="3361040" cy="2285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722EE-3B5E-A586-667D-882AFFDBF4AE}"/>
              </a:ext>
            </a:extLst>
          </p:cNvPr>
          <p:cNvSpPr txBox="1"/>
          <p:nvPr/>
        </p:nvSpPr>
        <p:spPr>
          <a:xfrm>
            <a:off x="384699" y="485688"/>
            <a:ext cx="26780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C00000"/>
                </a:solidFill>
              </a:rPr>
              <a:t>Heat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140F9-4BB4-9ED7-D6FC-C409CD2F6778}"/>
              </a:ext>
            </a:extLst>
          </p:cNvPr>
          <p:cNvSpPr txBox="1"/>
          <p:nvPr/>
        </p:nvSpPr>
        <p:spPr>
          <a:xfrm>
            <a:off x="384699" y="1021700"/>
            <a:ext cx="3610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how a quantity such as heat diffuses through a given region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D57478-94BF-FF4D-AE4A-C681D6E8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5" y="2052611"/>
            <a:ext cx="4304132" cy="1187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3AEA6F-8F13-B01F-023C-26B7B576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6" y="3457852"/>
            <a:ext cx="3533333" cy="280952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115997E-83A8-CC45-8899-5257380EF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78" y="3036700"/>
            <a:ext cx="4734757" cy="30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3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4530C-F9D2-C4A9-4A52-D66C5664A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7451" y="96385"/>
            <a:ext cx="2802475" cy="2558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722EE-3B5E-A586-667D-882AFFDBF4AE}"/>
              </a:ext>
            </a:extLst>
          </p:cNvPr>
          <p:cNvSpPr txBox="1"/>
          <p:nvPr/>
        </p:nvSpPr>
        <p:spPr>
          <a:xfrm>
            <a:off x="384699" y="485688"/>
            <a:ext cx="26780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C00000"/>
                </a:solidFill>
              </a:rPr>
              <a:t>Wave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140F9-4BB4-9ED7-D6FC-C409CD2F6778}"/>
              </a:ext>
            </a:extLst>
          </p:cNvPr>
          <p:cNvSpPr txBox="1"/>
          <p:nvPr/>
        </p:nvSpPr>
        <p:spPr>
          <a:xfrm>
            <a:off x="384699" y="1021700"/>
            <a:ext cx="3610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how a quantity such as heat diffuses through a given region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D57478-94BF-FF4D-AE4A-C681D6E8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699" y="1784367"/>
            <a:ext cx="6739944" cy="15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6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7C2289-BF0A-B3DC-6C8A-2E75D3DF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16" y="2499019"/>
            <a:ext cx="5605414" cy="1565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1FD3A-7635-163A-5C92-90B8A7A38160}"/>
              </a:ext>
            </a:extLst>
          </p:cNvPr>
          <p:cNvSpPr txBox="1"/>
          <p:nvPr/>
        </p:nvSpPr>
        <p:spPr>
          <a:xfrm>
            <a:off x="532660" y="1837677"/>
            <a:ext cx="764367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aseline="6000">
                <a:latin typeface="Times New Roman" panose="02020603050405020304" pitchFamily="18" charset="0"/>
                <a:cs typeface="Times New Roman" panose="02020603050405020304" pitchFamily="18" charset="0"/>
              </a:rPr>
              <a:t>We cover the heat equation as example:</a:t>
            </a:r>
          </a:p>
        </p:txBody>
      </p:sp>
    </p:spTree>
    <p:extLst>
      <p:ext uri="{BB962C8B-B14F-4D97-AF65-F5344CB8AC3E}">
        <p14:creationId xmlns:p14="http://schemas.microsoft.com/office/powerpoint/2010/main" val="12719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969B8B-24AA-04D3-19B6-853013DA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5" y="408373"/>
            <a:ext cx="7223425" cy="56328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34278-5CF7-92F4-FDB3-62735904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84" y="1247207"/>
            <a:ext cx="2479621" cy="708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3A4B54-4D7C-0CEE-F902-7C30E7EC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484" y="2765256"/>
            <a:ext cx="3449633" cy="670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17089-659B-A1A3-3834-EFBFEA589487}"/>
              </a:ext>
            </a:extLst>
          </p:cNvPr>
          <p:cNvSpPr txBox="1"/>
          <p:nvPr/>
        </p:nvSpPr>
        <p:spPr>
          <a:xfrm>
            <a:off x="7752425" y="757154"/>
            <a:ext cx="366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temperature at the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38E3C-25AD-831A-5A9F-77E2BBDF90B0}"/>
              </a:ext>
            </a:extLst>
          </p:cNvPr>
          <p:cNvSpPr txBox="1"/>
          <p:nvPr/>
        </p:nvSpPr>
        <p:spPr>
          <a:xfrm>
            <a:off x="7752425" y="2175797"/>
            <a:ext cx="366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and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CF792-9EBF-0E06-44E8-4036CDE99528}"/>
              </a:ext>
            </a:extLst>
          </p:cNvPr>
          <p:cNvSpPr txBox="1"/>
          <p:nvPr/>
        </p:nvSpPr>
        <p:spPr>
          <a:xfrm>
            <a:off x="7217546" y="3771993"/>
            <a:ext cx="48827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is computed from the </a:t>
            </a:r>
            <a:r>
              <a:rPr lang="en-US" sz="2000">
                <a:solidFill>
                  <a:srgbClr val="C00000"/>
                </a:solidFill>
              </a:rPr>
              <a:t>temperature</a:t>
            </a:r>
            <a:r>
              <a:rPr lang="en-US" sz="2000"/>
              <a:t> values </a:t>
            </a:r>
            <a:r>
              <a:rPr lang="en-US" sz="2000">
                <a:solidFill>
                  <a:srgbClr val="C00000"/>
                </a:solidFill>
              </a:rPr>
              <a:t>at three points of an earlier time</a:t>
            </a:r>
            <a:r>
              <a:rPr lang="en-US" sz="2000"/>
              <a:t>. </a:t>
            </a:r>
          </a:p>
          <a:p>
            <a:r>
              <a:rPr lang="en-US" sz="2000"/>
              <a:t>The </a:t>
            </a:r>
            <a:r>
              <a:rPr lang="en-US" sz="2000">
                <a:highlight>
                  <a:srgbClr val="FFFF00"/>
                </a:highlight>
              </a:rPr>
              <a:t>solid boxed </a:t>
            </a:r>
            <a:r>
              <a:rPr lang="en-US" sz="2000"/>
              <a:t>nodes on top correspond to the </a:t>
            </a:r>
            <a:r>
              <a:rPr lang="en-US" sz="2000">
                <a:highlight>
                  <a:srgbClr val="FFFF00"/>
                </a:highlight>
              </a:rPr>
              <a:t>known initial condition</a:t>
            </a:r>
            <a:r>
              <a:rPr lang="en-US" sz="2000"/>
              <a:t>, </a:t>
            </a:r>
          </a:p>
          <a:p>
            <a:r>
              <a:rPr lang="en-US" sz="2000"/>
              <a:t>while the </a:t>
            </a:r>
            <a:r>
              <a:rPr lang="en-US" sz="2000">
                <a:highlight>
                  <a:srgbClr val="00FFFF"/>
                </a:highlight>
              </a:rPr>
              <a:t>starred nodes </a:t>
            </a:r>
            <a:r>
              <a:rPr lang="en-US" sz="2000"/>
              <a:t>correspond to the </a:t>
            </a:r>
            <a:r>
              <a:rPr lang="en-US" sz="2000">
                <a:highlight>
                  <a:srgbClr val="00FFFF"/>
                </a:highlight>
              </a:rPr>
              <a:t>unchanging boundary conditions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41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9CF9E5-F8EF-A1CE-96F7-13320F044F5E}"/>
              </a:ext>
            </a:extLst>
          </p:cNvPr>
          <p:cNvSpPr txBox="1"/>
          <p:nvPr/>
        </p:nvSpPr>
        <p:spPr>
          <a:xfrm>
            <a:off x="147590" y="213934"/>
            <a:ext cx="118968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The </a:t>
            </a:r>
            <a:r>
              <a:rPr lang="en-US" sz="3200">
                <a:solidFill>
                  <a:srgbClr val="C00000"/>
                </a:solidFill>
              </a:rPr>
              <a:t>finite difference</a:t>
            </a:r>
            <a:r>
              <a:rPr lang="en-US" sz="3200"/>
              <a:t> technique </a:t>
            </a:r>
            <a:r>
              <a:rPr lang="en-US" sz="3200">
                <a:highlight>
                  <a:srgbClr val="00FFFF"/>
                </a:highlight>
              </a:rPr>
              <a:t>discretizes</a:t>
            </a:r>
            <a:r>
              <a:rPr lang="en-US" sz="3200"/>
              <a:t> space and time on a lattice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A5BC1-7A92-E82F-8FE1-7D544CB2DFD4}"/>
              </a:ext>
            </a:extLst>
          </p:cNvPr>
          <p:cNvSpPr txBox="1"/>
          <p:nvPr/>
        </p:nvSpPr>
        <p:spPr>
          <a:xfrm>
            <a:off x="147589" y="1119457"/>
            <a:ext cx="11896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we know the spatial dependence of the solution at </a:t>
            </a:r>
            <a:r>
              <a:rPr lang="en-US" sz="2400">
                <a:solidFill>
                  <a:srgbClr val="C00000"/>
                </a:solidFill>
              </a:rPr>
              <a:t>t = 0</a:t>
            </a:r>
            <a:r>
              <a:rPr lang="en-US" sz="2400"/>
              <a:t>, we use a </a:t>
            </a:r>
            <a:r>
              <a:rPr lang="en-US" sz="2400" i="1">
                <a:solidFill>
                  <a:srgbClr val="FF0000"/>
                </a:solidFill>
              </a:rPr>
              <a:t>forward-difference</a:t>
            </a:r>
            <a:r>
              <a:rPr lang="en-US" sz="2400"/>
              <a:t> </a:t>
            </a:r>
            <a:r>
              <a:rPr lang="en-US" sz="2400" i="1">
                <a:solidFill>
                  <a:srgbClr val="FF0000"/>
                </a:solidFill>
              </a:rPr>
              <a:t>approximation</a:t>
            </a:r>
            <a:r>
              <a:rPr lang="en-US" sz="2400"/>
              <a:t> for the </a:t>
            </a:r>
            <a:r>
              <a:rPr lang="en-US" sz="2400" i="1"/>
              <a:t>time derivative </a:t>
            </a:r>
            <a:r>
              <a:rPr lang="en-US" sz="2400"/>
              <a:t>incorporating the initial solution: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E170E-9E96-D28A-487A-A613717B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03" y="2470636"/>
            <a:ext cx="6673688" cy="13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A5BC1-7A92-E82F-8FE1-7D544CB2DFD4}"/>
              </a:ext>
            </a:extLst>
          </p:cNvPr>
          <p:cNvSpPr txBox="1"/>
          <p:nvPr/>
        </p:nvSpPr>
        <p:spPr>
          <a:xfrm>
            <a:off x="147589" y="267201"/>
            <a:ext cx="118968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Because the boundary conditions provide the spatial variation of the temperature along the entire top row and the left and right sides, we can use the more accurate </a:t>
            </a:r>
            <a:r>
              <a:rPr lang="en-US" sz="2400">
                <a:highlight>
                  <a:srgbClr val="FFFF00"/>
                </a:highlight>
              </a:rPr>
              <a:t>central-difference approximation</a:t>
            </a:r>
            <a:r>
              <a:rPr lang="en-US" sz="2400"/>
              <a:t> for </a:t>
            </a:r>
            <a:r>
              <a:rPr lang="en-US" sz="3200" b="1">
                <a:solidFill>
                  <a:srgbClr val="FF0000"/>
                </a:solidFill>
              </a:rPr>
              <a:t>the space derivative</a:t>
            </a:r>
            <a:r>
              <a:rPr lang="en-US" sz="240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C28A03-7D54-9349-C35E-60D9E793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1743009"/>
            <a:ext cx="12192000" cy="1063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7DC77-3C40-9171-5D32-6B7CB14C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44" y="3429000"/>
            <a:ext cx="881904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A5BC1-7A92-E82F-8FE1-7D544CB2DFD4}"/>
              </a:ext>
            </a:extLst>
          </p:cNvPr>
          <p:cNvSpPr txBox="1"/>
          <p:nvPr/>
        </p:nvSpPr>
        <p:spPr>
          <a:xfrm>
            <a:off x="147589" y="267201"/>
            <a:ext cx="118968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Because the boundary conditions provide the spatial variation of the temperature along the entire top row and the left and right sides, we can use the more accurate </a:t>
            </a:r>
            <a:r>
              <a:rPr lang="en-US" sz="2400">
                <a:highlight>
                  <a:srgbClr val="FFFF00"/>
                </a:highlight>
              </a:rPr>
              <a:t>central-difference approximation</a:t>
            </a:r>
            <a:r>
              <a:rPr lang="en-US" sz="2400"/>
              <a:t> for </a:t>
            </a:r>
            <a:r>
              <a:rPr lang="en-US" sz="3200" b="1">
                <a:solidFill>
                  <a:srgbClr val="FF0000"/>
                </a:solidFill>
              </a:rPr>
              <a:t>the space derivative</a:t>
            </a:r>
            <a:r>
              <a:rPr lang="en-US" sz="240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EE79E-EEB6-1C66-C971-12CA7D06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085612"/>
            <a:ext cx="12192000" cy="1071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DAA56-6478-A9D6-599C-0788703E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1" y="3659862"/>
            <a:ext cx="11533333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3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4000" baseline="600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510</Words>
  <Application>Microsoft Office PowerPoint</Application>
  <PresentationFormat>Widescreen</PresentationFormat>
  <Paragraphs>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Linux Libertine</vt:lpstr>
      <vt:lpstr>sohne</vt:lpstr>
      <vt:lpstr>Times New Roman</vt:lpstr>
      <vt:lpstr>Office Theme</vt:lpstr>
      <vt:lpstr>Partial differential equation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differential equation </dc:title>
  <dc:creator>Doan Tung Anh</dc:creator>
  <cp:lastModifiedBy>Doan Tung Anh</cp:lastModifiedBy>
  <cp:revision>2</cp:revision>
  <dcterms:created xsi:type="dcterms:W3CDTF">2022-07-15T01:53:56Z</dcterms:created>
  <dcterms:modified xsi:type="dcterms:W3CDTF">2022-07-15T04:58:47Z</dcterms:modified>
</cp:coreProperties>
</file>