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258" r:id="rId4"/>
    <p:sldId id="268" r:id="rId5"/>
    <p:sldId id="257" r:id="rId6"/>
    <p:sldId id="266" r:id="rId7"/>
    <p:sldId id="259" r:id="rId8"/>
    <p:sldId id="269" r:id="rId9"/>
    <p:sldId id="270" r:id="rId10"/>
    <p:sldId id="271" r:id="rId11"/>
    <p:sldId id="272" r:id="rId12"/>
    <p:sldId id="260" r:id="rId13"/>
    <p:sldId id="261" r:id="rId14"/>
    <p:sldId id="273" r:id="rId15"/>
    <p:sldId id="274" r:id="rId16"/>
    <p:sldId id="275" r:id="rId17"/>
    <p:sldId id="298" r:id="rId18"/>
    <p:sldId id="276" r:id="rId19"/>
    <p:sldId id="277" r:id="rId20"/>
    <p:sldId id="278" r:id="rId21"/>
    <p:sldId id="262" r:id="rId22"/>
    <p:sldId id="279" r:id="rId23"/>
    <p:sldId id="282" r:id="rId24"/>
    <p:sldId id="280" r:id="rId25"/>
    <p:sldId id="281" r:id="rId26"/>
    <p:sldId id="264" r:id="rId27"/>
    <p:sldId id="26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1" r:id="rId38"/>
    <p:sldId id="294" r:id="rId39"/>
    <p:sldId id="292" r:id="rId40"/>
    <p:sldId id="295" r:id="rId41"/>
    <p:sldId id="296" r:id="rId42"/>
    <p:sldId id="267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4764" autoAdjust="0"/>
  </p:normalViewPr>
  <p:slideViewPr>
    <p:cSldViewPr>
      <p:cViewPr varScale="1">
        <p:scale>
          <a:sx n="71" d="100"/>
          <a:sy n="71" d="100"/>
        </p:scale>
        <p:origin x="-1960" y="-11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7" d="100"/>
          <a:sy n="47" d="100"/>
        </p:scale>
        <p:origin x="-26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1/3/22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1/3/22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- Note</a:t>
            </a:r>
            <a:r>
              <a:rPr lang="en-US"/>
              <a:t>: đ</a:t>
            </a:r>
            <a:r>
              <a:rPr lang="vi-VN"/>
              <a:t>ư</a:t>
            </a:r>
            <a:r>
              <a:rPr lang="en-US"/>
              <a:t>a thêm một số ví dụ minh họa cho ý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NOTE:</a:t>
            </a:r>
            <a:r>
              <a:rPr lang="en-US"/>
              <a:t> có thể thay bằng một ví dụ ở bối cảnh 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5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Việc giải quyết bài toán thống kê bắt đầu từ việc đặt câu hỏi cần giải quyết.</a:t>
            </a:r>
          </a:p>
          <a:p>
            <a:pPr marL="171450" indent="-171450">
              <a:buFontTx/>
              <a:buChar char="-"/>
            </a:pPr>
            <a:r>
              <a:rPr lang="en-US"/>
              <a:t>Để trả lời câu hỏi đ</a:t>
            </a:r>
            <a:r>
              <a:rPr lang="vi-VN"/>
              <a:t>ư</a:t>
            </a:r>
            <a:r>
              <a:rPr lang="en-US"/>
              <a:t>ợc đặt ra, cần phải thu nhập dữ liệu gì. Dữ liệu đ</a:t>
            </a:r>
            <a:r>
              <a:rPr lang="vi-VN"/>
              <a:t>ư</a:t>
            </a:r>
            <a:r>
              <a:rPr lang="en-US"/>
              <a:t>ợc thu nhập phải có ý nghĩa thì mới có khả năng giải quyết đ</a:t>
            </a:r>
            <a:r>
              <a:rPr lang="vi-VN"/>
              <a:t>ư</a:t>
            </a:r>
            <a:r>
              <a:rPr lang="en-US"/>
              <a:t>ợc câu hỏi ban đầu.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8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nguồn dữ liệu có thể không khách quan</a:t>
            </a:r>
          </a:p>
          <a:p>
            <a:pPr marL="171450" indent="-171450">
              <a:buFontTx/>
              <a:buChar char="-"/>
            </a:pPr>
            <a:r>
              <a:rPr lang="en-US"/>
              <a:t>Nguồn dữ liệu có thể bị lệch mà bản thân ng</a:t>
            </a:r>
            <a:r>
              <a:rPr lang="vi-VN"/>
              <a:t>ư</a:t>
            </a:r>
            <a:r>
              <a:rPr lang="en-US"/>
              <a:t>ời khảo sát không nghĩ đến (ví dụ các mối quan hệ nhân quả, hoặc dữ liệu ch</a:t>
            </a:r>
            <a:r>
              <a:rPr lang="vi-VN"/>
              <a:t>ư</a:t>
            </a:r>
            <a:r>
              <a:rPr lang="en-US"/>
              <a:t>a đa dạng)</a:t>
            </a:r>
          </a:p>
          <a:p>
            <a:pPr marL="171450" indent="-171450">
              <a:buFontTx/>
              <a:buChar char="-"/>
            </a:pPr>
            <a:r>
              <a:rPr lang="en-US"/>
              <a:t>Vì vậy, hãy luôn thận trọng và hoài nghi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0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Một số kết luận rút ra có thể chỉ đúng trên một nhóm nhỏ nào đó thôi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forms/d/1cut3pxkVHSplN9Pk1FCI7zYMVsmP5AQUVpJxz_Hg-z8/edit?fbclid=IwAR1Z2AgA9cj5R9JrhneFLvF4olFM0Czv1K6W1lN8pjXkE4peNCWtzQi8D3c" TargetMode="External"/><Relationship Id="rId3" Type="http://schemas.openxmlformats.org/officeDocument/2006/relationships/hyperlink" Target="https://docs.google.com/forms/d/1oUEpxOoUH3L2h5jSQd0829nzodldqXZiWaTdXHykxw4/ed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forms/d/1cut3pxkVHSplN9Pk1FCI7zYMVsmP5AQUVpJxz_Hg-z8/edit?fbclid=IwAR1Z2AgA9cj5R9JrhneFLvF4olFM0Czv1K6W1lN8pjXkE4peNCWtzQi8D3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>
                <a:solidFill>
                  <a:srgbClr val="00B050"/>
                </a:solidFill>
              </a:rPr>
              <a:t>GIỚI THIỆU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>
                <a:solidFill>
                  <a:schemeClr val="bg1"/>
                </a:solidFill>
                <a:latin typeface="Old English Text MT" panose="03040902040508030806" pitchFamily="66" charset="0"/>
              </a:rPr>
              <a:t>01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858" y="2362927"/>
            <a:ext cx="174894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58CE3-C27C-4749-81E8-2BD1BDE6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Mẫu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9E485-9F34-4ADF-B133-6E6CD007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B050"/>
                </a:solidFill>
              </a:rPr>
              <a:t>Mẫu (sample): </a:t>
            </a:r>
            <a:r>
              <a:rPr lang="en-US" sz="3200"/>
              <a:t>là một tập con của quần thể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D179DC-48CB-4A9E-ABFA-0E690E23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F68C4F-CCF5-4097-97AF-38B8864B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EFE1E3-1C4C-4819-B62F-B7FB8AF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7" y="2743200"/>
            <a:ext cx="823741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1D933-B16C-4E8D-AEE6-2EAC79FA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858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4F9F1-5766-47D5-BABC-E327B4CF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697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Công ty Gallup khảo sát 1013 ng</a:t>
            </a:r>
            <a:r>
              <a:rPr lang="vi-VN" sz="3200"/>
              <a:t>ư</a:t>
            </a:r>
            <a:r>
              <a:rPr lang="en-US" sz="3200"/>
              <a:t>ời tr</a:t>
            </a:r>
            <a:r>
              <a:rPr lang="vi-VN" sz="3200"/>
              <a:t>ư</a:t>
            </a:r>
            <a:r>
              <a:rPr lang="en-US" sz="3200"/>
              <a:t>ởng thành ở Mỹ. Kết quả có 66% ng</a:t>
            </a:r>
            <a:r>
              <a:rPr lang="vi-VN" sz="3200"/>
              <a:t>ư</a:t>
            </a:r>
            <a:r>
              <a:rPr lang="en-US" sz="3200"/>
              <a:t>ời phản hồi lo lắng về hành vì đánh cắp thông tin cá nhân.</a:t>
            </a:r>
          </a:p>
          <a:p>
            <a:pPr algn="just"/>
            <a:r>
              <a:rPr lang="en-US" sz="3200"/>
              <a:t>Quần thể bao gồm: 241,742,385 ng</a:t>
            </a:r>
            <a:r>
              <a:rPr lang="vi-VN" sz="3200"/>
              <a:t>ư</a:t>
            </a:r>
            <a:r>
              <a:rPr lang="en-US" sz="3200"/>
              <a:t>ời tr</a:t>
            </a:r>
            <a:r>
              <a:rPr lang="vi-VN" sz="3200"/>
              <a:t>ư</a:t>
            </a:r>
            <a:r>
              <a:rPr lang="en-US" sz="3200"/>
              <a:t>ởng thành ở  Mỹ</a:t>
            </a:r>
          </a:p>
          <a:p>
            <a:pPr algn="just"/>
            <a:r>
              <a:rPr lang="en-US" sz="3200"/>
              <a:t>Mẫu gồm: 1013 ng</a:t>
            </a:r>
            <a:r>
              <a:rPr lang="vi-VN" sz="3200"/>
              <a:t>ư</a:t>
            </a:r>
            <a:r>
              <a:rPr lang="en-US" sz="3200"/>
              <a:t>ời đ</a:t>
            </a:r>
            <a:r>
              <a:rPr lang="vi-VN" sz="3200"/>
              <a:t>ư</a:t>
            </a:r>
            <a:r>
              <a:rPr lang="en-US" sz="3200"/>
              <a:t>ợc khảo sát</a:t>
            </a:r>
          </a:p>
          <a:p>
            <a:pPr algn="just"/>
            <a:r>
              <a:rPr lang="en-US" sz="3200"/>
              <a:t>Mục tiêu của khảo sát dùng từ dữ liệu thu nhập đ</a:t>
            </a:r>
            <a:r>
              <a:rPr lang="vi-VN" sz="3200"/>
              <a:t>ư</a:t>
            </a:r>
            <a:r>
              <a:rPr lang="en-US" sz="3200"/>
              <a:t>ợc để rút ra kết luận về toàn bộ quần thể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A45017-A120-4D43-AC2E-F846A946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FEFD5-5C30-4E4A-A371-8652DF7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 b="1">
                <a:solidFill>
                  <a:srgbClr val="00B050"/>
                </a:solidFill>
              </a:rPr>
              <a:t>T</a:t>
            </a:r>
            <a:r>
              <a:rPr lang="vi-VN" sz="3200" b="1">
                <a:solidFill>
                  <a:srgbClr val="00B050"/>
                </a:solidFill>
              </a:rPr>
              <a:t>ư</a:t>
            </a:r>
            <a:r>
              <a:rPr lang="en-US" sz="3200" b="1">
                <a:solidFill>
                  <a:srgbClr val="00B050"/>
                </a:solidFill>
              </a:rPr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/>
              <a:t>Trong phần này chúng ta sẽ xem xét tổng quan một quy trình giải quyết một bài toán thống kê.</a:t>
            </a:r>
          </a:p>
          <a:p>
            <a:pPr algn="just"/>
            <a:r>
              <a:rPr lang="en-US" sz="3600"/>
              <a:t>Quy trình gồm 3 b</a:t>
            </a:r>
            <a:r>
              <a:rPr lang="vi-VN" sz="3600"/>
              <a:t>ư</a:t>
            </a:r>
            <a:r>
              <a:rPr lang="en-US" sz="3600"/>
              <a:t>ớc: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Chuẩn </a:t>
            </a:r>
            <a:r>
              <a:rPr lang="en-US" sz="3000"/>
              <a:t>bị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Phân </a:t>
            </a:r>
            <a:r>
              <a:rPr lang="en-US" sz="3000"/>
              <a:t>tích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Kết </a:t>
            </a:r>
            <a:r>
              <a:rPr lang="en-US" sz="3000"/>
              <a:t>luận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Ngữ cảnh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Câu hỏi thống kê là gì? </a:t>
            </a:r>
            <a:r>
              <a:rPr lang="en-US" sz="3200" smtClean="0"/>
              <a:t>Hoặc </a:t>
            </a:r>
            <a:r>
              <a:rPr lang="en-US" sz="3200"/>
              <a:t>mục tiêu của việc điều tra, nghiên cứu là gì?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Dữ liệu có ý nghĩa gì?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FC7B8-602B-4C6F-9793-C7EA02A0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nguồn của dữ liệu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4C6C1-84C1-4894-B5B3-426BAE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hay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lệch</a:t>
            </a:r>
            <a:r>
              <a:rPr lang="en-US" sz="3200" dirty="0"/>
              <a:t> hay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i="1" dirty="0" err="1"/>
              <a:t>thận</a:t>
            </a:r>
            <a:r>
              <a:rPr lang="en-US" sz="3200" i="1" dirty="0"/>
              <a:t> </a:t>
            </a:r>
            <a:r>
              <a:rPr lang="en-US" sz="3200" i="1" dirty="0" err="1"/>
              <a:t>trọng</a:t>
            </a:r>
            <a:r>
              <a:rPr lang="en-US" sz="3200" i="1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i="1" dirty="0" err="1"/>
              <a:t>hoài</a:t>
            </a:r>
            <a:r>
              <a:rPr lang="en-US" sz="3200" i="1" dirty="0"/>
              <a:t> </a:t>
            </a:r>
            <a:r>
              <a:rPr lang="en-US" sz="3200" i="1" dirty="0" err="1"/>
              <a:t>nghi</a:t>
            </a:r>
            <a:r>
              <a:rPr lang="en-US" sz="3200" i="1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, </a:t>
            </a:r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lệch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39511B-FE65-4957-BDE4-8313ADF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AC4AA-19E3-4452-A3D0-9A2D3BB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4267C-0BD0-4FCE-AAE0-6E5C29C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Ph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ơng pháp lấy mẫu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A220E-FC24-4021-AE51-27CCB8E8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/>
              <a:t>Ph</a:t>
            </a:r>
            <a:r>
              <a:rPr lang="vi-VN" sz="3200"/>
              <a:t>ư</a:t>
            </a:r>
            <a:r>
              <a:rPr lang="en-US" sz="3200"/>
              <a:t>ơng pháp lấy mẫu có ảnh h</a:t>
            </a:r>
            <a:r>
              <a:rPr lang="vi-VN" sz="3200"/>
              <a:t>ư</a:t>
            </a:r>
            <a:r>
              <a:rPr lang="en-US" sz="3200"/>
              <a:t>ởng đến tính hợp lý của kết luận hay không?</a:t>
            </a:r>
          </a:p>
          <a:p>
            <a:pPr algn="just"/>
            <a:r>
              <a:rPr lang="en-US" sz="3200" smtClean="0"/>
              <a:t>Hãy </a:t>
            </a:r>
            <a:r>
              <a:rPr lang="en-US" sz="3200"/>
              <a:t>cẩn thận, những ng</a:t>
            </a:r>
            <a:r>
              <a:rPr lang="vi-VN" sz="3200"/>
              <a:t>ư</a:t>
            </a:r>
            <a:r>
              <a:rPr lang="en-US" sz="3200"/>
              <a:t>ời tình nguyện tham gia các khảo sát thông th</a:t>
            </a:r>
            <a:r>
              <a:rPr lang="vi-VN" sz="3200"/>
              <a:t>ư</a:t>
            </a:r>
            <a:r>
              <a:rPr lang="en-US" sz="3200"/>
              <a:t>ờng sẽ cho ra các kết quả sai lệch (những ng</a:t>
            </a:r>
            <a:r>
              <a:rPr lang="vi-VN" sz="3200"/>
              <a:t>ư</a:t>
            </a:r>
            <a:r>
              <a:rPr lang="en-US" sz="3200"/>
              <a:t>ời tình nguyện có thể có cùng một lý do tham gia)</a:t>
            </a:r>
          </a:p>
          <a:p>
            <a:pPr algn="just"/>
            <a:r>
              <a:rPr lang="en-US" sz="3200" smtClean="0"/>
              <a:t>Hãy thử </a:t>
            </a:r>
            <a:r>
              <a:rPr lang="en-US" sz="3200"/>
              <a:t>những ph</a:t>
            </a:r>
            <a:r>
              <a:rPr lang="vi-VN" sz="3200"/>
              <a:t>ư</a:t>
            </a:r>
            <a:r>
              <a:rPr lang="en-US" sz="3200"/>
              <a:t>ơng pháp lấy mẫu khác nhau để cho ra kết quả tốt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057EE8-8D33-41A8-B133-96A61288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231A6-544C-43F9-B608-AF46831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0482"/>
            <a:ext cx="6207902" cy="56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398BA-F820-484F-873A-264D1DEB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PHÂN TÍCH – Trực quan hóa dữ liệu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3BA84-6BB1-477D-B5F4-9AA1AA7C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045908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/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,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ng</a:t>
            </a:r>
            <a:r>
              <a:rPr lang="vi-VN" sz="3200" dirty="0"/>
              <a:t>ư</a:t>
            </a:r>
            <a:r>
              <a:rPr lang="en-US" sz="3200" dirty="0" err="1"/>
              <a:t>ời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nhìn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giác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A4C597-14DC-4947-A593-D215F38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161BE2-9E90-46B2-AE81-FAFE1C91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519" t="17870"/>
          <a:stretch/>
        </p:blipFill>
        <p:spPr>
          <a:xfrm>
            <a:off x="4876800" y="1219200"/>
            <a:ext cx="4096115" cy="4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44E81-3216-4171-B373-5E713753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933080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PHÂN TÍCH </a:t>
            </a:r>
            <a:r>
              <a:rPr lang="en-US">
                <a:solidFill>
                  <a:srgbClr val="00B050"/>
                </a:solidFill>
              </a:rPr>
              <a:t>– Áp dụng các ph</a:t>
            </a:r>
            <a:r>
              <a:rPr lang="vi-VN">
                <a:solidFill>
                  <a:srgbClr val="00B050"/>
                </a:solidFill>
              </a:rPr>
              <a:t>ư</a:t>
            </a:r>
            <a:r>
              <a:rPr lang="en-US">
                <a:solidFill>
                  <a:srgbClr val="00B050"/>
                </a:solidFill>
              </a:rPr>
              <a:t>ơng pháp thống kê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D81BE8-9588-4D80-90EE-4BD84704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427174" cy="4893508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/>
              <a:t>nay,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công</a:t>
            </a:r>
            <a:r>
              <a:rPr lang="en-US" sz="3200" i="1" dirty="0"/>
              <a:t> </a:t>
            </a:r>
            <a:r>
              <a:rPr lang="en-US" sz="3200" i="1" dirty="0" err="1"/>
              <a:t>nghệ</a:t>
            </a:r>
            <a:r>
              <a:rPr lang="en-US" sz="3200" i="1" dirty="0"/>
              <a:t> </a:t>
            </a:r>
            <a:r>
              <a:rPr lang="en-US" sz="3200" i="1" dirty="0" err="1"/>
              <a:t>và</a:t>
            </a:r>
            <a:r>
              <a:rPr lang="en-US" sz="3200" i="1" dirty="0"/>
              <a:t> </a:t>
            </a:r>
            <a:r>
              <a:rPr lang="en-US" sz="3200" i="1" dirty="0" err="1"/>
              <a:t>máy</a:t>
            </a:r>
            <a:r>
              <a:rPr lang="en-US" sz="3200" i="1" dirty="0"/>
              <a:t> </a:t>
            </a:r>
            <a:r>
              <a:rPr lang="en-US" sz="3200" i="1" dirty="0" err="1"/>
              <a:t>tính</a:t>
            </a:r>
            <a:r>
              <a:rPr lang="en-US" sz="3200" i="1" dirty="0"/>
              <a:t> </a:t>
            </a:r>
            <a:r>
              <a:rPr lang="en-US" sz="3200" i="1" dirty="0" err="1"/>
              <a:t>chúng</a:t>
            </a:r>
            <a:r>
              <a:rPr lang="en-US" sz="3200" i="1" dirty="0"/>
              <a:t> ta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thực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phân</a:t>
            </a:r>
            <a:r>
              <a:rPr lang="en-US" sz="3200" i="1" dirty="0"/>
              <a:t> </a:t>
            </a:r>
            <a:r>
              <a:rPr lang="en-US" sz="3200" i="1" dirty="0" err="1"/>
              <a:t>tích</a:t>
            </a:r>
            <a:r>
              <a:rPr lang="en-US" sz="3200" i="1" dirty="0"/>
              <a:t> </a:t>
            </a:r>
            <a:r>
              <a:rPr lang="en-US" sz="3200" i="1" dirty="0" err="1"/>
              <a:t>mà</a:t>
            </a:r>
            <a:r>
              <a:rPr lang="en-US" sz="3200" i="1" dirty="0"/>
              <a:t> </a:t>
            </a:r>
            <a:r>
              <a:rPr lang="en-US" sz="3200" i="1" dirty="0" err="1"/>
              <a:t>không</a:t>
            </a:r>
            <a:r>
              <a:rPr lang="en-US" sz="3200" i="1" dirty="0"/>
              <a:t> </a:t>
            </a:r>
            <a:r>
              <a:rPr lang="en-US" sz="3200" i="1" dirty="0" err="1"/>
              <a:t>cần</a:t>
            </a:r>
            <a:r>
              <a:rPr lang="en-US" sz="3200" i="1" dirty="0"/>
              <a:t> </a:t>
            </a:r>
            <a:r>
              <a:rPr lang="en-US" sz="3200" i="1" dirty="0" err="1"/>
              <a:t>đến</a:t>
            </a:r>
            <a:r>
              <a:rPr lang="en-US" sz="3200" i="1" dirty="0"/>
              <a:t> </a:t>
            </a:r>
            <a:r>
              <a:rPr lang="en-US" sz="3200" i="1" dirty="0" err="1"/>
              <a:t>kỹ</a:t>
            </a:r>
            <a:r>
              <a:rPr lang="en-US" sz="3200" i="1" dirty="0"/>
              <a:t> </a:t>
            </a:r>
            <a:r>
              <a:rPr lang="en-US" sz="3200" i="1" dirty="0" err="1"/>
              <a:t>năng</a:t>
            </a:r>
            <a:r>
              <a:rPr lang="en-US" sz="3200" i="1" dirty="0"/>
              <a:t> </a:t>
            </a:r>
            <a:r>
              <a:rPr lang="en-US" sz="3200" i="1" dirty="0" err="1"/>
              <a:t>tính</a:t>
            </a:r>
            <a:r>
              <a:rPr lang="en-US" sz="3200" i="1" dirty="0"/>
              <a:t> </a:t>
            </a:r>
            <a:r>
              <a:rPr lang="en-US" sz="3200" i="1" dirty="0" err="1"/>
              <a:t>toán</a:t>
            </a:r>
            <a:r>
              <a:rPr lang="en-US" sz="3200" i="1" dirty="0"/>
              <a:t> </a:t>
            </a:r>
            <a:r>
              <a:rPr lang="en-US" sz="3200" i="1" dirty="0" err="1"/>
              <a:t>quá</a:t>
            </a:r>
            <a:r>
              <a:rPr lang="en-US" sz="3200" i="1" dirty="0"/>
              <a:t> </a:t>
            </a:r>
            <a:r>
              <a:rPr lang="en-US" sz="3200" i="1" dirty="0" err="1"/>
              <a:t>nhiều</a:t>
            </a:r>
            <a:r>
              <a:rPr lang="en-US" sz="3200" dirty="0"/>
              <a:t>; </a:t>
            </a:r>
            <a:r>
              <a:rPr lang="en-US" sz="3200" dirty="0" err="1"/>
              <a:t>tuy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quen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căn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840EC5-0CBD-4937-A549-CF41F05B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80278-583B-4D6A-AF29-5F72218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smtClean="0"/>
              <a:t>(5 </a:t>
            </a:r>
            <a:r>
              <a:rPr lang="en-US" dirty="0" err="1" smtClean="0"/>
              <a:t>phút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/forms/d/1g4ZwYpOzsawSuJiVWRAlhTPgmLDRxuO1iuaJMa7qdJE/edit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8690F-DABA-44E0-BF53-C4C2B314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KẾT LUẬN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0B2CA0-8849-478C-8D59-A1A9C3FC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Sau khi thực hiện phân tích bằng thống kê, việc cuối cùng là đ</a:t>
            </a:r>
            <a:r>
              <a:rPr lang="vi-VN" sz="3200"/>
              <a:t>ư</a:t>
            </a:r>
            <a:r>
              <a:rPr lang="en-US" sz="3200"/>
              <a:t>a ra kết luận. Tuy nhiên, cần phải chú ý rằng kết luận rút ra có ý nghĩa trên thực tế hay không?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4DF2E4-B0F6-493C-9506-C2B3F94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5FD686-F79C-4072-96B7-00E43CA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 b="1">
                <a:solidFill>
                  <a:srgbClr val="00B050"/>
                </a:solidFill>
              </a:rPr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L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ỢNG (</a:t>
            </a:r>
            <a:r>
              <a:rPr lang="en-US" b="1" i="1">
                <a:solidFill>
                  <a:srgbClr val="00B050"/>
                </a:solidFill>
              </a:rPr>
              <a:t>Quantitative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Dữ liệu định l</a:t>
            </a:r>
            <a:r>
              <a:rPr lang="vi-VN" sz="3200"/>
              <a:t>ư</a:t>
            </a:r>
            <a:r>
              <a:rPr lang="en-US" sz="3200"/>
              <a:t>ợng (</a:t>
            </a:r>
            <a:r>
              <a:rPr lang="en-US" sz="3200" i="1"/>
              <a:t>quantitative data or numerical data</a:t>
            </a:r>
            <a:r>
              <a:rPr lang="en-US" sz="3200"/>
              <a:t>): là dữ liệu có thể đo đếm đ</a:t>
            </a:r>
            <a:r>
              <a:rPr lang="vi-VN" sz="3200"/>
              <a:t>ư</a:t>
            </a:r>
            <a:r>
              <a:rPr lang="en-US" sz="3200"/>
              <a:t>ợc.</a:t>
            </a:r>
          </a:p>
          <a:p>
            <a:pPr algn="just"/>
            <a:r>
              <a:rPr lang="en-US" sz="3200" i="1" u="sng" smtClean="0"/>
              <a:t>Ví </a:t>
            </a:r>
            <a:r>
              <a:rPr lang="en-US" sz="3200" i="1" u="sng"/>
              <a:t>dụ:</a:t>
            </a:r>
            <a:r>
              <a:rPr lang="en-US" sz="3200"/>
              <a:t> tuổi, cân nặng, chiều cao, thu nhập…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Dữ liệu định l</a:t>
            </a:r>
            <a:r>
              <a:rPr lang="vi-VN" sz="3200"/>
              <a:t>ư</a:t>
            </a:r>
            <a:r>
              <a:rPr lang="en-US" sz="3200"/>
              <a:t>ợng có thể phân biệt 2 loại đó là dữ liệu có giá trị </a:t>
            </a:r>
            <a:r>
              <a:rPr lang="en-US" sz="3200" b="1"/>
              <a:t>rời rạc</a:t>
            </a:r>
            <a:r>
              <a:rPr lang="en-US" sz="3200"/>
              <a:t> hay dữ liệu có giá trị </a:t>
            </a:r>
            <a:r>
              <a:rPr lang="en-US" sz="3200" b="1"/>
              <a:t>liên tục</a:t>
            </a:r>
            <a:r>
              <a:rPr lang="en-US" sz="32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L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ỢNG (</a:t>
            </a:r>
            <a:r>
              <a:rPr lang="en-US" b="1" i="1">
                <a:solidFill>
                  <a:srgbClr val="00B050"/>
                </a:solidFill>
              </a:rPr>
              <a:t>Quantitative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biệt</a:t>
            </a:r>
            <a:r>
              <a:rPr lang="en-US" sz="3200" dirty="0"/>
              <a:t> 2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rời</a:t>
            </a:r>
            <a:r>
              <a:rPr lang="en-US" sz="3200" dirty="0"/>
              <a:t> </a:t>
            </a:r>
            <a:r>
              <a:rPr lang="en-US" sz="3200" dirty="0" err="1"/>
              <a:t>rạc</a:t>
            </a:r>
            <a:r>
              <a:rPr lang="en-US" sz="3200" dirty="0"/>
              <a:t> hay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.</a:t>
            </a:r>
          </a:p>
          <a:p>
            <a:pPr lvl="1" algn="just">
              <a:buFont typeface="Courier New"/>
              <a:buChar char="o"/>
            </a:pP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rời</a:t>
            </a:r>
            <a:r>
              <a:rPr lang="en-US" sz="3200" dirty="0"/>
              <a:t> </a:t>
            </a:r>
            <a:r>
              <a:rPr lang="en-US" sz="3200" dirty="0" err="1"/>
              <a:t>rạc</a:t>
            </a:r>
            <a:r>
              <a:rPr lang="en-US" sz="3200" dirty="0"/>
              <a:t> (</a:t>
            </a:r>
            <a:r>
              <a:rPr lang="en-US" sz="3200" i="1" dirty="0"/>
              <a:t>discrete data</a:t>
            </a:r>
            <a:r>
              <a:rPr lang="en-US" sz="3200" dirty="0"/>
              <a:t>):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. </a:t>
            </a:r>
          </a:p>
          <a:p>
            <a:pPr lvl="1" algn="just">
              <a:buFont typeface="Courier New"/>
              <a:buChar char="o"/>
            </a:pP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 (</a:t>
            </a:r>
            <a:r>
              <a:rPr lang="en-US" sz="3200" i="1" dirty="0"/>
              <a:t>continuous data</a:t>
            </a:r>
            <a:r>
              <a:rPr lang="en-US" sz="3200" dirty="0"/>
              <a:t>):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855C-F32E-410B-9493-1A779382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TÍNH (</a:t>
            </a:r>
            <a:r>
              <a:rPr lang="en-US" b="1" i="1">
                <a:solidFill>
                  <a:srgbClr val="00B050"/>
                </a:solidFill>
              </a:rPr>
              <a:t>Qualitative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43B85-4466-46B9-9947-3F648ED5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74774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Dữ liệu định tính hay dữ liệu phân loại (</a:t>
            </a:r>
            <a:r>
              <a:rPr lang="en-US" sz="3200" i="1"/>
              <a:t>qualitative data or categorical data</a:t>
            </a:r>
            <a:r>
              <a:rPr lang="en-US" sz="3200"/>
              <a:t>): là dữ liệu sử dụng để phân loại, giá trị của dữ liệu đ</a:t>
            </a:r>
            <a:r>
              <a:rPr lang="vi-VN" sz="3200"/>
              <a:t>ư</a:t>
            </a:r>
            <a:r>
              <a:rPr lang="en-US" sz="3200"/>
              <a:t>ợc sử dụng để đại diện cho một phân loại nào đó</a:t>
            </a:r>
          </a:p>
          <a:p>
            <a:pPr algn="just"/>
            <a:r>
              <a:rPr lang="en-US" sz="3200" i="1" u="sng" smtClean="0"/>
              <a:t>Ví </a:t>
            </a:r>
            <a:r>
              <a:rPr lang="en-US" sz="3200" i="1" u="sng"/>
              <a:t>dụ:</a:t>
            </a:r>
            <a:r>
              <a:rPr lang="en-US" sz="3200"/>
              <a:t> giới tính, màu sắc, xếp hạng…</a:t>
            </a:r>
          </a:p>
          <a:p>
            <a:pPr algn="just"/>
            <a:r>
              <a:rPr lang="en-US" sz="3200" smtClean="0"/>
              <a:t>Dữ </a:t>
            </a:r>
            <a:r>
              <a:rPr lang="en-US" sz="3200"/>
              <a:t>liệu định tính có thể chia làm hai loại đó là: dữ liệu định tính </a:t>
            </a:r>
            <a:r>
              <a:rPr lang="en-US" sz="3200" b="1"/>
              <a:t>có thứ tự</a:t>
            </a:r>
            <a:r>
              <a:rPr lang="en-US" sz="3200"/>
              <a:t> và dữ liệu định tính </a:t>
            </a:r>
            <a:r>
              <a:rPr lang="en-US" sz="3200" b="1"/>
              <a:t>không có thứ tự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45FAC-4C0A-4215-BAE8-5BBE1FC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3C974-4DF6-4836-B86F-A182783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45FAC-4C0A-4215-BAE8-5BBE1FC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3C974-4DF6-4836-B86F-A182783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741107-0793-4171-BBE6-B6C1B1D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KIỂU DỮ LIỆU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804E7E-E966-4FC5-87D0-6AF8EDDA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7"/>
          <a:stretch>
            <a:fillRect/>
          </a:stretch>
        </p:blipFill>
        <p:spPr>
          <a:xfrm>
            <a:off x="228600" y="1524000"/>
            <a:ext cx="86537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 b="1">
                <a:solidFill>
                  <a:srgbClr val="00B050"/>
                </a:solidFill>
              </a:rPr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410200"/>
          </a:xfrm>
        </p:spPr>
        <p:txBody>
          <a:bodyPr>
            <a:noAutofit/>
          </a:bodyPr>
          <a:lstStyle/>
          <a:p>
            <a:pPr algn="just"/>
            <a:r>
              <a:rPr lang="en-US" sz="3200"/>
              <a:t>Nếu dữ liệu mẫu không đ</a:t>
            </a:r>
            <a:r>
              <a:rPr lang="vi-VN" sz="3200"/>
              <a:t>ư</a:t>
            </a:r>
            <a:r>
              <a:rPr lang="en-US" sz="3200"/>
              <a:t>ợc thu nhập một cách phù hợp thì dù cho chúng ta thu nhập nhiều đến đâu đi chăng nữa nó cũng không có ý nghĩa.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Ph</a:t>
            </a:r>
            <a:r>
              <a:rPr lang="vi-VN" sz="3200"/>
              <a:t>ư</a:t>
            </a:r>
            <a:r>
              <a:rPr lang="en-US" sz="3200"/>
              <a:t>ơng pháp lấy mẫu ảnh h</a:t>
            </a:r>
            <a:r>
              <a:rPr lang="vi-VN" sz="3200"/>
              <a:t>ư</a:t>
            </a:r>
            <a:r>
              <a:rPr lang="en-US" sz="3200"/>
              <a:t>ởng đến chất l</a:t>
            </a:r>
            <a:r>
              <a:rPr lang="vi-VN" sz="3200"/>
              <a:t>ư</a:t>
            </a:r>
            <a:r>
              <a:rPr lang="en-US" sz="3200"/>
              <a:t>ợng của phân tích thống kê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Trong nội dung phần này, chúng ta sẽ thảo luận một số ph</a:t>
            </a:r>
            <a:r>
              <a:rPr lang="vi-VN" sz="3200"/>
              <a:t>ư</a:t>
            </a:r>
            <a:r>
              <a:rPr lang="en-US" sz="3200"/>
              <a:t>ơng pháp lấy mẫu.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BE6DF-A1E9-427D-83FE-A656F4A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NHẬP DỮ LIỆU MẪU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34DD6-E2AE-4FF5-B919-13BE4FA0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D</a:t>
            </a:r>
            <a:r>
              <a:rPr lang="en-US" sz="3600" dirty="0" err="1"/>
              <a:t>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mẫu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</a:t>
            </a:r>
            <a:r>
              <a:rPr lang="vi-VN" sz="3600" dirty="0"/>
              <a:t>ư</a:t>
            </a:r>
            <a:r>
              <a:rPr lang="en-US" sz="3600" dirty="0" err="1"/>
              <a:t>ờng</a:t>
            </a:r>
            <a:r>
              <a:rPr lang="en-US" sz="3600" dirty="0"/>
              <a:t> </a:t>
            </a:r>
            <a:r>
              <a:rPr lang="en-US" sz="3600" dirty="0" err="1"/>
              <a:t>đ</a:t>
            </a:r>
            <a:r>
              <a:rPr lang="vi-VN" sz="3600" dirty="0"/>
              <a:t>ư</a:t>
            </a:r>
            <a:r>
              <a:rPr lang="en-US" sz="3600" dirty="0" err="1"/>
              <a:t>ợc</a:t>
            </a:r>
            <a:r>
              <a:rPr lang="en-US" sz="3600" dirty="0"/>
              <a:t> </a:t>
            </a:r>
            <a:r>
              <a:rPr lang="en-US" sz="3600" dirty="0" err="1"/>
              <a:t>lấy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hai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r>
              <a:rPr lang="en-US" sz="3600" dirty="0"/>
              <a:t>: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endParaRPr lang="en-US" sz="3200" dirty="0"/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5178FC-B9DE-42BD-8AC5-46E608EC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DF7AB-97AF-41E8-992A-1880DE9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2056-52AA-45AF-A891-E59437F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Từ quan sát (</a:t>
            </a:r>
            <a:r>
              <a:rPr lang="en-US" b="1" i="1">
                <a:solidFill>
                  <a:srgbClr val="00B050"/>
                </a:solidFill>
              </a:rPr>
              <a:t>observational study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525C5-341E-4519-99A9-B5230A8F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27174" cy="5122108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(</a:t>
            </a:r>
            <a:r>
              <a:rPr lang="en-US" sz="3200" i="1" dirty="0"/>
              <a:t>observational study</a:t>
            </a:r>
            <a:r>
              <a:rPr lang="en-US" sz="3200" dirty="0"/>
              <a:t>):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đ</a:t>
            </a:r>
            <a:r>
              <a:rPr lang="vi-VN" sz="3200" dirty="0" smtClean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ờng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tác</a:t>
            </a:r>
            <a:r>
              <a:rPr lang="en-US" sz="3200" dirty="0" smtClean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hay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t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</a:t>
            </a:r>
            <a:r>
              <a:rPr lang="en-US" sz="3200" dirty="0" err="1"/>
              <a:t>nghiên</a:t>
            </a:r>
            <a:r>
              <a:rPr lang="en-US" sz="3200" dirty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/>
            <a:r>
              <a:rPr lang="en-US" sz="3200" dirty="0" smtClean="0"/>
              <a:t>VD</a:t>
            </a:r>
            <a:r>
              <a:rPr lang="en-US" sz="3200" dirty="0"/>
              <a:t>: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facebook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IUH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online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rằng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facebook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3.2 </a:t>
            </a:r>
            <a:r>
              <a:rPr lang="en-US" sz="3200" dirty="0" err="1"/>
              <a:t>giờ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Đây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là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dữ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liệu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thu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ợc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từ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quan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sát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vì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ng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ời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ợc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khảo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sát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không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chịu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sự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tác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động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nào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D2F491-8BFA-4F22-AD30-55A7C93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1EE09-1D0E-49D0-835D-D836307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Các cuộc bầu cữ, các nghiên cứu, các khảo sát và các công việc liên quan đến việc thu nhập dữ liệu từ một nhóm lớn; để rồi từ dữ liệu ấy chúng ta có thể đ</a:t>
            </a:r>
            <a:r>
              <a:rPr lang="vi-VN" sz="3200"/>
              <a:t>ư</a:t>
            </a:r>
            <a:r>
              <a:rPr lang="en-US" sz="3200"/>
              <a:t>a ra một quyết định, một kết luận về nhóm lớn ấy.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00" b="1">
                <a:solidFill>
                  <a:srgbClr val="FF0000"/>
                </a:solidFill>
              </a:rPr>
              <a:t>Đó chính là mục đích của thống kê.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2056-52AA-45AF-A891-E59437F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731974" cy="609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Từ thử nghiệm (</a:t>
            </a:r>
            <a:r>
              <a:rPr lang="en-US" b="1" i="1">
                <a:solidFill>
                  <a:srgbClr val="00B050"/>
                </a:solidFill>
              </a:rPr>
              <a:t>experiment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525C5-341E-4519-99A9-B5230A8F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350708"/>
          </a:xfrm>
        </p:spPr>
        <p:txBody>
          <a:bodyPr>
            <a:noAutofit/>
          </a:bodyPr>
          <a:lstStyle/>
          <a:p>
            <a:pPr algn="just"/>
            <a:r>
              <a:rPr lang="en-US" sz="3200"/>
              <a:t>Từ thử nghiệm (</a:t>
            </a:r>
            <a:r>
              <a:rPr lang="en-US" sz="3200" i="1"/>
              <a:t>experiment</a:t>
            </a:r>
            <a:r>
              <a:rPr lang="en-US" sz="3200"/>
              <a:t>): là dữ liệu đ</a:t>
            </a:r>
            <a:r>
              <a:rPr lang="vi-VN" sz="3200"/>
              <a:t>ư</a:t>
            </a:r>
            <a:r>
              <a:rPr lang="en-US" sz="3200"/>
              <a:t>ợc bằng cách áp dụng một số ph</a:t>
            </a:r>
            <a:r>
              <a:rPr lang="vi-VN" sz="3200"/>
              <a:t>ư</a:t>
            </a:r>
            <a:r>
              <a:rPr lang="en-US" sz="3200"/>
              <a:t>ơng pháp tác động lên đối t</a:t>
            </a:r>
            <a:r>
              <a:rPr lang="vi-VN" sz="3200"/>
              <a:t>ư</a:t>
            </a:r>
            <a:r>
              <a:rPr lang="en-US" sz="3200"/>
              <a:t>ợng cần nghiên cứu sau đó quan sát ảnh h</a:t>
            </a:r>
            <a:r>
              <a:rPr lang="vi-VN" sz="3200"/>
              <a:t>ư</a:t>
            </a:r>
            <a:r>
              <a:rPr lang="en-US" sz="3200"/>
              <a:t>ởng của ph</a:t>
            </a:r>
            <a:r>
              <a:rPr lang="vi-VN" sz="3200"/>
              <a:t>ư</a:t>
            </a:r>
            <a:r>
              <a:rPr lang="en-US" sz="3200"/>
              <a:t>ơng pháp lên đối t</a:t>
            </a:r>
            <a:r>
              <a:rPr lang="vi-VN" sz="3200"/>
              <a:t>ư</a:t>
            </a:r>
            <a:r>
              <a:rPr lang="en-US" sz="3200"/>
              <a:t>ợng đó.</a:t>
            </a:r>
          </a:p>
          <a:p>
            <a:pPr algn="just"/>
            <a:r>
              <a:rPr lang="en-US"/>
              <a:t>VD: Trong một thử nghiệm y tế cộng đồng, ng</a:t>
            </a:r>
            <a:r>
              <a:rPr lang="vi-VN"/>
              <a:t>ư</a:t>
            </a:r>
            <a:r>
              <a:rPr lang="en-US"/>
              <a:t>ời ta tiêm cho 200.745 trẻ em loại vaccine X, và tiêm cho 201.229 trẻ em một loại vaccine giả d</a:t>
            </a:r>
            <a:r>
              <a:rPr lang="vi-VN"/>
              <a:t>ư</a:t>
            </a:r>
            <a:r>
              <a:rPr lang="en-US"/>
              <a:t>ợc (vaccine giả d</a:t>
            </a:r>
            <a:r>
              <a:rPr lang="vi-VN"/>
              <a:t>ư</a:t>
            </a:r>
            <a:r>
              <a:rPr lang="en-US"/>
              <a:t>ợc này không gây ảnh h</a:t>
            </a:r>
            <a:r>
              <a:rPr lang="vi-VN"/>
              <a:t>ư</a:t>
            </a:r>
            <a:r>
              <a:rPr lang="en-US"/>
              <a:t>ởng gì đến sức khỏe)</a:t>
            </a:r>
          </a:p>
          <a:p>
            <a:pPr marL="0" indent="0" algn="just">
              <a:buNone/>
            </a:pP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 Trong ví dụ này, ng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ời ta đã chia đối t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ợng cần nghiên cứu ra làm hai nhóm cho nên đây là dữ liệu thu đ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ợc từ thử nghiệm</a:t>
            </a:r>
            <a:endParaRPr lang="en-US" sz="320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D2F491-8BFA-4F22-AD30-55A7C93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1EE09-1D0E-49D0-835D-D836307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4FE9E-AFEC-45F8-9246-118F321C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ngẫu nhiên đ</a:t>
            </a:r>
            <a:r>
              <a:rPr lang="vi-VN" b="1">
                <a:solidFill>
                  <a:srgbClr val="00B050"/>
                </a:solidFill>
              </a:rPr>
              <a:t>ơ</a:t>
            </a:r>
            <a:r>
              <a:rPr lang="en-US" b="1">
                <a:solidFill>
                  <a:srgbClr val="00B050"/>
                </a:solidFill>
              </a:rPr>
              <a:t>n giản (</a:t>
            </a:r>
            <a:r>
              <a:rPr lang="en-US" b="1" i="1">
                <a:solidFill>
                  <a:srgbClr val="00B050"/>
                </a:solidFill>
              </a:rPr>
              <a:t>simple random sample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E605D-DAD8-4CCE-A81A-8338BFE7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/>
              <a:t>Lấy mẫu ngẫu nhiên đ</a:t>
            </a:r>
            <a:r>
              <a:rPr lang="vi-VN" sz="3200" b="1"/>
              <a:t>ơ</a:t>
            </a:r>
            <a:r>
              <a:rPr lang="en-US" sz="3200" b="1"/>
              <a:t>n giản (</a:t>
            </a:r>
            <a:r>
              <a:rPr lang="en-US" sz="3200" b="1" i="1"/>
              <a:t>simple random sample</a:t>
            </a:r>
            <a:r>
              <a:rPr lang="en-US" sz="3200" b="1"/>
              <a:t>): </a:t>
            </a:r>
            <a:r>
              <a:rPr lang="en-US" sz="3200"/>
              <a:t>là cách lấy mẫu mà mỗi giá trị dữ liệu đ</a:t>
            </a:r>
            <a:r>
              <a:rPr lang="vi-VN" sz="3200"/>
              <a:t>ư</a:t>
            </a:r>
            <a:r>
              <a:rPr lang="en-US" sz="3200"/>
              <a:t>ợc lấy từ quần thể theo </a:t>
            </a:r>
            <a:r>
              <a:rPr lang="en-US" sz="3200" i="1"/>
              <a:t>cùng một cách</a:t>
            </a:r>
            <a:r>
              <a:rPr lang="en-US" sz="3200"/>
              <a:t> và </a:t>
            </a:r>
            <a:r>
              <a:rPr lang="en-US" sz="3200" i="1"/>
              <a:t>c</a:t>
            </a:r>
            <a:r>
              <a:rPr lang="vi-VN" sz="3200" i="1"/>
              <a:t>ơ</a:t>
            </a:r>
            <a:r>
              <a:rPr lang="en-US" sz="3200" i="1"/>
              <a:t> hội đ</a:t>
            </a:r>
            <a:r>
              <a:rPr lang="vi-VN" sz="3200" i="1"/>
              <a:t>ư</a:t>
            </a:r>
            <a:r>
              <a:rPr lang="en-US" sz="3200" i="1"/>
              <a:t>ợc chọn</a:t>
            </a:r>
            <a:r>
              <a:rPr lang="en-US" sz="3200"/>
              <a:t> của mỗi giá trị dữ liệu là nh</a:t>
            </a:r>
            <a:r>
              <a:rPr lang="vi-VN" sz="3200"/>
              <a:t>ư</a:t>
            </a:r>
            <a:r>
              <a:rPr lang="en-US" sz="3200"/>
              <a:t> nhau.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46B62B-0620-4E46-8798-C91B31C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BA839-731E-45C1-867F-4D34B4F8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11084-EB5B-48DB-A8B3-F4EB5BDA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ngẫu nhiên đ</a:t>
            </a:r>
            <a:r>
              <a:rPr lang="vi-VN" b="1">
                <a:solidFill>
                  <a:srgbClr val="00B050"/>
                </a:solidFill>
              </a:rPr>
              <a:t>ơ</a:t>
            </a:r>
            <a:r>
              <a:rPr lang="en-US" b="1">
                <a:solidFill>
                  <a:srgbClr val="00B050"/>
                </a:solidFill>
              </a:rPr>
              <a:t>n giản (</a:t>
            </a:r>
            <a:r>
              <a:rPr lang="en-US" b="1" i="1">
                <a:solidFill>
                  <a:srgbClr val="00B050"/>
                </a:solidFill>
              </a:rPr>
              <a:t>Simple Random Sample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8EECDCF-CE65-4E14-A539-26A2FF9A3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6" y="1600200"/>
            <a:ext cx="8732044" cy="4343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406419-9AAF-425A-830C-8B7078D0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9ACE42-7306-4AB6-A53B-13E2EA3B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36A9A-B496-4C82-A5BB-31B57198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có hệ thống (</a:t>
            </a:r>
            <a:r>
              <a:rPr lang="en-US" b="1" i="1">
                <a:solidFill>
                  <a:srgbClr val="00B050"/>
                </a:solidFill>
              </a:rPr>
              <a:t>Systematic Sampling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084EE-A518-436B-B093-58D48BBB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427174" cy="50459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Lấy mẫu có hệ thống (</a:t>
            </a:r>
            <a:r>
              <a:rPr lang="en-US" sz="3200" i="1"/>
              <a:t>Systematic Sampling)</a:t>
            </a:r>
            <a:r>
              <a:rPr lang="en-US" sz="3200"/>
              <a:t>: là lấy mẫu bằng cách chọn một điểm bắt đầu và điểm kết thúc, sau đó lần l</a:t>
            </a:r>
            <a:r>
              <a:rPr lang="vi-VN" sz="3200"/>
              <a:t>ư</a:t>
            </a:r>
            <a:r>
              <a:rPr lang="en-US" sz="3200"/>
              <a:t>ợt chọn phần tử thứ k từ quần thể.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765FC4-042B-484E-95B4-CBAA9A7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78876-6DC3-4562-A817-F627015F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7" descr="1_Sys">
            <a:extLst>
              <a:ext uri="{FF2B5EF4-FFF2-40B4-BE49-F238E27FC236}">
                <a16:creationId xmlns:a16="http://schemas.microsoft.com/office/drawing/2014/main" xmlns="" id="{884E0450-4443-4363-95BC-768B41FE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7" y="3429000"/>
            <a:ext cx="78486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5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F8496-B05A-4C7A-8AD3-10E8EE5B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Lấy mẫu tiện lợi (Convenience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8E308-5403-4542-AE6C-E97313B0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Lấy mẫu tiện lợi</a:t>
            </a:r>
            <a:r>
              <a:rPr lang="en-US"/>
              <a:t>: là cách lấy mẫu mà kết quả đ</a:t>
            </a:r>
            <a:r>
              <a:rPr lang="vi-VN"/>
              <a:t>ư</a:t>
            </a:r>
            <a:r>
              <a:rPr lang="en-US"/>
              <a:t>ợc thu nhập một cách dễ dàng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621CD4-BFBD-4AE2-87C5-B8AE9409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B3E3D2-14DF-47EE-B6AB-678F5D35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8" descr="1_Conv">
            <a:extLst>
              <a:ext uri="{FF2B5EF4-FFF2-40B4-BE49-F238E27FC236}">
                <a16:creationId xmlns:a16="http://schemas.microsoft.com/office/drawing/2014/main" xmlns="" id="{AE5CAA71-8138-4E7D-9B3A-D87D7737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6" y="2667000"/>
            <a:ext cx="69532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Lấy mẫu phân tầng (Stratified sampling)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 (</a:t>
            </a:r>
            <a:r>
              <a:rPr lang="en-US" sz="3200" dirty="0" err="1"/>
              <a:t>Straified</a:t>
            </a:r>
            <a:r>
              <a:rPr lang="en-US" sz="3200" dirty="0"/>
              <a:t> sampling): chia </a:t>
            </a:r>
            <a:r>
              <a:rPr lang="en-US" sz="3200" dirty="0" err="1"/>
              <a:t>quần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,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,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78" descr="1_Stra">
            <a:extLst>
              <a:ext uri="{FF2B5EF4-FFF2-40B4-BE49-F238E27FC236}">
                <a16:creationId xmlns:a16="http://schemas.microsoft.com/office/drawing/2014/main" xmlns="" id="{1DC8AB01-E67D-4391-94E7-44204B5C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9" y="3429000"/>
            <a:ext cx="8010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1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51164-EEDA-4576-8266-53581C24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phân tầng (</a:t>
            </a:r>
            <a:r>
              <a:rPr lang="en-US" b="1" i="1">
                <a:solidFill>
                  <a:srgbClr val="00B050"/>
                </a:solidFill>
              </a:rPr>
              <a:t>Stratified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04821B7-2B80-4164-BC42-B79C7AC3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1" y="1600200"/>
            <a:ext cx="8775259" cy="43933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1B5CFE-C5CA-4413-85E3-CD3052F9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8CF74-75BB-401A-9B47-3C8D25C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theo cụm (</a:t>
            </a:r>
            <a:r>
              <a:rPr lang="en-US" b="1" i="1">
                <a:solidFill>
                  <a:srgbClr val="00B050"/>
                </a:solidFill>
              </a:rPr>
              <a:t>Cluster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27174" cy="51221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Lấy mẫu theo cụm (</a:t>
            </a:r>
            <a:r>
              <a:rPr lang="en-US" sz="3200" i="1"/>
              <a:t>Cluster Sampling</a:t>
            </a:r>
            <a:r>
              <a:rPr lang="en-US" sz="3200"/>
              <a:t>): chia quần thể thành nhiều cụm nhỏ, chọn ngẫu nhiên một số cụm và lấy tất cả các dữ liệu của các cụm đ</a:t>
            </a:r>
            <a:r>
              <a:rPr lang="vi-VN" sz="3200"/>
              <a:t>ư</a:t>
            </a:r>
            <a:r>
              <a:rPr lang="en-US" sz="3200"/>
              <a:t>ợc chọn.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13" descr="1_Clus_1">
            <a:extLst>
              <a:ext uri="{FF2B5EF4-FFF2-40B4-BE49-F238E27FC236}">
                <a16:creationId xmlns:a16="http://schemas.microsoft.com/office/drawing/2014/main" xmlns="" id="{0130B3FA-5CC4-4CB6-9EFB-8E80C399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199"/>
            <a:ext cx="4343400" cy="363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50D96-8386-4110-9EAF-9685512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74774" cy="93308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theo cụm (</a:t>
            </a:r>
            <a:r>
              <a:rPr lang="en-US" b="1" i="1">
                <a:solidFill>
                  <a:srgbClr val="00B050"/>
                </a:solidFill>
              </a:rPr>
              <a:t>Cluster Sampling</a:t>
            </a:r>
            <a:r>
              <a:rPr lang="en-US">
                <a:solidFill>
                  <a:srgbClr val="00B050"/>
                </a:solidFill>
              </a:rPr>
              <a:t>)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3B5F39C-DD72-4CA7-A346-341D0FD3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11" y="1483518"/>
            <a:ext cx="7802139" cy="3890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7A597-03E8-459F-885C-52F22A2C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0563D-FB73-46EF-A2FF-6FAE50B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nhiều giai đoạn (</a:t>
            </a:r>
            <a:r>
              <a:rPr lang="en-US" b="1" i="1">
                <a:solidFill>
                  <a:srgbClr val="00B050"/>
                </a:solidFill>
              </a:rPr>
              <a:t>Multistage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(</a:t>
            </a:r>
            <a:r>
              <a:rPr lang="en-US" sz="3200" dirty="0" err="1"/>
              <a:t>Multisatage</a:t>
            </a:r>
            <a:r>
              <a:rPr lang="en-US" sz="3200" dirty="0"/>
              <a:t> Sampling):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ơ</a:t>
            </a:r>
            <a:r>
              <a:rPr lang="en-US" sz="3200" dirty="0"/>
              <a:t>n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BA294-CBA4-4C53-9CCA-425CF71B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1B9A9-A31A-484E-A29E-B625425D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 dirty="0" err="1"/>
              <a:t>Mục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 smtClean="0"/>
              <a:t>nào</a:t>
            </a:r>
            <a:r>
              <a:rPr lang="en-US" sz="3200" dirty="0" smtClean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b="1" i="1" dirty="0" err="1">
                <a:solidFill>
                  <a:srgbClr val="00B050"/>
                </a:solidFill>
              </a:rPr>
              <a:t>một</a:t>
            </a:r>
            <a:r>
              <a:rPr lang="en-US" sz="3200" b="1" i="1" dirty="0">
                <a:solidFill>
                  <a:srgbClr val="00B050"/>
                </a:solidFill>
              </a:rPr>
              <a:t> </a:t>
            </a:r>
            <a:r>
              <a:rPr lang="en-US" sz="3200" b="1" i="1" dirty="0" err="1">
                <a:solidFill>
                  <a:srgbClr val="00B050"/>
                </a:solidFill>
              </a:rPr>
              <a:t>số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ch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i="1" dirty="0" err="1"/>
              <a:t>khái</a:t>
            </a:r>
            <a:r>
              <a:rPr lang="en-US" sz="3200" i="1" dirty="0"/>
              <a:t> </a:t>
            </a:r>
            <a:r>
              <a:rPr lang="en-US" sz="3200" i="1" dirty="0" err="1"/>
              <a:t>niệm</a:t>
            </a:r>
            <a:r>
              <a:rPr lang="en-US" sz="3200" i="1" dirty="0"/>
              <a:t> </a:t>
            </a:r>
            <a:r>
              <a:rPr lang="en-US" sz="3200" dirty="0" err="1"/>
              <a:t>căn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, </a:t>
            </a:r>
            <a:r>
              <a:rPr lang="en-US" sz="3200" i="1" dirty="0" err="1"/>
              <a:t>quy</a:t>
            </a:r>
            <a:r>
              <a:rPr lang="en-US" sz="3200" i="1" dirty="0"/>
              <a:t> </a:t>
            </a:r>
            <a:r>
              <a:rPr lang="en-US" sz="3200" i="1" dirty="0" err="1"/>
              <a:t>trìn</a:t>
            </a:r>
            <a:r>
              <a:rPr lang="en-US" sz="3200" dirty="0" err="1"/>
              <a:t>h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 smtClean="0"/>
              <a:t>bắt</a:t>
            </a:r>
            <a:r>
              <a:rPr lang="en-US" sz="3200" dirty="0" smtClean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i="1" dirty="0" err="1"/>
              <a:t>mô</a:t>
            </a:r>
            <a:r>
              <a:rPr lang="en-US" sz="3200" i="1" dirty="0"/>
              <a:t> </a:t>
            </a:r>
            <a:r>
              <a:rPr lang="en-US" sz="3200" i="1" dirty="0" err="1"/>
              <a:t>tả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i="1" dirty="0" err="1"/>
              <a:t>lấy</a:t>
            </a:r>
            <a:r>
              <a:rPr lang="en-US" sz="3200" i="1" dirty="0"/>
              <a:t> </a:t>
            </a:r>
            <a:r>
              <a:rPr lang="en-US" sz="3200" i="1" dirty="0" err="1"/>
              <a:t>mẫu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C5AA6B-4BD6-48D1-B5BE-9C062C2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339207-5C60-4F65-BD80-DB9235D8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nhiều giai đoạn (</a:t>
            </a:r>
            <a:r>
              <a:rPr lang="en-US" b="1" i="1">
                <a:solidFill>
                  <a:srgbClr val="00B050"/>
                </a:solidFill>
              </a:rPr>
              <a:t>Multistage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/>
          <a:lstStyle/>
          <a:p>
            <a:r>
              <a:rPr lang="en-US" i="1" u="sng"/>
              <a:t>Ví dụ:</a:t>
            </a:r>
            <a:r>
              <a:rPr lang="en-US"/>
              <a:t> một ví dụ về lấy mẫu nhiều giai đoạn</a:t>
            </a:r>
            <a:endParaRPr lang="en-US" i="1" u="sng"/>
          </a:p>
          <a:p>
            <a:endParaRPr lang="en-US" i="1" u="s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04769-E302-48C7-8364-BE56A103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F6458-0EED-4A82-9531-C3D01A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THU NHẬP DỮ LIỆU MẪU – CÁC PH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5507E2-4021-4830-A3B8-1F1CC996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Lấy mẫu ngẫu nhiên đ</a:t>
            </a:r>
            <a:r>
              <a:rPr lang="vi-VN" sz="3200"/>
              <a:t>ơ</a:t>
            </a:r>
            <a:r>
              <a:rPr lang="en-US" sz="3200"/>
              <a:t>n giản</a:t>
            </a:r>
          </a:p>
          <a:p>
            <a:r>
              <a:rPr lang="en-US" sz="3200"/>
              <a:t>Lấy mẫu có hệ thống</a:t>
            </a:r>
          </a:p>
          <a:p>
            <a:r>
              <a:rPr lang="en-US" sz="3200"/>
              <a:t>Lấy mẫu tiện lợi</a:t>
            </a:r>
          </a:p>
          <a:p>
            <a:r>
              <a:rPr lang="en-US" sz="3200"/>
              <a:t>Lấy mẫu phân tầng</a:t>
            </a:r>
          </a:p>
          <a:p>
            <a:r>
              <a:rPr lang="en-US" sz="3200"/>
              <a:t>Lấy mẫu theo cụm</a:t>
            </a:r>
          </a:p>
          <a:p>
            <a:r>
              <a:rPr lang="en-US" sz="3200"/>
              <a:t>Lấy mẫu nhiều giai đoạn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2CC47D-E604-4A80-869E-1A58BE61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010EA-5391-416F-8C9F-36183A1B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05968-FD9E-4E6B-9B2C-C6025FB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THẢO LUẬN &amp; BÀI TẬP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B4B4E-8628-441C-8641-48943467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21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Bài toán 1</a:t>
            </a:r>
            <a:r>
              <a:rPr lang="en-US" u="sng" dirty="0" smtClean="0">
                <a:hlinkClick r:id="rId2"/>
              </a:rPr>
              <a:t>: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Toeic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https://docs.google.com/forms/d/1oUEpxOoUH3L2h5jSQd0829nzodldqXZiWaTdXHykxw4/</a:t>
            </a:r>
            <a:r>
              <a:rPr lang="en-US" dirty="0" smtClean="0">
                <a:hlinkClick r:id="rId3"/>
              </a:rPr>
              <a:t>edit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Tp.HCM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65C267-8AA1-46B3-BB91-0101AB84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EFB8D-FE68-4588-98BE-6035850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05968-FD9E-4E6B-9B2C-C6025FB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THẢO LUẬN &amp; BÀI TẬP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B4B4E-8628-441C-8641-48943467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Bài toán 2: </a:t>
            </a: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Tp.HCM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pPr>
              <a:buFont typeface="Courier New"/>
              <a:buChar char="o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65C267-8AA1-46B3-BB91-0101AB84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EFB8D-FE68-4588-98BE-6035850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Một số khái niệm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Kiểu dữ liệu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B050"/>
                </a:solidFill>
              </a:rPr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 liệu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82498"/>
            <a:ext cx="8458200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err="1">
                <a:solidFill>
                  <a:srgbClr val="00B050"/>
                </a:solidFill>
              </a:rPr>
              <a:t>Dữ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liệu</a:t>
            </a:r>
            <a:r>
              <a:rPr lang="en-US" sz="3200" b="1" dirty="0">
                <a:solidFill>
                  <a:srgbClr val="00B050"/>
                </a:solidFill>
              </a:rPr>
              <a:t> (data)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 smtClean="0"/>
              <a:t>/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/>
              <a:t>trắc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ờng</a:t>
            </a:r>
            <a:r>
              <a:rPr lang="en-US" sz="3200" dirty="0"/>
              <a:t>,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,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1CE57-3275-4E2C-9225-51D7D181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 kê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3DB6E-B513-4AE4-BD26-9B6F4767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>
                <a:solidFill>
                  <a:srgbClr val="00B050"/>
                </a:solidFill>
              </a:rPr>
              <a:t>Thống kê (statistics)</a:t>
            </a:r>
            <a:r>
              <a:rPr lang="en-US" sz="3200"/>
              <a:t>: là môn khoa học về việc lập kế hoạch nghiên cứu và thí nghiệm </a:t>
            </a:r>
            <a:r>
              <a:rPr lang="en-US" sz="3200" smtClean="0"/>
              <a:t>để </a:t>
            </a:r>
            <a:r>
              <a:rPr lang="en-US" sz="3200"/>
              <a:t>thu nhập dữ liệu sau đó tổ chức, tổng hợp, trình bày, phân tích, diễn giải để rút ra kết luận dựa  trên dữ liệu thu nhập đ</a:t>
            </a:r>
            <a:r>
              <a:rPr lang="vi-VN" sz="3200"/>
              <a:t>ư</a:t>
            </a:r>
            <a:r>
              <a:rPr lang="en-US" sz="3200"/>
              <a:t>ợc.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D59E3A-B48B-461F-8C72-207A285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8D765-6964-4DEA-A6F5-AA0583C7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F95B7-0871-486A-9340-66E1AC89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Quần thể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7CA5F-9116-4FDE-BD33-E70B49A4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Quần thể (Population): </a:t>
            </a:r>
            <a:r>
              <a:rPr lang="en-US" sz="3200"/>
              <a:t>là tập hợp tất cả các giá trị dữ liệu cần đ</a:t>
            </a:r>
            <a:r>
              <a:rPr lang="vi-VN" sz="3200"/>
              <a:t>ư</a:t>
            </a:r>
            <a:r>
              <a:rPr lang="en-US" sz="3200"/>
              <a:t>ợc xem xét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369F15-ADF2-44C6-8EAC-BFF77778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22775A-2427-4B8D-9467-5013889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1627</TotalTime>
  <Words>2140</Words>
  <Application>Microsoft Macintosh PowerPoint</Application>
  <PresentationFormat>On-screen Show (4:3)</PresentationFormat>
  <Paragraphs>209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Project planning overview presentation</vt:lpstr>
      <vt:lpstr>GIỚI THIỆU</vt:lpstr>
      <vt:lpstr>Thực hiện khảo sát dưới đây một cách độc lập và khách quan (5 phút).</vt:lpstr>
      <vt:lpstr>PowerPoint Presentation</vt:lpstr>
      <vt:lpstr>Mục tiêu</vt:lpstr>
      <vt:lpstr>NỘI DUNG</vt:lpstr>
      <vt:lpstr>NỘI DUNG</vt:lpstr>
      <vt:lpstr>Dữ liệu (data)</vt:lpstr>
      <vt:lpstr>Thống kê (Statistics)</vt:lpstr>
      <vt:lpstr>Quần thể (Population)</vt:lpstr>
      <vt:lpstr>Mẫu (sample)</vt:lpstr>
      <vt:lpstr>Ví dụ</vt:lpstr>
      <vt:lpstr>NỘI DUNG</vt:lpstr>
      <vt:lpstr>PowerPoint Presentation</vt:lpstr>
      <vt:lpstr>CHUẨN BỊ - Ngữ cảnh</vt:lpstr>
      <vt:lpstr>CHUẨN BỊ - nguồn của dữ liệu</vt:lpstr>
      <vt:lpstr>CHUẨN BỊ - Phương pháp lấy mẫu</vt:lpstr>
      <vt:lpstr>PowerPoint Presentation</vt:lpstr>
      <vt:lpstr>PHÂN TÍCH – Trực quan hóa dữ liệu</vt:lpstr>
      <vt:lpstr>PHÂN TÍCH – Áp dụng các phương pháp thống kê</vt:lpstr>
      <vt:lpstr>KẾT LUẬN</vt:lpstr>
      <vt:lpstr>NỘI DUNG</vt:lpstr>
      <vt:lpstr>DỮ LIỆU ĐỊNH LƯỢNG (Quantitative data)</vt:lpstr>
      <vt:lpstr>DỮ LIỆU ĐỊNH LƯỢNG (Quantitative data)</vt:lpstr>
      <vt:lpstr>DỮ LIỆU ĐỊNH TÍNH (Qualitative data)</vt:lpstr>
      <vt:lpstr>KIỂU DỮ LIỆU</vt:lpstr>
      <vt:lpstr>NỘI DUNG</vt:lpstr>
      <vt:lpstr>PowerPoint Presentation</vt:lpstr>
      <vt:lpstr>THU NHẬP DỮ LIỆU MẪU</vt:lpstr>
      <vt:lpstr>Từ quan sát (observational study)</vt:lpstr>
      <vt:lpstr>Từ thử nghiệm (experiment)</vt:lpstr>
      <vt:lpstr>Lấy mẫu ngẫu nhiên đơn giản (simple random sample)</vt:lpstr>
      <vt:lpstr>Lấy mẫu ngẫu nhiên đơn giản (Simple Random Sample)</vt:lpstr>
      <vt:lpstr>Lấy mẫu có hệ thống (Systematic Sampling)</vt:lpstr>
      <vt:lpstr>Lấy mẫu tiện lợi (Convenience Sampling)</vt:lpstr>
      <vt:lpstr>Lấy mẫu phân tầng (Stratified sampling)</vt:lpstr>
      <vt:lpstr>Lấy mẫu phân tầng (Stratified sampling)</vt:lpstr>
      <vt:lpstr>Lấy mẫu theo cụm (Cluster Sampling)</vt:lpstr>
      <vt:lpstr>Lấy mẫu theo cụm (Cluster Sampling)</vt:lpstr>
      <vt:lpstr>Lấy mẫu nhiều giai đoạn (Multistage Sampling)</vt:lpstr>
      <vt:lpstr>Lấy mẫu nhiều giai đoạn (Multistage Sampling)</vt:lpstr>
      <vt:lpstr>THU NHẬP DỮ LIỆU MẪU – CÁC PHƯƠNG PHÁP</vt:lpstr>
      <vt:lpstr>THẢO LUẬN &amp; BÀI TẬP</vt:lpstr>
      <vt:lpstr>THẢO LUẬN &amp;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146</cp:revision>
  <dcterms:created xsi:type="dcterms:W3CDTF">2018-12-19T13:58:48Z</dcterms:created>
  <dcterms:modified xsi:type="dcterms:W3CDTF">2022-01-04T07:49:27Z</dcterms:modified>
</cp:coreProperties>
</file>