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3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embeddings/oleObject4.bin" ContentType="application/vnd.openxmlformats-officedocument.oleObject"/>
  <Override PartName="/ppt/notesSlides/notesSlide50.xml" ContentType="application/vnd.openxmlformats-officedocument.presentationml.notesSlide+xml"/>
  <Override PartName="/ppt/embeddings/oleObject5.bin" ContentType="application/vnd.openxmlformats-officedocument.oleObject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embeddings/oleObject6.bin" ContentType="application/vnd.openxmlformats-officedocument.oleObject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7.bin" ContentType="application/vnd.openxmlformats-officedocument.oleObject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embeddings/oleObject8.bin" ContentType="application/vnd.openxmlformats-officedocument.oleObject"/>
  <Override PartName="/ppt/notesSlides/notesSlide59.xml" ContentType="application/vnd.openxmlformats-officedocument.presentationml.notesSlide+xml"/>
  <Override PartName="/ppt/embeddings/oleObject9.bin" ContentType="application/vnd.openxmlformats-officedocument.oleObject"/>
  <Override PartName="/ppt/notesSlides/notesSlide60.xml" ContentType="application/vnd.openxmlformats-officedocument.presentationml.notesSlide+xml"/>
  <Override PartName="/ppt/embeddings/oleObject10.bin" ContentType="application/vnd.openxmlformats-officedocument.oleObject"/>
  <Override PartName="/ppt/notesSlides/notesSlide61.xml" ContentType="application/vnd.openxmlformats-officedocument.presentationml.notesSlide+xml"/>
  <Override PartName="/ppt/embeddings/oleObject11.bin" ContentType="application/vnd.openxmlformats-officedocument.oleObject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753" r:id="rId2"/>
    <p:sldId id="622" r:id="rId3"/>
    <p:sldId id="624" r:id="rId4"/>
    <p:sldId id="779" r:id="rId5"/>
    <p:sldId id="630" r:id="rId6"/>
    <p:sldId id="632" r:id="rId7"/>
    <p:sldId id="633" r:id="rId8"/>
    <p:sldId id="826" r:id="rId9"/>
    <p:sldId id="917" r:id="rId10"/>
    <p:sldId id="918" r:id="rId11"/>
    <p:sldId id="919" r:id="rId12"/>
    <p:sldId id="920" r:id="rId13"/>
    <p:sldId id="921" r:id="rId14"/>
    <p:sldId id="922" r:id="rId15"/>
    <p:sldId id="926" r:id="rId16"/>
    <p:sldId id="927" r:id="rId17"/>
    <p:sldId id="928" r:id="rId18"/>
    <p:sldId id="929" r:id="rId19"/>
    <p:sldId id="930" r:id="rId20"/>
    <p:sldId id="931" r:id="rId21"/>
    <p:sldId id="830" r:id="rId22"/>
    <p:sldId id="780" r:id="rId23"/>
    <p:sldId id="865" r:id="rId24"/>
    <p:sldId id="935" r:id="rId25"/>
    <p:sldId id="933" r:id="rId26"/>
    <p:sldId id="934" r:id="rId27"/>
    <p:sldId id="936" r:id="rId28"/>
    <p:sldId id="937" r:id="rId29"/>
    <p:sldId id="938" r:id="rId30"/>
    <p:sldId id="939" r:id="rId31"/>
    <p:sldId id="940" r:id="rId32"/>
    <p:sldId id="941" r:id="rId33"/>
    <p:sldId id="942" r:id="rId34"/>
    <p:sldId id="944" r:id="rId35"/>
    <p:sldId id="943" r:id="rId36"/>
    <p:sldId id="946" r:id="rId37"/>
    <p:sldId id="947" r:id="rId38"/>
    <p:sldId id="953" r:id="rId39"/>
    <p:sldId id="954" r:id="rId40"/>
    <p:sldId id="955" r:id="rId41"/>
    <p:sldId id="957" r:id="rId42"/>
    <p:sldId id="958" r:id="rId43"/>
    <p:sldId id="959" r:id="rId44"/>
    <p:sldId id="963" r:id="rId45"/>
    <p:sldId id="976" r:id="rId46"/>
    <p:sldId id="977" r:id="rId47"/>
    <p:sldId id="978" r:id="rId48"/>
    <p:sldId id="979" r:id="rId49"/>
    <p:sldId id="980" r:id="rId50"/>
    <p:sldId id="981" r:id="rId51"/>
    <p:sldId id="982" r:id="rId52"/>
    <p:sldId id="983" r:id="rId53"/>
    <p:sldId id="961" r:id="rId54"/>
    <p:sldId id="964" r:id="rId55"/>
    <p:sldId id="965" r:id="rId56"/>
    <p:sldId id="966" r:id="rId57"/>
    <p:sldId id="967" r:id="rId58"/>
    <p:sldId id="968" r:id="rId59"/>
    <p:sldId id="969" r:id="rId60"/>
    <p:sldId id="970" r:id="rId61"/>
    <p:sldId id="971" r:id="rId62"/>
    <p:sldId id="972" r:id="rId63"/>
    <p:sldId id="973" r:id="rId64"/>
    <p:sldId id="974" r:id="rId65"/>
    <p:sldId id="975" r:id="rId66"/>
    <p:sldId id="98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EFE1CA"/>
    <a:srgbClr val="F7D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5" autoAdjust="0"/>
    <p:restoredTop sz="94667" autoAdjust="0"/>
  </p:normalViewPr>
  <p:slideViewPr>
    <p:cSldViewPr>
      <p:cViewPr varScale="1">
        <p:scale>
          <a:sx n="112" d="100"/>
          <a:sy n="112" d="100"/>
        </p:scale>
        <p:origin x="-672" y="-120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648" y="2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332163" y="4356100"/>
            <a:ext cx="419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fld id="{C442D5B5-C26D-4B28-BEC3-862637AEEDF1}" type="slidenum">
              <a:rPr lang="en-US" altLang="en-US" sz="1600" smtClean="0"/>
              <a:pPr>
                <a:lnSpc>
                  <a:spcPct val="90000"/>
                </a:lnSpc>
                <a:defRPr/>
              </a:pPr>
              <a:t>‹#›</a:t>
            </a:fld>
            <a:endParaRPr lang="en-US" altLang="en-US" sz="16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19450" y="4356100"/>
            <a:ext cx="419100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AEAE47FA-1F52-4AE8-AE4D-AD33C576D3FD}" type="slidenum">
              <a:rPr lang="en-US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33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26284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69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2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1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398 of Elementary Statistics, 10th Edition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8025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398 of Elementary Statistics, 10th Edition</a:t>
            </a:r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1557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1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1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386 of Elementary Statistics, 10th Edition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Various examples are provided below definition box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27776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0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1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70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4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4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45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41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2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386 of Elementary Statistics, 10th Edition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Various examples are provided below definition box</a:t>
            </a: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33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3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9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9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03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62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6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69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28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1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29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62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62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26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78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84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5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826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44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65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992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08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7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986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689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219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986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67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922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7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0675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7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52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2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4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48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6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6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320"/>
            <a:ext cx="8274774" cy="93308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2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8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0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66675"/>
            <a:ext cx="7848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472082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17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61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8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52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6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13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6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6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61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75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17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F218A-9A86-42FF-B8B5-B8DDD61931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25511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=""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203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8-1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Giới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thiệu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954088"/>
            <a:ext cx="91440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Nếu kết quả mẫu cho thấy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không thể 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các nhà nghiên cứu </a:t>
            </a:r>
            <a:r>
              <a:rPr lang="vi-VN" altLang="en-US" sz="2400" b="0" dirty="0">
                <a:solidFill>
                  <a:srgbClr val="FF0000"/>
                </a:solidFill>
              </a:rPr>
              <a:t>không thể kết luận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rằng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hệ </a:t>
            </a:r>
            <a:r>
              <a:rPr lang="vi-VN" altLang="en-US" sz="2400" b="0" dirty="0">
                <a:solidFill>
                  <a:srgbClr val="FF0000"/>
                </a:solidFill>
              </a:rPr>
              <a:t>thống phun nhiên liệu mới là tốt hơn. </a:t>
            </a:r>
            <a:endParaRPr lang="en-US" altLang="en-US" sz="24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 smtClean="0"/>
              <a:t>Tuy </a:t>
            </a:r>
            <a:r>
              <a:rPr lang="vi-VN" altLang="en-US" sz="2400" b="0" dirty="0"/>
              <a:t>nhiên, nếu kết quả mẫu cho </a:t>
            </a:r>
            <a:r>
              <a:rPr lang="vi-VN" altLang="en-US" sz="2400" b="0" dirty="0">
                <a:solidFill>
                  <a:srgbClr val="FF0000"/>
                </a:solidFill>
              </a:rPr>
              <a:t>thấy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có thể 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các nhà nghiên </a:t>
            </a:r>
            <a:r>
              <a:rPr lang="vi-VN" altLang="en-US" sz="2400" b="0" dirty="0" smtClean="0"/>
              <a:t>cứu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có </a:t>
            </a:r>
            <a:r>
              <a:rPr lang="vi-VN" altLang="en-US" sz="2400" b="0" dirty="0"/>
              <a:t>thể đưa ra suy luận </a:t>
            </a:r>
            <a:r>
              <a:rPr lang="vi-VN" altLang="en-US" sz="2400" b="0" dirty="0" smtClean="0"/>
              <a:t>rằng</a:t>
            </a:r>
            <a:r>
              <a:rPr lang="en-US" altLang="en-US" sz="2400" b="0" dirty="0" smtClean="0"/>
              <a:t>:</a:t>
            </a:r>
            <a:r>
              <a:rPr lang="vi-VN" altLang="en-US" sz="2400" b="0" dirty="0" smtClean="0"/>
              <a:t> 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err="1" smtClean="0"/>
              <a:t>Giả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thuyết</a:t>
            </a:r>
            <a:r>
              <a:rPr lang="en-US" altLang="en-US" sz="2400" b="0" dirty="0" smtClean="0"/>
              <a:t> </a:t>
            </a:r>
            <a:r>
              <a:rPr lang="en-US" altLang="en-US" sz="2400" b="0" i="1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a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: µ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&gt;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24 </a:t>
            </a:r>
            <a:r>
              <a:rPr lang="vi-VN" altLang="en-US" sz="2400" b="0" dirty="0">
                <a:solidFill>
                  <a:srgbClr val="FF0000"/>
                </a:solidFill>
              </a:rPr>
              <a:t>là đúng</a:t>
            </a:r>
            <a:r>
              <a:rPr lang="vi-VN" altLang="en-US" sz="2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182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954088"/>
            <a:ext cx="9143999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 smtClean="0"/>
              <a:t>Với </a:t>
            </a:r>
            <a:r>
              <a:rPr lang="vi-VN" altLang="en-US" sz="2400" b="0" dirty="0"/>
              <a:t>kết luận này, các nhà nghiên cứu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có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bằng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chứng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về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số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liệu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thống kê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để </a:t>
            </a:r>
            <a:r>
              <a:rPr lang="vi-VN" altLang="en-US" sz="2400" b="0" dirty="0"/>
              <a:t>nói rằng hệ thống mới </a:t>
            </a:r>
            <a:r>
              <a:rPr lang="vi-VN" altLang="en-US" sz="2400" b="0" dirty="0">
                <a:solidFill>
                  <a:srgbClr val="FF0000"/>
                </a:solidFill>
              </a:rPr>
              <a:t>tăng số lượng trung bình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dặm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trên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mỗi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galon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.</a:t>
            </a:r>
            <a:endParaRPr lang="vi-VN" altLang="en-US" sz="2400" b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Trong các nghiên </a:t>
            </a:r>
            <a:r>
              <a:rPr lang="vi-VN" altLang="en-US" sz="2400" b="0" dirty="0" smtClean="0"/>
              <a:t>cứu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như </a:t>
            </a:r>
            <a:r>
              <a:rPr lang="vi-VN" altLang="en-US" sz="2400" b="0" dirty="0"/>
              <a:t>vậy, các giả thuyết </a:t>
            </a:r>
            <a:r>
              <a:rPr lang="en-US" altLang="en-US" sz="2400" b="0" dirty="0" smtClean="0"/>
              <a:t>null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và thay thế nên </a:t>
            </a:r>
            <a:r>
              <a:rPr lang="vi-VN" altLang="en-US" sz="2400" b="0" dirty="0" smtClean="0"/>
              <a:t>được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biểu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diễn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để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và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hỗ </a:t>
            </a:r>
            <a:r>
              <a:rPr lang="vi-VN" altLang="en-US" sz="2400" b="0" dirty="0">
                <a:solidFill>
                  <a:srgbClr val="FF0000"/>
                </a:solidFill>
              </a:rPr>
              <a:t>trợ kết luận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cần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nghiên </a:t>
            </a:r>
            <a:r>
              <a:rPr lang="vi-VN" altLang="en-US" sz="2400" b="0" dirty="0">
                <a:solidFill>
                  <a:srgbClr val="FF0000"/>
                </a:solidFill>
              </a:rPr>
              <a:t>cứu. </a:t>
            </a:r>
            <a:endParaRPr lang="en-US" altLang="en-US" sz="24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 smtClean="0">
                <a:solidFill>
                  <a:srgbClr val="FF0000"/>
                </a:solidFill>
              </a:rPr>
              <a:t>Giả </a:t>
            </a:r>
            <a:r>
              <a:rPr lang="vi-VN" altLang="en-US" sz="2400" b="0" dirty="0">
                <a:solidFill>
                  <a:srgbClr val="FF0000"/>
                </a:solidFill>
              </a:rPr>
              <a:t>thuyết nghiên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cứu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do </a:t>
            </a:r>
            <a:r>
              <a:rPr lang="vi-VN" altLang="en-US" sz="2400" b="0" dirty="0">
                <a:solidFill>
                  <a:srgbClr val="FF0000"/>
                </a:solidFill>
              </a:rPr>
              <a:t>đó nên được thể hiện như là giả thuyết thay thế.</a:t>
            </a:r>
            <a:endParaRPr lang="en-US" altLang="en-US" sz="2400" b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0" i="1" dirty="0" smtClean="0">
                <a:solidFill>
                  <a:srgbClr val="FF0000"/>
                </a:solidFill>
              </a:rPr>
              <a:t>		</a:t>
            </a:r>
            <a:r>
              <a:rPr lang="en-US" altLang="en-US" sz="2400" b="0" i="1" dirty="0" smtClean="0"/>
              <a:t>	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31389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1295400"/>
            <a:ext cx="91440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Trong các </a:t>
            </a:r>
            <a:r>
              <a:rPr lang="en-US" altLang="en-US" sz="2400" b="0" dirty="0" err="1" smtClean="0"/>
              <a:t>kiểm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định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giả </a:t>
            </a:r>
            <a:r>
              <a:rPr lang="vi-VN" altLang="en-US" sz="2400" b="0" dirty="0" smtClean="0"/>
              <a:t>thuyết, </a:t>
            </a:r>
            <a:r>
              <a:rPr lang="vi-VN" altLang="en-US" sz="2400" b="0" dirty="0">
                <a:solidFill>
                  <a:srgbClr val="FF0000"/>
                </a:solidFill>
              </a:rPr>
              <a:t>hành động được thực hiện nếu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. </a:t>
            </a:r>
            <a:r>
              <a:rPr lang="vi-VN" altLang="en-US" sz="2400" b="0" dirty="0"/>
              <a:t>Tuy nhiên, trong một số trường hợp, phải </a:t>
            </a:r>
            <a:r>
              <a:rPr lang="vi-VN" altLang="en-US" sz="2400" b="0" dirty="0">
                <a:solidFill>
                  <a:srgbClr val="FF0000"/>
                </a:solidFill>
              </a:rPr>
              <a:t>thực hiện hành động cả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hay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không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. </a:t>
            </a:r>
            <a:r>
              <a:rPr lang="vi-VN" altLang="en-US" sz="2400" b="0" dirty="0"/>
              <a:t>Nói chung, loại tình huống này xảy ra khi một người ra quyết </a:t>
            </a:r>
            <a:r>
              <a:rPr lang="vi-VN" altLang="en-US" sz="2400" b="0" dirty="0" smtClean="0"/>
              <a:t>định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phải </a:t>
            </a:r>
            <a:r>
              <a:rPr lang="vi-VN" altLang="en-US" sz="2400" b="0" dirty="0"/>
              <a:t>lựa chọn giữa hai </a:t>
            </a:r>
            <a:r>
              <a:rPr lang="en-US" altLang="en-US" sz="2400" b="0" dirty="0" err="1" smtClean="0"/>
              <a:t>loại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hành động, một </a:t>
            </a:r>
            <a:r>
              <a:rPr lang="en-US" altLang="en-US" sz="2400" b="0" dirty="0" err="1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liên </a:t>
            </a:r>
            <a:r>
              <a:rPr lang="vi-VN" altLang="en-US" sz="2400" b="0" dirty="0"/>
              <a:t>quan đến giả thuyết </a:t>
            </a:r>
            <a:r>
              <a:rPr lang="en-US" altLang="en-US" sz="2400" b="0" dirty="0" smtClean="0"/>
              <a:t>null</a:t>
            </a:r>
            <a:r>
              <a:rPr lang="vi-VN" altLang="en-US" sz="2400" b="0" dirty="0" smtClean="0"/>
              <a:t> và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khác </a:t>
            </a:r>
            <a:r>
              <a:rPr lang="vi-VN" altLang="en-US" sz="2400" b="0" dirty="0"/>
              <a:t>liên quan đến giả thuyết thay thế. </a:t>
            </a:r>
          </a:p>
        </p:txBody>
      </p:sp>
    </p:spTree>
    <p:extLst>
      <p:ext uri="{BB962C8B-B14F-4D97-AF65-F5344CB8AC3E}">
        <p14:creationId xmlns:p14="http://schemas.microsoft.com/office/powerpoint/2010/main" val="974949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0" y="1143000"/>
                <a:ext cx="9144000" cy="6407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588" indent="-1588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Ví dụ, trên cơ sở một mẫu của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các bộ phận từ một lô hàng vừa nhận, một thanh tra kiểm soát chất lượng phải quyết định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có chấp nhận hay 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chấp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nhận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lô h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à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, </a:t>
                </a:r>
                <a:r>
                  <a:rPr lang="vi-VN" altLang="en-US" sz="2400" b="0" dirty="0" smtClean="0"/>
                  <a:t>trả lại lô hàng cho nhà cung cấp vì không đáp ứng thông số kỹ thuật.</a:t>
                </a: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Giả </a:t>
                </a:r>
                <a:r>
                  <a:rPr lang="vi-VN" altLang="en-US" sz="2400" b="0" dirty="0"/>
                  <a:t>sử rằng thông số kỹ thuật cho một </a:t>
                </a:r>
                <a:r>
                  <a:rPr lang="en-US" altLang="en-US" sz="2400" b="0" dirty="0" err="1" smtClean="0"/>
                  <a:t>bộ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phận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cụ thể yêu cầu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độ dài trung bình là 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inch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đối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với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phận</a:t>
                </a:r>
                <a:r>
                  <a:rPr lang="vi-VN" altLang="en-US" sz="2400" b="0" dirty="0" smtClean="0"/>
                  <a:t>. </a:t>
                </a:r>
                <a:r>
                  <a:rPr lang="vi-VN" altLang="en-US" sz="2400" b="0" dirty="0"/>
                  <a:t>Nếu chiều dài trung bình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lớn hơn hoặc nhỏ hơn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phận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chuẩn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inch</a:t>
                </a:r>
                <a:r>
                  <a:rPr lang="vi-VN" altLang="en-US" sz="2400" b="0" dirty="0"/>
                  <a:t>, các bộ </a:t>
                </a:r>
                <a:r>
                  <a:rPr lang="vi-VN" altLang="en-US" sz="2400" b="0" dirty="0" smtClean="0"/>
                  <a:t>phận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sẽ </a:t>
                </a:r>
                <a:r>
                  <a:rPr lang="en-US" altLang="en-US" sz="2400" b="0" dirty="0" err="1" smtClean="0"/>
                  <a:t>có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vấn đề </a:t>
                </a:r>
                <a:r>
                  <a:rPr lang="en-US" altLang="en-US" sz="2400" b="0" dirty="0" err="1" smtClean="0"/>
                  <a:t>về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chất </a:t>
                </a:r>
                <a:r>
                  <a:rPr lang="vi-VN" altLang="en-US" sz="2400" b="0" dirty="0"/>
                  <a:t>lượng trong hoạt động lắp ráp. Trong trường hợp này, </a:t>
                </a:r>
                <a:r>
                  <a:rPr lang="vi-VN" altLang="en-US" sz="2400" b="0" dirty="0" smtClean="0"/>
                  <a:t>giả </a:t>
                </a:r>
                <a:r>
                  <a:rPr lang="vi-VN" altLang="en-US" sz="2400" b="0" dirty="0"/>
                  <a:t>thuyết </a:t>
                </a:r>
                <a:r>
                  <a:rPr lang="en-US" altLang="en-US" sz="2400" b="0" dirty="0" smtClean="0"/>
                  <a:t>null </a:t>
                </a:r>
                <a:r>
                  <a:rPr lang="en-US" altLang="en-US" sz="2400" b="0" dirty="0" err="1" smtClean="0"/>
                  <a:t>và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thay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thế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được </a:t>
                </a:r>
                <a:r>
                  <a:rPr lang="vi-VN" altLang="en-US" sz="2400" b="0" dirty="0"/>
                  <a:t>đưa ra như </a:t>
                </a:r>
                <a:r>
                  <a:rPr lang="vi-VN" altLang="en-US" sz="2400" b="0" dirty="0" smtClean="0"/>
                  <a:t>sau</a:t>
                </a:r>
                <a:r>
                  <a:rPr lang="en-US" altLang="en-US" sz="2400" b="0" dirty="0" smtClean="0"/>
                  <a:t>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1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 </a:t>
                </a:r>
                <a:endParaRPr lang="vi-VN" altLang="en-US" sz="2400" b="0" dirty="0"/>
              </a:p>
            </p:txBody>
          </p:sp>
        </mc:Choice>
        <mc:Fallback xmlns="">
          <p:sp>
            <p:nvSpPr>
              <p:cNvPr id="307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43000"/>
                <a:ext cx="9144000" cy="6407908"/>
              </a:xfrm>
              <a:prstGeom prst="rect">
                <a:avLst/>
              </a:prstGeom>
              <a:blipFill>
                <a:blip r:embed="rId3"/>
                <a:stretch>
                  <a:fillRect l="-1000" t="-1237" r="-1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72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1087291"/>
            <a:ext cx="9143999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Nếu kết quả mẫu cho thấy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không </a:t>
            </a:r>
            <a:r>
              <a:rPr lang="vi-VN" altLang="en-US" sz="2400" b="0" dirty="0">
                <a:solidFill>
                  <a:srgbClr val="FF0000"/>
                </a:solidFill>
              </a:rPr>
              <a:t>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thanh tra kiểm soát chất lượng sẽ </a:t>
            </a:r>
            <a:r>
              <a:rPr lang="vi-VN" altLang="en-US" sz="2400" b="0" dirty="0" smtClean="0"/>
              <a:t>có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không </a:t>
            </a:r>
            <a:r>
              <a:rPr lang="vi-VN" altLang="en-US" sz="2400" b="0" dirty="0"/>
              <a:t>có lý do để nghi ngờ rằng lô hàng đáp ứng thông số kỹ thuật, và </a:t>
            </a:r>
            <a:r>
              <a:rPr lang="vi-VN" altLang="en-US" sz="2400" b="0" dirty="0">
                <a:solidFill>
                  <a:srgbClr val="FF0000"/>
                </a:solidFill>
              </a:rPr>
              <a:t>lô hàng sẽ được chấp nhận.</a:t>
            </a:r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Tuy nhiên, nếu kết quả mẫu cho thấy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kết luận sẽ </a:t>
            </a:r>
            <a:r>
              <a:rPr lang="vi-VN" altLang="en-US" sz="2400" b="0" dirty="0" smtClean="0"/>
              <a:t>là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các </a:t>
            </a:r>
            <a:r>
              <a:rPr lang="vi-VN" altLang="en-US" sz="2400" b="0" dirty="0"/>
              <a:t>bộ phận không đáp ứng thông số kỹ thuật. Trong trường hợp này, thanh tra kiểm soát chất lượng sẽ có </a:t>
            </a:r>
            <a:r>
              <a:rPr lang="vi-VN" altLang="en-US" sz="2400" b="0" dirty="0" smtClean="0"/>
              <a:t>đủ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bằng </a:t>
            </a:r>
            <a:r>
              <a:rPr lang="vi-VN" altLang="en-US" sz="2400" b="0" dirty="0"/>
              <a:t>chứng để trả lại lô hàng cho nhà cung cấp. Vì vậy,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thấy rằng đối với các </a:t>
            </a:r>
            <a:r>
              <a:rPr lang="vi-VN" altLang="en-US" sz="2400" b="0" dirty="0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tình </a:t>
            </a:r>
            <a:r>
              <a:rPr lang="vi-VN" altLang="en-US" sz="2400" b="0" dirty="0"/>
              <a:t>huống, </a:t>
            </a:r>
            <a:r>
              <a:rPr lang="vi-VN" altLang="en-US" sz="2400" b="0" dirty="0">
                <a:solidFill>
                  <a:srgbClr val="FF0000"/>
                </a:solidFill>
              </a:rPr>
              <a:t>hành động được thực hiện cả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khô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ng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và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.</a:t>
            </a:r>
            <a:endParaRPr lang="en-US" altLang="en-US" sz="2400" b="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 smtClean="0"/>
              <a:t> </a:t>
            </a: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35533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7375" y="381000"/>
            <a:ext cx="77724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Sai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39863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smtClean="0">
                <a:solidFill>
                  <a:srgbClr val="FF0000"/>
                </a:solidFill>
              </a:rPr>
              <a:t>Sai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lầm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loại</a:t>
            </a:r>
            <a:r>
              <a:rPr lang="en-US" altLang="en-US" b="0" dirty="0" smtClean="0">
                <a:solidFill>
                  <a:srgbClr val="FF0000"/>
                </a:solidFill>
              </a:rPr>
              <a:t> I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giả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thuyết</a:t>
            </a:r>
            <a:r>
              <a:rPr lang="en-US" altLang="en-US" b="0" dirty="0" smtClean="0"/>
              <a:t> null </a:t>
            </a:r>
            <a:r>
              <a:rPr lang="en-US" altLang="en-US" b="0" dirty="0" err="1" smtClean="0"/>
              <a:t>khi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nó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thực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sự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đúng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en-US" altLang="en-US" b="0" dirty="0" smtClean="0"/>
              <a:t> </a:t>
            </a:r>
            <a:r>
              <a:rPr lang="el-GR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US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(alpha)</a:t>
            </a:r>
            <a:r>
              <a:rPr lang="en-US" altLang="en-US" b="0" i="1" dirty="0" smtClean="0">
                <a:cs typeface="Arial" panose="020B0604020202020204" pitchFamily="34" charset="0"/>
              </a:rPr>
              <a:t> </a:t>
            </a:r>
            <a:r>
              <a:rPr lang="en-US" altLang="en-US" b="0" dirty="0" err="1" smtClean="0"/>
              <a:t>được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dùng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suất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mắc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lầm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loại</a:t>
            </a:r>
            <a:r>
              <a:rPr lang="en-US" altLang="en-US" b="0" dirty="0" smtClean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558516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7375" y="381000"/>
            <a:ext cx="77724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Sai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39863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smtClean="0">
                <a:solidFill>
                  <a:srgbClr val="FF0000"/>
                </a:solidFill>
              </a:rPr>
              <a:t>Sai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lầm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loại</a:t>
            </a:r>
            <a:r>
              <a:rPr lang="en-US" altLang="en-US" b="0" dirty="0" smtClean="0">
                <a:solidFill>
                  <a:srgbClr val="FF0000"/>
                </a:solidFill>
              </a:rPr>
              <a:t> II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từ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chối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giả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thuyết</a:t>
            </a:r>
            <a:r>
              <a:rPr lang="en-US" altLang="en-US" b="0" dirty="0" smtClean="0"/>
              <a:t> null </a:t>
            </a:r>
            <a:r>
              <a:rPr lang="en-US" altLang="en-US" b="0" dirty="0" err="1" smtClean="0"/>
              <a:t>khi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nó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thực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sự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en-US" altLang="en-US" b="0" dirty="0" smtClean="0"/>
              <a:t> </a:t>
            </a:r>
            <a:r>
              <a:rPr lang="el-GR" altLang="en-US" b="0" i="1" dirty="0" smtClean="0">
                <a:solidFill>
                  <a:srgbClr val="FF0000"/>
                </a:solidFill>
              </a:rPr>
              <a:t>β</a:t>
            </a:r>
            <a:r>
              <a:rPr lang="en-US" altLang="en-US" b="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0" i="1" dirty="0" smtClean="0">
                <a:solidFill>
                  <a:srgbClr val="FF0000"/>
                </a:solidFill>
              </a:rPr>
              <a:t>(beta)</a:t>
            </a:r>
            <a:r>
              <a:rPr lang="en-US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b="0" dirty="0" err="1" smtClean="0"/>
              <a:t>được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dùng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suất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mắc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lầm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loại</a:t>
            </a:r>
            <a:r>
              <a:rPr lang="en-US" altLang="en-US" b="0" dirty="0" smtClean="0"/>
              <a:t> II.</a:t>
            </a:r>
          </a:p>
        </p:txBody>
      </p:sp>
    </p:spTree>
    <p:extLst>
      <p:ext uri="{BB962C8B-B14F-4D97-AF65-F5344CB8AC3E}">
        <p14:creationId xmlns:p14="http://schemas.microsoft.com/office/powerpoint/2010/main" val="259563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19163" y="476250"/>
            <a:ext cx="7272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4000" dirty="0">
                <a:solidFill>
                  <a:srgbClr val="008000"/>
                </a:solidFill>
              </a:rPr>
              <a:t>Sai </a:t>
            </a:r>
            <a:r>
              <a:rPr lang="en-US" altLang="en-US" sz="4000" dirty="0" err="1">
                <a:solidFill>
                  <a:srgbClr val="008000"/>
                </a:solidFill>
              </a:rPr>
              <a:t>lầm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loại</a:t>
            </a:r>
            <a:r>
              <a:rPr lang="en-US" altLang="en-US" sz="4000" dirty="0">
                <a:solidFill>
                  <a:srgbClr val="008000"/>
                </a:solidFill>
              </a:rPr>
              <a:t> I </a:t>
            </a:r>
            <a:r>
              <a:rPr lang="en-US" altLang="en-US" sz="4000" dirty="0" err="1">
                <a:solidFill>
                  <a:srgbClr val="008000"/>
                </a:solidFill>
              </a:rPr>
              <a:t>và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sai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lầm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loại</a:t>
            </a:r>
            <a:r>
              <a:rPr lang="en-US" altLang="en-US" sz="4000" dirty="0">
                <a:solidFill>
                  <a:srgbClr val="008000"/>
                </a:solidFill>
              </a:rPr>
              <a:t> II</a:t>
            </a:r>
          </a:p>
        </p:txBody>
      </p:sp>
      <p:pic>
        <p:nvPicPr>
          <p:cNvPr id="98307" name="Picture 4" descr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4663"/>
            <a:ext cx="881697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601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5463" y="382588"/>
            <a:ext cx="8239125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3200" dirty="0" smtClean="0">
              <a:sym typeface="Symbol" panose="05050102010706020507" pitchFamily="18" charset="2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0" name="Text Box 9"/>
              <p:cNvSpPr txBox="1">
                <a:spLocks noChangeArrowheads="1"/>
              </p:cNvSpPr>
              <p:nvPr/>
            </p:nvSpPr>
            <p:spPr bwMode="auto">
              <a:xfrm>
                <a:off x="0" y="933450"/>
                <a:ext cx="9143999" cy="5410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Xét</a:t>
                </a:r>
                <a:r>
                  <a:rPr lang="vi-VN" altLang="en-US" sz="2400" b="0" dirty="0"/>
                  <a:t> một mô hình ô tô cụ thể hiện đang đạt được hiệu quả nhiên liệu trung bình là</a:t>
                </a:r>
                <a:r>
                  <a:rPr lang="en-US" altLang="en-US" sz="2400" b="0" dirty="0"/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4 dặm cho mỗi gallon</a:t>
                </a:r>
                <a:r>
                  <a:rPr lang="vi-VN" altLang="en-US" sz="2400" b="0" dirty="0"/>
                  <a:t>. Nhóm nghiên cứu sản phẩm đã phát triển một hệ thống phun nhiên liệu mới đặc biệt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thiết kế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để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tăng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số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dặm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</a:t>
                </a:r>
                <a:r>
                  <a:rPr lang="vi-VN" altLang="en-US" sz="2400" b="0" dirty="0"/>
                  <a:t>. Để đánh giá hệ thống mới, một số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sẽ được sản xuất, lắp đặt trong ô tô và </a:t>
                </a:r>
                <a:r>
                  <a:rPr lang="en-US" altLang="en-US" sz="2400" b="0" dirty="0" err="1"/>
                  <a:t>cần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phải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được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kiểm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vi-VN" altLang="en-US" sz="2400" b="0" dirty="0"/>
                  <a:t>.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Sau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đây</a:t>
                </a:r>
                <a:r>
                  <a:rPr lang="en-US" altLang="en-US" sz="2400" b="0" dirty="0"/>
                  <a:t>, </a:t>
                </a:r>
                <a:r>
                  <a:rPr lang="vi-VN" altLang="en-US" sz="2400" b="0" dirty="0"/>
                  <a:t>nhóm nghiên cứu sản phẩm đang tìm kiếm bằng chứng để kết luận rằng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hệ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thống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mới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làm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tăng giá trị trung bình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về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số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 dặm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</a:t>
                </a:r>
                <a:r>
                  <a:rPr lang="vi-VN" altLang="en-US" sz="2400" b="0" dirty="0"/>
                  <a:t>. Trong trường hợp này, giả thuyết nghiên cứu là</a:t>
                </a:r>
                <a:r>
                  <a:rPr lang="en-US" altLang="en-US" sz="2400" b="0" dirty="0"/>
                  <a:t> “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hệ thống phun nhiên liệu mới này sẽ cung cấp một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trung bình dặm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 vượt 24</a:t>
                </a:r>
                <a:r>
                  <a:rPr lang="en-US" altLang="en-US" sz="2400" b="0" dirty="0"/>
                  <a:t>”, </a:t>
                </a:r>
                <a:r>
                  <a:rPr lang="en-US" altLang="en-US" sz="2400" b="0" dirty="0" err="1"/>
                  <a:t>có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nghĩa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là</a:t>
                </a:r>
                <a:r>
                  <a:rPr lang="en-US" altLang="en-US" sz="2400" b="0" dirty="0"/>
                  <a:t>: µ&gt;24</a:t>
                </a:r>
                <a:r>
                  <a:rPr lang="vi-VN" altLang="en-US" sz="2400" b="0" dirty="0"/>
                  <a:t>;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null </a:t>
                </a:r>
                <a:r>
                  <a:rPr lang="en-US" altLang="en-US" sz="2400" b="0" dirty="0" err="1"/>
                  <a:t>và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thay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thế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như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sau</a:t>
                </a:r>
                <a:r>
                  <a:rPr lang="en-US" altLang="en-US" sz="2400" b="0" dirty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0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1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a)  </a:t>
                </a:r>
                <a:r>
                  <a:rPr lang="en-US" altLang="en-US" sz="2400" b="0" dirty="0" err="1"/>
                  <a:t>Xác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lầm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loại</a:t>
                </a:r>
                <a:r>
                  <a:rPr lang="en-US" altLang="en-US" sz="2400" b="0" dirty="0"/>
                  <a:t> I.</a:t>
                </a:r>
                <a:endParaRPr lang="en-US" altLang="en-US" sz="2400" b="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>
                    <a:sym typeface="Symbol" panose="05050102010706020507" pitchFamily="18" charset="2"/>
                  </a:rPr>
                  <a:t>b)</a:t>
                </a:r>
                <a:r>
                  <a:rPr lang="en-US" altLang="en-US" sz="2400" b="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Xác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lầm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loại</a:t>
                </a:r>
                <a:r>
                  <a:rPr lang="en-US" altLang="en-US" sz="2400" b="0" dirty="0"/>
                  <a:t> II</a:t>
                </a:r>
                <a:r>
                  <a:rPr lang="en-US" altLang="en-US" sz="2400" b="0" dirty="0" smtClean="0"/>
                  <a:t>.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36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33450"/>
                <a:ext cx="9143999" cy="5410712"/>
              </a:xfrm>
              <a:prstGeom prst="rect">
                <a:avLst/>
              </a:prstGeom>
              <a:blipFill>
                <a:blip r:embed="rId3"/>
                <a:stretch>
                  <a:fillRect l="-1000" t="-1464" r="-800" b="-1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61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5463" y="382588"/>
            <a:ext cx="8239125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ym typeface="Symbol" panose="05050102010706020507" pitchFamily="18" charset="2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7" name="Text Box 8"/>
          <p:cNvSpPr txBox="1">
            <a:spLocks noChangeArrowheads="1"/>
          </p:cNvSpPr>
          <p:nvPr/>
        </p:nvSpPr>
        <p:spPr bwMode="auto">
          <a:xfrm>
            <a:off x="0" y="933450"/>
            <a:ext cx="914399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5613" indent="-4556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/>
              <a:t>a)	</a:t>
            </a:r>
            <a:r>
              <a:rPr lang="en-US" altLang="en-US" sz="2400" b="0" dirty="0">
                <a:solidFill>
                  <a:srgbClr val="FF0000"/>
                </a:solidFill>
              </a:rPr>
              <a:t>Sai </a:t>
            </a:r>
            <a:r>
              <a:rPr lang="en-US" altLang="en-US" sz="2400" b="0" dirty="0" err="1">
                <a:solidFill>
                  <a:srgbClr val="FF0000"/>
                </a:solidFill>
              </a:rPr>
              <a:t>lầm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loại</a:t>
            </a:r>
            <a:r>
              <a:rPr lang="en-US" altLang="en-US" sz="2400" b="0" dirty="0">
                <a:solidFill>
                  <a:srgbClr val="FF0000"/>
                </a:solidFill>
              </a:rPr>
              <a:t> I </a:t>
            </a:r>
            <a:r>
              <a:rPr lang="en-US" altLang="en-US" sz="2400" b="0" dirty="0" err="1"/>
              <a:t>là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bác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bỏ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null </a:t>
            </a:r>
            <a:r>
              <a:rPr lang="en-US" altLang="en-US" sz="2400" b="0" dirty="0" err="1"/>
              <a:t>khi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nó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thực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sự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đúng</a:t>
            </a:r>
            <a:r>
              <a:rPr lang="en-US" altLang="en-US" sz="2400" b="0" dirty="0"/>
              <a:t>: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sym typeface="Symbol" panose="05050102010706020507" pitchFamily="18" charset="2"/>
            </a:endParaRPr>
          </a:p>
          <a:p>
            <a:r>
              <a:rPr lang="en-US" sz="2400" b="0" dirty="0"/>
              <a:t>C</a:t>
            </a:r>
            <a:r>
              <a:rPr lang="vi-VN" sz="2400" b="0" dirty="0" smtClean="0"/>
              <a:t>ác </a:t>
            </a:r>
            <a:r>
              <a:rPr lang="vi-VN" sz="2400" b="0" dirty="0"/>
              <a:t>nhà nghiên cứu </a:t>
            </a:r>
            <a:r>
              <a:rPr lang="en-US" sz="2400" b="0" dirty="0" err="1" smtClean="0"/>
              <a:t>phát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biểu</a:t>
            </a:r>
            <a:r>
              <a:rPr lang="vi-VN" sz="2400" b="0" dirty="0" smtClean="0"/>
              <a:t> </a:t>
            </a:r>
            <a:r>
              <a:rPr lang="vi-VN" sz="2400" b="0" dirty="0"/>
              <a:t>rằng hệ thống mới cải thiện </a:t>
            </a:r>
            <a:r>
              <a:rPr lang="vi-VN" sz="2400" b="0" dirty="0" smtClean="0"/>
              <a:t>dặm</a:t>
            </a:r>
            <a:endParaRPr lang="en-US" sz="2400" b="0" dirty="0" smtClean="0"/>
          </a:p>
          <a:p>
            <a:r>
              <a:rPr lang="en-US" sz="2400" b="0" dirty="0" err="1" smtClean="0"/>
              <a:t>trên</a:t>
            </a:r>
            <a:r>
              <a:rPr lang="en-US" sz="2400" b="0" dirty="0" smtClean="0"/>
              <a:t> </a:t>
            </a:r>
            <a:r>
              <a:rPr lang="vi-VN" sz="2400" b="0" dirty="0" smtClean="0"/>
              <a:t>mỗi</a:t>
            </a:r>
            <a:r>
              <a:rPr lang="en-US" sz="2400" b="0" dirty="0" smtClean="0"/>
              <a:t> </a:t>
            </a:r>
            <a:r>
              <a:rPr lang="vi-VN" sz="2400" b="0" dirty="0" smtClean="0"/>
              <a:t>gallon</a:t>
            </a:r>
            <a:r>
              <a:rPr lang="en-US" sz="2400" b="0" dirty="0"/>
              <a:t> </a:t>
            </a:r>
            <a:r>
              <a:rPr lang="vi-VN" sz="2400" b="0" dirty="0" smtClean="0"/>
              <a:t>(</a:t>
            </a:r>
            <a:r>
              <a:rPr lang="el-GR" sz="2400" b="0" dirty="0" smtClean="0"/>
              <a:t>μ</a:t>
            </a:r>
            <a:r>
              <a:rPr lang="en-US" sz="2400" b="0" dirty="0" smtClean="0"/>
              <a:t>&gt;</a:t>
            </a:r>
            <a:r>
              <a:rPr lang="el-GR" sz="2400" b="0" dirty="0" smtClean="0"/>
              <a:t> 24)</a:t>
            </a:r>
            <a:r>
              <a:rPr lang="en-US" sz="2400" b="0" dirty="0" smtClean="0"/>
              <a:t>, </a:t>
            </a:r>
            <a:r>
              <a:rPr lang="vi-VN" sz="2400" b="0" dirty="0" smtClean="0"/>
              <a:t>trong </a:t>
            </a:r>
            <a:r>
              <a:rPr lang="vi-VN" sz="2400" b="0" dirty="0"/>
              <a:t>thực tế, hệ thống mới không tốt </a:t>
            </a:r>
            <a:r>
              <a:rPr lang="vi-VN" sz="2400" b="0" dirty="0" smtClean="0"/>
              <a:t>hơn</a:t>
            </a:r>
            <a:endParaRPr lang="en-US" sz="2400" b="0" dirty="0" smtClean="0"/>
          </a:p>
          <a:p>
            <a:r>
              <a:rPr lang="vi-VN" sz="2400" b="0" dirty="0" smtClean="0"/>
              <a:t>hệ </a:t>
            </a:r>
            <a:r>
              <a:rPr lang="vi-VN" sz="2400" b="0" dirty="0"/>
              <a:t>thống hiện </a:t>
            </a:r>
            <a:r>
              <a:rPr lang="vi-VN" sz="2400" b="0" dirty="0" smtClean="0"/>
              <a:t>tại</a:t>
            </a:r>
            <a:r>
              <a:rPr lang="en-US" sz="2400" b="0" dirty="0" smtClean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8" name="Text Box 8"/>
              <p:cNvSpPr txBox="1">
                <a:spLocks noChangeArrowheads="1"/>
              </p:cNvSpPr>
              <p:nvPr/>
            </p:nvSpPr>
            <p:spPr bwMode="auto">
              <a:xfrm>
                <a:off x="0" y="3187700"/>
                <a:ext cx="9144000" cy="208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5613" indent="-455613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5613" indent="-455613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b)	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Sai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lầm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loại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II </a:t>
                </a:r>
                <a:r>
                  <a:rPr lang="en-US" altLang="en-US" sz="2400" b="0" dirty="0" err="1"/>
                  <a:t>là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từ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chối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bác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bỏ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null </a:t>
                </a:r>
                <a:r>
                  <a:rPr lang="en-US" altLang="en-US" sz="2400" b="0" dirty="0" err="1"/>
                  <a:t>khi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nó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thực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/>
                  <a:t>sự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b="0" dirty="0" smtClean="0">
                    <a:sym typeface="Symbol" panose="05050102010706020507" pitchFamily="18" charset="2"/>
                  </a:rPr>
                  <a:t>C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ác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nhà nghiên cứu kết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luận</a:t>
                </a:r>
                <a:r>
                  <a:rPr lang="en-US" altLang="en-US" sz="2400" b="0" dirty="0" smtClean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rằng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hệ thống mới không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tốt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hơn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so</a:t>
                </a:r>
                <a:endParaRPr lang="en-US" altLang="en-US" sz="2400" b="0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vi-VN" altLang="en-US" sz="2400" b="0" dirty="0" smtClean="0">
                    <a:sym typeface="Symbol" panose="05050102010706020507" pitchFamily="18" charset="2"/>
                  </a:rPr>
                  <a:t>với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hệ thống hiện tại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(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r>
                  <a:rPr lang="el-GR" altLang="en-US" sz="2400" b="0" dirty="0" smtClean="0">
                    <a:sym typeface="Symbol" panose="05050102010706020507" pitchFamily="18" charset="2"/>
                  </a:rPr>
                  <a:t>)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trong khi thực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tế</a:t>
                </a:r>
                <a:r>
                  <a:rPr lang="en-US" altLang="en-US" sz="2400" b="0" dirty="0" smtClean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hệ</a:t>
                </a:r>
                <a:r>
                  <a:rPr lang="en-US" altLang="en-US" sz="2400" b="0" dirty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thống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mới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cải</a:t>
                </a:r>
                <a:endParaRPr lang="en-US" altLang="en-US" sz="2400" b="0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vi-VN" altLang="en-US" sz="2400" b="0" dirty="0" smtClean="0">
                    <a:sym typeface="Symbol" panose="05050102010706020507" pitchFamily="18" charset="2"/>
                  </a:rPr>
                  <a:t>thiện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hiệu suất dặm mỗi gallon.</a:t>
                </a:r>
                <a:endParaRPr lang="en-US" altLang="en-US" sz="2400" b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0240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87700"/>
                <a:ext cx="9144000" cy="2086725"/>
              </a:xfrm>
              <a:prstGeom prst="rect">
                <a:avLst/>
              </a:prstGeom>
              <a:blipFill>
                <a:blip r:embed="rId3"/>
                <a:stretch>
                  <a:fillRect l="-1000" t="-3801" b="-6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923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85850" y="412750"/>
            <a:ext cx="66865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000125"/>
            <a:ext cx="91440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4763">
              <a:buFontTx/>
              <a:buNone/>
            </a:pPr>
            <a:r>
              <a:rPr lang="vi-VN" altLang="en-US" b="0" dirty="0" smtClean="0"/>
              <a:t>Trong </a:t>
            </a:r>
            <a:r>
              <a:rPr lang="vi-VN" altLang="en-US" b="0" dirty="0" smtClean="0">
                <a:solidFill>
                  <a:srgbClr val="FF0000"/>
                </a:solidFill>
              </a:rPr>
              <a:t>chương 2 và 3 </a:t>
            </a:r>
            <a:r>
              <a:rPr lang="vi-VN" altLang="en-US" b="0" dirty="0" smtClean="0"/>
              <a:t>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sử dụng các </a:t>
            </a:r>
            <a:r>
              <a:rPr lang="vi-VN" altLang="en-US" b="0" dirty="0" smtClean="0">
                <a:solidFill>
                  <a:srgbClr val="FF0000"/>
                </a:solidFill>
              </a:rPr>
              <a:t>thống kê mô tả </a:t>
            </a:r>
            <a:r>
              <a:rPr lang="vi-VN" altLang="en-US" b="0" dirty="0" smtClean="0"/>
              <a:t>khi chúng ta </a:t>
            </a:r>
            <a:r>
              <a:rPr lang="vi-VN" altLang="en-US" b="0" dirty="0" smtClean="0">
                <a:solidFill>
                  <a:srgbClr val="FF0000"/>
                </a:solidFill>
              </a:rPr>
              <a:t>tóm tắt dữ liệu </a:t>
            </a:r>
            <a:r>
              <a:rPr lang="vi-VN" altLang="en-US" b="0" dirty="0" smtClean="0"/>
              <a:t>bằng cách sử dụng các công cụ như đồ thị, và số liệu thống kê như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giá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trị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trung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bình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và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tỉ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lệ</a:t>
            </a:r>
            <a:endParaRPr lang="vi-VN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r>
              <a:rPr lang="vi-VN" altLang="en-US" b="0" dirty="0" smtClean="0"/>
              <a:t>Phương pháp thống kê </a:t>
            </a:r>
            <a:r>
              <a:rPr lang="en-US" altLang="en-US" b="0" dirty="0" err="1" smtClean="0"/>
              <a:t>suy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vi-VN" altLang="en-US" b="0" dirty="0" smtClean="0"/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sử dụng dữ liệu mẫu </a:t>
            </a:r>
            <a:r>
              <a:rPr lang="vi-VN" altLang="en-US" b="0" dirty="0" smtClean="0"/>
              <a:t>để thực hiện một suy luận </a:t>
            </a:r>
            <a:r>
              <a:rPr lang="vi-VN" altLang="en-US" b="0" dirty="0" smtClean="0">
                <a:solidFill>
                  <a:srgbClr val="FF0000"/>
                </a:solidFill>
              </a:rPr>
              <a:t>hoặc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luận</a:t>
            </a:r>
            <a:r>
              <a:rPr lang="vi-VN" altLang="en-US" b="0" dirty="0" smtClean="0">
                <a:solidFill>
                  <a:srgbClr val="FF0000"/>
                </a:solidFill>
              </a:rPr>
              <a:t> về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/>
              <a:t>. </a:t>
            </a:r>
          </a:p>
          <a:p>
            <a:pPr marL="0" indent="4763">
              <a:buFontTx/>
              <a:buNone/>
            </a:pPr>
            <a:r>
              <a:rPr lang="vi-VN" altLang="en-US" b="0" dirty="0" smtClean="0"/>
              <a:t>Hai hoạt động chính của thống kê suy </a:t>
            </a:r>
            <a:r>
              <a:rPr lang="en-US" altLang="en-US" b="0" dirty="0" err="1" smtClean="0"/>
              <a:t>diễn</a:t>
            </a:r>
            <a:r>
              <a:rPr lang="vi-VN" altLang="en-US" b="0" dirty="0" smtClean="0"/>
              <a:t> là sử dụng dữ liệu mẫu để </a:t>
            </a:r>
            <a:r>
              <a:rPr lang="vi-VN" altLang="en-US" b="0" dirty="0" smtClean="0">
                <a:solidFill>
                  <a:srgbClr val="FF0000"/>
                </a:solidFill>
              </a:rPr>
              <a:t>(1) ước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lượng</a:t>
            </a:r>
            <a:r>
              <a:rPr lang="vi-VN" altLang="en-US" b="0" dirty="0" smtClean="0">
                <a:solidFill>
                  <a:srgbClr val="FF0000"/>
                </a:solidFill>
              </a:rPr>
              <a:t>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(chẳng hạn như ước lượng một tham 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 với một khoảng tin cậy), và (</a:t>
            </a:r>
            <a:r>
              <a:rPr lang="vi-VN" altLang="en-US" b="0" dirty="0" smtClean="0">
                <a:solidFill>
                  <a:srgbClr val="FF0000"/>
                </a:solidFill>
              </a:rPr>
              <a:t>2) kiểm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một giả thuyết hoặc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biểu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về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của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. </a:t>
            </a:r>
          </a:p>
          <a:p>
            <a:pPr marL="0" indent="4763">
              <a:buFontTx/>
              <a:buNone/>
            </a:pPr>
            <a:r>
              <a:rPr lang="vi-VN" altLang="en-US" b="0" dirty="0" smtClean="0"/>
              <a:t>Trong chương 7, 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trình bày các </a:t>
            </a:r>
            <a:r>
              <a:rPr lang="vi-VN" altLang="en-US" b="0" dirty="0" smtClean="0">
                <a:solidFill>
                  <a:srgbClr val="FF0000"/>
                </a:solidFill>
              </a:rPr>
              <a:t>phương pháp để ước </a:t>
            </a:r>
            <a:r>
              <a:rPr lang="en-US" altLang="en-US" dirty="0" err="1" smtClean="0">
                <a:solidFill>
                  <a:srgbClr val="FF0000"/>
                </a:solidFill>
              </a:rPr>
              <a:t>lượng</a:t>
            </a:r>
            <a:r>
              <a:rPr lang="vi-VN" altLang="en-US" b="0" dirty="0" smtClean="0">
                <a:solidFill>
                  <a:srgbClr val="FF0000"/>
                </a:solidFill>
              </a:rPr>
              <a:t>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với một khoảng tin cậy, và trong chương này 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trình bày </a:t>
            </a:r>
            <a:r>
              <a:rPr lang="vi-VN" altLang="en-US" b="0" dirty="0" smtClean="0">
                <a:solidFill>
                  <a:srgbClr val="FF0000"/>
                </a:solidFill>
              </a:rPr>
              <a:t>phương pháp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thống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kê</a:t>
            </a:r>
            <a:r>
              <a:rPr lang="vi-VN" altLang="en-US" b="0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0200" y="457200"/>
            <a:ext cx="84709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735138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Đối với bất kỳ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cố định nào, sự gia tăng cỡ mẫu n sẽ làm giảm </a:t>
            </a:r>
            <a:r>
              <a:rPr lang="el-GR" altLang="en-US" b="0" i="1" dirty="0" smtClean="0"/>
              <a:t>β</a:t>
            </a:r>
            <a:endParaRPr lang="en-US" altLang="en-US" b="0" i="1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Đối với bất kỳ cỡ mẫu cố định nào n, giảm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sẽ làm tăng </a:t>
            </a:r>
            <a:r>
              <a:rPr lang="el-GR" altLang="en-US" b="0" dirty="0" smtClean="0"/>
              <a:t>β. </a:t>
            </a:r>
            <a:r>
              <a:rPr lang="vi-VN" altLang="en-US" b="0" dirty="0" smtClean="0"/>
              <a:t>Ngược lại, tăng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sẽ làm giảm </a:t>
            </a:r>
            <a:r>
              <a:rPr lang="el-GR" altLang="en-US" b="0" i="1" dirty="0" smtClean="0"/>
              <a:t>β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Để giảm cả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và </a:t>
            </a:r>
            <a:r>
              <a:rPr lang="el-GR" altLang="en-US" b="0" dirty="0" smtClean="0"/>
              <a:t>β, </a:t>
            </a:r>
            <a:r>
              <a:rPr lang="vi-VN" altLang="en-US" b="0" dirty="0" smtClean="0"/>
              <a:t>hãy tăng kích thước mẫu.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210655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1350" y="425450"/>
            <a:ext cx="777240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ý </a:t>
            </a:r>
            <a:r>
              <a:rPr lang="en-US" altLang="en-US" dirty="0" err="1" smtClean="0"/>
              <a:t>nghĩa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Text Box 5"/>
              <p:cNvSpPr txBox="1">
                <a:spLocks noChangeArrowheads="1"/>
              </p:cNvSpPr>
              <p:nvPr/>
            </p:nvSpPr>
            <p:spPr bwMode="auto">
              <a:xfrm>
                <a:off x="0" y="1327141"/>
                <a:ext cx="9144000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solidFill>
                      <a:srgbClr val="FF0000"/>
                    </a:solidFill>
                  </a:rPr>
                  <a:t>Mức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có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 ý nghĩa </a:t>
                </a:r>
                <a:r>
                  <a:rPr lang="vi-VN" altLang="en-US" sz="2400" b="0" dirty="0"/>
                  <a:t>(được biểu thị bởi </a:t>
                </a:r>
                <a:r>
                  <a:rPr lang="el-GR" altLang="en-US" sz="2400" b="0" dirty="0"/>
                  <a:t>α) </a:t>
                </a:r>
                <a:r>
                  <a:rPr lang="vi-VN" altLang="en-US" sz="2400" b="0" dirty="0"/>
                  <a:t>là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xác suất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làm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cho sai lầm của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việc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bỏ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 giả thuyết null khi nó là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đúng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smtClean="0"/>
                  <a:t>(</a:t>
                </a:r>
                <a:r>
                  <a:rPr lang="en-US" altLang="en-US" sz="2400" b="0" dirty="0" err="1" smtClean="0"/>
                  <a:t>sai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lầm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loại</a:t>
                </a:r>
                <a:r>
                  <a:rPr lang="en-US" altLang="en-US" sz="2400" b="0" dirty="0" smtClean="0"/>
                  <a:t> 1)</a:t>
                </a:r>
                <a:r>
                  <a:rPr lang="vi-VN" altLang="en-US" sz="2400" b="0" dirty="0" smtClean="0"/>
                  <a:t> </a:t>
                </a: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/>
                  <a:t>Nó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cũng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giống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như</a:t>
                </a:r>
                <a:r>
                  <a:rPr lang="en-US" altLang="en-US" sz="2400" b="0" dirty="0"/>
                  <a:t> </a:t>
                </a:r>
                <a:r>
                  <a:rPr lang="el-GR" altLang="en-US" sz="2400" b="0" dirty="0"/>
                  <a:t>α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đã</a:t>
                </a:r>
                <a:r>
                  <a:rPr lang="el-GR" altLang="en-US" sz="2400" b="0" dirty="0"/>
                  <a:t> </a:t>
                </a:r>
                <a:r>
                  <a:rPr lang="vi-VN" altLang="en-US" sz="2400" b="0" dirty="0"/>
                  <a:t>giới thiệu trong </a:t>
                </a:r>
                <a:r>
                  <a:rPr lang="en-US" altLang="en-US" sz="2400" b="0" dirty="0" err="1" smtClean="0"/>
                  <a:t>chương</a:t>
                </a:r>
                <a:r>
                  <a:rPr lang="en-US" altLang="en-US" sz="2400" b="0" dirty="0" smtClean="0"/>
                  <a:t> 7</a:t>
                </a:r>
                <a:r>
                  <a:rPr lang="vi-VN" altLang="en-US" sz="2400" b="0" dirty="0" smtClean="0"/>
                  <a:t>.  </a:t>
                </a: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/>
                  <a:t>Sự lựa chọn phổ biến cho </a:t>
                </a:r>
                <a:r>
                  <a:rPr lang="el-GR" altLang="en-US" sz="2400" b="0" dirty="0"/>
                  <a:t>α </a:t>
                </a:r>
                <a:r>
                  <a:rPr lang="vi-VN" altLang="en-US" sz="2400" b="0" dirty="0"/>
                  <a:t>là 0,05, 0,01, và 0,10.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/>
                  <a:t>Ví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dụ</a:t>
                </a:r>
                <a:r>
                  <a:rPr lang="en-US" altLang="en-US" sz="2400" b="0" dirty="0" smtClean="0"/>
                  <a:t>: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đối với các bài kiểm </a:t>
                </a:r>
                <a:r>
                  <a:rPr lang="en-US" altLang="en-US" sz="2400" b="0" dirty="0" err="1" smtClean="0"/>
                  <a:t>định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đánh giá giả thuyết dặm mỗi gallon, </a:t>
                </a:r>
                <a:r>
                  <a:rPr lang="vi-VN" altLang="en-US" sz="2400" b="0" dirty="0" smtClean="0"/>
                  <a:t>mức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có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ý nghĩa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xác </a:t>
                </a:r>
                <a:r>
                  <a:rPr lang="vi-VN" altLang="en-US" sz="2400" b="0" dirty="0"/>
                  <a:t>suất từ ​​chối </a:t>
                </a:r>
                <a:r>
                  <a:rPr lang="en-US" altLang="en-US" sz="2400" b="0" i="1" dirty="0"/>
                  <a:t>H</a:t>
                </a:r>
                <a:r>
                  <a:rPr lang="en-US" altLang="en-US" sz="2400" b="0" baseline="-25000" dirty="0" err="1"/>
                  <a:t>0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 </m:t>
                    </m:r>
                  </m:oMath>
                </a14:m>
                <a:r>
                  <a:rPr lang="vi-VN" altLang="en-US" sz="2400" b="0" dirty="0"/>
                  <a:t>khi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b="0" dirty="0" smtClean="0"/>
                  <a:t>= </a:t>
                </a:r>
                <a:r>
                  <a:rPr lang="vi-VN" altLang="en-US" sz="2400" b="0" dirty="0" smtClean="0"/>
                  <a:t>24</a:t>
                </a:r>
                <a:r>
                  <a:rPr lang="en-US" altLang="en-US" sz="2400" b="0" dirty="0" smtClean="0"/>
                  <a:t>.</a:t>
                </a: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</p:txBody>
          </p:sp>
        </mc:Choice>
        <mc:Fallback xmlns="">
          <p:sp>
            <p:nvSpPr>
              <p:cNvPr id="348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27141"/>
                <a:ext cx="9144000" cy="3416320"/>
              </a:xfrm>
              <a:prstGeom prst="rect">
                <a:avLst/>
              </a:prstGeom>
              <a:blipFill>
                <a:blip r:embed="rId3"/>
                <a:stretch>
                  <a:fillRect l="-1000" t="-1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59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8-3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Kiểm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về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trị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trung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bình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Khái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niệm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174083" name="Text Box 4"/>
          <p:cNvSpPr txBox="1">
            <a:spLocks noChangeArrowheads="1"/>
          </p:cNvSpPr>
          <p:nvPr/>
        </p:nvSpPr>
        <p:spPr bwMode="auto">
          <a:xfrm>
            <a:off x="0" y="1310414"/>
            <a:ext cx="91440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này trình bày các phương pháp để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vi-VN" altLang="en-US" sz="2400" b="0" dirty="0"/>
              <a:t> một </a:t>
            </a:r>
            <a:r>
              <a:rPr lang="en-US" altLang="en-US" sz="2400" b="0" dirty="0" err="1"/>
              <a:t>phát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biểu</a:t>
            </a:r>
            <a:r>
              <a:rPr lang="vi-VN" altLang="en-US" sz="2400" b="0" dirty="0"/>
              <a:t> v</a:t>
            </a:r>
            <a:r>
              <a:rPr lang="en-US" altLang="en-US" sz="2400" b="0" dirty="0"/>
              <a:t>ề </a:t>
            </a:r>
            <a:r>
              <a:rPr lang="en-US" altLang="en-US" sz="2400" b="0" dirty="0" err="1"/>
              <a:t>trung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bình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</a:t>
            </a:r>
            <a:r>
              <a:rPr lang="en-US" altLang="en-US" sz="2400" b="0" dirty="0" smtClean="0"/>
              <a:t>1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thảo luận về quy trình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khi </a:t>
            </a:r>
            <a:r>
              <a:rPr lang="el-GR" altLang="en-US" sz="2400" b="0" dirty="0">
                <a:solidFill>
                  <a:srgbClr val="FF0000"/>
                </a:solidFill>
              </a:rPr>
              <a:t>σ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đã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biết</a:t>
            </a:r>
            <a:r>
              <a:rPr lang="vi-VN" altLang="en-US" sz="2400" b="0" dirty="0"/>
              <a:t>, điều này rất hiếm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gặp</a:t>
            </a:r>
            <a:r>
              <a:rPr lang="vi-VN" altLang="en-US" sz="2400" b="0" dirty="0" smtClean="0"/>
              <a:t>.</a:t>
            </a:r>
            <a:endParaRPr lang="en-US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</a:t>
            </a:r>
            <a:r>
              <a:rPr lang="en-US" altLang="en-US" sz="2400" b="0" dirty="0" smtClean="0"/>
              <a:t>2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đề cập đến </a:t>
            </a:r>
            <a:r>
              <a:rPr lang="vi-VN" altLang="en-US" sz="2400" b="0" dirty="0" smtClean="0"/>
              <a:t>trường hợp rất thực tế và th</a:t>
            </a:r>
            <a:r>
              <a:rPr lang="en-US" altLang="en-US" sz="2400" b="0" dirty="0" err="1" smtClean="0"/>
              <a:t>ông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dụng</a:t>
            </a:r>
            <a:r>
              <a:rPr lang="vi-VN" altLang="en-US" sz="2400" b="0" dirty="0" smtClean="0"/>
              <a:t> sử dụng trong </a:t>
            </a:r>
            <a:r>
              <a:rPr lang="en-US" altLang="en-US" sz="2400" b="0" dirty="0" err="1" smtClean="0"/>
              <a:t>trường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hợp</a:t>
            </a:r>
            <a:r>
              <a:rPr lang="vi-VN" altLang="en-US" sz="2400" b="0" dirty="0" smtClean="0"/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chưa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biết </a:t>
            </a:r>
            <a:r>
              <a:rPr lang="el-GR" altLang="en-US" sz="2400" b="0" dirty="0" smtClean="0">
                <a:solidFill>
                  <a:srgbClr val="FF0000"/>
                </a:solidFill>
              </a:rPr>
              <a:t>σ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4348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Phần</a:t>
            </a:r>
            <a:r>
              <a:rPr lang="en-US" altLang="en-US" dirty="0" smtClean="0"/>
              <a:t> 1</a:t>
            </a:r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Khi </a:t>
            </a:r>
            <a:r>
              <a:rPr lang="el-GR" altLang="en-US" sz="2400" b="0" dirty="0"/>
              <a:t>σ </a:t>
            </a:r>
            <a:r>
              <a:rPr lang="en-US" altLang="en-US" sz="2400" b="0" dirty="0" err="1"/>
              <a:t>đã</a:t>
            </a:r>
            <a:r>
              <a:rPr lang="vi-VN" altLang="en-US" sz="2400" b="0" dirty="0"/>
              <a:t> biết,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sử dụng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vi-VN" altLang="en-US" sz="2400" b="0" dirty="0"/>
              <a:t> liên quan đến </a:t>
            </a:r>
            <a:r>
              <a:rPr lang="vi-VN" altLang="en-US" sz="2400" b="0" dirty="0" smtClean="0"/>
              <a:t>phân phối </a:t>
            </a:r>
            <a:r>
              <a:rPr lang="vi-VN" altLang="en-US" sz="2400" b="0" dirty="0"/>
              <a:t>chuẩn.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Trong thực tế, rất hiếm khi kiểm tra một </a:t>
            </a:r>
            <a:r>
              <a:rPr lang="en-US" altLang="en-US" sz="2400" b="0" dirty="0" err="1"/>
              <a:t>phát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biểu</a:t>
            </a:r>
            <a:r>
              <a:rPr lang="vi-VN" altLang="en-US" sz="2400" b="0" dirty="0"/>
              <a:t> về </a:t>
            </a:r>
            <a:r>
              <a:rPr lang="en-US" altLang="en-US" sz="2400" b="0" dirty="0" err="1"/>
              <a:t>trung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bình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chưa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biết</a:t>
            </a:r>
            <a:r>
              <a:rPr lang="vi-VN" altLang="en-US" sz="2400" b="0" dirty="0"/>
              <a:t> trong khi độ lệch chuẩn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 </a:t>
            </a:r>
            <a:r>
              <a:rPr lang="vi-VN" altLang="en-US" sz="2400" b="0" dirty="0" smtClean="0"/>
              <a:t>đ</a:t>
            </a:r>
            <a:r>
              <a:rPr lang="en-US" altLang="en-US" sz="2400" b="0" dirty="0"/>
              <a:t>ã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biết bằng cách nào đó.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20083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2"/>
            <a:ext cx="8712200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>
                <a:sym typeface="Symbol" panose="05050102010706020507" pitchFamily="18" charset="2"/>
              </a:rPr>
              <a:t>Ký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hiệu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88963" y="1325563"/>
            <a:ext cx="7939087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4763">
              <a:spcBef>
                <a:spcPct val="35000"/>
              </a:spcBef>
              <a:spcAft>
                <a:spcPct val="35000"/>
              </a:spcAft>
              <a:buFontTx/>
              <a:buNone/>
            </a:pPr>
            <a:r>
              <a:rPr lang="en-US" altLang="en-US" sz="3200" b="0" i="1" dirty="0" smtClean="0"/>
              <a:t>n  </a:t>
            </a:r>
            <a:r>
              <a:rPr lang="en-US" altLang="en-US" sz="3200" b="0" dirty="0" smtClean="0"/>
              <a:t>= </a:t>
            </a:r>
            <a:r>
              <a:rPr lang="en-US" altLang="en-US" sz="3200" b="0" dirty="0" err="1" smtClean="0"/>
              <a:t>kích</a:t>
            </a:r>
            <a:r>
              <a:rPr lang="en-US" altLang="en-US" sz="3200" b="0" dirty="0" smtClean="0"/>
              <a:t> </a:t>
            </a:r>
            <a:r>
              <a:rPr lang="en-US" altLang="en-US" sz="3200" b="0" dirty="0" err="1" smtClean="0"/>
              <a:t>thước</a:t>
            </a:r>
            <a:r>
              <a:rPr lang="en-US" altLang="en-US" sz="3200" b="0" dirty="0" smtClean="0"/>
              <a:t> </a:t>
            </a:r>
            <a:r>
              <a:rPr lang="en-US" altLang="en-US" sz="3200" b="0" dirty="0" err="1" smtClean="0"/>
              <a:t>mẫu</a:t>
            </a:r>
            <a:endParaRPr lang="en-US" altLang="en-US" sz="3200" b="0" i="1" dirty="0" smtClean="0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016000" y="2400300"/>
            <a:ext cx="79390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indent="47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100000"/>
            </a:pPr>
            <a:r>
              <a:rPr lang="en-US" altLang="en-US" sz="3200" b="0" dirty="0"/>
              <a:t>= </a:t>
            </a:r>
            <a:r>
              <a:rPr lang="en-US" altLang="en-US" sz="3200" b="0" dirty="0" err="1"/>
              <a:t>trung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bình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mẫu</a:t>
            </a:r>
            <a:endParaRPr lang="en-US" altLang="en-US" sz="3200" b="0" i="1" dirty="0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030288" y="3343275"/>
            <a:ext cx="760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36550" indent="-3365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100000"/>
            </a:pPr>
            <a:r>
              <a:rPr lang="en-US" altLang="en-US" sz="3200" b="0" dirty="0"/>
              <a:t>= </a:t>
            </a:r>
            <a:r>
              <a:rPr lang="en-US" altLang="en-US" sz="3200" b="0" dirty="0" err="1"/>
              <a:t>trung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bình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quần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thể</a:t>
            </a:r>
            <a:endParaRPr lang="en-US" altLang="en-US" sz="3200" b="0" i="1" dirty="0"/>
          </a:p>
        </p:txBody>
      </p:sp>
      <p:graphicFrame>
        <p:nvGraphicFramePr>
          <p:cNvPr id="178182" name="Object 3"/>
          <p:cNvGraphicFramePr>
            <a:graphicFrameLocks noChangeAspect="1"/>
          </p:cNvGraphicFramePr>
          <p:nvPr/>
        </p:nvGraphicFramePr>
        <p:xfrm>
          <a:off x="614363" y="2409825"/>
          <a:ext cx="3825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Equation" r:id="rId4" imgW="241195" imgH="291973" progId="Equation.DSMT4">
                  <p:embed/>
                </p:oleObj>
              </mc:Choice>
              <mc:Fallback>
                <p:oleObj name="Equation" r:id="rId4" imgW="241195" imgH="291973" progId="Equation.DSMT4">
                  <p:embed/>
                  <p:pic>
                    <p:nvPicPr>
                      <p:cNvPr id="1781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409825"/>
                        <a:ext cx="3825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5"/>
          <p:cNvGraphicFramePr>
            <a:graphicFrameLocks noChangeAspect="1"/>
          </p:cNvGraphicFramePr>
          <p:nvPr/>
        </p:nvGraphicFramePr>
        <p:xfrm>
          <a:off x="452438" y="3287713"/>
          <a:ext cx="593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Equation" r:id="rId6" imgW="380835" imgH="431613" progId="Equation.DSMT4">
                  <p:embed/>
                </p:oleObj>
              </mc:Choice>
              <mc:Fallback>
                <p:oleObj name="Equation" r:id="rId6" imgW="380835" imgH="431613" progId="Equation.DSMT4">
                  <p:embed/>
                  <p:pic>
                    <p:nvPicPr>
                      <p:cNvPr id="1781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3287713"/>
                        <a:ext cx="593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951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57200"/>
            <a:ext cx="8394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Các yêu cầu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295400"/>
            <a:ext cx="914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 defTabSz="571500">
              <a:spcBef>
                <a:spcPct val="35000"/>
              </a:spcBef>
              <a:spcAft>
                <a:spcPct val="35000"/>
              </a:spcAft>
              <a:buFontTx/>
              <a:buAutoNum type="arabicParenR"/>
              <a:tabLst>
                <a:tab pos="514350" algn="l"/>
              </a:tabLst>
            </a:pPr>
            <a:r>
              <a:rPr lang="vi-VN" altLang="en-US" sz="2800" b="0" dirty="0" smtClean="0"/>
              <a:t>Mẫu là một mẫu ngẫu nhiên đơn giản.</a:t>
            </a:r>
          </a:p>
          <a:p>
            <a:pPr marL="514350" indent="-514350" defTabSz="571500">
              <a:spcBef>
                <a:spcPct val="35000"/>
              </a:spcBef>
              <a:spcAft>
                <a:spcPct val="35000"/>
              </a:spcAft>
              <a:buFontTx/>
              <a:buAutoNum type="arabicParenR"/>
              <a:tabLst>
                <a:tab pos="514350" algn="l"/>
              </a:tabLst>
            </a:pPr>
            <a:r>
              <a:rPr lang="vi-VN" altLang="en-US" sz="2800" b="0" dirty="0" smtClean="0"/>
              <a:t>Có thể thỏa mãn cả hai hoặc </a:t>
            </a:r>
            <a:r>
              <a:rPr lang="en-US" altLang="en-US" sz="2800" b="0" dirty="0" err="1" smtClean="0"/>
              <a:t>một</a:t>
            </a:r>
            <a:r>
              <a:rPr lang="en-US" altLang="en-US" sz="2800" b="0" dirty="0" smtClean="0"/>
              <a:t> </a:t>
            </a:r>
            <a:r>
              <a:rPr lang="en-US" altLang="en-US" sz="2800" b="0" dirty="0" err="1" smtClean="0"/>
              <a:t>trong</a:t>
            </a:r>
            <a:r>
              <a:rPr lang="en-US" altLang="en-US" sz="2800" b="0" dirty="0" smtClean="0"/>
              <a:t> </a:t>
            </a:r>
            <a:r>
              <a:rPr lang="vi-VN" altLang="en-US" sz="2800" b="0" dirty="0" smtClean="0"/>
              <a:t>hai điều kiện sau: </a:t>
            </a:r>
            <a:r>
              <a:rPr lang="en-US" altLang="en-US" sz="2800" b="0" dirty="0" err="1" smtClean="0"/>
              <a:t>quần</a:t>
            </a:r>
            <a:r>
              <a:rPr lang="en-US" altLang="en-US" sz="2800" b="0" dirty="0" smtClean="0"/>
              <a:t> </a:t>
            </a:r>
            <a:r>
              <a:rPr lang="en-US" altLang="en-US" sz="2800" b="0" dirty="0" err="1" smtClean="0"/>
              <a:t>thể</a:t>
            </a:r>
            <a:r>
              <a:rPr lang="vi-VN" altLang="en-US" sz="2800" b="0" dirty="0" smtClean="0"/>
              <a:t> phân phối </a:t>
            </a:r>
            <a:r>
              <a:rPr lang="en-US" altLang="en-US" sz="2800" b="0" dirty="0" err="1" smtClean="0"/>
              <a:t>chuẩn</a:t>
            </a:r>
            <a:r>
              <a:rPr lang="en-US" altLang="en-US" sz="2800" b="0" dirty="0" smtClean="0"/>
              <a:t> </a:t>
            </a:r>
            <a:r>
              <a:rPr lang="vi-VN" altLang="en-US" sz="2800" b="0" dirty="0" smtClean="0"/>
              <a:t>hoặc n&gt; 30.</a:t>
            </a:r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0364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đuôi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(One-tailed tests)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cs typeface="Arial" panose="020B0604020202020204" pitchFamily="34" charset="0"/>
              </a:rPr>
              <a:t> 1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đuôi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về</a:t>
            </a:r>
            <a:r>
              <a:rPr lang="en-US" altLang="en-US" sz="2400" b="0" dirty="0" smtClean="0">
                <a:cs typeface="Arial" panose="020B0604020202020204" pitchFamily="34" charset="0"/>
              </a:rPr>
              <a:t> 1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trung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bình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của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quần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thể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có</a:t>
            </a:r>
            <a:r>
              <a:rPr lang="en-US" altLang="en-US" sz="2400" b="0" dirty="0" smtClean="0">
                <a:cs typeface="Arial" panose="020B0604020202020204" pitchFamily="34" charset="0"/>
              </a:rPr>
              <a:t> 2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dạng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sau</a:t>
            </a:r>
            <a:r>
              <a:rPr lang="en-US" altLang="en-US" sz="2400" b="0" dirty="0" smtClean="0">
                <a:cs typeface="Arial" panose="020B0604020202020204" pitchFamily="34" charset="0"/>
              </a:rPr>
              <a:t>:</a:t>
            </a:r>
            <a:endParaRPr lang="el-GR" altLang="en-US" sz="2400" b="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5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4782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u="sng" dirty="0" smtClean="0">
                    <a:cs typeface="Arial" panose="020B0604020202020204" pitchFamily="34" charset="0"/>
                  </a:rPr>
                  <a:t>Ví </a:t>
                </a:r>
                <a:r>
                  <a:rPr lang="en-US" altLang="en-US" sz="2400" u="sng" dirty="0" err="1" smtClean="0">
                    <a:cs typeface="Arial" panose="020B0604020202020204" pitchFamily="34" charset="0"/>
                  </a:rPr>
                  <a:t>dụ</a:t>
                </a:r>
                <a:r>
                  <a:rPr lang="en-US" altLang="en-US" sz="2400" u="sng" dirty="0" smtClean="0">
                    <a:cs typeface="Arial" panose="020B0604020202020204" pitchFamily="34" charset="0"/>
                  </a:rPr>
                  <a:t>: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nhãn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trên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lon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lớn của </a:t>
                </a:r>
                <a:r>
                  <a:rPr lang="vi-VN" altLang="en-US" sz="2400" dirty="0">
                    <a:cs typeface="Arial" panose="020B0604020202020204" pitchFamily="34" charset="0"/>
                  </a:rPr>
                  <a:t>Hilltop Coffee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nói rằng lon có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chứa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 cà phê. FTC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biết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quy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trình sản xuất Hilltop,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không thể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cho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chính xác 3 pound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 cà phê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vào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mỗi lon, ngay cả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khi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trọng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lượng trung bình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tất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cả các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lon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là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lon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. Tuy nhiên, quyền của người tiêu d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ù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ng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sẽ được bảo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vệ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là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lon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.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cs typeface="Arial" panose="020B0604020202020204" pitchFamily="34" charset="0"/>
                  </a:rPr>
                  <a:t>Do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đó,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FTC diễn giải thông tin nhãn trên một lon cà phê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lớn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như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Hilltop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rằng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là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ít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nhất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3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lon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. Chúng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a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sẽ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thấy FTC có thể kiểm tra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của Hilltop bằng cách tiến hành kiểm tra giả thuyết </a:t>
                </a:r>
                <a:r>
                  <a:rPr lang="en-US" altLang="en-US" sz="2400" dirty="0" smtClean="0"/>
                  <a:t>l</a:t>
                </a:r>
                <a:r>
                  <a:rPr lang="en-US" sz="2400" dirty="0" smtClean="0"/>
                  <a:t>ower tail:</a:t>
                </a: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l-GR" altLang="en-US" sz="24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4782848"/>
              </a:xfrm>
              <a:prstGeom prst="rect">
                <a:avLst/>
              </a:prstGeom>
              <a:blipFill>
                <a:blip r:embed="rId3"/>
                <a:stretch>
                  <a:fillRect l="-1000" t="-1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31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268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ea typeface="Cambria Math" panose="02040503050406030204" pitchFamily="18" charset="0"/>
                  </a:rPr>
                  <a:t>Nếu dữ liệu mẫu cho thấy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H</a:t>
                </a:r>
                <a:r>
                  <a:rPr lang="en-US" altLang="en-US" sz="2400" b="0" baseline="-25000" dirty="0" smtClean="0">
                    <a:ea typeface="Cambria Math" panose="02040503050406030204" pitchFamily="18" charset="0"/>
                  </a:rPr>
                  <a:t>0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không thể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ị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bằng chứng thống kê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hỗ trợ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kết luận rằng một vi phạm nhãn đã xảy ra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. Do đó, không nên thực hiện hành động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nào</a:t>
                </a:r>
                <a:r>
                  <a:rPr lang="en-US" altLang="en-US" sz="2400" b="0" dirty="0" smtClean="0"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chống 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lại Hilltop. </a:t>
                </a:r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Tuy 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nhiên, nếu dữ liệu mẫu cho thấy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</a:t>
                </a:r>
                <a:r>
                  <a:rPr lang="en-US" altLang="en-US" sz="2400" b="0" baseline="-25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có thể bị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chúng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sẽ kết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luận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giả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thuyết thay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thế H</a:t>
                </a:r>
                <a:r>
                  <a:rPr lang="en-US" altLang="en-US" sz="2400" b="0" baseline="-25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là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đúng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</a:t>
                </a:r>
                <a:endParaRPr lang="en-US" altLang="en-US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l-GR" altLang="en-US" sz="24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268587"/>
              </a:xfrm>
              <a:prstGeom prst="rect">
                <a:avLst/>
              </a:prstGeom>
              <a:blipFill>
                <a:blip r:embed="rId3"/>
                <a:stretch>
                  <a:fillRect l="-1000" t="-2425" r="-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042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488950"/>
            <a:ext cx="66865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55738"/>
            <a:ext cx="9144000" cy="4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4763">
              <a:buFontTx/>
              <a:buNone/>
            </a:pPr>
            <a:r>
              <a:rPr lang="vi-VN" altLang="en-US" b="0" dirty="0" smtClean="0"/>
              <a:t>Mục tiêu chính của chương này là phát triển khả năng </a:t>
            </a:r>
            <a:r>
              <a:rPr lang="vi-VN" altLang="en-US" b="0" dirty="0" smtClean="0">
                <a:solidFill>
                  <a:srgbClr val="FF0000"/>
                </a:solidFill>
              </a:rPr>
              <a:t>tiến hành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 </a:t>
            </a:r>
            <a:r>
              <a:rPr lang="vi-VN" altLang="en-US" b="0" dirty="0" smtClean="0"/>
              <a:t>cho các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trung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bình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của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el-GR" altLang="en-US" b="0" dirty="0" smtClean="0">
                <a:solidFill>
                  <a:srgbClr val="FF0000"/>
                </a:solidFill>
              </a:rPr>
              <a:t>μ</a:t>
            </a:r>
            <a:r>
              <a:rPr lang="en-US" altLang="en-US" b="0" dirty="0" smtClean="0">
                <a:solidFill>
                  <a:srgbClr val="FF0000"/>
                </a:solidFill>
              </a:rPr>
              <a:t>,</a:t>
            </a:r>
            <a:r>
              <a:rPr lang="el-GR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tỷ lệ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p</a:t>
            </a:r>
            <a:r>
              <a:rPr lang="en-US" altLang="en-US" b="0" dirty="0" smtClean="0">
                <a:solidFill>
                  <a:srgbClr val="FF0000"/>
                </a:solidFill>
              </a:rPr>
              <a:t>.</a:t>
            </a:r>
          </a:p>
          <a:p>
            <a:pPr marL="0" indent="4763">
              <a:buFontTx/>
              <a:buNone/>
            </a:pPr>
            <a:endParaRPr lang="en-US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n-US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l-GR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n-US" altLang="en-US" b="0" dirty="0" smtClean="0"/>
          </a:p>
          <a:p>
            <a:pPr marL="0" indent="4763">
              <a:buFontTx/>
              <a:buNone/>
            </a:pPr>
            <a:endParaRPr lang="en-US" altLang="en-US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>
                    <a:cs typeface="Arial" panose="020B0604020202020204" pitchFamily="34" charset="0"/>
                  </a:rPr>
                  <a:t>Giả sử một mẫu gồm 36 lon cà phê được chọn và giá trị trung bình của mẫu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là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ước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lượng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điểm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cho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μ.</a:t>
                </a: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mẫu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&lt;3</m:t>
                    </m:r>
                  </m:oMath>
                </a14:m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kết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quả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mẫu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sẽ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nghi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ngờ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về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giả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thuyết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null. </a:t>
                </a: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  <a:p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Những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gì chúng ta muốn biết là 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&lt;</a:t>
                </a:r>
                <a:r>
                  <a:rPr lang="vi-VN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3 pound</a:t>
                </a:r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bao</a:t>
                </a:r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nhiêu</a:t>
                </a:r>
                <a:r>
                  <a:rPr lang="vi-VN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trước khi chúng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a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sẵn sàng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biểu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sự khác biệt đáng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kể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và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có nguy cơ mắc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lầm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l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oại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I bằng cách cáo buộc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phạm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Hilltop về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vi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phạm nhãn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. </a:t>
                </a:r>
                <a:r>
                  <a:rPr lang="vi-VN" sz="2400" b="0" dirty="0" smtClean="0"/>
                  <a:t>Một </a:t>
                </a:r>
                <a:r>
                  <a:rPr lang="vi-VN" sz="2400" b="0" dirty="0"/>
                  <a:t>yếu tố chính trong việc giải quyết vấn đề này là giá trị mà người ra quyết định chọn cho mức </a:t>
                </a:r>
                <a:r>
                  <a:rPr lang="en-US" sz="2400" b="0" dirty="0" err="1" smtClean="0"/>
                  <a:t>có</a:t>
                </a:r>
                <a:r>
                  <a:rPr lang="vi-VN" sz="2400" b="0" dirty="0" smtClean="0"/>
                  <a:t> </a:t>
                </a:r>
                <a:r>
                  <a:rPr lang="vi-VN" sz="2400" b="0" dirty="0"/>
                  <a:t>ý </a:t>
                </a:r>
                <a:r>
                  <a:rPr lang="vi-VN" sz="2400" b="0" dirty="0" smtClean="0"/>
                  <a:t>nghĩa</a:t>
                </a:r>
                <a:r>
                  <a:rPr lang="en-US" sz="2400" b="0" dirty="0" smtClean="0"/>
                  <a:t> </a:t>
                </a:r>
                <a:r>
                  <a:rPr lang="el-GR" sz="2400" b="0" dirty="0" smtClean="0"/>
                  <a:t>α</a:t>
                </a:r>
                <a:r>
                  <a:rPr lang="en-US" sz="2400" b="0" dirty="0" smtClean="0"/>
                  <a:t>.</a:t>
                </a:r>
                <a:endParaRPr lang="el-GR" alt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4893647"/>
              </a:xfrm>
              <a:prstGeom prst="rect">
                <a:avLst/>
              </a:prstGeom>
              <a:blipFill>
                <a:blip r:embed="rId3"/>
                <a:stretch>
                  <a:fillRect l="-1000" t="-1621" b="-1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7946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>
                    <a:cs typeface="Arial" panose="020B0604020202020204" pitchFamily="34" charset="0"/>
                  </a:rPr>
                  <a:t>Trong nghiên cứu Hilltop Coffee, giám đốc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Chương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trình thử nghiệm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FTC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đã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đưa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ra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sau: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“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nếu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công ty đáp ứng được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thông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số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cân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nặng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3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, tôi không muốn có hành động chống lại họ. Nhưng, tôi sẵn sàng mạo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hiểm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1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% cơ hội mắc lỗi như vậy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.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”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Từ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đốc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có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l-GR" sz="2400" b="0" dirty="0" smtClean="0"/>
                  <a:t>α</a:t>
                </a:r>
                <a:r>
                  <a:rPr lang="en-US" sz="2400" b="0" dirty="0" smtClean="0"/>
                  <a:t>=0.01.</a:t>
                </a: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blipFill>
                <a:blip r:embed="rId3"/>
                <a:stretch>
                  <a:fillRect l="-1000" t="-2273" r="-1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479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611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Biết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2.92, </a:t>
                </a:r>
                <a:r>
                  <a:rPr lang="el-GR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=0.18, n=36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Ta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Câu hỏi quan trọng đối với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/>
                  <a:t>l</a:t>
                </a:r>
                <a:r>
                  <a:rPr lang="en-US" sz="2400" dirty="0" smtClean="0"/>
                  <a:t>ower tail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thống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z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phải nhỏ như thế nào trước chúng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ta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chọn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null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?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Hai cách tiếp cận có thể được sử dụng để trả lời câu hỏi này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P-value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Critical value</a:t>
                </a:r>
                <a:endParaRPr lang="vi-VN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6112443"/>
              </a:xfrm>
              <a:prstGeom prst="rect">
                <a:avLst/>
              </a:prstGeom>
              <a:blipFill>
                <a:blip r:embed="rId3"/>
                <a:stretch>
                  <a:fillRect l="-1000" t="-12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Test Statistic</a:t>
            </a:r>
            <a:endParaRPr lang="en-US" altLang="en-US" b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95600"/>
            <a:ext cx="2895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08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P-value: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sử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liệu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thống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kê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z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toán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ra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1 con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suất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gọi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P-value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con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suất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từ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tập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dữ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liệu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mẫu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cung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cấp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bằng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chứng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null.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P-value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càng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nhỏ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thì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càng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khả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null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-value ≤ </a:t>
            </a:r>
            <a:r>
              <a:rPr lang="el-GR" altLang="en-US" sz="2400" b="0" i="1" dirty="0"/>
              <a:t>α</a:t>
            </a:r>
            <a:r>
              <a:rPr lang="en-US" altLang="en-US" sz="2400" b="0" dirty="0">
                <a:sym typeface="Symbol" panose="05050102010706020507" pitchFamily="18" charset="2"/>
              </a:rPr>
              <a:t>,</a:t>
            </a:r>
            <a:r>
              <a:rPr lang="en-US" altLang="en-US" sz="2400" b="0" i="1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bác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bỏ</a:t>
            </a:r>
            <a:r>
              <a:rPr lang="en-US" altLang="en-US" sz="2400" b="0" i="1" dirty="0"/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-value &gt; </a:t>
            </a:r>
            <a:r>
              <a:rPr lang="el-GR" altLang="en-US" sz="2400" b="0" i="1" dirty="0"/>
              <a:t>α</a:t>
            </a:r>
            <a:r>
              <a:rPr lang="en-US" altLang="en-US" sz="2400" b="0" dirty="0">
                <a:sym typeface="Symbol" panose="05050102010706020507" pitchFamily="18" charset="2"/>
              </a:rPr>
              <a:t>,</a:t>
            </a:r>
            <a:r>
              <a:rPr lang="en-US" altLang="en-US" sz="2400" b="0" i="1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từ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chối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bác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bỏ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496341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Tra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bảng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Z 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P-value=0.0038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0.0038&lt;</a:t>
            </a:r>
            <a:r>
              <a:rPr lang="el-GR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=0.01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null</a:t>
            </a: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2895600" cy="13716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295400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4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Critical value: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yêu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cầu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trước tiên chúng ta phải xác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giá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trị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thống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kê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kiể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m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được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gọi là 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Critical 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value.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Đối với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ea typeface="Cambria Math" panose="02040503050406030204" pitchFamily="18" charset="0"/>
                <a:cs typeface="Arial" panose="020B0604020202020204" pitchFamily="34" charset="0"/>
              </a:rPr>
              <a:t>lower tail</a:t>
            </a:r>
            <a:r>
              <a:rPr lang="vi-VN" altLang="en-US" sz="2400" dirty="0" smtClean="0"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smtClean="0"/>
              <a:t>Critical value </a:t>
            </a:r>
            <a:r>
              <a:rPr lang="en-US" alt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lớn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 smtClean="0"/>
              <a:t>định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để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bác</a:t>
            </a:r>
            <a:r>
              <a:rPr lang="en-US" sz="2400" b="0" dirty="0" smtClean="0"/>
              <a:t> </a:t>
            </a:r>
            <a:r>
              <a:rPr lang="en-US" sz="2400" b="0" dirty="0" err="1"/>
              <a:t>bỏ</a:t>
            </a:r>
            <a:r>
              <a:rPr lang="en-US" sz="2400" b="0" dirty="0"/>
              <a:t> </a:t>
            </a:r>
            <a:r>
              <a:rPr lang="en-US" sz="2400" b="0" dirty="0" err="1"/>
              <a:t>giả</a:t>
            </a:r>
            <a:r>
              <a:rPr lang="en-US" sz="2400" b="0" dirty="0"/>
              <a:t> </a:t>
            </a:r>
            <a:r>
              <a:rPr lang="en-US" sz="2400" b="0" dirty="0" err="1" smtClean="0"/>
              <a:t>thuyết</a:t>
            </a:r>
            <a:r>
              <a:rPr lang="en-US" sz="2400" b="0" dirty="0" smtClean="0"/>
              <a:t> null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Critical value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là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giá trị của thống kê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tương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vùng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lower tail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l-GR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α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của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phân phối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chuẩn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giá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trị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thống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kê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rơi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vào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vùng</a:t>
            </a:r>
            <a:r>
              <a:rPr lang="en-US" altLang="en-US" sz="2400" b="0" dirty="0">
                <a:solidFill>
                  <a:srgbClr val="FF0000"/>
                </a:solidFill>
              </a:rPr>
              <a:t> critical region</a:t>
            </a:r>
            <a:r>
              <a:rPr lang="en-US" altLang="en-US" sz="2400" b="0" dirty="0"/>
              <a:t>, </a:t>
            </a:r>
            <a:r>
              <a:rPr lang="en-US" altLang="en-US" sz="2400" b="0" dirty="0" err="1">
                <a:solidFill>
                  <a:srgbClr val="FF0000"/>
                </a:solidFill>
              </a:rPr>
              <a:t>bác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bỏ</a:t>
            </a:r>
            <a:r>
              <a:rPr lang="en-US" altLang="en-US" sz="2400" b="0" i="1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giá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trị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thống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kê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không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rơi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vào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vùng</a:t>
            </a:r>
            <a:r>
              <a:rPr lang="en-US" altLang="en-US" sz="2400" b="0" dirty="0">
                <a:solidFill>
                  <a:srgbClr val="FF0000"/>
                </a:solidFill>
              </a:rPr>
              <a:t> critical region</a:t>
            </a:r>
            <a:r>
              <a:rPr lang="en-US" altLang="en-US" sz="2400" b="0" dirty="0"/>
              <a:t>, </a:t>
            </a:r>
            <a:r>
              <a:rPr lang="en-US" altLang="en-US" sz="2400" b="0" dirty="0" err="1">
                <a:solidFill>
                  <a:srgbClr val="FF0000"/>
                </a:solidFill>
              </a:rPr>
              <a:t>từ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chối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bác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bỏ</a:t>
            </a:r>
            <a:r>
              <a:rPr lang="en-US" altLang="en-US" sz="2400" b="0" i="1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Critical-value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953740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5447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altLang="en-US" sz="2400" b="0" baseline="-2500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0.01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= -2.33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thống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z 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≤−2.33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Vì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z=-2.67&lt;-2.33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null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5447645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71600"/>
            <a:ext cx="2895600" cy="13716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dirty="0" smtClean="0"/>
              <a:t>Critical </a:t>
            </a:r>
            <a:r>
              <a:rPr lang="en-US" b="1" dirty="0" smtClean="0"/>
              <a:t>value</a:t>
            </a:r>
            <a:endParaRPr lang="en-US" alt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981200"/>
            <a:ext cx="4200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5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Ví</a:t>
            </a:r>
            <a:r>
              <a:rPr lang="en-US" altLang="en-US" sz="2400" u="sng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u="sng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dụ</a:t>
            </a:r>
            <a:r>
              <a:rPr lang="en-US" altLang="en-US" sz="2400" u="sng" dirty="0" smtClean="0"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vi-VN" altLang="en-US" sz="2400" b="0" dirty="0">
                <a:cs typeface="Arial" panose="020B0604020202020204" pitchFamily="34" charset="0"/>
              </a:rPr>
              <a:t>Hiệp hội Golf Hoa Kỳ (USGA) thiết lập các quy tắc mà các nhà sản xuất thiết bị chơi </a:t>
            </a:r>
            <a:r>
              <a:rPr lang="vi-VN" altLang="en-US" sz="2400" b="0" dirty="0" smtClean="0">
                <a:cs typeface="Arial" panose="020B0604020202020204" pitchFamily="34" charset="0"/>
              </a:rPr>
              <a:t>gôn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phải </a:t>
            </a:r>
            <a:r>
              <a:rPr lang="vi-VN" altLang="en-US" sz="2400" b="0" dirty="0">
                <a:cs typeface="Arial" panose="020B0604020202020204" pitchFamily="34" charset="0"/>
              </a:rPr>
              <a:t>đáp ứng nếu sản phẩm của họ được chấp nhận sử dụng trong các sự kiện USGA. MaxFlight sử dụng </a:t>
            </a:r>
            <a:r>
              <a:rPr lang="vi-VN" altLang="en-US" sz="2400" b="0" dirty="0" smtClean="0">
                <a:cs typeface="Arial" panose="020B0604020202020204" pitchFamily="34" charset="0"/>
              </a:rPr>
              <a:t>một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quy </a:t>
            </a:r>
            <a:r>
              <a:rPr lang="vi-VN" altLang="en-US" sz="2400" b="0" dirty="0">
                <a:cs typeface="Arial" panose="020B0604020202020204" pitchFamily="34" charset="0"/>
              </a:rPr>
              <a:t>trình sản xuất công nghệ cao để sản xuất bóng golf với khoảng cách lái xe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trung bình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295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>
                <a:cs typeface="Arial" panose="020B0604020202020204" pitchFamily="34" charset="0"/>
              </a:rPr>
              <a:t>. Tuy nhiên, đôi khi, quá trình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vượt</a:t>
            </a:r>
            <a:r>
              <a:rPr lang="vi-VN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cs typeface="Arial" panose="020B0604020202020204" pitchFamily="34" charset="0"/>
              </a:rPr>
              <a:t>khỏi sự điều chỉnh và tạo ra những quả bóng </a:t>
            </a:r>
            <a:r>
              <a:rPr lang="vi-VN" altLang="en-US" sz="2400" b="0" dirty="0" smtClean="0">
                <a:cs typeface="Arial" panose="020B0604020202020204" pitchFamily="34" charset="0"/>
              </a:rPr>
              <a:t>golf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với </a:t>
            </a:r>
            <a:r>
              <a:rPr lang="vi-VN" altLang="en-US" sz="2400" b="0" dirty="0">
                <a:cs typeface="Arial" panose="020B0604020202020204" pitchFamily="34" charset="0"/>
              </a:rPr>
              <a:t>một khoảng cách lái xe trung bình khác </a:t>
            </a:r>
            <a:r>
              <a:rPr lang="vi-VN" altLang="en-US" sz="2400" b="0" dirty="0" smtClean="0">
                <a:cs typeface="Arial" panose="020B0604020202020204" pitchFamily="34" charset="0"/>
              </a:rPr>
              <a:t>295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. </a:t>
            </a:r>
            <a:r>
              <a:rPr lang="vi-VN" altLang="en-US" sz="2400" b="0" dirty="0">
                <a:cs typeface="Arial" panose="020B0604020202020204" pitchFamily="34" charset="0"/>
              </a:rPr>
              <a:t>Khi khoảng cách trung bình giảm xuống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dưới</a:t>
            </a:r>
            <a:r>
              <a:rPr lang="en-US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295 </a:t>
            </a:r>
            <a:r>
              <a:rPr lang="en-US" altLang="en-US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, </a:t>
            </a:r>
            <a:r>
              <a:rPr lang="vi-VN" altLang="en-US" sz="2400" b="0" dirty="0">
                <a:cs typeface="Arial" panose="020B0604020202020204" pitchFamily="34" charset="0"/>
              </a:rPr>
              <a:t>công ty lo lắng về việc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mất doanh số </a:t>
            </a:r>
            <a:r>
              <a:rPr lang="vi-VN" altLang="en-US" sz="2400" b="0" dirty="0">
                <a:cs typeface="Arial" panose="020B0604020202020204" pitchFamily="34" charset="0"/>
              </a:rPr>
              <a:t>vì những quả bóng golf không cung cấp </a:t>
            </a:r>
            <a:r>
              <a:rPr lang="vi-VN" altLang="en-US" sz="2400" b="0" dirty="0" smtClean="0">
                <a:cs typeface="Arial" panose="020B0604020202020204" pitchFamily="34" charset="0"/>
              </a:rPr>
              <a:t>nhiều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khoảng </a:t>
            </a:r>
            <a:r>
              <a:rPr lang="vi-VN" altLang="en-US" sz="2400" b="0" dirty="0">
                <a:cs typeface="Arial" panose="020B0604020202020204" pitchFamily="34" charset="0"/>
              </a:rPr>
              <a:t>cách như quảng cáo. Khi khoảng cách trung bình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vượt qua 295 </a:t>
            </a:r>
            <a:r>
              <a:rPr lang="en-US" altLang="en-US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, </a:t>
            </a:r>
            <a:r>
              <a:rPr lang="vi-VN" altLang="en-US" sz="2400" b="0" dirty="0">
                <a:cs typeface="Arial" panose="020B0604020202020204" pitchFamily="34" charset="0"/>
              </a:rPr>
              <a:t>bóng golf MaxFlight có </a:t>
            </a:r>
            <a:r>
              <a:rPr lang="vi-VN" altLang="en-US" sz="2400" b="0" dirty="0" smtClean="0">
                <a:cs typeface="Arial" panose="020B0604020202020204" pitchFamily="34" charset="0"/>
              </a:rPr>
              <a:t>thể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bị </a:t>
            </a:r>
            <a:r>
              <a:rPr lang="vi-VN" altLang="en-US" sz="2400" b="0" dirty="0">
                <a:cs typeface="Arial" panose="020B0604020202020204" pitchFamily="34" charset="0"/>
              </a:rPr>
              <a:t>USGA từ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chối vì vượt quá tiêu chuẩn </a:t>
            </a:r>
            <a:r>
              <a:rPr lang="vi-VN" altLang="en-US" sz="2400" b="0" dirty="0">
                <a:cs typeface="Arial" panose="020B0604020202020204" pitchFamily="34" charset="0"/>
              </a:rPr>
              <a:t>khoảng cách tổng thể liên quan đến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việc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mang </a:t>
            </a:r>
            <a:r>
              <a:rPr lang="vi-VN" altLang="en-US" sz="2400" b="0" dirty="0">
                <a:cs typeface="Arial" panose="020B0604020202020204" pitchFamily="34" charset="0"/>
              </a:rPr>
              <a:t>và </a:t>
            </a:r>
            <a:r>
              <a:rPr lang="vi-VN" altLang="en-US" sz="2400" b="0" dirty="0" smtClean="0">
                <a:cs typeface="Arial" panose="020B0604020202020204" pitchFamily="34" charset="0"/>
              </a:rPr>
              <a:t>lăn</a:t>
            </a:r>
            <a:r>
              <a:rPr lang="en-US" altLang="en-US" sz="2400" b="0" dirty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bóng</a:t>
            </a:r>
            <a:r>
              <a:rPr lang="en-US" altLang="en-US" sz="2400" b="0" dirty="0" smtClean="0">
                <a:cs typeface="Arial" panose="020B0604020202020204" pitchFamily="34" charset="0"/>
              </a:rPr>
              <a:t>.</a:t>
            </a: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5336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Chương trình kiểm soát chất lượng MaxFlight liên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quan đến việc lấy mẫu định kỳ của 50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quả bóng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golf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để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theo dõi quá trình sản xuất. 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Đối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với mỗi mẫu, một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được tiến hành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xác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định xem quá trình đã rơi ra khỏi sự điều chỉnh. 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Chúng 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bắt đầu bằng cách giả định rằng quy trình hoạt động chính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những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quả bóng golf đang được sản xuất có khoảng cách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trung bình là 295 yard. Giả định này thiết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lập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thuyết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null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.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thay thế là khoảng cách trung bình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bằ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ng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295 thước. </a:t>
                </a: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				</a:t>
                </a: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				</a:t>
                </a: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5336846"/>
              </a:xfrm>
              <a:prstGeom prst="rect">
                <a:avLst/>
              </a:prstGeom>
              <a:blipFill>
                <a:blip r:embed="rId3"/>
                <a:stretch>
                  <a:fillRect l="-1000" t="-1486" r="-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62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nhỏ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hơn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hoặc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lớn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hơn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đáng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so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295,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chúng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giả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thuyết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Trong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trường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hợp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này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hành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động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sẽ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được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thực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hiện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điều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chỉnh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sản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xuất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lệch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đáng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so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295,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và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thực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hiện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hành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động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nào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điều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chỉnh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sản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xuất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</a:t>
                </a: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blipFill>
                <a:blip r:embed="rId3"/>
                <a:stretch>
                  <a:fillRect l="-1000" t="-2273" r="-5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1679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3873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8-2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khái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niệm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bản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trong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kiểm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giả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thuyết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thống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kê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71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711785"/>
              </a:xfrm>
              <a:prstGeom prst="rect">
                <a:avLst/>
              </a:prstGeom>
              <a:blipFill>
                <a:blip r:embed="rId3"/>
                <a:stretch>
                  <a:fillRect l="-1000" t="-2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25908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981200"/>
            <a:ext cx="4343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75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7115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=12,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=297.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P-value=2*0.063=</a:t>
                </a:r>
                <a:r>
                  <a:rPr lang="en-US" altLang="en-US" sz="2800" b="0" dirty="0" smtClean="0"/>
                  <a:t>0.126</a:t>
                </a:r>
                <a:r>
                  <a:rPr lang="en-US" sz="2800" b="0" dirty="0" smtClean="0"/>
                  <a:t>.</a:t>
                </a: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P-value=0.126&gt;0.05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Từ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chối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null,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thực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hiện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hành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động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nào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để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điều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chỉnh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quy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trình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sản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xuất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của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MaxFlight</a:t>
                </a: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7115794"/>
              </a:xfrm>
              <a:prstGeom prst="rect">
                <a:avLst/>
              </a:prstGeom>
              <a:blipFill>
                <a:blip r:embed="rId3"/>
                <a:stretch>
                  <a:fillRect l="-1333" t="-1114" r="-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133600"/>
            <a:ext cx="387096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67000"/>
            <a:ext cx="2895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3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Critical value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219200"/>
                <a:ext cx="9144000" cy="780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=12,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=297.</m:t>
                    </m:r>
                  </m:oMath>
                </a14:m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l-GR" altLang="en-US" sz="28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=0.05-&gt; </a:t>
                </a:r>
                <a:r>
                  <a:rPr lang="el-GR" altLang="en-US" sz="28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/2=0.05/2=0.025</a:t>
                </a:r>
                <a:r>
                  <a:rPr lang="en-US" sz="2800" b="0" dirty="0" smtClean="0"/>
                  <a:t>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2800" b="0" dirty="0" smtClean="0"/>
                  <a:t> -z</a:t>
                </a:r>
                <a:r>
                  <a:rPr lang="el-GR" altLang="en-US" sz="2800" b="0" baseline="-2500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baseline="-25000" dirty="0" smtClean="0">
                    <a:cs typeface="Arial" panose="020B0604020202020204" pitchFamily="34" charset="0"/>
                  </a:rPr>
                  <a:t>/2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=-1.96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và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sz="2800" b="0" dirty="0"/>
                  <a:t> </a:t>
                </a:r>
                <a:r>
                  <a:rPr lang="en-US" sz="2800" b="0" dirty="0" smtClean="0"/>
                  <a:t>z</a:t>
                </a:r>
                <a:r>
                  <a:rPr lang="el-GR" altLang="en-US" sz="2800" b="0" baseline="-25000" dirty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baseline="-25000" dirty="0" smtClean="0">
                    <a:cs typeface="Arial" panose="020B0604020202020204" pitchFamily="34" charset="0"/>
                  </a:rPr>
                  <a:t>/2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=1.96 </a:t>
                </a:r>
                <a:endParaRPr lang="en-US" sz="2800" b="0" dirty="0" smtClean="0"/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Chúng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ta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8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khi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z</a:t>
                </a:r>
                <a14:m>
                  <m:oMath xmlns=""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≤−1.96 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hoặc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z</a:t>
                </a:r>
                <a14:m>
                  <m:oMath xmlns=""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≥1.96</m:t>
                    </m:r>
                  </m:oMath>
                </a14:m>
                <a:endParaRPr lang="en-US" altLang="en-US" sz="28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Vì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z=1.53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rơi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vào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vùng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Từ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chối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null,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thực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hiện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hành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động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nào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để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điều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chỉnh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quy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trình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sản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xuất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của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MaxFlight</a:t>
                </a: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19200"/>
                <a:ext cx="9144000" cy="7805214"/>
              </a:xfrm>
              <a:prstGeom prst="rect">
                <a:avLst/>
              </a:prstGeom>
              <a:blipFill>
                <a:blip r:embed="rId3"/>
                <a:stretch>
                  <a:fillRect l="-1333" t="-1016" r="-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90600"/>
            <a:ext cx="28956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362200"/>
            <a:ext cx="390085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3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Tóm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trung</a:t>
            </a:r>
            <a:r>
              <a:rPr lang="en-US" b="1" dirty="0" smtClean="0"/>
              <a:t> </a:t>
            </a:r>
            <a:r>
              <a:rPr lang="en-US" b="1" dirty="0" err="1" smtClean="0"/>
              <a:t>bình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biết</a:t>
            </a:r>
            <a:r>
              <a:rPr lang="en-US" b="1" dirty="0" smtClean="0"/>
              <a:t> </a:t>
            </a:r>
            <a:r>
              <a:rPr lang="el-GR" b="1" dirty="0" smtClean="0"/>
              <a:t>σ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30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29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Phần</a:t>
            </a:r>
            <a:r>
              <a:rPr lang="en-US" altLang="en-US" dirty="0" smtClean="0"/>
              <a:t> 2</a:t>
            </a:r>
          </a:p>
        </p:txBody>
      </p:sp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654050" y="1295400"/>
            <a:ext cx="81422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Khi </a:t>
            </a:r>
            <a:r>
              <a:rPr lang="el-GR" altLang="en-US" sz="2400" b="0" dirty="0"/>
              <a:t>σ </a:t>
            </a:r>
            <a:r>
              <a:rPr lang="en-US" altLang="en-US" sz="2400" b="0" dirty="0" err="1" smtClean="0"/>
              <a:t>chưa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biết,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sử dụng "t test" kết hợp phân phối Student t.</a:t>
            </a:r>
            <a:endParaRPr lang="en-US" alt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09800"/>
            <a:ext cx="80772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0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Dưới đây là các phát xạ bức xạ đo được (tính bằng W / kg) tương ứng với một mẫu điện thoại di động.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vi-VN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Sử dụng mức ý nghĩa 0,05 để kiểm tra xác nhận rằng điện thoại di động có mức bức xạ trung bình nhỏ hơn 1,00 W / kg.</a:t>
            </a: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thống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tóm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tắt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:										 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191000"/>
          <a:ext cx="777240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065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0.38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1.54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0.92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0.96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0.86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1.46</a:t>
                      </a:r>
                      <a:endParaRPr 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446" name="Object 2"/>
          <p:cNvGraphicFramePr>
            <a:graphicFrameLocks noChangeAspect="1"/>
          </p:cNvGraphicFramePr>
          <p:nvPr>
            <p:extLst/>
          </p:nvPr>
        </p:nvGraphicFramePr>
        <p:xfrm>
          <a:off x="4750390" y="5292725"/>
          <a:ext cx="3709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Equation" r:id="rId4" imgW="1561422" imgH="177723" progId="Equation.DSMT4">
                  <p:embed/>
                </p:oleObj>
              </mc:Choice>
              <mc:Fallback>
                <p:oleObj name="Equation" r:id="rId4" imgW="1561422" imgH="177723" progId="Equation.DSMT4">
                  <p:embed/>
                  <p:pic>
                    <p:nvPicPr>
                      <p:cNvPr id="1884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390" y="5292725"/>
                        <a:ext cx="3709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491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  <a:defRPr/>
            </a:pP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  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  <a:defRPr/>
            </a:pPr>
            <a:endParaRPr lang="en-US" b="0" dirty="0" smtClean="0"/>
          </a:p>
          <a:p>
            <a:pPr marL="457200" indent="-457200" defTabSz="342900">
              <a:lnSpc>
                <a:spcPct val="85000"/>
              </a:lnSpc>
              <a:spcAft>
                <a:spcPct val="20000"/>
              </a:spcAft>
              <a:buFontTx/>
              <a:buAutoNum type="arabicPeriod"/>
              <a:defRPr/>
            </a:pPr>
            <a:r>
              <a:rPr lang="en-US" dirty="0"/>
              <a:t>C</a:t>
            </a:r>
            <a:r>
              <a:rPr lang="vi-VN" b="0" dirty="0" smtClean="0"/>
              <a:t>húng ta </a:t>
            </a:r>
            <a:r>
              <a:rPr lang="vi-VN" b="0" dirty="0"/>
              <a:t>giả định mẫu là một mẫu ngẫu nhiên đơn giản.</a:t>
            </a:r>
          </a:p>
          <a:p>
            <a:pPr marL="457200" indent="-457200" defTabSz="342900">
              <a:lnSpc>
                <a:spcPct val="85000"/>
              </a:lnSpc>
              <a:spcAft>
                <a:spcPct val="20000"/>
              </a:spcAft>
              <a:buFontTx/>
              <a:buAutoNum type="arabicPeriod"/>
              <a:defRPr/>
            </a:pPr>
            <a:r>
              <a:rPr lang="vi-VN" b="0" dirty="0"/>
              <a:t>Cỡ mẫu là n = 11, không lớn hơn 30, vì vậy chúng ta phải kiểm tra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 smtClean="0"/>
              <a:t>chuẩn</a:t>
            </a:r>
            <a:r>
              <a:rPr lang="en-US" b="0" dirty="0" smtClean="0"/>
              <a:t> </a:t>
            </a:r>
            <a:r>
              <a:rPr lang="en-US" b="0" dirty="0" err="1" smtClean="0"/>
              <a:t>dùng</a:t>
            </a:r>
            <a:r>
              <a:rPr lang="en-US" b="0" dirty="0" smtClean="0"/>
              <a:t> </a:t>
            </a:r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 smtClean="0"/>
              <a:t>đồ</a:t>
            </a:r>
            <a:r>
              <a:rPr lang="en-US" b="0" dirty="0" smtClean="0"/>
              <a:t> </a:t>
            </a:r>
            <a:r>
              <a:rPr lang="vi-VN" dirty="0" smtClean="0"/>
              <a:t>normal </a:t>
            </a:r>
            <a:r>
              <a:rPr lang="vi-VN" dirty="0"/>
              <a:t>quantile </a:t>
            </a:r>
            <a:r>
              <a:rPr lang="vi-VN" dirty="0" smtClean="0"/>
              <a:t>plot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073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Các điểm này là </a:t>
            </a:r>
            <a:r>
              <a:rPr lang="en-US" altLang="en-US" b="0" dirty="0" err="1" smtClean="0"/>
              <a:t>xấp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xỉ</a:t>
            </a:r>
            <a:r>
              <a:rPr lang="vi-VN" altLang="en-US" b="0" dirty="0" smtClean="0"/>
              <a:t> gần với đường thẳng và không có mẫu nào khác, vì vậy chúng ta kết luận dữ liệu </a:t>
            </a:r>
            <a:r>
              <a:rPr lang="en-US" altLang="en-US" b="0" dirty="0" err="1" smtClean="0"/>
              <a:t>tuân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theo</a:t>
            </a:r>
            <a:r>
              <a:rPr lang="vi-VN" altLang="en-US" b="0" dirty="0" smtClean="0"/>
              <a:t> phân phối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chuẩn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</p:txBody>
      </p:sp>
      <p:pic>
        <p:nvPicPr>
          <p:cNvPr id="192516" name="Picture 4" descr="C:\Users\Joe\Desktop\Triola Job\Graphics\Round_2_png_files\Ch0804-Slide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3625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1: Yêu cầu rằng điện thoại di động có mức bức xạ trung bình nhỏ hơn 1,00 W / kg được biểu thị bằng </a:t>
            </a:r>
            <a:r>
              <a:rPr lang="el-GR" altLang="en-US" b="0" dirty="0" smtClean="0"/>
              <a:t>μ &lt;1,00 </a:t>
            </a:r>
            <a:r>
              <a:rPr lang="vi-VN" altLang="en-US" b="0" dirty="0" smtClean="0"/>
              <a:t>W / kg.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2: Thay thế cho yêu cầu ban đầu là </a:t>
            </a:r>
            <a:r>
              <a:rPr lang="el-GR" altLang="en-US" b="0" dirty="0" smtClean="0"/>
              <a:t>μ ≥ 1,00 </a:t>
            </a:r>
            <a:r>
              <a:rPr lang="vi-VN" altLang="en-US" b="0" dirty="0" smtClean="0"/>
              <a:t>W / kg.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3: Các giả thuyết được viết như sau: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4495800"/>
                <a:ext cx="4343400" cy="83099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l"/>
                <a:r>
                  <a:rPr lang="en-US" sz="2400" dirty="0" smtClean="0"/>
                  <a:t>H</a:t>
                </a:r>
                <a:r>
                  <a:rPr lang="en-US" sz="2400" baseline="-25000" dirty="0" err="1" smtClean="0"/>
                  <a:t>0</a:t>
                </a:r>
                <a:r>
                  <a:rPr lang="en-US" sz="2400" dirty="0" smtClean="0"/>
                  <a:t>: µ</a:t>
                </a:r>
                <a14:m>
                  <m:oMath xmlns=""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</m:oMath>
                </a14:m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H</a:t>
                </a:r>
                <a:r>
                  <a:rPr lang="en-US" sz="2400" baseline="-25000" dirty="0" err="1"/>
                  <a:t>0</a:t>
                </a:r>
                <a:r>
                  <a:rPr lang="en-US" sz="2400" dirty="0"/>
                  <a:t>: µ</a:t>
                </a:r>
                <a14:m>
                  <m:oMath xmlns=""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495800"/>
                <a:ext cx="4343400" cy="830997"/>
              </a:xfrm>
              <a:prstGeom prst="rect">
                <a:avLst/>
              </a:prstGeom>
              <a:blipFill>
                <a:blip r:embed="rId3"/>
                <a:stretch>
                  <a:fillRect t="-4348" b="-1594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15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4: Mức </a:t>
            </a:r>
            <a:r>
              <a:rPr lang="en-US" altLang="en-US" b="0" dirty="0" err="1" smtClean="0"/>
              <a:t>có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ý nghĩa là </a:t>
            </a:r>
            <a:r>
              <a:rPr lang="el-GR" altLang="en-US" b="0" dirty="0" smtClean="0"/>
              <a:t>α = 0,05.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l-GR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5: Do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trung bình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l-GR" altLang="en-US" b="0" dirty="0" smtClean="0"/>
              <a:t>μ, </a:t>
            </a: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thống kê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hầu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như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phù hợp nhất với </a:t>
            </a:r>
            <a:r>
              <a:rPr lang="en-US" altLang="en-US" b="0" dirty="0" err="1" smtClean="0"/>
              <a:t>kiểm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này là trung bình mẫu:</a:t>
            </a:r>
            <a:r>
              <a:rPr lang="en-US" altLang="en-US" b="0" dirty="0" smtClean="0">
                <a:cs typeface="Arial" panose="020B0604020202020204" pitchFamily="34" charset="0"/>
              </a:rPr>
              <a:t>   </a:t>
            </a:r>
            <a:endParaRPr lang="en-US" altLang="en-US" dirty="0" smtClean="0"/>
          </a:p>
        </p:txBody>
      </p:sp>
      <p:graphicFrame>
        <p:nvGraphicFramePr>
          <p:cNvPr id="1966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3296"/>
              </p:ext>
            </p:extLst>
          </p:nvPr>
        </p:nvGraphicFramePr>
        <p:xfrm>
          <a:off x="2590800" y="3490549"/>
          <a:ext cx="3238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1966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90549"/>
                        <a:ext cx="3238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08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88950"/>
            <a:ext cx="87439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nghĩa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76200" y="1219200"/>
            <a:ext cx="9220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>
              <a:buFontTx/>
              <a:buNone/>
            </a:pPr>
            <a:r>
              <a:rPr lang="vi-VN" altLang="en-US" b="0" dirty="0" smtClean="0">
                <a:solidFill>
                  <a:srgbClr val="FF0000"/>
                </a:solidFill>
              </a:rPr>
              <a:t>Giả thuyết </a:t>
            </a:r>
            <a:r>
              <a:rPr lang="vi-VN" altLang="en-US" b="0" dirty="0" smtClean="0"/>
              <a:t>là một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t</a:t>
            </a:r>
            <a:r>
              <a:rPr lang="en-US" altLang="en-US" b="0" dirty="0" err="1" smtClean="0"/>
              <a:t>huộc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tính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của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.</a:t>
            </a:r>
          </a:p>
          <a:p>
            <a:pPr marL="0">
              <a:buFontTx/>
              <a:buNone/>
            </a:pPr>
            <a:endParaRPr lang="en-US" altLang="en-US" b="0" dirty="0" smtClean="0"/>
          </a:p>
          <a:p>
            <a:pPr marL="0">
              <a:buFontTx/>
              <a:buNone/>
            </a:pPr>
            <a:r>
              <a:rPr lang="en-US" altLang="en-US" b="0" dirty="0" err="1" smtClean="0"/>
              <a:t>Một</a:t>
            </a:r>
            <a:r>
              <a:rPr lang="vi-VN" altLang="en-US" b="0" dirty="0" smtClean="0"/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thống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kê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là một thủ tục để </a:t>
            </a:r>
            <a:r>
              <a:rPr lang="en-US" altLang="en-US" b="0" dirty="0" smtClean="0"/>
              <a:t>k</a:t>
            </a:r>
            <a:r>
              <a:rPr lang="vi-VN" altLang="en-US" b="0" dirty="0" smtClean="0"/>
              <a:t>iểm định một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t</a:t>
            </a:r>
            <a:r>
              <a:rPr lang="en-US" altLang="en-US" b="0" dirty="0" err="1" smtClean="0"/>
              <a:t>huộc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tính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của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6: Tính toán </a:t>
            </a: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thống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kê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kiểm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và sau đó tìm P</a:t>
            </a:r>
            <a:r>
              <a:rPr lang="en-US" altLang="en-US" b="0" dirty="0" smtClean="0"/>
              <a:t>-value</a:t>
            </a:r>
            <a:r>
              <a:rPr lang="vi-VN" altLang="en-US" b="0" dirty="0" smtClean="0"/>
              <a:t> hoặc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 từ Bảng A-3:</a:t>
            </a:r>
            <a:endParaRPr lang="en-US" altLang="en-US" dirty="0" smtClean="0"/>
          </a:p>
        </p:txBody>
      </p:sp>
      <p:graphicFrame>
        <p:nvGraphicFramePr>
          <p:cNvPr id="198660" name="Object 2"/>
          <p:cNvGraphicFramePr>
            <a:graphicFrameLocks noChangeAspect="1"/>
          </p:cNvGraphicFramePr>
          <p:nvPr/>
        </p:nvGraphicFramePr>
        <p:xfrm>
          <a:off x="1600200" y="2743200"/>
          <a:ext cx="5867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3" name="Equation" r:id="rId4" imgW="2133600" imgH="609600" progId="Equation.DSMT4">
                  <p:embed/>
                </p:oleObj>
              </mc:Choice>
              <mc:Fallback>
                <p:oleObj name="Equation" r:id="rId4" imgW="2133600" imgH="609600" progId="Equation.DSMT4">
                  <p:embed/>
                  <p:pic>
                    <p:nvPicPr>
                      <p:cNvPr id="1986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5867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7: Phương pháp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: Bởi vì </a:t>
            </a:r>
            <a:r>
              <a:rPr lang="en-US" altLang="en-US" b="0" dirty="0" err="1" smtClean="0"/>
              <a:t>giá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trị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thống kê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kiểm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t = –0.486 không rơi vào vùng </a:t>
            </a:r>
            <a:r>
              <a:rPr lang="en-US" altLang="en-US" b="0" dirty="0" smtClean="0"/>
              <a:t>critical</a:t>
            </a:r>
            <a:r>
              <a:rPr lang="vi-VN" altLang="en-US" b="0" dirty="0" smtClean="0"/>
              <a:t> bị giới hạn bởi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 của t = -1.812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nên</a:t>
            </a:r>
            <a:r>
              <a:rPr lang="vi-VN" altLang="en-US" b="0" dirty="0" smtClean="0"/>
              <a:t> không </a:t>
            </a:r>
            <a:r>
              <a:rPr lang="en-US" altLang="en-US" b="0" dirty="0" err="1" smtClean="0"/>
              <a:t>bác</a:t>
            </a:r>
            <a:r>
              <a:rPr lang="vi-VN" altLang="en-US" b="0" dirty="0" smtClean="0"/>
              <a:t> bỏ giả thuyết </a:t>
            </a:r>
            <a:r>
              <a:rPr lang="en-US" altLang="en-US" b="0" dirty="0" smtClean="0"/>
              <a:t>null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</p:txBody>
      </p:sp>
      <p:pic>
        <p:nvPicPr>
          <p:cNvPr id="200708" name="Picture 4" descr="C:\Users\Joe\Desktop\Triola Job\Graphics\Round_2_png_files\Ch0804-Slide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42672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43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381000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30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8: Bởi vì chúng ta không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vi-VN" altLang="en-US" b="0" dirty="0" smtClean="0"/>
              <a:t> giả thuyết </a:t>
            </a:r>
            <a:r>
              <a:rPr lang="en-US" altLang="en-US" b="0" dirty="0" smtClean="0"/>
              <a:t>null</a:t>
            </a:r>
            <a:r>
              <a:rPr lang="vi-VN" altLang="en-US" b="0" dirty="0" smtClean="0"/>
              <a:t>, chúng ta kết luận rằng không có đủ bằng chứng để ủng hộ cho rằng điện thoại di động có mức bức xạ trung bình nhỏ hơn 1,00 W / kg.</a:t>
            </a: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613236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</a:rPr>
              <a:t>8-4  </a:t>
            </a:r>
            <a:r>
              <a:rPr lang="en-US" sz="2400" dirty="0" err="1">
                <a:latin typeface="Arial" charset="0"/>
              </a:rPr>
              <a:t>Kiểm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lệ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73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hiệu</a:t>
            </a:r>
            <a:endParaRPr lang="en-US" altLang="en-US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676400"/>
            <a:ext cx="8229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800" b="0" i="1" dirty="0"/>
              <a:t>n</a:t>
            </a:r>
            <a:r>
              <a:rPr lang="en-US" altLang="en-US" sz="2800" b="0" dirty="0"/>
              <a:t>	= </a:t>
            </a:r>
            <a:r>
              <a:rPr lang="en-US" altLang="en-US" sz="2800" b="0" dirty="0" err="1"/>
              <a:t>cỡ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mẫu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hoặc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số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thử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nghiệm</a:t>
            </a:r>
            <a:endParaRPr lang="en-US" altLang="en-US" sz="2800" b="0" dirty="0"/>
          </a:p>
          <a:p>
            <a:pPr>
              <a:lnSpc>
                <a:spcPct val="125000"/>
              </a:lnSpc>
            </a:pPr>
            <a:endParaRPr lang="en-US" altLang="en-US" sz="2800" b="0" dirty="0"/>
          </a:p>
          <a:p>
            <a:pPr>
              <a:lnSpc>
                <a:spcPct val="125000"/>
              </a:lnSpc>
            </a:pPr>
            <a:endParaRPr lang="en-US" altLang="en-US" sz="2800" b="0" dirty="0"/>
          </a:p>
          <a:p>
            <a:pPr>
              <a:lnSpc>
                <a:spcPct val="125000"/>
              </a:lnSpc>
            </a:pPr>
            <a:r>
              <a:rPr lang="en-US" altLang="en-US" sz="2800" b="0" i="1" dirty="0"/>
              <a:t>p</a:t>
            </a:r>
            <a:r>
              <a:rPr lang="en-US" altLang="en-US" sz="2800" b="0" dirty="0"/>
              <a:t>	= </a:t>
            </a:r>
            <a:r>
              <a:rPr lang="en-US" altLang="en-US" sz="2800" b="0" dirty="0" err="1"/>
              <a:t>tỉ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lệ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quần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thể</a:t>
            </a:r>
            <a:endParaRPr lang="en-US" altLang="en-US" sz="2800" b="0" dirty="0"/>
          </a:p>
          <a:p>
            <a:pPr>
              <a:lnSpc>
                <a:spcPct val="125000"/>
              </a:lnSpc>
            </a:pPr>
            <a:r>
              <a:rPr lang="en-US" altLang="en-US" sz="2800" b="0" i="1" dirty="0"/>
              <a:t>q</a:t>
            </a:r>
            <a:r>
              <a:rPr lang="en-US" altLang="en-US" sz="2800" b="0" dirty="0"/>
              <a:t>	= 1 – </a:t>
            </a:r>
            <a:r>
              <a:rPr lang="en-US" altLang="en-US" sz="2800" b="0" i="1" dirty="0"/>
              <a:t>p</a:t>
            </a:r>
            <a:r>
              <a:rPr lang="en-US" altLang="en-US" sz="2800" b="0" dirty="0"/>
              <a:t>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39251"/>
              </p:ext>
            </p:extLst>
          </p:nvPr>
        </p:nvGraphicFramePr>
        <p:xfrm>
          <a:off x="838200" y="2362200"/>
          <a:ext cx="15605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Equation" r:id="rId4" imgW="1333500" imgH="838200" progId="Equation.DSMT4">
                  <p:embed/>
                </p:oleObj>
              </mc:Choice>
              <mc:Fallback>
                <p:oleObj name="Equation" r:id="rId4" imgW="1333500" imgH="838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5605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061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1" y="1697038"/>
            <a:ext cx="9144001" cy="4989512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lIns="90488" tIns="44450" rIns="90488" bIns="44450">
            <a:normAutofit/>
          </a:bodyPr>
          <a:lstStyle/>
          <a:p>
            <a:pPr marL="450850" indent="-450850" defTabSz="508000">
              <a:spcBef>
                <a:spcPct val="35000"/>
              </a:spcBef>
              <a:spcAft>
                <a:spcPct val="35000"/>
              </a:spcAft>
              <a:buFontTx/>
              <a:buNone/>
              <a:defRPr/>
            </a:pPr>
            <a:r>
              <a:rPr lang="en-US" b="0" dirty="0" smtClean="0"/>
              <a:t>1)  </a:t>
            </a:r>
            <a:r>
              <a:rPr lang="vi-VN" b="0" dirty="0" smtClean="0"/>
              <a:t>Các </a:t>
            </a:r>
            <a:r>
              <a:rPr lang="vi-VN" b="0" dirty="0"/>
              <a:t>quan sát mẫu là một mẫu ngẫu nhiên đơn giản</a:t>
            </a:r>
            <a:r>
              <a:rPr lang="en-US" b="0" dirty="0" smtClean="0"/>
              <a:t>.</a:t>
            </a:r>
          </a:p>
          <a:p>
            <a:pPr marL="450850" indent="-450850" defTabSz="508000">
              <a:spcBef>
                <a:spcPct val="35000"/>
              </a:spcBef>
              <a:spcAft>
                <a:spcPct val="35000"/>
              </a:spcAft>
              <a:buFontTx/>
              <a:buNone/>
              <a:defRPr/>
            </a:pPr>
            <a:r>
              <a:rPr lang="en-US" b="0" dirty="0" smtClean="0"/>
              <a:t>2)  </a:t>
            </a:r>
            <a:r>
              <a:rPr lang="vi-VN" b="0" dirty="0" smtClean="0"/>
              <a:t>Các </a:t>
            </a:r>
            <a:r>
              <a:rPr lang="vi-VN" b="0" dirty="0"/>
              <a:t>điều kiện cho phân phối nhị thức được thỏa </a:t>
            </a:r>
            <a:r>
              <a:rPr lang="vi-VN" b="0" dirty="0" smtClean="0"/>
              <a:t>mãn</a:t>
            </a:r>
            <a:r>
              <a:rPr lang="en-US" b="0" dirty="0" smtClean="0"/>
              <a:t>.</a:t>
            </a:r>
          </a:p>
          <a:p>
            <a:pPr marL="457200" indent="-457200" defTabSz="508000">
              <a:spcBef>
                <a:spcPct val="35000"/>
              </a:spcBef>
              <a:spcAft>
                <a:spcPct val="35000"/>
              </a:spcAft>
              <a:buFontTx/>
              <a:buAutoNum type="arabicParenR" startAt="3"/>
              <a:defRPr/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điều</a:t>
            </a:r>
            <a:r>
              <a:rPr lang="en-US" b="0" dirty="0"/>
              <a:t> </a:t>
            </a:r>
            <a:r>
              <a:rPr lang="en-US" b="0" dirty="0" err="1"/>
              <a:t>kiện</a:t>
            </a:r>
            <a:r>
              <a:rPr lang="en-US" b="0" dirty="0"/>
              <a:t> np ≥ 5 </a:t>
            </a:r>
            <a:r>
              <a:rPr lang="en-US" b="0" dirty="0" err="1"/>
              <a:t>và</a:t>
            </a:r>
            <a:r>
              <a:rPr lang="en-US" b="0" dirty="0"/>
              <a:t> nq ≥ 5 </a:t>
            </a:r>
            <a:r>
              <a:rPr lang="en-US" b="0" dirty="0" err="1"/>
              <a:t>đều</a:t>
            </a:r>
            <a:r>
              <a:rPr lang="en-US" b="0" dirty="0"/>
              <a:t> </a:t>
            </a:r>
            <a:r>
              <a:rPr lang="en-US" b="0" dirty="0" err="1" smtClean="0"/>
              <a:t>thỏa</a:t>
            </a:r>
            <a:r>
              <a:rPr lang="en-US" b="0" dirty="0" smtClean="0"/>
              <a:t> </a:t>
            </a:r>
            <a:r>
              <a:rPr lang="en-US" b="0" dirty="0" err="1" smtClean="0"/>
              <a:t>mãn</a:t>
            </a:r>
            <a:r>
              <a:rPr lang="en-US" b="0" dirty="0" smtClean="0"/>
              <a:t>, </a:t>
            </a:r>
            <a:r>
              <a:rPr lang="en-US" b="0" dirty="0" err="1"/>
              <a:t>vì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/>
              <a:t>nhị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tỷ</a:t>
            </a:r>
            <a:r>
              <a:rPr lang="en-US" b="0" dirty="0"/>
              <a:t> </a:t>
            </a:r>
            <a:r>
              <a:rPr lang="en-US" b="0" dirty="0" err="1"/>
              <a:t>lệ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xấp</a:t>
            </a:r>
            <a:r>
              <a:rPr lang="en-US" b="0" dirty="0"/>
              <a:t> </a:t>
            </a:r>
            <a:r>
              <a:rPr lang="en-US" b="0" dirty="0" err="1"/>
              <a:t>xỉ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 smtClean="0"/>
              <a:t>chuẩn</a:t>
            </a:r>
            <a:r>
              <a:rPr lang="en-US" dirty="0" smtClean="0"/>
              <a:t>.</a:t>
            </a:r>
            <a:endParaRPr lang="en-US" b="0" dirty="0" smtClean="0"/>
          </a:p>
          <a:p>
            <a:pPr marL="457200" indent="-457200" defTabSz="508000">
              <a:spcBef>
                <a:spcPct val="35000"/>
              </a:spcBef>
              <a:spcAft>
                <a:spcPct val="35000"/>
              </a:spcAft>
              <a:buFontTx/>
              <a:buAutoNum type="arabicParenR" startAt="3"/>
              <a:defRPr/>
            </a:pPr>
            <a:r>
              <a:rPr lang="vi-VN" b="0" dirty="0"/>
              <a:t>Lưu ý: p là tỷ lệ giả định chứ không phải tỷ lệ mẫu</a:t>
            </a:r>
            <a:r>
              <a:rPr lang="en-US" b="0" dirty="0" smtClean="0"/>
              <a:t>.</a:t>
            </a:r>
            <a:endParaRPr lang="en-US" b="0" i="1" dirty="0" smtClean="0"/>
          </a:p>
        </p:txBody>
      </p:sp>
      <p:sp>
        <p:nvSpPr>
          <p:cNvPr id="12288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06400" y="457200"/>
            <a:ext cx="8496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Yêu cầu đối với kiểm tra phát biểu về tỷ lệ quần thể p</a:t>
            </a: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400180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8125" y="533400"/>
            <a:ext cx="867568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tỷ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</a:t>
            </a:r>
            <a:endParaRPr lang="en-US" altLang="en-US" dirty="0" smtClean="0"/>
          </a:p>
        </p:txBody>
      </p:sp>
      <p:sp>
        <p:nvSpPr>
          <p:cNvPr id="124931" name="Rectangle 25"/>
          <p:cNvSpPr>
            <a:spLocks noChangeArrowheads="1"/>
          </p:cNvSpPr>
          <p:nvPr/>
        </p:nvSpPr>
        <p:spPr bwMode="auto">
          <a:xfrm>
            <a:off x="1062038" y="4302125"/>
            <a:ext cx="18780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i="1" dirty="0" smtClean="0"/>
              <a:t>P</a:t>
            </a:r>
            <a:r>
              <a:rPr lang="en-US" altLang="en-US" b="0" dirty="0" smtClean="0"/>
              <a:t>-values: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r>
              <a:rPr lang="en-US" altLang="en-US" b="0" dirty="0"/>
              <a:t>Critical Values:</a:t>
            </a:r>
            <a:endParaRPr lang="en-US" altLang="en-US" b="0" i="1" dirty="0"/>
          </a:p>
        </p:txBody>
      </p:sp>
      <p:sp>
        <p:nvSpPr>
          <p:cNvPr id="124932" name="Rectangle 26"/>
          <p:cNvSpPr>
            <a:spLocks noChangeArrowheads="1"/>
          </p:cNvSpPr>
          <p:nvPr/>
        </p:nvSpPr>
        <p:spPr bwMode="auto">
          <a:xfrm>
            <a:off x="3124200" y="4298950"/>
            <a:ext cx="58372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phối</a:t>
            </a:r>
            <a:r>
              <a:rPr lang="en-US" altLang="en-US" b="0" dirty="0" smtClean="0"/>
              <a:t> </a:t>
            </a:r>
            <a:r>
              <a:rPr lang="en-US" altLang="en-US" b="0" dirty="0" err="1"/>
              <a:t>chuẩn</a:t>
            </a:r>
            <a:r>
              <a:rPr lang="en-US" altLang="en-US" b="0" dirty="0"/>
              <a:t> (</a:t>
            </a:r>
            <a:r>
              <a:rPr lang="en-US" altLang="en-US" b="0" dirty="0" err="1"/>
              <a:t>Bảng</a:t>
            </a:r>
            <a:r>
              <a:rPr lang="en-US" altLang="en-US" b="0" dirty="0"/>
              <a:t> A-2) </a:t>
            </a:r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phối</a:t>
            </a:r>
            <a:r>
              <a:rPr lang="en-US" altLang="en-US" b="0" dirty="0" smtClean="0"/>
              <a:t> </a:t>
            </a:r>
            <a:r>
              <a:rPr lang="en-US" altLang="en-US" b="0" dirty="0" err="1"/>
              <a:t>chuẩn</a:t>
            </a:r>
            <a:r>
              <a:rPr lang="en-US" altLang="en-US" b="0" dirty="0"/>
              <a:t> (</a:t>
            </a:r>
            <a:r>
              <a:rPr lang="en-US" altLang="en-US" b="0" dirty="0" err="1"/>
              <a:t>Bảng</a:t>
            </a:r>
            <a:r>
              <a:rPr lang="en-US" altLang="en-US" b="0" dirty="0"/>
              <a:t> A-2).</a:t>
            </a:r>
          </a:p>
        </p:txBody>
      </p:sp>
      <p:graphicFrame>
        <p:nvGraphicFramePr>
          <p:cNvPr id="124933" name="Object 2"/>
          <p:cNvGraphicFramePr>
            <a:graphicFrameLocks noChangeAspect="1"/>
          </p:cNvGraphicFramePr>
          <p:nvPr/>
        </p:nvGraphicFramePr>
        <p:xfrm>
          <a:off x="3678238" y="1698625"/>
          <a:ext cx="2133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Equation" r:id="rId4" imgW="1422400" imgH="1371600" progId="Equation.DSMT4">
                  <p:embed/>
                </p:oleObj>
              </mc:Choice>
              <mc:Fallback>
                <p:oleObj name="Equation" r:id="rId4" imgW="1422400" imgH="1371600" progId="Equation.DSMT4">
                  <p:embed/>
                  <p:pic>
                    <p:nvPicPr>
                      <p:cNvPr id="1249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698625"/>
                        <a:ext cx="2133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717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7219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Dựa trên thông tin của Liên minh an ninh mạng quốc gia, 93% chủ sở hữu máy tính tin rằng họ có chương trình chống vi rút được cài đặt trên máy tính của họ.</a:t>
            </a:r>
          </a:p>
          <a:p>
            <a:pPr>
              <a:lnSpc>
                <a:spcPct val="90000"/>
              </a:lnSpc>
            </a:pPr>
            <a:endParaRPr lang="vi-VN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Trong một mẫu ngẫu nhiên của 400 máy tính được quét, </a:t>
            </a:r>
            <a:r>
              <a:rPr lang="en-US" altLang="en-US" sz="2400" b="0" dirty="0" err="1" smtClean="0"/>
              <a:t>người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ta </a:t>
            </a:r>
            <a:r>
              <a:rPr lang="vi-VN" altLang="en-US" sz="2400" b="0" dirty="0"/>
              <a:t>tìm thấy 380 trong số </a:t>
            </a:r>
            <a:r>
              <a:rPr lang="en-US" altLang="en-US" sz="2400" b="0" dirty="0" err="1"/>
              <a:t>các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máy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tính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trên</a:t>
            </a:r>
            <a:r>
              <a:rPr lang="vi-VN" altLang="en-US" sz="2400" b="0" dirty="0"/>
              <a:t> (hoặc 95%) thực sự có chương trình phần mềm chống vi-rút.</a:t>
            </a:r>
          </a:p>
          <a:p>
            <a:pPr>
              <a:lnSpc>
                <a:spcPct val="90000"/>
              </a:lnSpc>
            </a:pPr>
            <a:endParaRPr lang="vi-VN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Sử dụng dữ liệu mẫu từ các máy tính được quét để kiểm tra xác nhận rằng 93% máy tính có phần mềm chống vi-rút.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095609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751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tra</a:t>
            </a:r>
            <a:r>
              <a:rPr lang="en-US" sz="2400" b="0" dirty="0"/>
              <a:t> </a:t>
            </a:r>
            <a:r>
              <a:rPr lang="en-US" sz="2400" b="0" dirty="0" err="1"/>
              <a:t>yêu</a:t>
            </a:r>
            <a:r>
              <a:rPr lang="en-US" sz="2400" b="0" dirty="0"/>
              <a:t> </a:t>
            </a:r>
            <a:r>
              <a:rPr lang="en-US" sz="2400" b="0" dirty="0" err="1"/>
              <a:t>cầu</a:t>
            </a:r>
            <a:r>
              <a:rPr lang="en-US" sz="2400" b="0" dirty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400 máy tính được chọn ngẫu nhiên.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Có một số thử nghiệm độc lập cố định với hai loại (máy tính có chương trình chống vi-rút hoặc không).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Các yêu cầu np ≥ 5 và nq ≥ 5 đều </a:t>
            </a:r>
            <a:r>
              <a:rPr lang="en-US" sz="2400" b="0" dirty="0" err="1"/>
              <a:t>thỏa</a:t>
            </a:r>
            <a:r>
              <a:rPr lang="en-US" sz="2400" b="0" dirty="0"/>
              <a:t> </a:t>
            </a:r>
            <a:r>
              <a:rPr lang="en-US" sz="2400" b="0" dirty="0" err="1"/>
              <a:t>mãn</a:t>
            </a:r>
            <a:r>
              <a:rPr lang="vi-VN" sz="2400" b="0" dirty="0"/>
              <a:t> với n = 400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39268" name="Object 2"/>
          <p:cNvGraphicFramePr>
            <a:graphicFrameLocks noChangeAspect="1"/>
          </p:cNvGraphicFramePr>
          <p:nvPr/>
        </p:nvGraphicFramePr>
        <p:xfrm>
          <a:off x="2590800" y="4038600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Equation" r:id="rId4" imgW="1473200" imgH="508000" progId="Equation.DSMT4">
                  <p:embed/>
                </p:oleObj>
              </mc:Choice>
              <mc:Fallback>
                <p:oleObj name="Equation" r:id="rId4" imgW="1473200" imgH="508000" progId="Equation.DSMT4">
                  <p:embed/>
                  <p:pic>
                    <p:nvPicPr>
                      <p:cNvPr id="1392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304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011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143000"/>
            <a:ext cx="9144000" cy="374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Yêu cầu ban đầu rằng 93% máy tính có phần mềm chống vi-rút có thể được biểu thị bằng p = 0,93.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Ngược lại với yêu cầu ban đầu là p ≠ 0,93.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Các giả thuyết được viết như sau: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1316" name="Object 3"/>
          <p:cNvGraphicFramePr>
            <a:graphicFrameLocks noChangeAspect="1"/>
          </p:cNvGraphicFramePr>
          <p:nvPr/>
        </p:nvGraphicFramePr>
        <p:xfrm>
          <a:off x="3581400" y="3962400"/>
          <a:ext cx="209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Equation" r:id="rId4" imgW="838200" imgH="457200" progId="Equation.DSMT4">
                  <p:embed/>
                </p:oleObj>
              </mc:Choice>
              <mc:Fallback>
                <p:oleObj name="Equation" r:id="rId4" imgW="838200" imgH="457200" progId="Equation.DSMT4">
                  <p:embed/>
                  <p:pic>
                    <p:nvPicPr>
                      <p:cNvPr id="1413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209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518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5334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Giả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r>
              <a:rPr lang="en-US" altLang="en-US" dirty="0" smtClean="0"/>
              <a:t> Null</a:t>
            </a:r>
            <a:endParaRPr lang="en-US" altLang="en-US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 bwMode="auto">
              <a:xfrm>
                <a:off x="0" y="1879600"/>
                <a:ext cx="9144000" cy="30734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r>
                  <a:rPr lang="vi-VN" altLang="en-US" b="0" dirty="0" smtClean="0">
                    <a:solidFill>
                      <a:srgbClr val="FF0000"/>
                    </a:solidFill>
                  </a:rPr>
                  <a:t>Giả thuyết 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null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(</a:t>
                </a:r>
                <a:r>
                  <a:rPr lang="en-US" altLang="en-US" b="0" dirty="0" err="1" smtClean="0"/>
                  <a:t>ký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hiệu</a:t>
                </a:r>
                <a:r>
                  <a:rPr lang="vi-VN" altLang="en-US" b="0" dirty="0" smtClean="0"/>
                  <a:t> bởi</a:t>
                </a:r>
                <a:r>
                  <a:rPr lang="en-US" altLang="en-US" b="0" dirty="0" smtClean="0"/>
                  <a:t> </a:t>
                </a:r>
                <a:r>
                  <a:rPr lang="en-US" altLang="en-US" b="0" i="1" dirty="0" err="1" smtClean="0"/>
                  <a:t>H</a:t>
                </a:r>
                <a:r>
                  <a:rPr lang="en-US" altLang="en-US" b="0" baseline="-25000" dirty="0" err="1" smtClean="0"/>
                  <a:t>0</a:t>
                </a:r>
                <a:r>
                  <a:rPr lang="vi-VN" altLang="en-US" b="0" dirty="0" smtClean="0"/>
                  <a:t>) là một </a:t>
                </a:r>
                <a:r>
                  <a:rPr lang="en-US" altLang="en-US" b="0" dirty="0" err="1" smtClean="0"/>
                  <a:t>phát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biểu</a:t>
                </a:r>
                <a:r>
                  <a:rPr lang="vi-VN" altLang="en-US" b="0" dirty="0" smtClean="0"/>
                  <a:t> rằng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giá trị của một tham số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quần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thể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(chẳng hạn như tỷ lệ, </a:t>
                </a:r>
                <a:r>
                  <a:rPr lang="en-US" altLang="en-US" b="0" dirty="0" err="1" smtClean="0"/>
                  <a:t>trung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bình</a:t>
                </a:r>
                <a:r>
                  <a:rPr lang="en-US" altLang="en-US" b="0" dirty="0" smtClean="0"/>
                  <a:t>,…</a:t>
                </a:r>
                <a:r>
                  <a:rPr lang="vi-VN" altLang="en-US" b="0" dirty="0" smtClean="0"/>
                  <a:t>)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bằng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với một số giá trị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phát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biểu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có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thể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chứa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,≤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</a:rPr>
                  <a:t>)</a:t>
                </a:r>
                <a:endParaRPr lang="vi-VN" altLang="en-US" b="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r>
                  <a:rPr lang="vi-VN" altLang="en-US" b="0" dirty="0" smtClean="0"/>
                  <a:t>Chúng t</a:t>
                </a:r>
                <a:r>
                  <a:rPr lang="en-US" altLang="en-US" b="0" dirty="0" smtClean="0"/>
                  <a:t>a</a:t>
                </a:r>
                <a:r>
                  <a:rPr lang="vi-VN" altLang="en-US" b="0" dirty="0" smtClean="0"/>
                  <a:t> kiểm </a:t>
                </a:r>
                <a:r>
                  <a:rPr lang="en-US" altLang="en-US" b="0" dirty="0" err="1" smtClean="0"/>
                  <a:t>định</a:t>
                </a:r>
                <a:r>
                  <a:rPr lang="vi-VN" altLang="en-US" b="0" dirty="0" smtClean="0"/>
                  <a:t> giả thuyết null trực tiếp theo nghĩa là chúng t</a:t>
                </a:r>
                <a:r>
                  <a:rPr lang="en-US" altLang="en-US" b="0" dirty="0" smtClean="0"/>
                  <a:t>a</a:t>
                </a:r>
                <a:r>
                  <a:rPr lang="vi-VN" altLang="en-US" b="0" dirty="0" smtClean="0"/>
                  <a:t>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giả định nó là đúng </a:t>
                </a:r>
                <a:r>
                  <a:rPr lang="vi-VN" altLang="en-US" b="0" dirty="0" smtClean="0"/>
                  <a:t>và </a:t>
                </a:r>
                <a:r>
                  <a:rPr lang="en-US" altLang="en-US" b="0" dirty="0" err="1" smtClean="0"/>
                  <a:t>đi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đến</a:t>
                </a:r>
                <a:r>
                  <a:rPr lang="en-US" altLang="en-US" b="0" dirty="0" smtClean="0"/>
                  <a:t> </a:t>
                </a:r>
                <a:r>
                  <a:rPr lang="vi-VN" altLang="en-US" b="0" dirty="0" smtClean="0"/>
                  <a:t>một kết luận hoặc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bỏ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i="1" dirty="0" err="1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b="0" baseline="-25000" dirty="0" err="1" smtClean="0">
                    <a:solidFill>
                      <a:srgbClr val="FF0000"/>
                    </a:solidFill>
                  </a:rPr>
                  <a:t>0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hoặc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khô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ng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bỏ</a:t>
                </a:r>
                <a:r>
                  <a:rPr lang="en-US" altLang="en-US" b="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i="1" dirty="0" err="1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b="0" baseline="-25000" dirty="0" err="1" smtClean="0">
                    <a:solidFill>
                      <a:srgbClr val="FF0000"/>
                    </a:solidFill>
                  </a:rPr>
                  <a:t>0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endParaRPr lang="en-US" altLang="en-US" b="0" dirty="0" smtClean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 bwMode="auto">
              <a:xfrm>
                <a:off x="0" y="1879600"/>
                <a:ext cx="9144000" cy="3073400"/>
              </a:xfrm>
              <a:prstGeom prst="rect">
                <a:avLst/>
              </a:prstGeom>
              <a:blipFill>
                <a:blip r:embed="rId3"/>
                <a:stretch>
                  <a:fillRect l="-800" t="-415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4191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</a:t>
            </a:r>
            <a:r>
              <a:rPr lang="en-US" sz="2400" b="0" i="1" dirty="0"/>
              <a:t>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sz="2400" b="0" dirty="0" err="1"/>
              <a:t>Đối</a:t>
            </a:r>
            <a:r>
              <a:rPr lang="en-US" sz="2400" b="0" dirty="0"/>
              <a:t> </a:t>
            </a:r>
            <a:r>
              <a:rPr lang="en-US" sz="2400" b="0" dirty="0" err="1"/>
              <a:t>với</a:t>
            </a:r>
            <a:r>
              <a:rPr lang="en-US" sz="2400" b="0" dirty="0"/>
              <a:t> </a:t>
            </a:r>
            <a:r>
              <a:rPr lang="en-US" sz="2400" b="0" dirty="0" err="1"/>
              <a:t>mức</a:t>
            </a:r>
            <a:r>
              <a:rPr lang="en-US" sz="2400" b="0" dirty="0"/>
              <a:t> ý </a:t>
            </a:r>
            <a:r>
              <a:rPr lang="en-US" sz="2400" b="0" dirty="0" err="1"/>
              <a:t>nghĩa</a:t>
            </a:r>
            <a:r>
              <a:rPr lang="en-US" sz="2400" b="0" dirty="0"/>
              <a:t>, </a:t>
            </a:r>
            <a:r>
              <a:rPr lang="en-US" sz="2400" b="0" dirty="0" err="1"/>
              <a:t>chúng</a:t>
            </a:r>
            <a:r>
              <a:rPr lang="en-US" sz="2400" b="0" dirty="0"/>
              <a:t> ta </a:t>
            </a:r>
            <a:r>
              <a:rPr lang="en-US" sz="2400" b="0" dirty="0" err="1"/>
              <a:t>chọn</a:t>
            </a:r>
            <a:r>
              <a:rPr lang="en-US" sz="2400" b="0" dirty="0"/>
              <a:t> </a:t>
            </a:r>
            <a:r>
              <a:rPr lang="el-GR" sz="2400" b="0" dirty="0"/>
              <a:t>α = 0,05.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sz="2400" b="0" dirty="0" err="1"/>
              <a:t>Bởi</a:t>
            </a:r>
            <a:r>
              <a:rPr lang="en-US" sz="2400" b="0" dirty="0"/>
              <a:t> </a:t>
            </a:r>
            <a:r>
              <a:rPr lang="en-US" sz="2400" b="0" dirty="0" err="1"/>
              <a:t>vì</a:t>
            </a:r>
            <a:r>
              <a:rPr lang="en-US" sz="2400" b="0" dirty="0"/>
              <a:t> </a:t>
            </a:r>
            <a:r>
              <a:rPr lang="en-US" sz="2400" b="0" dirty="0" err="1" smtClean="0"/>
              <a:t>chúng</a:t>
            </a:r>
            <a:r>
              <a:rPr lang="en-US" sz="2400" b="0" dirty="0" smtClean="0"/>
              <a:t> ta </a:t>
            </a:r>
            <a:r>
              <a:rPr lang="en-US" sz="2400" b="0" dirty="0" err="1"/>
              <a:t>đang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en-US" sz="2400" b="0" dirty="0"/>
              <a:t> </a:t>
            </a:r>
            <a:r>
              <a:rPr lang="en-US" sz="2400" b="0" dirty="0" err="1"/>
              <a:t>về</a:t>
            </a:r>
            <a:r>
              <a:rPr lang="en-US" sz="2400" b="0" dirty="0"/>
              <a:t> </a:t>
            </a:r>
            <a:r>
              <a:rPr lang="en-US" sz="2400" b="0" dirty="0" err="1"/>
              <a:t>tỷ</a:t>
            </a:r>
            <a:r>
              <a:rPr lang="en-US" sz="2400" b="0" dirty="0"/>
              <a:t> </a:t>
            </a:r>
            <a:r>
              <a:rPr lang="en-US" sz="2400" b="0" dirty="0" err="1"/>
              <a:t>lệ</a:t>
            </a:r>
            <a:r>
              <a:rPr lang="en-US" sz="2400" b="0" dirty="0"/>
              <a:t> </a:t>
            </a:r>
            <a:r>
              <a:rPr lang="en-US" sz="2400" b="0" dirty="0" err="1"/>
              <a:t>quần</a:t>
            </a:r>
            <a:r>
              <a:rPr lang="en-US" sz="2400" b="0" dirty="0"/>
              <a:t> </a:t>
            </a:r>
            <a:r>
              <a:rPr lang="en-US" sz="2400" b="0" dirty="0" err="1"/>
              <a:t>thể</a:t>
            </a:r>
            <a:r>
              <a:rPr lang="en-US" sz="2400" b="0" dirty="0"/>
              <a:t>,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mẫu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liên</a:t>
            </a:r>
            <a:r>
              <a:rPr lang="en-US" sz="2400" b="0" dirty="0"/>
              <a:t> </a:t>
            </a:r>
            <a:r>
              <a:rPr lang="en-US" sz="2400" b="0" dirty="0" err="1"/>
              <a:t>quan</a:t>
            </a:r>
            <a:r>
              <a:rPr lang="en-US" sz="2400" b="0" dirty="0"/>
              <a:t> </a:t>
            </a:r>
            <a:r>
              <a:rPr lang="en-US" sz="2400" b="0" dirty="0" err="1"/>
              <a:t>đến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này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: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3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4273"/>
              </p:ext>
            </p:extLst>
          </p:nvPr>
        </p:nvGraphicFramePr>
        <p:xfrm>
          <a:off x="1524000" y="3048000"/>
          <a:ext cx="5499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Equation" r:id="rId4" imgW="2578100" imgH="203200" progId="Equation.DSMT4">
                  <p:embed/>
                </p:oleObj>
              </mc:Choice>
              <mc:Fallback>
                <p:oleObj name="Equation" r:id="rId4" imgW="2578100" imgH="203200" progId="Equation.DSMT4">
                  <p:embed/>
                  <p:pic>
                    <p:nvPicPr>
                      <p:cNvPr id="143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54991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53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085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sau</a:t>
            </a:r>
            <a:r>
              <a:rPr lang="en-US" sz="2400" b="0" dirty="0"/>
              <a:t>: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6"/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5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85824"/>
              </p:ext>
            </p:extLst>
          </p:nvPr>
        </p:nvGraphicFramePr>
        <p:xfrm>
          <a:off x="1752600" y="2286000"/>
          <a:ext cx="51212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Equation" r:id="rId4" imgW="2133600" imgH="825500" progId="Equation.DSMT4">
                  <p:embed/>
                </p:oleObj>
              </mc:Choice>
              <mc:Fallback>
                <p:oleObj name="Equation" r:id="rId4" imgW="2133600" imgH="825500" progId="Equation.DSMT4">
                  <p:embed/>
                  <p:pic>
                    <p:nvPicPr>
                      <p:cNvPr id="145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1212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21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083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Bởi</a:t>
            </a:r>
            <a:r>
              <a:rPr lang="en-US" sz="2400" b="0" dirty="0"/>
              <a:t> </a:t>
            </a:r>
            <a:r>
              <a:rPr lang="en-US" sz="2400" b="0" dirty="0" err="1"/>
              <a:t>vì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giả</a:t>
            </a:r>
            <a:r>
              <a:rPr lang="en-US" sz="2400" b="0" dirty="0"/>
              <a:t> </a:t>
            </a:r>
            <a:r>
              <a:rPr lang="en-US" sz="2400" b="0" dirty="0" err="1"/>
              <a:t>thuyết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dirty="0" err="1"/>
              <a:t>hai</a:t>
            </a:r>
            <a:r>
              <a:rPr lang="en-US" sz="2400" b="0" dirty="0"/>
              <a:t> </a:t>
            </a:r>
            <a:r>
              <a:rPr lang="en-US" sz="2400" b="0" dirty="0" err="1"/>
              <a:t>đuôi</a:t>
            </a:r>
            <a:r>
              <a:rPr lang="en-US" sz="2400" b="0" dirty="0"/>
              <a:t> </a:t>
            </a:r>
            <a:r>
              <a:rPr lang="en-US" sz="2400" b="0" dirty="0" err="1"/>
              <a:t>với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z = 1,57, </a:t>
            </a:r>
            <a:r>
              <a:rPr lang="en-US" sz="2400" b="0" dirty="0" smtClean="0"/>
              <a:t>P-value </a:t>
            </a:r>
            <a:r>
              <a:rPr lang="en-US" sz="2400" b="0" dirty="0" err="1"/>
              <a:t>gấp</a:t>
            </a:r>
            <a:r>
              <a:rPr lang="en-US" sz="2400" b="0" dirty="0"/>
              <a:t> </a:t>
            </a:r>
            <a:r>
              <a:rPr lang="en-US" sz="2400" b="0" dirty="0" err="1"/>
              <a:t>hai</a:t>
            </a:r>
            <a:r>
              <a:rPr lang="en-US" sz="2400" b="0" dirty="0"/>
              <a:t> </a:t>
            </a:r>
            <a:r>
              <a:rPr lang="en-US" sz="2400" b="0" dirty="0" err="1"/>
              <a:t>lần</a:t>
            </a:r>
            <a:r>
              <a:rPr lang="en-US" sz="2400" b="0" dirty="0"/>
              <a:t> </a:t>
            </a:r>
            <a:r>
              <a:rPr lang="en-US" sz="2400" b="0" dirty="0" err="1"/>
              <a:t>diện</a:t>
            </a:r>
            <a:r>
              <a:rPr lang="en-US" sz="2400" b="0" dirty="0"/>
              <a:t> </a:t>
            </a:r>
            <a:r>
              <a:rPr lang="en-US" sz="2400" b="0" dirty="0" err="1"/>
              <a:t>tích</a:t>
            </a:r>
            <a:r>
              <a:rPr lang="en-US" sz="2400" b="0" dirty="0"/>
              <a:t> </a:t>
            </a:r>
            <a:r>
              <a:rPr lang="en-US" sz="2400" b="0" dirty="0" err="1"/>
              <a:t>bên</a:t>
            </a:r>
            <a:r>
              <a:rPr lang="en-US" sz="2400" b="0" dirty="0"/>
              <a:t> </a:t>
            </a:r>
            <a:r>
              <a:rPr lang="en-US" sz="2400" b="0" dirty="0" err="1"/>
              <a:t>phải</a:t>
            </a:r>
            <a:r>
              <a:rPr lang="en-US" sz="2400" b="0" dirty="0"/>
              <a:t> z = 1,57.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endParaRPr lang="en-US" sz="2400" b="0" dirty="0"/>
          </a:p>
          <a:p>
            <a:pPr>
              <a:lnSpc>
                <a:spcPct val="90000"/>
              </a:lnSpc>
              <a:defRPr/>
            </a:pPr>
            <a:r>
              <a:rPr lang="en-US" sz="2400" b="0"/>
              <a:t>       </a:t>
            </a:r>
            <a:r>
              <a:rPr lang="en-US" sz="2400" b="0" smtClean="0"/>
              <a:t>P-value </a:t>
            </a:r>
            <a:r>
              <a:rPr lang="en-US" sz="2400" b="0" dirty="0" smtClean="0"/>
              <a:t>=2*0,0582=0,164</a:t>
            </a:r>
            <a:r>
              <a:rPr lang="en-US" sz="2400" b="0" dirty="0"/>
              <a:t>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pic>
        <p:nvPicPr>
          <p:cNvPr id="147460" name="Picture 5" descr="C:\Users\Joe\Desktop\Triola Job\Graphics\Round_2_png_files\Ch0803-Slide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743200"/>
            <a:ext cx="436245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42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74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vi-VN" sz="2400" b="0" dirty="0"/>
              <a:t>Bởi vì </a:t>
            </a:r>
            <a:r>
              <a:rPr lang="vi-VN" sz="2400" b="0" dirty="0" smtClean="0"/>
              <a:t>P</a:t>
            </a:r>
            <a:r>
              <a:rPr lang="en-US" sz="2400" b="0" dirty="0" smtClean="0"/>
              <a:t>-value=</a:t>
            </a:r>
            <a:r>
              <a:rPr lang="vi-VN" sz="2400" b="0" dirty="0"/>
              <a:t>0.1164 lớn hơn mức ý nghĩa của </a:t>
            </a:r>
            <a:r>
              <a:rPr lang="el-GR" sz="2400" b="0" dirty="0"/>
              <a:t>α = 0,05, </a:t>
            </a:r>
            <a:r>
              <a:rPr lang="vi-VN" sz="2400" b="0" dirty="0" smtClean="0"/>
              <a:t>chúng ta </a:t>
            </a:r>
            <a:r>
              <a:rPr lang="vi-VN" sz="2400" b="0" dirty="0"/>
              <a:t>không từ chối giả thuyết </a:t>
            </a:r>
            <a:r>
              <a:rPr lang="en-US" sz="2400" b="0" dirty="0"/>
              <a:t>null</a:t>
            </a:r>
            <a:r>
              <a:rPr lang="vi-VN" sz="2400" b="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không từ chối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phần mềm chống vi-rút. </a:t>
            </a: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kết luận rằng không có đủ bằng chứng mẫu để đảm bảo từ chối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chương trình chống vi-rút.</a:t>
            </a: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08455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751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Critical Value:  </a:t>
            </a:r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bước</a:t>
            </a:r>
            <a:r>
              <a:rPr lang="en-US" sz="2400" b="0" dirty="0"/>
              <a:t> 1 – 5 </a:t>
            </a:r>
            <a:r>
              <a:rPr lang="en-US" sz="2400" b="0" dirty="0" err="1"/>
              <a:t>giống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</a:t>
            </a:r>
            <a:r>
              <a:rPr lang="en-US" sz="2400" b="0" i="1" dirty="0"/>
              <a:t>P</a:t>
            </a:r>
            <a:r>
              <a:rPr lang="en-US" sz="2400" b="0" dirty="0"/>
              <a:t>-value.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vi-VN" sz="2400" b="0" dirty="0"/>
              <a:t>được tính là z = </a:t>
            </a:r>
            <a:r>
              <a:rPr lang="vi-VN" sz="2400" b="0" dirty="0" smtClean="0"/>
              <a:t>1,57.</a:t>
            </a:r>
            <a:r>
              <a:rPr lang="en-US" sz="2400" b="0" dirty="0" smtClean="0"/>
              <a:t> </a:t>
            </a:r>
            <a:r>
              <a:rPr lang="en-US" sz="2400" b="0" dirty="0"/>
              <a:t>C</a:t>
            </a:r>
            <a:r>
              <a:rPr lang="vi-VN" sz="2400" b="0" dirty="0" smtClean="0"/>
              <a:t>húng </a:t>
            </a:r>
            <a:r>
              <a:rPr lang="vi-VN" sz="2400" b="0" dirty="0"/>
              <a:t>ta tìm </a:t>
            </a:r>
            <a:r>
              <a:rPr lang="en-US" sz="2400" b="0" dirty="0"/>
              <a:t>critical value</a:t>
            </a:r>
            <a:r>
              <a:rPr lang="vi-VN" sz="2400" b="0" dirty="0"/>
              <a:t>, với vùng </a:t>
            </a:r>
            <a:r>
              <a:rPr lang="en-US" sz="2400" b="0" dirty="0"/>
              <a:t>critical</a:t>
            </a:r>
            <a:r>
              <a:rPr lang="vi-VN" sz="2400" b="0" dirty="0"/>
              <a:t> có diện tích </a:t>
            </a:r>
            <a:r>
              <a:rPr lang="el-GR" sz="2400" b="0" dirty="0"/>
              <a:t>α = 0,05, </a:t>
            </a:r>
            <a:r>
              <a:rPr lang="vi-VN" sz="2400" b="0" dirty="0"/>
              <a:t>chia đều cho cả hai đuôi.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pic>
        <p:nvPicPr>
          <p:cNvPr id="151556" name="Picture 5" descr="C:\Users\Joe\Desktop\Triola Job\Graphics\Round_2_png_files\Ch0803-Slide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4100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618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74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Critical 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vi-VN" sz="2400" b="0" dirty="0"/>
              <a:t>Bởi vì </a:t>
            </a: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vi-VN" sz="2400" b="0" dirty="0"/>
              <a:t>không rơi vào khu vực </a:t>
            </a:r>
            <a:r>
              <a:rPr lang="en-US" sz="2400" b="0" dirty="0"/>
              <a:t>critical</a:t>
            </a:r>
            <a:r>
              <a:rPr lang="vi-VN" sz="2400" b="0" dirty="0"/>
              <a:t>, </a:t>
            </a:r>
            <a:r>
              <a:rPr lang="vi-VN" sz="2400" b="0" dirty="0" smtClean="0"/>
              <a:t>chúng ta </a:t>
            </a:r>
            <a:r>
              <a:rPr lang="vi-VN" sz="2400" b="0" dirty="0"/>
              <a:t>không từ chối giả thuyết </a:t>
            </a:r>
            <a:r>
              <a:rPr lang="en-US" sz="2400" b="0" dirty="0"/>
              <a:t>null</a:t>
            </a:r>
            <a:r>
              <a:rPr lang="vi-VN" sz="2400" b="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không từ chối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phần mềm chống vi-rút. </a:t>
            </a: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kết luận rằng không có đủ bằng chứng mẫu để đảm bảo từ chối </a:t>
            </a:r>
            <a:r>
              <a:rPr lang="en-US" sz="2400" b="0" dirty="0" err="1" smtClean="0"/>
              <a:t>phát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biểu</a:t>
            </a:r>
            <a:r>
              <a:rPr lang="vi-VN" sz="2400" b="0" dirty="0" smtClean="0"/>
              <a:t> </a:t>
            </a:r>
            <a:r>
              <a:rPr lang="vi-VN" sz="2400" b="0" dirty="0"/>
              <a:t>rằng 93% máy tính có chương trình chống vi-rút.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32444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17863" y="457200"/>
            <a:ext cx="8305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Tóm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tỉ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3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2750" y="520700"/>
            <a:ext cx="804545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altLang="en-US" dirty="0" err="1" smtClean="0"/>
              <a:t>Giả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thế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baseline="-250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752600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Giả thuyết thay thế (được </a:t>
            </a: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vi-VN" altLang="en-US" b="0" dirty="0" smtClean="0"/>
              <a:t> bởi </a:t>
            </a:r>
            <a:r>
              <a:rPr lang="en-US" altLang="en-US" b="0" i="1" dirty="0" err="1" smtClean="0"/>
              <a:t>H</a:t>
            </a:r>
            <a:r>
              <a:rPr lang="en-US" altLang="en-US" b="0" baseline="-25000" dirty="0" err="1" smtClean="0"/>
              <a:t>1</a:t>
            </a:r>
            <a:r>
              <a:rPr lang="en-US" altLang="en-US" b="0" dirty="0" smtClean="0"/>
              <a:t> hay </a:t>
            </a:r>
            <a:r>
              <a:rPr lang="en-US" altLang="en-US" b="0" i="1" dirty="0" smtClean="0"/>
              <a:t>H</a:t>
            </a:r>
            <a:r>
              <a:rPr lang="en-US" altLang="en-US" b="0" baseline="-25000" dirty="0" smtClean="0"/>
              <a:t>A</a:t>
            </a:r>
            <a:r>
              <a:rPr lang="vi-VN" altLang="en-US" b="0" dirty="0" smtClean="0"/>
              <a:t>) là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rằng </a:t>
            </a:r>
            <a:r>
              <a:rPr lang="vi-VN" altLang="en-US" b="0" dirty="0" smtClean="0">
                <a:solidFill>
                  <a:srgbClr val="FF0000"/>
                </a:solidFill>
              </a:rPr>
              <a:t>tham số có giá trị </a:t>
            </a:r>
            <a:r>
              <a:rPr lang="vi-VN" altLang="en-US" b="0" dirty="0" smtClean="0"/>
              <a:t>nào đó </a:t>
            </a:r>
            <a:r>
              <a:rPr lang="vi-VN" altLang="en-US" b="0" dirty="0" smtClean="0">
                <a:solidFill>
                  <a:srgbClr val="FF0000"/>
                </a:solidFill>
              </a:rPr>
              <a:t>khác với giả thuyết null.</a:t>
            </a:r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>
                <a:solidFill>
                  <a:srgbClr val="FF0000"/>
                </a:solidFill>
              </a:rPr>
              <a:t>Ký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hiệu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của giả thuyết thay thế phải sử dụng một trong các </a:t>
            </a: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vi-VN" altLang="en-US" b="0" dirty="0" smtClean="0"/>
              <a:t> này: </a:t>
            </a:r>
            <a:r>
              <a:rPr lang="vi-VN" altLang="en-US" b="0" dirty="0" smtClean="0">
                <a:solidFill>
                  <a:srgbClr val="FF0000"/>
                </a:solidFill>
              </a:rPr>
              <a:t>&lt;, &gt;, ≠.</a:t>
            </a:r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8950" y="606425"/>
            <a:ext cx="8194675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vi-VN" altLang="en-US" dirty="0" smtClean="0"/>
              <a:t>Lưu ý về 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vi-VN" altLang="en-US" dirty="0" smtClean="0"/>
              <a:t>giả thuyết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828800"/>
            <a:ext cx="91439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0" dirty="0" smtClean="0"/>
              <a:t>	</a:t>
            </a:r>
            <a:r>
              <a:rPr lang="vi-VN" altLang="en-US" b="0" dirty="0" smtClean="0"/>
              <a:t>Nếu bạn đang tiến hành một nghiên cứu và muốn sử dụng m</a:t>
            </a:r>
            <a:r>
              <a:rPr lang="en-US" altLang="en-US" b="0" dirty="0" err="1" smtClean="0"/>
              <a:t>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kiểm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định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giả thuyết để hỗ trợ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bạn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đưa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ra</a:t>
            </a:r>
            <a:r>
              <a:rPr lang="vi-VN" altLang="en-US" b="0" dirty="0" smtClean="0"/>
              <a:t>,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biểu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phải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được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viết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nó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trở thành giả thuyết thay thế.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11820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0" y="954088"/>
                <a:ext cx="9143999" cy="5410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588" indent="-1588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/>
                  <a:t>Xét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một mô hình ô tô cụ thể hiện đang đạt được hiệu quả nhiên liệu trung bình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4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dặm cho mỗi gallon</a:t>
                </a:r>
                <a:r>
                  <a:rPr lang="vi-VN" altLang="en-US" sz="2400" b="0" dirty="0"/>
                  <a:t>. Nhóm nghiên cứu sản phẩm đã phát triển một hệ thống phun nhiên liệu mới đặc </a:t>
                </a:r>
                <a:r>
                  <a:rPr lang="vi-VN" altLang="en-US" sz="2400" b="0" dirty="0" smtClean="0"/>
                  <a:t>biệt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thiết </a:t>
                </a:r>
                <a:r>
                  <a:rPr lang="vi-VN" altLang="en-US" sz="2400" b="0" dirty="0"/>
                  <a:t>kế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để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số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dặm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gallon</a:t>
                </a:r>
                <a:r>
                  <a:rPr lang="vi-VN" altLang="en-US" sz="2400" b="0" dirty="0"/>
                  <a:t>. Để đánh giá hệ thống mới, một </a:t>
                </a:r>
                <a:r>
                  <a:rPr lang="vi-VN" altLang="en-US" sz="2400" b="0" dirty="0" smtClean="0"/>
                  <a:t>số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sẽ </a:t>
                </a:r>
                <a:r>
                  <a:rPr lang="vi-VN" altLang="en-US" sz="2400" b="0" dirty="0"/>
                  <a:t>được sản xuất, lắp đặt trong ô tô và </a:t>
                </a:r>
                <a:r>
                  <a:rPr lang="en-US" altLang="en-US" sz="2400" b="0" dirty="0" err="1" smtClean="0"/>
                  <a:t>cần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phải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được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kiểm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định</a:t>
                </a:r>
                <a:r>
                  <a:rPr lang="vi-VN" altLang="en-US" sz="2400" b="0" dirty="0" smtClean="0"/>
                  <a:t>.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Sau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đây</a:t>
                </a:r>
                <a:r>
                  <a:rPr lang="en-US" altLang="en-US" sz="2400" b="0" dirty="0" smtClean="0"/>
                  <a:t>,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nhóm </a:t>
                </a:r>
                <a:r>
                  <a:rPr lang="vi-VN" altLang="en-US" sz="2400" b="0" dirty="0"/>
                  <a:t>nghiên cứu sản phẩm đang tìm kiếm bằng chứng để kết luận </a:t>
                </a:r>
                <a:r>
                  <a:rPr lang="vi-VN" altLang="en-US" sz="2400" b="0" dirty="0" smtClean="0"/>
                  <a:t>rằng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hệ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thống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mới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làm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tăng giá trị trung bình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về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số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dặm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gallon</a:t>
                </a:r>
                <a:r>
                  <a:rPr lang="vi-VN" altLang="en-US" sz="2400" b="0" dirty="0"/>
                  <a:t>. Trong trường hợp này, giả thuyết </a:t>
                </a:r>
                <a:r>
                  <a:rPr lang="vi-VN" altLang="en-US" sz="2400" b="0" dirty="0" smtClean="0"/>
                  <a:t>nghiên </a:t>
                </a:r>
                <a:r>
                  <a:rPr lang="vi-VN" altLang="en-US" sz="2400" b="0" dirty="0"/>
                  <a:t>cứu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“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hệ thống phun nhiên liệu mới này sẽ cung cấp một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giá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trị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trung bình dặm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gallon vượt 24</a:t>
                </a:r>
                <a:r>
                  <a:rPr lang="en-US" altLang="en-US" sz="2400" b="0" dirty="0" smtClean="0"/>
                  <a:t>”, </a:t>
                </a:r>
                <a:r>
                  <a:rPr lang="en-US" altLang="en-US" sz="2400" b="0" dirty="0" err="1" smtClean="0"/>
                  <a:t>có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nghĩa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là</a:t>
                </a:r>
                <a:r>
                  <a:rPr lang="en-US" altLang="en-US" sz="2400" b="0" dirty="0" smtClean="0"/>
                  <a:t>: µ&gt;24</a:t>
                </a:r>
                <a:r>
                  <a:rPr lang="vi-VN" altLang="en-US" sz="2400" b="0" dirty="0" smtClean="0"/>
                  <a:t>;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null </a:t>
                </a:r>
                <a:r>
                  <a:rPr lang="en-US" altLang="en-US" sz="2400" b="0" dirty="0" err="1" smtClean="0"/>
                  <a:t>và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thay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thế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như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sau</a:t>
                </a:r>
                <a:r>
                  <a:rPr lang="en-US" altLang="en-US" sz="2400" b="0" dirty="0" smtClean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 smtClean="0"/>
                  <a:t>: </a:t>
                </a:r>
                <a:r>
                  <a:rPr lang="en-US" altLang="en-US" sz="2400" b="0" dirty="0"/>
                  <a:t>µ</a:t>
                </a:r>
                <a14:m>
                  <m:oMath xmlns="" xmlns:m="http://schemas.openxmlformats.org/officeDocument/2006/math"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=""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</p:txBody>
          </p:sp>
        </mc:Choice>
        <mc:Fallback xmlns="">
          <p:sp>
            <p:nvSpPr>
              <p:cNvPr id="307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54088"/>
                <a:ext cx="9143999" cy="5410712"/>
              </a:xfrm>
              <a:prstGeom prst="rect">
                <a:avLst/>
              </a:prstGeom>
              <a:blipFill>
                <a:blip r:embed="rId3"/>
                <a:stretch>
                  <a:fillRect l="-1000" t="-1466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13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16340</TotalTime>
  <Pages>28</Pages>
  <Words>4593</Words>
  <Application>Microsoft Macintosh PowerPoint</Application>
  <PresentationFormat>On-screen Show (4:3)</PresentationFormat>
  <Paragraphs>414</Paragraphs>
  <Slides>66</Slides>
  <Notes>66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Project planning overview presentation</vt:lpstr>
      <vt:lpstr>Equation</vt:lpstr>
      <vt:lpstr>Chương 8 Kiểm định giả thuyết thống kê</vt:lpstr>
      <vt:lpstr>Giới thiệu</vt:lpstr>
      <vt:lpstr>Mục tiêu chính</vt:lpstr>
      <vt:lpstr>Chương 8 Kiểm định giả thuyết thống kê</vt:lpstr>
      <vt:lpstr>Định nghĩa</vt:lpstr>
      <vt:lpstr>Giả thuyết Null</vt:lpstr>
      <vt:lpstr>Giả thuyết thay thế </vt:lpstr>
      <vt:lpstr>Lưu ý về việc tạo giả thuyết</vt:lpstr>
      <vt:lpstr>Ví dụ</vt:lpstr>
      <vt:lpstr>Ví dụ</vt:lpstr>
      <vt:lpstr>Ví dụ</vt:lpstr>
      <vt:lpstr>Kiểm định trong các tình huống ra quyết định</vt:lpstr>
      <vt:lpstr>Kiểm định trong các tình huống ra quyết định</vt:lpstr>
      <vt:lpstr>Kiểm định trong các tình huống ra quyết định</vt:lpstr>
      <vt:lpstr>Sai lầm loại I</vt:lpstr>
      <vt:lpstr>Sai lầm loại II</vt:lpstr>
      <vt:lpstr>PowerPoint Presentation</vt:lpstr>
      <vt:lpstr>Ví dụ</vt:lpstr>
      <vt:lpstr>Ví dụ (tt)</vt:lpstr>
      <vt:lpstr>Kiểm soát sai lầm loại I và loại II</vt:lpstr>
      <vt:lpstr>Mức có ý nghĩa</vt:lpstr>
      <vt:lpstr>Chương 8 Kiểm định giả thuyết thống kê</vt:lpstr>
      <vt:lpstr>Khái niệm chính</vt:lpstr>
      <vt:lpstr>Phần 1</vt:lpstr>
      <vt:lpstr>Ký hiệu</vt:lpstr>
      <vt:lpstr>Các yêu cầu</vt:lpstr>
      <vt:lpstr>Kiểm định 1 đuôi (One-tailed tests)</vt:lpstr>
      <vt:lpstr>Lower Tail Test</vt:lpstr>
      <vt:lpstr>Lower Tail Test</vt:lpstr>
      <vt:lpstr>Lower Tail Test</vt:lpstr>
      <vt:lpstr>Lower Tail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Two-Tailed Test</vt:lpstr>
      <vt:lpstr>Two-Tailed Test</vt:lpstr>
      <vt:lpstr>Two-Tailed Test</vt:lpstr>
      <vt:lpstr>Two-Tailed Test</vt:lpstr>
      <vt:lpstr>Phương pháp P-value</vt:lpstr>
      <vt:lpstr>Phương pháp Critical value</vt:lpstr>
      <vt:lpstr>Tóm tắt  kiểm định giả thuyết về trung bình quần thể trường hợp đã biết σ</vt:lpstr>
      <vt:lpstr>Phần 2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</vt:lpstr>
      <vt:lpstr>Chương 8 Kiểm định giả thuyết thống kê</vt:lpstr>
      <vt:lpstr>Các ký hiệu</vt:lpstr>
      <vt:lpstr>Yêu cầu đối với kiểm tra phát biểu về tỷ lệ quần thể p</vt:lpstr>
      <vt:lpstr>Số liệu thống kê để kiểm định phát biểu về tỷ lệ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 (tt)</vt:lpstr>
      <vt:lpstr>Tóm tắt  kiểm định giả thuyết về tỉ lệ quần thể</vt:lpstr>
    </vt:vector>
  </TitlesOfParts>
  <Company>Copyright © 2014, 2012, 2010 Pearson Education, Inc. All Rights Reserved.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 12e</dc:title>
  <dc:subject>Chapter 8 Section 1</dc:subject>
  <dc:creator>Mario Triola</dc:creator>
  <cp:lastModifiedBy>Thanh Chuong Nguyen</cp:lastModifiedBy>
  <cp:revision>995</cp:revision>
  <cp:lastPrinted>1997-05-28T14:02:53Z</cp:lastPrinted>
  <dcterms:created xsi:type="dcterms:W3CDTF">1997-05-25T09:08:44Z</dcterms:created>
  <dcterms:modified xsi:type="dcterms:W3CDTF">2019-05-10T02:05:43Z</dcterms:modified>
</cp:coreProperties>
</file>