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8" r:id="rId5"/>
    <p:sldId id="329" r:id="rId6"/>
    <p:sldId id="334" r:id="rId7"/>
    <p:sldId id="332" r:id="rId8"/>
    <p:sldId id="335" r:id="rId9"/>
    <p:sldId id="33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3" autoAdjust="0"/>
    <p:restoredTop sz="94648" autoAdjust="0"/>
  </p:normalViewPr>
  <p:slideViewPr>
    <p:cSldViewPr showGuides="1">
      <p:cViewPr varScale="1">
        <p:scale>
          <a:sx n="98" d="100"/>
          <a:sy n="98" d="100"/>
        </p:scale>
        <p:origin x="208" y="69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A91F1-7E8C-41C9-A838-D658A98417D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97DD9A-212E-426A-9594-7FEEEC4E1E2E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1: Idea and concept	</a:t>
          </a:r>
          <a:endParaRPr lang="en-US" dirty="0"/>
        </a:p>
      </dgm:t>
    </dgm:pt>
    <dgm:pt modelId="{CFB8B198-74C4-4710-BA7C-5F16A52BB9D3}" type="parTrans" cxnId="{6EE1A5DD-79E9-4FC2-BFBE-DA7B4C71D980}">
      <dgm:prSet/>
      <dgm:spPr/>
      <dgm:t>
        <a:bodyPr/>
        <a:lstStyle/>
        <a:p>
          <a:endParaRPr lang="en-US"/>
        </a:p>
      </dgm:t>
    </dgm:pt>
    <dgm:pt modelId="{A822033B-D112-4812-B9AC-0AEDBC4B3389}" type="sibTrans" cxnId="{6EE1A5DD-79E9-4FC2-BFBE-DA7B4C71D980}">
      <dgm:prSet/>
      <dgm:spPr/>
      <dgm:t>
        <a:bodyPr/>
        <a:lstStyle/>
        <a:p>
          <a:endParaRPr lang="en-US"/>
        </a:p>
      </dgm:t>
    </dgm:pt>
    <dgm:pt modelId="{B7F093E9-7C2E-44B4-8B3B-6CBE0FE3E35E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2: Building the back-end</a:t>
          </a:r>
          <a:endParaRPr lang="en-US" dirty="0"/>
        </a:p>
      </dgm:t>
    </dgm:pt>
    <dgm:pt modelId="{975EB889-7FE2-4B31-A57C-D6644EDC0C5B}" type="parTrans" cxnId="{05382DB0-93E0-41A2-9F05-DBE0C57CD836}">
      <dgm:prSet/>
      <dgm:spPr/>
      <dgm:t>
        <a:bodyPr/>
        <a:lstStyle/>
        <a:p>
          <a:endParaRPr lang="en-US"/>
        </a:p>
      </dgm:t>
    </dgm:pt>
    <dgm:pt modelId="{A2D02C68-2709-4715-A187-1730828C882F}" type="sibTrans" cxnId="{05382DB0-93E0-41A2-9F05-DBE0C57CD836}">
      <dgm:prSet/>
      <dgm:spPr/>
      <dgm:t>
        <a:bodyPr/>
        <a:lstStyle/>
        <a:p>
          <a:endParaRPr lang="en-US"/>
        </a:p>
      </dgm:t>
    </dgm:pt>
    <dgm:pt modelId="{9767D06C-E342-4313-B844-7CBE4BE72372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3: Building the front-end</a:t>
          </a:r>
          <a:endParaRPr lang="en-US" dirty="0"/>
        </a:p>
      </dgm:t>
    </dgm:pt>
    <dgm:pt modelId="{07642ABB-36AA-4345-A138-3BA34143FF70}" type="parTrans" cxnId="{1F9E31E8-2B2E-4F8E-AA9B-B5366FE84796}">
      <dgm:prSet/>
      <dgm:spPr/>
      <dgm:t>
        <a:bodyPr/>
        <a:lstStyle/>
        <a:p>
          <a:endParaRPr lang="en-US"/>
        </a:p>
      </dgm:t>
    </dgm:pt>
    <dgm:pt modelId="{5B3210CA-F7F6-43EC-9250-21702872AB7F}" type="sibTrans" cxnId="{1F9E31E8-2B2E-4F8E-AA9B-B5366FE84796}">
      <dgm:prSet/>
      <dgm:spPr/>
      <dgm:t>
        <a:bodyPr/>
        <a:lstStyle/>
        <a:p>
          <a:endParaRPr lang="en-US"/>
        </a:p>
      </dgm:t>
    </dgm:pt>
    <dgm:pt modelId="{45D65E2E-57FB-46B9-A23E-155578272902}">
      <dgm:prSet phldrT="[Text]"/>
      <dgm:spPr/>
      <dgm:t>
        <a:bodyPr/>
        <a:lstStyle/>
        <a:p>
          <a:r>
            <a:rPr lang="en-US" dirty="0" smtClean="0"/>
            <a:t>Learn the concept of paper trading, and build up the idea of the web app</a:t>
          </a:r>
          <a:endParaRPr lang="en-US" dirty="0"/>
        </a:p>
      </dgm:t>
    </dgm:pt>
    <dgm:pt modelId="{D504A610-38C8-4BDE-BB8B-E71AB9A63BD2}" type="parTrans" cxnId="{FE68F8E0-776A-49A3-8850-D44015EFEFE4}">
      <dgm:prSet/>
      <dgm:spPr/>
      <dgm:t>
        <a:bodyPr/>
        <a:lstStyle/>
        <a:p>
          <a:endParaRPr lang="en-US"/>
        </a:p>
      </dgm:t>
    </dgm:pt>
    <dgm:pt modelId="{C35F0E74-D801-4FFD-B331-4EF428DDF3B5}" type="sibTrans" cxnId="{FE68F8E0-776A-49A3-8850-D44015EFEFE4}">
      <dgm:prSet/>
      <dgm:spPr/>
      <dgm:t>
        <a:bodyPr/>
        <a:lstStyle/>
        <a:p>
          <a:endParaRPr lang="en-US"/>
        </a:p>
      </dgm:t>
    </dgm:pt>
    <dgm:pt modelId="{6F3E996A-0AA3-4EE3-B260-122F07FC63B9}">
      <dgm:prSet phldrT="[Text]"/>
      <dgm:spPr/>
      <dgm:t>
        <a:bodyPr/>
        <a:lstStyle/>
        <a:p>
          <a:r>
            <a:rPr lang="en-US" dirty="0" smtClean="0"/>
            <a:t>Learn web development with python, html and </a:t>
          </a:r>
          <a:r>
            <a:rPr lang="en-US" dirty="0" err="1" smtClean="0"/>
            <a:t>css</a:t>
          </a:r>
          <a:endParaRPr lang="en-US" dirty="0"/>
        </a:p>
      </dgm:t>
    </dgm:pt>
    <dgm:pt modelId="{C5F8FC29-3CC2-48C8-A0BA-184301B9A503}" type="parTrans" cxnId="{8EA684B7-844F-4D1A-913B-4AA924E72F75}">
      <dgm:prSet/>
      <dgm:spPr/>
      <dgm:t>
        <a:bodyPr/>
        <a:lstStyle/>
        <a:p>
          <a:endParaRPr lang="en-US"/>
        </a:p>
      </dgm:t>
    </dgm:pt>
    <dgm:pt modelId="{4960F7FB-C4ED-4761-9484-C868EE2CA5D8}" type="sibTrans" cxnId="{8EA684B7-844F-4D1A-913B-4AA924E72F75}">
      <dgm:prSet/>
      <dgm:spPr/>
      <dgm:t>
        <a:bodyPr/>
        <a:lstStyle/>
        <a:p>
          <a:endParaRPr lang="en-US"/>
        </a:p>
      </dgm:t>
    </dgm:pt>
    <dgm:pt modelId="{3D6FB82D-8702-4FD5-B446-B15492C8E8D3}">
      <dgm:prSet phldrT="[Text]"/>
      <dgm:spPr/>
      <dgm:t>
        <a:bodyPr/>
        <a:lstStyle/>
        <a:p>
          <a:r>
            <a:rPr lang="en-US" dirty="0" smtClean="0"/>
            <a:t>Build and test the predictive model, and integrate graphs</a:t>
          </a:r>
          <a:endParaRPr lang="en-US" dirty="0"/>
        </a:p>
      </dgm:t>
    </dgm:pt>
    <dgm:pt modelId="{01064A5F-A089-4040-BEA5-E691D4390BDE}" type="parTrans" cxnId="{8C4DF61B-AB41-4B3C-AC5A-E6632D6E5366}">
      <dgm:prSet/>
      <dgm:spPr/>
      <dgm:t>
        <a:bodyPr/>
        <a:lstStyle/>
        <a:p>
          <a:endParaRPr lang="en-US"/>
        </a:p>
      </dgm:t>
    </dgm:pt>
    <dgm:pt modelId="{C0A9B8D0-1A45-4904-98C0-4C9491006681}" type="sibTrans" cxnId="{8C4DF61B-AB41-4B3C-AC5A-E6632D6E5366}">
      <dgm:prSet/>
      <dgm:spPr/>
      <dgm:t>
        <a:bodyPr/>
        <a:lstStyle/>
        <a:p>
          <a:endParaRPr lang="en-US"/>
        </a:p>
      </dgm:t>
    </dgm:pt>
    <dgm:pt modelId="{4AD13E16-C8EF-4219-ADEC-3EFA367F63FB}">
      <dgm:prSet phldrT="[Text]"/>
      <dgm:spPr/>
      <dgm:t>
        <a:bodyPr/>
        <a:lstStyle/>
        <a:p>
          <a:r>
            <a:rPr lang="en-US" dirty="0" smtClean="0"/>
            <a:t>Get familiar with html and </a:t>
          </a:r>
          <a:r>
            <a:rPr lang="en-US" dirty="0" err="1" smtClean="0"/>
            <a:t>css</a:t>
          </a:r>
          <a:r>
            <a:rPr lang="en-US" dirty="0" smtClean="0"/>
            <a:t>, and focus on the front-end </a:t>
          </a:r>
          <a:endParaRPr lang="en-US" dirty="0"/>
        </a:p>
      </dgm:t>
    </dgm:pt>
    <dgm:pt modelId="{C2D82D0B-71BA-449B-9321-1F02F63BBED8}" type="parTrans" cxnId="{359D3EBF-2FA2-42B9-BDAA-062B1B914EC4}">
      <dgm:prSet/>
      <dgm:spPr/>
      <dgm:t>
        <a:bodyPr/>
        <a:lstStyle/>
        <a:p>
          <a:endParaRPr lang="en-US"/>
        </a:p>
      </dgm:t>
    </dgm:pt>
    <dgm:pt modelId="{7C9354BF-915D-40A9-977F-DCD4C79AE9A4}" type="sibTrans" cxnId="{359D3EBF-2FA2-42B9-BDAA-062B1B914EC4}">
      <dgm:prSet/>
      <dgm:spPr/>
      <dgm:t>
        <a:bodyPr/>
        <a:lstStyle/>
        <a:p>
          <a:endParaRPr lang="en-US"/>
        </a:p>
      </dgm:t>
    </dgm:pt>
    <dgm:pt modelId="{DCFB2D80-F061-D540-A65A-E45CCFD60379}">
      <dgm:prSet phldrT="[Text]"/>
      <dgm:spPr/>
      <dgm:t>
        <a:bodyPr/>
        <a:lstStyle/>
        <a:p>
          <a:r>
            <a:rPr lang="en-US" dirty="0" smtClean="0"/>
            <a:t> Putting every methods together and debug</a:t>
          </a:r>
          <a:endParaRPr lang="en-US" dirty="0"/>
        </a:p>
      </dgm:t>
    </dgm:pt>
    <dgm:pt modelId="{4DB70AE0-E8F4-D641-91C2-131BAA8DCC75}" type="parTrans" cxnId="{59244BD5-7A7B-E240-AD7B-3E3544A0F571}">
      <dgm:prSet/>
      <dgm:spPr/>
      <dgm:t>
        <a:bodyPr/>
        <a:lstStyle/>
        <a:p>
          <a:endParaRPr lang="en-US"/>
        </a:p>
      </dgm:t>
    </dgm:pt>
    <dgm:pt modelId="{51A72FBE-E386-B64C-8E2C-E59DC47CCA95}" type="sibTrans" cxnId="{59244BD5-7A7B-E240-AD7B-3E3544A0F571}">
      <dgm:prSet/>
      <dgm:spPr/>
      <dgm:t>
        <a:bodyPr/>
        <a:lstStyle/>
        <a:p>
          <a:endParaRPr lang="en-US"/>
        </a:p>
      </dgm:t>
    </dgm:pt>
    <dgm:pt modelId="{A7E7ED27-115C-6745-BC00-96E6E66042C8}">
      <dgm:prSet phldrT="[Text]"/>
      <dgm:spPr/>
      <dgm:t>
        <a:bodyPr/>
        <a:lstStyle/>
        <a:p>
          <a:r>
            <a:rPr lang="en-US" dirty="0" smtClean="0"/>
            <a:t>Get the data from Yahoo Finance, and get the relevant news</a:t>
          </a:r>
          <a:endParaRPr lang="en-US" dirty="0"/>
        </a:p>
      </dgm:t>
    </dgm:pt>
    <dgm:pt modelId="{1D25C8C8-1907-BA4B-B4EA-865BA880553C}" type="parTrans" cxnId="{C155796C-4098-7E4F-9C98-904A673DEF96}">
      <dgm:prSet/>
      <dgm:spPr/>
      <dgm:t>
        <a:bodyPr/>
        <a:lstStyle/>
        <a:p>
          <a:endParaRPr lang="en-US"/>
        </a:p>
      </dgm:t>
    </dgm:pt>
    <dgm:pt modelId="{781E6281-0BA2-0349-87AB-2369937C7998}" type="sibTrans" cxnId="{C155796C-4098-7E4F-9C98-904A673DEF96}">
      <dgm:prSet/>
      <dgm:spPr/>
      <dgm:t>
        <a:bodyPr/>
        <a:lstStyle/>
        <a:p>
          <a:endParaRPr lang="en-US"/>
        </a:p>
      </dgm:t>
    </dgm:pt>
    <dgm:pt modelId="{BF2881D7-900F-4C8E-9F09-9C05371A57B2}" type="pres">
      <dgm:prSet presAssocID="{1DBA91F1-7E8C-41C9-A838-D658A98417D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B0A25D-1E70-42A1-9576-9E02D777FD4E}" type="pres">
      <dgm:prSet presAssocID="{9A97DD9A-212E-426A-9594-7FEEEC4E1E2E}" presName="parentLin" presStyleCnt="0"/>
      <dgm:spPr/>
    </dgm:pt>
    <dgm:pt modelId="{BE73E007-796D-4489-903F-12724FB5CC09}" type="pres">
      <dgm:prSet presAssocID="{9A97DD9A-212E-426A-9594-7FEEEC4E1E2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1FF8910-63AB-4043-A89B-AB8E707B7A48}" type="pres">
      <dgm:prSet presAssocID="{9A97DD9A-212E-426A-9594-7FEEEC4E1E2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05BDB-5555-4796-8535-314A88387643}" type="pres">
      <dgm:prSet presAssocID="{9A97DD9A-212E-426A-9594-7FEEEC4E1E2E}" presName="negativeSpace" presStyleCnt="0"/>
      <dgm:spPr/>
    </dgm:pt>
    <dgm:pt modelId="{A3E10D09-1C38-4A24-82EE-5A6C623231D5}" type="pres">
      <dgm:prSet presAssocID="{9A97DD9A-212E-426A-9594-7FEEEC4E1E2E}" presName="childText" presStyleLbl="conFgAcc1" presStyleIdx="0" presStyleCnt="3" custLinFactNeighborX="-42857" custLinFactNeighborY="30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A33E3-F576-4BEE-8839-FD6C876D98B5}" type="pres">
      <dgm:prSet presAssocID="{A822033B-D112-4812-B9AC-0AEDBC4B3389}" presName="spaceBetweenRectangles" presStyleCnt="0"/>
      <dgm:spPr/>
    </dgm:pt>
    <dgm:pt modelId="{90673E8C-1446-4013-AA38-FC1EE3BD6C54}" type="pres">
      <dgm:prSet presAssocID="{B7F093E9-7C2E-44B4-8B3B-6CBE0FE3E35E}" presName="parentLin" presStyleCnt="0"/>
      <dgm:spPr/>
    </dgm:pt>
    <dgm:pt modelId="{1012288B-580C-4D8E-A1DB-5619E6992D98}" type="pres">
      <dgm:prSet presAssocID="{B7F093E9-7C2E-44B4-8B3B-6CBE0FE3E3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28DDC4-0756-415A-B957-94B602877A4A}" type="pres">
      <dgm:prSet presAssocID="{B7F093E9-7C2E-44B4-8B3B-6CBE0FE3E35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E3688-F309-4931-8F7F-576379D488AD}" type="pres">
      <dgm:prSet presAssocID="{B7F093E9-7C2E-44B4-8B3B-6CBE0FE3E35E}" presName="negativeSpace" presStyleCnt="0"/>
      <dgm:spPr/>
    </dgm:pt>
    <dgm:pt modelId="{3ABBBA71-EF6A-41E4-B9DB-7884A5F441C0}" type="pres">
      <dgm:prSet presAssocID="{B7F093E9-7C2E-44B4-8B3B-6CBE0FE3E35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E5D-D995-413D-932A-DBC14797A88A}" type="pres">
      <dgm:prSet presAssocID="{A2D02C68-2709-4715-A187-1730828C882F}" presName="spaceBetweenRectangles" presStyleCnt="0"/>
      <dgm:spPr/>
    </dgm:pt>
    <dgm:pt modelId="{2B213EDA-1352-4685-938D-F449494E5371}" type="pres">
      <dgm:prSet presAssocID="{9767D06C-E342-4313-B844-7CBE4BE72372}" presName="parentLin" presStyleCnt="0"/>
      <dgm:spPr/>
    </dgm:pt>
    <dgm:pt modelId="{A2108333-CFBA-4258-B92F-D7C0B72566DB}" type="pres">
      <dgm:prSet presAssocID="{9767D06C-E342-4313-B844-7CBE4BE7237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6A43697-948B-4853-B9AD-64B1F9243917}" type="pres">
      <dgm:prSet presAssocID="{9767D06C-E342-4313-B844-7CBE4BE7237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18582-54C1-47CF-9745-315ABFF27B9E}" type="pres">
      <dgm:prSet presAssocID="{9767D06C-E342-4313-B844-7CBE4BE72372}" presName="negativeSpace" presStyleCnt="0"/>
      <dgm:spPr/>
    </dgm:pt>
    <dgm:pt modelId="{85F6E77F-A9DB-46BF-B56B-A5918C2B269D}" type="pres">
      <dgm:prSet presAssocID="{9767D06C-E342-4313-B844-7CBE4BE7237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1EB658-99D6-4CF7-A800-5395F3035ECC}" type="presOf" srcId="{4AD13E16-C8EF-4219-ADEC-3EFA367F63FB}" destId="{85F6E77F-A9DB-46BF-B56B-A5918C2B269D}" srcOrd="0" destOrd="0" presId="urn:microsoft.com/office/officeart/2005/8/layout/list1"/>
    <dgm:cxn modelId="{C155796C-4098-7E4F-9C98-904A673DEF96}" srcId="{B7F093E9-7C2E-44B4-8B3B-6CBE0FE3E35E}" destId="{A7E7ED27-115C-6745-BC00-96E6E66042C8}" srcOrd="0" destOrd="0" parTransId="{1D25C8C8-1907-BA4B-B4EA-865BA880553C}" sibTransId="{781E6281-0BA2-0349-87AB-2369937C7998}"/>
    <dgm:cxn modelId="{C51F5637-7445-45DA-AE67-2140D8DCA778}" type="presOf" srcId="{6F3E996A-0AA3-4EE3-B260-122F07FC63B9}" destId="{A3E10D09-1C38-4A24-82EE-5A6C623231D5}" srcOrd="0" destOrd="1" presId="urn:microsoft.com/office/officeart/2005/8/layout/list1"/>
    <dgm:cxn modelId="{DD33160A-812B-4609-9999-1AEB54494921}" type="presOf" srcId="{9A97DD9A-212E-426A-9594-7FEEEC4E1E2E}" destId="{BE73E007-796D-4489-903F-12724FB5CC09}" srcOrd="0" destOrd="0" presId="urn:microsoft.com/office/officeart/2005/8/layout/list1"/>
    <dgm:cxn modelId="{359D3EBF-2FA2-42B9-BDAA-062B1B914EC4}" srcId="{9767D06C-E342-4313-B844-7CBE4BE72372}" destId="{4AD13E16-C8EF-4219-ADEC-3EFA367F63FB}" srcOrd="0" destOrd="0" parTransId="{C2D82D0B-71BA-449B-9321-1F02F63BBED8}" sibTransId="{7C9354BF-915D-40A9-977F-DCD4C79AE9A4}"/>
    <dgm:cxn modelId="{05382DB0-93E0-41A2-9F05-DBE0C57CD836}" srcId="{1DBA91F1-7E8C-41C9-A838-D658A98417D5}" destId="{B7F093E9-7C2E-44B4-8B3B-6CBE0FE3E35E}" srcOrd="1" destOrd="0" parTransId="{975EB889-7FE2-4B31-A57C-D6644EDC0C5B}" sibTransId="{A2D02C68-2709-4715-A187-1730828C882F}"/>
    <dgm:cxn modelId="{FE68F8E0-776A-49A3-8850-D44015EFEFE4}" srcId="{9A97DD9A-212E-426A-9594-7FEEEC4E1E2E}" destId="{45D65E2E-57FB-46B9-A23E-155578272902}" srcOrd="0" destOrd="0" parTransId="{D504A610-38C8-4BDE-BB8B-E71AB9A63BD2}" sibTransId="{C35F0E74-D801-4FFD-B331-4EF428DDF3B5}"/>
    <dgm:cxn modelId="{03078BEE-90A0-48A0-AE5D-F090127FEF8F}" type="presOf" srcId="{9767D06C-E342-4313-B844-7CBE4BE72372}" destId="{A2108333-CFBA-4258-B92F-D7C0B72566DB}" srcOrd="0" destOrd="0" presId="urn:microsoft.com/office/officeart/2005/8/layout/list1"/>
    <dgm:cxn modelId="{6EE1A5DD-79E9-4FC2-BFBE-DA7B4C71D980}" srcId="{1DBA91F1-7E8C-41C9-A838-D658A98417D5}" destId="{9A97DD9A-212E-426A-9594-7FEEEC4E1E2E}" srcOrd="0" destOrd="0" parTransId="{CFB8B198-74C4-4710-BA7C-5F16A52BB9D3}" sibTransId="{A822033B-D112-4812-B9AC-0AEDBC4B3389}"/>
    <dgm:cxn modelId="{7558A321-7F10-4B33-8223-A5906C85654F}" type="presOf" srcId="{9767D06C-E342-4313-B844-7CBE4BE72372}" destId="{86A43697-948B-4853-B9AD-64B1F9243917}" srcOrd="1" destOrd="0" presId="urn:microsoft.com/office/officeart/2005/8/layout/list1"/>
    <dgm:cxn modelId="{8EA684B7-844F-4D1A-913B-4AA924E72F75}" srcId="{9A97DD9A-212E-426A-9594-7FEEEC4E1E2E}" destId="{6F3E996A-0AA3-4EE3-B260-122F07FC63B9}" srcOrd="1" destOrd="0" parTransId="{C5F8FC29-3CC2-48C8-A0BA-184301B9A503}" sibTransId="{4960F7FB-C4ED-4761-9484-C868EE2CA5D8}"/>
    <dgm:cxn modelId="{97F54785-09DC-41A6-A3BE-E40425E3AE7B}" type="presOf" srcId="{1DBA91F1-7E8C-41C9-A838-D658A98417D5}" destId="{BF2881D7-900F-4C8E-9F09-9C05371A57B2}" srcOrd="0" destOrd="0" presId="urn:microsoft.com/office/officeart/2005/8/layout/list1"/>
    <dgm:cxn modelId="{8F5AFDC3-F9D2-4A39-8886-25F589A19EC9}" type="presOf" srcId="{B7F093E9-7C2E-44B4-8B3B-6CBE0FE3E35E}" destId="{E828DDC4-0756-415A-B957-94B602877A4A}" srcOrd="1" destOrd="0" presId="urn:microsoft.com/office/officeart/2005/8/layout/list1"/>
    <dgm:cxn modelId="{A1F48E39-912F-4B4A-8122-1BAD089080B4}" type="presOf" srcId="{3D6FB82D-8702-4FD5-B446-B15492C8E8D3}" destId="{3ABBBA71-EF6A-41E4-B9DB-7884A5F441C0}" srcOrd="0" destOrd="1" presId="urn:microsoft.com/office/officeart/2005/8/layout/list1"/>
    <dgm:cxn modelId="{59244BD5-7A7B-E240-AD7B-3E3544A0F571}" srcId="{B7F093E9-7C2E-44B4-8B3B-6CBE0FE3E35E}" destId="{DCFB2D80-F061-D540-A65A-E45CCFD60379}" srcOrd="2" destOrd="0" parTransId="{4DB70AE0-E8F4-D641-91C2-131BAA8DCC75}" sibTransId="{51A72FBE-E386-B64C-8E2C-E59DC47CCA95}"/>
    <dgm:cxn modelId="{E5CAFD82-66A9-45EC-9A06-C6501841BCB5}" type="presOf" srcId="{45D65E2E-57FB-46B9-A23E-155578272902}" destId="{A3E10D09-1C38-4A24-82EE-5A6C623231D5}" srcOrd="0" destOrd="0" presId="urn:microsoft.com/office/officeart/2005/8/layout/list1"/>
    <dgm:cxn modelId="{0F2319CD-7F26-924D-B7A9-AE4918C41524}" type="presOf" srcId="{DCFB2D80-F061-D540-A65A-E45CCFD60379}" destId="{3ABBBA71-EF6A-41E4-B9DB-7884A5F441C0}" srcOrd="0" destOrd="2" presId="urn:microsoft.com/office/officeart/2005/8/layout/list1"/>
    <dgm:cxn modelId="{EB873A8C-8EA6-4733-8546-BA5A4DB16745}" type="presOf" srcId="{9A97DD9A-212E-426A-9594-7FEEEC4E1E2E}" destId="{31FF8910-63AB-4043-A89B-AB8E707B7A48}" srcOrd="1" destOrd="0" presId="urn:microsoft.com/office/officeart/2005/8/layout/list1"/>
    <dgm:cxn modelId="{B81CB0C5-AA1E-4155-88E7-A19EC27EBDB1}" type="presOf" srcId="{B7F093E9-7C2E-44B4-8B3B-6CBE0FE3E35E}" destId="{1012288B-580C-4D8E-A1DB-5619E6992D98}" srcOrd="0" destOrd="0" presId="urn:microsoft.com/office/officeart/2005/8/layout/list1"/>
    <dgm:cxn modelId="{F7B5C16F-36DB-8D40-AC0D-2ADA62EDA9CE}" type="presOf" srcId="{A7E7ED27-115C-6745-BC00-96E6E66042C8}" destId="{3ABBBA71-EF6A-41E4-B9DB-7884A5F441C0}" srcOrd="0" destOrd="0" presId="urn:microsoft.com/office/officeart/2005/8/layout/list1"/>
    <dgm:cxn modelId="{1F9E31E8-2B2E-4F8E-AA9B-B5366FE84796}" srcId="{1DBA91F1-7E8C-41C9-A838-D658A98417D5}" destId="{9767D06C-E342-4313-B844-7CBE4BE72372}" srcOrd="2" destOrd="0" parTransId="{07642ABB-36AA-4345-A138-3BA34143FF70}" sibTransId="{5B3210CA-F7F6-43EC-9250-21702872AB7F}"/>
    <dgm:cxn modelId="{8C4DF61B-AB41-4B3C-AC5A-E6632D6E5366}" srcId="{B7F093E9-7C2E-44B4-8B3B-6CBE0FE3E35E}" destId="{3D6FB82D-8702-4FD5-B446-B15492C8E8D3}" srcOrd="1" destOrd="0" parTransId="{01064A5F-A089-4040-BEA5-E691D4390BDE}" sibTransId="{C0A9B8D0-1A45-4904-98C0-4C9491006681}"/>
    <dgm:cxn modelId="{75CF6746-D341-48CC-AC7A-8E28A3A34903}" type="presParOf" srcId="{BF2881D7-900F-4C8E-9F09-9C05371A57B2}" destId="{9FB0A25D-1E70-42A1-9576-9E02D777FD4E}" srcOrd="0" destOrd="0" presId="urn:microsoft.com/office/officeart/2005/8/layout/list1"/>
    <dgm:cxn modelId="{6008D119-B2B8-4210-90F1-3231FCCB360E}" type="presParOf" srcId="{9FB0A25D-1E70-42A1-9576-9E02D777FD4E}" destId="{BE73E007-796D-4489-903F-12724FB5CC09}" srcOrd="0" destOrd="0" presId="urn:microsoft.com/office/officeart/2005/8/layout/list1"/>
    <dgm:cxn modelId="{0D930E14-E5E7-4C18-993D-6C4629C49FFE}" type="presParOf" srcId="{9FB0A25D-1E70-42A1-9576-9E02D777FD4E}" destId="{31FF8910-63AB-4043-A89B-AB8E707B7A48}" srcOrd="1" destOrd="0" presId="urn:microsoft.com/office/officeart/2005/8/layout/list1"/>
    <dgm:cxn modelId="{2B48FCFF-0983-40D5-9E49-FBDD9260800D}" type="presParOf" srcId="{BF2881D7-900F-4C8E-9F09-9C05371A57B2}" destId="{7EB05BDB-5555-4796-8535-314A88387643}" srcOrd="1" destOrd="0" presId="urn:microsoft.com/office/officeart/2005/8/layout/list1"/>
    <dgm:cxn modelId="{CAC5FDEF-616A-43F2-AC6D-BE154E15F6A3}" type="presParOf" srcId="{BF2881D7-900F-4C8E-9F09-9C05371A57B2}" destId="{A3E10D09-1C38-4A24-82EE-5A6C623231D5}" srcOrd="2" destOrd="0" presId="urn:microsoft.com/office/officeart/2005/8/layout/list1"/>
    <dgm:cxn modelId="{2AFDE3E6-B3DC-4E29-B9EE-959DF16B49A0}" type="presParOf" srcId="{BF2881D7-900F-4C8E-9F09-9C05371A57B2}" destId="{4ADA33E3-F576-4BEE-8839-FD6C876D98B5}" srcOrd="3" destOrd="0" presId="urn:microsoft.com/office/officeart/2005/8/layout/list1"/>
    <dgm:cxn modelId="{AAB6C715-034C-4ABB-A74F-E133A1CC10B5}" type="presParOf" srcId="{BF2881D7-900F-4C8E-9F09-9C05371A57B2}" destId="{90673E8C-1446-4013-AA38-FC1EE3BD6C54}" srcOrd="4" destOrd="0" presId="urn:microsoft.com/office/officeart/2005/8/layout/list1"/>
    <dgm:cxn modelId="{C39AED7D-A80F-4E84-B472-D1D555C56C04}" type="presParOf" srcId="{90673E8C-1446-4013-AA38-FC1EE3BD6C54}" destId="{1012288B-580C-4D8E-A1DB-5619E6992D98}" srcOrd="0" destOrd="0" presId="urn:microsoft.com/office/officeart/2005/8/layout/list1"/>
    <dgm:cxn modelId="{29ECFFA8-798D-4B86-BB13-F40133521FFC}" type="presParOf" srcId="{90673E8C-1446-4013-AA38-FC1EE3BD6C54}" destId="{E828DDC4-0756-415A-B957-94B602877A4A}" srcOrd="1" destOrd="0" presId="urn:microsoft.com/office/officeart/2005/8/layout/list1"/>
    <dgm:cxn modelId="{3F26CCE7-2DEA-4038-8F9A-0CC3254B1EAA}" type="presParOf" srcId="{BF2881D7-900F-4C8E-9F09-9C05371A57B2}" destId="{60EE3688-F309-4931-8F7F-576379D488AD}" srcOrd="5" destOrd="0" presId="urn:microsoft.com/office/officeart/2005/8/layout/list1"/>
    <dgm:cxn modelId="{C9C8EBE6-E1E8-489B-8F4B-A149BBF5E280}" type="presParOf" srcId="{BF2881D7-900F-4C8E-9F09-9C05371A57B2}" destId="{3ABBBA71-EF6A-41E4-B9DB-7884A5F441C0}" srcOrd="6" destOrd="0" presId="urn:microsoft.com/office/officeart/2005/8/layout/list1"/>
    <dgm:cxn modelId="{79D87A0F-D6EE-4D74-88BF-EEC44347C829}" type="presParOf" srcId="{BF2881D7-900F-4C8E-9F09-9C05371A57B2}" destId="{EAABDE5D-D995-413D-932A-DBC14797A88A}" srcOrd="7" destOrd="0" presId="urn:microsoft.com/office/officeart/2005/8/layout/list1"/>
    <dgm:cxn modelId="{231C6D46-F37E-4676-9644-78FA196ACCCB}" type="presParOf" srcId="{BF2881D7-900F-4C8E-9F09-9C05371A57B2}" destId="{2B213EDA-1352-4685-938D-F449494E5371}" srcOrd="8" destOrd="0" presId="urn:microsoft.com/office/officeart/2005/8/layout/list1"/>
    <dgm:cxn modelId="{ABC8809B-5C47-4D82-8E79-6772CC4589F0}" type="presParOf" srcId="{2B213EDA-1352-4685-938D-F449494E5371}" destId="{A2108333-CFBA-4258-B92F-D7C0B72566DB}" srcOrd="0" destOrd="0" presId="urn:microsoft.com/office/officeart/2005/8/layout/list1"/>
    <dgm:cxn modelId="{96C36C92-76D8-440A-9D08-051B6489E2AA}" type="presParOf" srcId="{2B213EDA-1352-4685-938D-F449494E5371}" destId="{86A43697-948B-4853-B9AD-64B1F9243917}" srcOrd="1" destOrd="0" presId="urn:microsoft.com/office/officeart/2005/8/layout/list1"/>
    <dgm:cxn modelId="{DFC2FC7A-FA5E-4F68-9196-2D3573E405DD}" type="presParOf" srcId="{BF2881D7-900F-4C8E-9F09-9C05371A57B2}" destId="{13918582-54C1-47CF-9745-315ABFF27B9E}" srcOrd="9" destOrd="0" presId="urn:microsoft.com/office/officeart/2005/8/layout/list1"/>
    <dgm:cxn modelId="{2DD21AC6-C0AC-4EE2-A5E0-0841215D271A}" type="presParOf" srcId="{BF2881D7-900F-4C8E-9F09-9C05371A57B2}" destId="{85F6E77F-A9DB-46BF-B56B-A5918C2B26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0D09-1C38-4A24-82EE-5A6C623231D5}">
      <dsp:nvSpPr>
        <dsp:cNvPr id="0" name=""/>
        <dsp:cNvSpPr/>
      </dsp:nvSpPr>
      <dsp:spPr>
        <a:xfrm>
          <a:off x="0" y="332327"/>
          <a:ext cx="84582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95732" rIns="6564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Learn the concept of paper trading, and build up the idea of the web app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Learn web development with python, html and </a:t>
          </a:r>
          <a:r>
            <a:rPr lang="en-US" sz="1900" kern="1200" dirty="0" err="1" smtClean="0"/>
            <a:t>css</a:t>
          </a:r>
          <a:endParaRPr lang="en-US" sz="1900" kern="1200" dirty="0"/>
        </a:p>
      </dsp:txBody>
      <dsp:txXfrm>
        <a:off x="0" y="332327"/>
        <a:ext cx="8458200" cy="1346625"/>
      </dsp:txXfrm>
    </dsp:sp>
    <dsp:sp modelId="{31FF8910-63AB-4043-A89B-AB8E707B7A48}">
      <dsp:nvSpPr>
        <dsp:cNvPr id="0" name=""/>
        <dsp:cNvSpPr/>
      </dsp:nvSpPr>
      <dsp:spPr>
        <a:xfrm>
          <a:off x="422910" y="20334"/>
          <a:ext cx="592074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</a:t>
          </a:r>
          <a:r>
            <a:rPr lang="en-US" sz="1900" kern="1200" dirty="0" smtClean="0"/>
            <a:t>1: Idea and concept	</a:t>
          </a:r>
          <a:endParaRPr lang="en-US" sz="1900" kern="1200" dirty="0"/>
        </a:p>
      </dsp:txBody>
      <dsp:txXfrm>
        <a:off x="450290" y="47714"/>
        <a:ext cx="5865980" cy="506120"/>
      </dsp:txXfrm>
    </dsp:sp>
    <dsp:sp modelId="{3ABBBA71-EF6A-41E4-B9DB-7884A5F441C0}">
      <dsp:nvSpPr>
        <dsp:cNvPr id="0" name=""/>
        <dsp:cNvSpPr/>
      </dsp:nvSpPr>
      <dsp:spPr>
        <a:xfrm>
          <a:off x="0" y="2030439"/>
          <a:ext cx="8458200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95732" rIns="6564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Get the data from Yahoo Finance, and get the relevant news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Build and test the predictive model, and integrate graphs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 Putting every methods together and debug</a:t>
          </a:r>
          <a:endParaRPr lang="en-US" sz="1900" kern="1200" dirty="0"/>
        </a:p>
      </dsp:txBody>
      <dsp:txXfrm>
        <a:off x="0" y="2030439"/>
        <a:ext cx="8458200" cy="1406475"/>
      </dsp:txXfrm>
    </dsp:sp>
    <dsp:sp modelId="{E828DDC4-0756-415A-B957-94B602877A4A}">
      <dsp:nvSpPr>
        <dsp:cNvPr id="0" name=""/>
        <dsp:cNvSpPr/>
      </dsp:nvSpPr>
      <dsp:spPr>
        <a:xfrm>
          <a:off x="422910" y="1749999"/>
          <a:ext cx="592074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</a:t>
          </a:r>
          <a:r>
            <a:rPr lang="en-US" sz="1900" kern="1200" dirty="0" smtClean="0"/>
            <a:t>2: Building the back-end</a:t>
          </a:r>
          <a:endParaRPr lang="en-US" sz="1900" kern="1200" dirty="0"/>
        </a:p>
      </dsp:txBody>
      <dsp:txXfrm>
        <a:off x="450290" y="1777379"/>
        <a:ext cx="5865980" cy="506120"/>
      </dsp:txXfrm>
    </dsp:sp>
    <dsp:sp modelId="{85F6E77F-A9DB-46BF-B56B-A5918C2B269D}">
      <dsp:nvSpPr>
        <dsp:cNvPr id="0" name=""/>
        <dsp:cNvSpPr/>
      </dsp:nvSpPr>
      <dsp:spPr>
        <a:xfrm>
          <a:off x="0" y="3819954"/>
          <a:ext cx="8458200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95732" rIns="6564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Get familiar with html and </a:t>
          </a:r>
          <a:r>
            <a:rPr lang="en-US" sz="1900" kern="1200" dirty="0" err="1" smtClean="0"/>
            <a:t>css</a:t>
          </a:r>
          <a:r>
            <a:rPr lang="en-US" sz="1900" kern="1200" dirty="0" smtClean="0"/>
            <a:t>, and focus on the front-end </a:t>
          </a:r>
          <a:endParaRPr lang="en-US" sz="1900" kern="1200" dirty="0"/>
        </a:p>
      </dsp:txBody>
      <dsp:txXfrm>
        <a:off x="0" y="3819954"/>
        <a:ext cx="8458200" cy="793012"/>
      </dsp:txXfrm>
    </dsp:sp>
    <dsp:sp modelId="{86A43697-948B-4853-B9AD-64B1F9243917}">
      <dsp:nvSpPr>
        <dsp:cNvPr id="0" name=""/>
        <dsp:cNvSpPr/>
      </dsp:nvSpPr>
      <dsp:spPr>
        <a:xfrm>
          <a:off x="422910" y="3539514"/>
          <a:ext cx="5920740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</a:t>
          </a:r>
          <a:r>
            <a:rPr lang="en-US" sz="1900" kern="1200" dirty="0" smtClean="0"/>
            <a:t>3: Building the front-end</a:t>
          </a:r>
          <a:endParaRPr lang="en-US" sz="1900" kern="1200" dirty="0"/>
        </a:p>
      </dsp:txBody>
      <dsp:txXfrm>
        <a:off x="450290" y="3566894"/>
        <a:ext cx="586598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3213" y="0"/>
            <a:ext cx="42656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23213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3611" y="0"/>
            <a:ext cx="1065213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123612" y="10886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11/20/16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4" y="0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Patutu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Tuan Tran, Tung D. Nguyen, Paolo </a:t>
            </a:r>
            <a:r>
              <a:rPr lang="en-US" dirty="0" err="1" smtClean="0"/>
              <a:t>Ratti</a:t>
            </a:r>
            <a:r>
              <a:rPr lang="en-US" dirty="0" smtClean="0"/>
              <a:t> Tamayo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digital training ground for those who want to hone their trading skills</a:t>
            </a:r>
            <a:endParaRPr lang="en-US" dirty="0" smtClean="0"/>
          </a:p>
          <a:p>
            <a:r>
              <a:rPr lang="en-US" dirty="0" smtClean="0"/>
              <a:t>Also a simple interface for beginners to get used to the basic information that would appear in real </a:t>
            </a:r>
            <a:r>
              <a:rPr lang="mr-IN" dirty="0" smtClean="0"/>
              <a:t>–</a:t>
            </a:r>
            <a:r>
              <a:rPr lang="en-US" dirty="0" smtClean="0"/>
              <a:t> time markets</a:t>
            </a:r>
          </a:p>
          <a:p>
            <a:r>
              <a:rPr lang="en-US" dirty="0" smtClean="0"/>
              <a:t>A way to generate an understanding of the impact global news has on the stock markets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and Feature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752600"/>
            <a:ext cx="9829798" cy="4724400"/>
          </a:xfrm>
        </p:spPr>
        <p:txBody>
          <a:bodyPr/>
          <a:lstStyle/>
          <a:p>
            <a:r>
              <a:rPr lang="en-US" dirty="0" smtClean="0"/>
              <a:t>Related news, stock data, predictions, graphs and invested money are updated on a daily basis</a:t>
            </a:r>
          </a:p>
          <a:p>
            <a:r>
              <a:rPr lang="en-US" dirty="0"/>
              <a:t>A fast-forward feature for day </a:t>
            </a:r>
            <a:r>
              <a:rPr lang="en-US" dirty="0" smtClean="0"/>
              <a:t>increment</a:t>
            </a:r>
          </a:p>
          <a:p>
            <a:r>
              <a:rPr lang="en-US" dirty="0"/>
              <a:t>Allows for buying and selling stocks</a:t>
            </a:r>
            <a:endParaRPr lang="en-US" dirty="0" smtClean="0"/>
          </a:p>
          <a:p>
            <a:r>
              <a:rPr lang="en-US" dirty="0" smtClean="0"/>
              <a:t>A mechanism to keep track of the total amount of money and stocks owned</a:t>
            </a:r>
            <a:endParaRPr lang="en-US" dirty="0" smtClean="0"/>
          </a:p>
          <a:p>
            <a:r>
              <a:rPr lang="en-US" dirty="0" smtClean="0"/>
              <a:t>A predictive model for future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built it</a:t>
            </a:r>
            <a:endParaRPr lang="en-US" dirty="0"/>
          </a:p>
        </p:txBody>
      </p:sp>
      <p:graphicFrame>
        <p:nvGraphicFramePr>
          <p:cNvPr id="5" name="Content Placeholder 4" descr="Vertical Box List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981476"/>
              </p:ext>
            </p:extLst>
          </p:nvPr>
        </p:nvGraphicFramePr>
        <p:xfrm>
          <a:off x="2284412" y="1843698"/>
          <a:ext cx="8458200" cy="4633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2413" y="1981200"/>
            <a:ext cx="9829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database of users and companies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Web crawling mechanism to fetch relevant news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Better predictive models and graphs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Larger and more time frames for users to choose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Refined number formatting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Improve the front-end</a:t>
            </a: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7412" y="2682398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>The collage of  international currency symbols in this template's design gives you a wealth of options.  Use it for presentations on business and finance, accounting, investing, economics, and other money-related subjects. This template includes  slide layouts with bulleted lists, charts,  graphs, a table, and more, all in a widescreen (16X9) format.
</APDescription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835482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2012-05-11T02:04:00+00:00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1564226</Value>
    </PublishStatusLookup>
    <APAuthor xmlns="4873beb7-5857-4685-be1f-d57550cc96cc">
      <UserInfo>
        <DisplayName>REDMOND\v-vaddu</DisplayName>
        <AccountId>2567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TP102895245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B659DB-6E6B-4A77-8C3D-55BAF4829843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BB87B-569C-4215-834E-E429441A0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0</TotalTime>
  <Words>241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</vt:lpstr>
      <vt:lpstr>Mangal</vt:lpstr>
      <vt:lpstr>Arial</vt:lpstr>
      <vt:lpstr>Currency Symbols 16x9</vt:lpstr>
      <vt:lpstr>Patutu</vt:lpstr>
      <vt:lpstr>Purpose</vt:lpstr>
      <vt:lpstr>Functionality and Feature</vt:lpstr>
      <vt:lpstr>How we built it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Tung  Nguyen</dc:creator>
  <cp:lastModifiedBy/>
  <cp:revision>1</cp:revision>
  <dcterms:created xsi:type="dcterms:W3CDTF">2016-11-20T17:52:36Z</dcterms:created>
  <dcterms:modified xsi:type="dcterms:W3CDTF">2016-11-20T19:42:09Z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