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5" r:id="rId2"/>
    <p:sldMasterId id="2147483661" r:id="rId3"/>
  </p:sldMasterIdLst>
  <p:notesMasterIdLst>
    <p:notesMasterId r:id="rId27"/>
  </p:notesMasterIdLst>
  <p:handoutMasterIdLst>
    <p:handoutMasterId r:id="rId28"/>
  </p:handoutMasterIdLst>
  <p:sldIdLst>
    <p:sldId id="342" r:id="rId4"/>
    <p:sldId id="343" r:id="rId5"/>
    <p:sldId id="346" r:id="rId6"/>
    <p:sldId id="379" r:id="rId7"/>
    <p:sldId id="380" r:id="rId8"/>
    <p:sldId id="381" r:id="rId9"/>
    <p:sldId id="384" r:id="rId10"/>
    <p:sldId id="382" r:id="rId11"/>
    <p:sldId id="383" r:id="rId12"/>
    <p:sldId id="386" r:id="rId13"/>
    <p:sldId id="385" r:id="rId14"/>
    <p:sldId id="387" r:id="rId15"/>
    <p:sldId id="392" r:id="rId16"/>
    <p:sldId id="388" r:id="rId17"/>
    <p:sldId id="389" r:id="rId18"/>
    <p:sldId id="390" r:id="rId19"/>
    <p:sldId id="391" r:id="rId20"/>
    <p:sldId id="368" r:id="rId21"/>
    <p:sldId id="369" r:id="rId22"/>
    <p:sldId id="370" r:id="rId23"/>
    <p:sldId id="371" r:id="rId24"/>
    <p:sldId id="372" r:id="rId25"/>
    <p:sldId id="3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A2"/>
    <a:srgbClr val="00B0F0"/>
    <a:srgbClr val="DD6A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94" autoAdjust="0"/>
  </p:normalViewPr>
  <p:slideViewPr>
    <p:cSldViewPr>
      <p:cViewPr varScale="1">
        <p:scale>
          <a:sx n="99" d="100"/>
          <a:sy n="99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3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0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400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AFC0E66D-F2C2-46DC-A6A1-21B3593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5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9280A0-D67D-4D09-B5DC-A914C9EB5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71B-8BC0-4F19-852A-C20BDE083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EA54-0CFE-49E2-B5D9-C65E80B7E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5A09-8345-4F7E-B0CB-EFCC25FC9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283D-B6E3-47F3-9DD4-7615357FD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9C25-82AE-4821-96E0-F86B2983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B48E-31FF-4A72-B684-8DBC5C69E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A34A0-94FB-4C49-B90A-6229EBFF3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9D98-B411-44BE-A67F-28D0BA8E8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9A8B-0753-44C9-87BC-A7F53384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3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2227-7380-4EFB-967E-C2A518EE5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05EE-84A4-46BF-9F52-74BA1BD22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20-8185-497F-B890-55BFCF186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1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5415-1418-4FE8-9292-91E1CC8C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F7037-22A5-415B-9AA7-48A6CB6FB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31AE8-663B-4C7C-9198-171ADBE3C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4AFE-BAA8-414E-ABA9-B1EA3A3D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7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6ABB7-68D5-4DE2-A1FF-216DFE117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5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FF4C-F288-49E6-B6BA-4C5747555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2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6897-5220-46BD-AA21-08244B3E0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8C65C-F6AA-4570-9664-97A35503B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5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1CE4D-809C-40E1-B687-A9AEF621D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90C75-1B14-4D11-ABBA-F8FF3BF11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17EF0-1F4A-4880-8E25-93F92EBC6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0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6EF91-7059-4A35-BA21-A8DF50BE0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B9EE-16BE-4CD7-8B29-42AC924AD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4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B59D-6361-4E2A-8B72-67611EB07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7CED4-237A-4CBA-A652-D2DF9C360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82DC8-2EDB-4912-8B28-7646C474C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712B9-077B-47E5-96FD-3AAE54B0A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22F6-8EB6-435A-9AA8-CEF78E16E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369B-6E12-4C4F-8E7E-DFB1A0C46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AC8B-4D25-4B95-9606-3064E5255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0BA3-57C6-4ED0-8C41-9B79E180A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D487-487A-45FF-A9DB-E65A0027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1FB594C0-B367-47A0-A50F-0A654AD11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4C8491-CCD8-4E06-9D65-728AAC943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758FC5-EB5F-4110-9271-04049FAB3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486FC1-4A23-4D91-9099-AE80E98EB68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Project: </a:t>
            </a:r>
            <a:br>
              <a:rPr lang="en-US" dirty="0" smtClean="0"/>
            </a:br>
            <a:r>
              <a:rPr lang="en-US" dirty="0" smtClean="0"/>
              <a:t>Virtual Memory Manager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828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Bic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sz="2400" dirty="0" smtClean="0"/>
              <a:t>For </a:t>
            </a:r>
            <a:r>
              <a:rPr lang="en-US" sz="2400" b="1" dirty="0" smtClean="0"/>
              <a:t>write</a:t>
            </a:r>
            <a:r>
              <a:rPr lang="en-US" sz="2400" dirty="0" smtClean="0"/>
              <a:t> access:</a:t>
            </a:r>
            <a:endParaRPr lang="en-SG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ST or </a:t>
            </a:r>
            <a:r>
              <a:rPr lang="en-US" sz="2400" dirty="0"/>
              <a:t>PT entry </a:t>
            </a:r>
            <a:r>
              <a:rPr lang="en-US" sz="2400" dirty="0" smtClean="0"/>
              <a:t>is -1 </a:t>
            </a:r>
            <a:r>
              <a:rPr lang="en-US" sz="2400" dirty="0"/>
              <a:t>then output “pf”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ST entry </a:t>
            </a:r>
            <a:r>
              <a:rPr lang="en-US" sz="2400" dirty="0" smtClean="0"/>
              <a:t>is 0 </a:t>
            </a:r>
            <a:r>
              <a:rPr lang="en-US" sz="2400" dirty="0"/>
              <a:t>then </a:t>
            </a:r>
            <a:endParaRPr lang="en-US" sz="2400" dirty="0" smtClean="0"/>
          </a:p>
          <a:p>
            <a:pPr lvl="2"/>
            <a:r>
              <a:rPr lang="en-US" dirty="0" smtClean="0"/>
              <a:t>allocate </a:t>
            </a:r>
            <a:r>
              <a:rPr lang="en-US" dirty="0" smtClean="0"/>
              <a:t>new </a:t>
            </a:r>
            <a:r>
              <a:rPr lang="en-US" dirty="0"/>
              <a:t>blank PT (all zeroes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update </a:t>
            </a:r>
            <a:r>
              <a:rPr lang="en-US" dirty="0"/>
              <a:t>the ST entry </a:t>
            </a:r>
            <a:r>
              <a:rPr lang="en-US" dirty="0" smtClean="0"/>
              <a:t>accordingly</a:t>
            </a:r>
          </a:p>
          <a:p>
            <a:pPr lvl="2"/>
            <a:r>
              <a:rPr lang="en-US" dirty="0" smtClean="0"/>
              <a:t>continue </a:t>
            </a:r>
            <a:r>
              <a:rPr lang="en-US" dirty="0"/>
              <a:t>with the translation process;  </a:t>
            </a:r>
            <a:endParaRPr lang="en-US" dirty="0" smtClean="0"/>
          </a:p>
          <a:p>
            <a:endParaRPr lang="en-SG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88758" y="4122559"/>
            <a:ext cx="6732412" cy="2507214"/>
            <a:chOff x="1066800" y="1409700"/>
            <a:chExt cx="4914900" cy="1772285"/>
          </a:xfrm>
        </p:grpSpPr>
        <p:sp>
          <p:nvSpPr>
            <p:cNvPr id="7" name="Rectangle 6"/>
            <p:cNvSpPr/>
            <p:nvPr/>
          </p:nvSpPr>
          <p:spPr>
            <a:xfrm>
              <a:off x="1076960" y="2094865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2065" y="2095500"/>
              <a:ext cx="14859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800" y="2095500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2954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0668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097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524000" y="140970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PM[s]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638300" y="16383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2209800" y="2109470"/>
              <a:ext cx="228600" cy="21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20955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91055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1242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5527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2385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0386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38600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530215" y="2095500"/>
              <a:ext cx="450850" cy="4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529580" y="2438400"/>
              <a:ext cx="452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>
              <a:off x="1524317" y="203676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518920" y="2610485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ST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638300" y="2105025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10000" y="209550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500245" y="1981200"/>
              <a:ext cx="3543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4866640" y="1870710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w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966970" y="1976120"/>
              <a:ext cx="3282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90185" y="209804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3467100" y="1409700"/>
              <a:ext cx="8001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PM[PM[s]+p]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04920" y="1647825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4147820" y="2099945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5638800" y="2085340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3240405" y="1812290"/>
              <a:ext cx="114935" cy="148145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3237865" y="2620010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PT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4958397" y="203549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4890770" y="2619375"/>
              <a:ext cx="290195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page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8851879">
              <a:off x="1496695" y="1884680"/>
              <a:ext cx="1264285" cy="1330325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2" name="Arc 41"/>
            <p:cNvSpPr/>
            <p:nvPr/>
          </p:nvSpPr>
          <p:spPr>
            <a:xfrm rot="18851879">
              <a:off x="3692842" y="1956118"/>
              <a:ext cx="960755" cy="972820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1981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sz="2400" dirty="0" smtClean="0"/>
              <a:t>For </a:t>
            </a:r>
            <a:r>
              <a:rPr lang="en-US" sz="2400" b="1" dirty="0" smtClean="0"/>
              <a:t>write</a:t>
            </a:r>
            <a:r>
              <a:rPr lang="en-US" sz="2400" dirty="0" smtClean="0"/>
              <a:t> access (</a:t>
            </a:r>
            <a:r>
              <a:rPr lang="en-US" sz="2400" dirty="0" smtClean="0"/>
              <a:t>cont.):</a:t>
            </a:r>
            <a:endParaRPr lang="en-SG" sz="2400" dirty="0"/>
          </a:p>
          <a:p>
            <a:pPr lvl="1"/>
            <a:r>
              <a:rPr lang="en-US" sz="2400" dirty="0" smtClean="0"/>
              <a:t>if PT </a:t>
            </a:r>
            <a:r>
              <a:rPr lang="en-US" sz="2400" dirty="0"/>
              <a:t>entry </a:t>
            </a:r>
            <a:r>
              <a:rPr lang="en-US" sz="2400" dirty="0" smtClean="0"/>
              <a:t>is 0 </a:t>
            </a:r>
            <a:r>
              <a:rPr lang="en-US" sz="2400" dirty="0"/>
              <a:t>then </a:t>
            </a:r>
            <a:endParaRPr lang="en-US" sz="2400" dirty="0" smtClean="0"/>
          </a:p>
          <a:p>
            <a:pPr lvl="2"/>
            <a:r>
              <a:rPr lang="en-US" dirty="0" smtClean="0"/>
              <a:t>create </a:t>
            </a:r>
            <a:r>
              <a:rPr lang="en-US" dirty="0"/>
              <a:t>a new blank </a:t>
            </a:r>
            <a:r>
              <a:rPr lang="en-US" dirty="0" smtClean="0"/>
              <a:t>page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pdate the PT entry accordingly</a:t>
            </a:r>
            <a:endParaRPr lang="en-US" dirty="0" smtClean="0"/>
          </a:p>
          <a:p>
            <a:pPr lvl="2"/>
            <a:r>
              <a:rPr lang="en-US" dirty="0" smtClean="0"/>
              <a:t>continue </a:t>
            </a:r>
            <a:r>
              <a:rPr lang="en-US" dirty="0"/>
              <a:t>with the translation process</a:t>
            </a:r>
            <a:endParaRPr lang="en-SG" dirty="0"/>
          </a:p>
          <a:p>
            <a:pPr lvl="1"/>
            <a:r>
              <a:rPr lang="en-US" sz="2400" dirty="0"/>
              <a:t>Otherwise output the corresponding </a:t>
            </a:r>
            <a:r>
              <a:rPr lang="en-US" sz="2400" dirty="0" smtClean="0"/>
              <a:t>PA 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21777" y="4045416"/>
            <a:ext cx="6732412" cy="2507214"/>
            <a:chOff x="1066800" y="1409700"/>
            <a:chExt cx="4914900" cy="1772285"/>
          </a:xfrm>
        </p:grpSpPr>
        <p:sp>
          <p:nvSpPr>
            <p:cNvPr id="7" name="Rectangle 6"/>
            <p:cNvSpPr/>
            <p:nvPr/>
          </p:nvSpPr>
          <p:spPr>
            <a:xfrm>
              <a:off x="1076960" y="2094865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2065" y="2095500"/>
              <a:ext cx="14859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800" y="2095500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2954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0668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097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524000" y="140970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PM[s]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638300" y="16383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2209800" y="2109470"/>
              <a:ext cx="228600" cy="21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20955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91055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1242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5527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2385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0386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38600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530215" y="2095500"/>
              <a:ext cx="450850" cy="4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529580" y="2438400"/>
              <a:ext cx="452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>
              <a:off x="1524317" y="203676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518920" y="2610485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ST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638300" y="2105025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10000" y="209550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500245" y="1981200"/>
              <a:ext cx="3543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4866640" y="1870710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w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966970" y="1976120"/>
              <a:ext cx="3282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90185" y="209804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3467100" y="1409700"/>
              <a:ext cx="8001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PM[PM[s]+p]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04920" y="1647825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4147820" y="2099945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5638800" y="2085340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3240405" y="1812290"/>
              <a:ext cx="114935" cy="148145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3237865" y="2620010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PT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4958397" y="203549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4890770" y="2619375"/>
              <a:ext cx="290195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page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8851879">
              <a:off x="1496695" y="1884680"/>
              <a:ext cx="1264285" cy="1330325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2" name="Arc 41"/>
            <p:cNvSpPr/>
            <p:nvPr/>
          </p:nvSpPr>
          <p:spPr>
            <a:xfrm rot="18851879">
              <a:off x="3692842" y="1956118"/>
              <a:ext cx="960755" cy="972820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8343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Initialization </a:t>
            </a:r>
            <a:r>
              <a:rPr lang="en-SG" dirty="0"/>
              <a:t>of </a:t>
            </a:r>
            <a:r>
              <a:rPr lang="en-SG" dirty="0" smtClean="0"/>
              <a:t>PM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400" dirty="0" smtClean="0"/>
              <a:t>Read </a:t>
            </a:r>
            <a:r>
              <a:rPr lang="en-US" sz="2400" dirty="0" err="1" smtClean="0"/>
              <a:t>init</a:t>
            </a:r>
            <a:r>
              <a:rPr lang="en-US" sz="2400" dirty="0" smtClean="0"/>
              <a:t> file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 </a:t>
            </a:r>
            <a:r>
              <a:rPr lang="en-US" sz="2400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s</a:t>
            </a:r>
            <a:r>
              <a:rPr lang="en-US" sz="2400" baseline="-25000" dirty="0"/>
              <a:t>2 </a:t>
            </a:r>
            <a:r>
              <a:rPr lang="en-US" sz="2400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s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endParaRPr lang="en-SG" sz="2400" dirty="0"/>
          </a:p>
          <a:p>
            <a:pPr marL="0" indent="0">
              <a:buNone/>
            </a:pPr>
            <a:r>
              <a:rPr lang="en-US" sz="2400" dirty="0" smtClean="0"/>
              <a:t>	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 f</a:t>
            </a:r>
            <a:r>
              <a:rPr lang="en-US" sz="2400" baseline="-25000" dirty="0"/>
              <a:t>1</a:t>
            </a:r>
            <a:r>
              <a:rPr lang="en-US" sz="2400" dirty="0"/>
              <a:t> p</a:t>
            </a:r>
            <a:r>
              <a:rPr lang="en-US" sz="2400" baseline="-25000" dirty="0"/>
              <a:t>2 </a:t>
            </a:r>
            <a:r>
              <a:rPr lang="en-US" sz="2400" dirty="0"/>
              <a:t>s</a:t>
            </a:r>
            <a:r>
              <a:rPr lang="en-US" sz="2400" baseline="-25000" dirty="0"/>
              <a:t>2 </a:t>
            </a:r>
            <a:r>
              <a:rPr lang="en-US" sz="2400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… p</a:t>
            </a:r>
            <a:r>
              <a:rPr lang="en-US" sz="2400" baseline="-25000" dirty="0"/>
              <a:t>m</a:t>
            </a:r>
            <a:r>
              <a:rPr lang="en-US" sz="2400" dirty="0"/>
              <a:t> </a:t>
            </a:r>
            <a:r>
              <a:rPr lang="en-US" sz="2400" dirty="0" err="1"/>
              <a:t>s</a:t>
            </a:r>
            <a:r>
              <a:rPr lang="en-US" sz="2400" baseline="-25000" dirty="0" err="1"/>
              <a:t>m</a:t>
            </a:r>
            <a:r>
              <a:rPr lang="en-US" sz="2400" dirty="0"/>
              <a:t> </a:t>
            </a:r>
            <a:r>
              <a:rPr lang="en-US" sz="2400" dirty="0" err="1"/>
              <a:t>f</a:t>
            </a:r>
            <a:r>
              <a:rPr lang="en-US" sz="2400" baseline="-25000" dirty="0" err="1"/>
              <a:t>m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err="1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: PT </a:t>
            </a:r>
            <a:r>
              <a:rPr lang="en-US" sz="2400" dirty="0"/>
              <a:t>of </a:t>
            </a:r>
            <a:r>
              <a:rPr lang="en-US" sz="2400" dirty="0" smtClean="0"/>
              <a:t>segment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starts</a:t>
            </a:r>
            <a:r>
              <a:rPr lang="en-US" sz="2400" baseline="-25000" dirty="0"/>
              <a:t> </a:t>
            </a:r>
            <a:r>
              <a:rPr lang="en-US" sz="2400" dirty="0"/>
              <a:t>at address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i</a:t>
            </a:r>
          </a:p>
          <a:p>
            <a:pPr lvl="1"/>
            <a:r>
              <a:rPr lang="en-US" sz="2400" dirty="0"/>
              <a:t>If f</a:t>
            </a:r>
            <a:r>
              <a:rPr lang="en-US" sz="2400" baseline="-25000" dirty="0"/>
              <a:t>i</a:t>
            </a:r>
            <a:r>
              <a:rPr lang="en-US" sz="2400" dirty="0"/>
              <a:t> = ‒1 then the corresponding PT is not </a:t>
            </a:r>
            <a:r>
              <a:rPr lang="en-US" sz="2400" dirty="0" smtClean="0"/>
              <a:t>resident</a:t>
            </a:r>
            <a:endParaRPr lang="en-SG" sz="2400" dirty="0"/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smtClean="0"/>
              <a:t>15 512</a:t>
            </a:r>
            <a:r>
              <a:rPr lang="en-US" sz="2400" dirty="0"/>
              <a:t>: </a:t>
            </a:r>
            <a:r>
              <a:rPr lang="en-US" sz="2400" dirty="0" smtClean="0"/>
              <a:t>PT </a:t>
            </a:r>
            <a:r>
              <a:rPr lang="en-US" sz="2400" dirty="0"/>
              <a:t>of </a:t>
            </a:r>
            <a:r>
              <a:rPr lang="en-US" sz="2400" dirty="0" err="1" smtClean="0"/>
              <a:t>seg</a:t>
            </a:r>
            <a:r>
              <a:rPr lang="en-US" sz="2400" dirty="0" smtClean="0"/>
              <a:t> </a:t>
            </a:r>
            <a:r>
              <a:rPr lang="en-US" sz="2400" dirty="0"/>
              <a:t>15 starts at address 512</a:t>
            </a:r>
            <a:r>
              <a:rPr lang="en-US" sz="2400" dirty="0" smtClean="0"/>
              <a:t>.  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</a:t>
            </a:r>
            <a:r>
              <a:rPr lang="en-US" sz="2400" dirty="0" smtClean="0"/>
              <a:t>9 -1: PT of </a:t>
            </a:r>
            <a:r>
              <a:rPr lang="en-US" sz="2400" dirty="0" err="1" smtClean="0"/>
              <a:t>seg</a:t>
            </a:r>
            <a:r>
              <a:rPr lang="en-US" sz="2400" dirty="0" smtClean="0"/>
              <a:t> 9 is not resident</a:t>
            </a:r>
            <a:endParaRPr lang="en-SG" sz="2400" dirty="0"/>
          </a:p>
          <a:p>
            <a:r>
              <a:rPr lang="en-US" sz="2400" dirty="0" err="1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err="1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/>
              <a:t>: page </a:t>
            </a:r>
            <a:r>
              <a:rPr lang="en-US" sz="2400" dirty="0" err="1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of segment </a:t>
            </a:r>
            <a:r>
              <a:rPr lang="en-US" sz="2400" dirty="0" err="1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/>
              <a:t>starts</a:t>
            </a:r>
            <a:r>
              <a:rPr lang="en-US" sz="2400" baseline="-25000" dirty="0"/>
              <a:t> </a:t>
            </a:r>
            <a:r>
              <a:rPr lang="en-US" sz="2400" dirty="0"/>
              <a:t>at address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endParaRPr lang="en-SG" sz="2400" dirty="0"/>
          </a:p>
          <a:p>
            <a:pPr lvl="1"/>
            <a:r>
              <a:rPr lang="en-US" sz="2400" dirty="0"/>
              <a:t>If f</a:t>
            </a:r>
            <a:r>
              <a:rPr lang="en-US" sz="2400" baseline="-25000" dirty="0"/>
              <a:t>i</a:t>
            </a:r>
            <a:r>
              <a:rPr lang="en-US" sz="2400" dirty="0"/>
              <a:t> = ‒1 then the corresponding </a:t>
            </a:r>
            <a:r>
              <a:rPr lang="en-US" sz="2400" dirty="0" smtClean="0"/>
              <a:t>page is </a:t>
            </a:r>
            <a:r>
              <a:rPr lang="en-US" sz="2400" dirty="0"/>
              <a:t>not </a:t>
            </a:r>
            <a:r>
              <a:rPr lang="en-US" sz="2400" dirty="0" smtClean="0"/>
              <a:t>resident</a:t>
            </a:r>
            <a:endParaRPr lang="en-US" sz="2400" dirty="0" smtClean="0"/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smtClean="0"/>
              <a:t>7 13 4096: </a:t>
            </a:r>
            <a:r>
              <a:rPr lang="en-US" sz="2400" dirty="0"/>
              <a:t>page 7 of </a:t>
            </a:r>
            <a:r>
              <a:rPr lang="en-US" sz="2400" dirty="0" err="1" smtClean="0"/>
              <a:t>seg</a:t>
            </a:r>
            <a:r>
              <a:rPr lang="en-US" sz="2400" dirty="0" smtClean="0"/>
              <a:t> </a:t>
            </a:r>
            <a:r>
              <a:rPr lang="en-US" sz="2400" dirty="0"/>
              <a:t>13 starts at </a:t>
            </a:r>
            <a:r>
              <a:rPr lang="en-US" sz="2400" dirty="0" smtClean="0"/>
              <a:t>4096</a:t>
            </a:r>
          </a:p>
          <a:p>
            <a:pPr marL="457200" lvl="1" indent="0">
              <a:buNone/>
            </a:pPr>
            <a:r>
              <a:rPr lang="en-US" sz="2400" dirty="0" smtClean="0"/>
              <a:t> 		  8 13 -1</a:t>
            </a:r>
            <a:r>
              <a:rPr lang="en-US" sz="2400" dirty="0"/>
              <a:t>: page </a:t>
            </a:r>
            <a:r>
              <a:rPr lang="en-US" sz="2400" dirty="0" smtClean="0"/>
              <a:t>8 </a:t>
            </a:r>
            <a:r>
              <a:rPr lang="en-US" sz="2400" dirty="0"/>
              <a:t>of </a:t>
            </a:r>
            <a:r>
              <a:rPr lang="en-US" sz="2400" dirty="0" err="1"/>
              <a:t>seg</a:t>
            </a:r>
            <a:r>
              <a:rPr lang="en-US" sz="2400" dirty="0"/>
              <a:t> 13 </a:t>
            </a:r>
            <a:r>
              <a:rPr lang="en-US" sz="2400" dirty="0" smtClean="0"/>
              <a:t>is not resident</a:t>
            </a:r>
            <a:endParaRPr lang="en-SG" sz="24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Initialization </a:t>
            </a:r>
            <a:r>
              <a:rPr lang="en-SG" dirty="0"/>
              <a:t>of </a:t>
            </a:r>
            <a:r>
              <a:rPr lang="en-SG" dirty="0" smtClean="0"/>
              <a:t>PM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400" dirty="0" smtClean="0"/>
              <a:t>Initialize </a:t>
            </a:r>
            <a:r>
              <a:rPr lang="en-US" sz="2400" dirty="0"/>
              <a:t>PM </a:t>
            </a:r>
            <a:r>
              <a:rPr lang="en-US" sz="2400" dirty="0" smtClean="0"/>
              <a:t>as </a:t>
            </a:r>
            <a:r>
              <a:rPr lang="en-US" sz="2400" dirty="0"/>
              <a:t>follows:</a:t>
            </a:r>
            <a:endParaRPr lang="en-SG" sz="2400" dirty="0"/>
          </a:p>
          <a:p>
            <a:pPr lvl="1"/>
            <a:r>
              <a:rPr lang="en-US" sz="2400" dirty="0"/>
              <a:t>Read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f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pairs </a:t>
            </a:r>
            <a:r>
              <a:rPr lang="en-US" sz="2400" dirty="0"/>
              <a:t>and make </a:t>
            </a:r>
            <a:r>
              <a:rPr lang="en-US" sz="2400" dirty="0" smtClean="0"/>
              <a:t>corresponding </a:t>
            </a:r>
            <a:r>
              <a:rPr lang="en-US" sz="2400" dirty="0"/>
              <a:t>entries in </a:t>
            </a:r>
            <a:r>
              <a:rPr lang="en-US" sz="2400" dirty="0" smtClean="0"/>
              <a:t>ST</a:t>
            </a:r>
            <a:endParaRPr lang="en-SG" sz="2400" dirty="0"/>
          </a:p>
          <a:p>
            <a:pPr lvl="1"/>
            <a:r>
              <a:rPr lang="en-US" sz="2400" dirty="0"/>
              <a:t>Read </a:t>
            </a:r>
            <a:r>
              <a:rPr lang="en-US" sz="2400" dirty="0" err="1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err="1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 smtClean="0"/>
              <a:t>triples </a:t>
            </a:r>
            <a:r>
              <a:rPr lang="en-US" sz="2400" dirty="0"/>
              <a:t>and make </a:t>
            </a:r>
            <a:r>
              <a:rPr lang="en-US" sz="2400" dirty="0" smtClean="0"/>
              <a:t>entries </a:t>
            </a:r>
            <a:r>
              <a:rPr lang="en-US" sz="2400" dirty="0"/>
              <a:t>in the PT’s</a:t>
            </a:r>
            <a:endParaRPr lang="en-SG" sz="2400" dirty="0"/>
          </a:p>
          <a:p>
            <a:pPr lvl="1"/>
            <a:r>
              <a:rPr lang="en-US" sz="2400" dirty="0"/>
              <a:t>Create </a:t>
            </a:r>
            <a:r>
              <a:rPr lang="en-US" sz="2400" dirty="0" smtClean="0"/>
              <a:t>bitmap </a:t>
            </a:r>
            <a:r>
              <a:rPr lang="en-US" sz="2400" dirty="0"/>
              <a:t>to </a:t>
            </a:r>
            <a:r>
              <a:rPr lang="en-US" sz="2400" dirty="0" smtClean="0"/>
              <a:t>show which </a:t>
            </a:r>
            <a:r>
              <a:rPr lang="en-US" sz="2400" dirty="0"/>
              <a:t>frames </a:t>
            </a:r>
            <a:r>
              <a:rPr lang="en-US" sz="2400" dirty="0" smtClean="0"/>
              <a:t>are </a:t>
            </a:r>
            <a:r>
              <a:rPr lang="en-US" sz="2400" dirty="0" smtClean="0"/>
              <a:t>free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Note: each f is a PA, not just a frame number!!</a:t>
            </a:r>
            <a:endParaRPr lang="en-SG" sz="2400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Running </a:t>
            </a:r>
            <a:r>
              <a:rPr lang="en-SG" dirty="0"/>
              <a:t>the VM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Read </a:t>
            </a:r>
            <a:r>
              <a:rPr lang="en-US" sz="2400" dirty="0" smtClean="0"/>
              <a:t>input file</a:t>
            </a:r>
            <a:r>
              <a:rPr lang="en-US" sz="2400" dirty="0" smtClean="0"/>
              <a:t>: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VA</a:t>
            </a:r>
            <a:r>
              <a:rPr lang="en-US" sz="2400" baseline="-25000" dirty="0"/>
              <a:t>1</a:t>
            </a:r>
            <a:r>
              <a:rPr lang="en-US" sz="2400" dirty="0"/>
              <a:t> o</a:t>
            </a:r>
            <a:r>
              <a:rPr lang="en-US" sz="2400" baseline="-25000" dirty="0"/>
              <a:t>2</a:t>
            </a:r>
            <a:r>
              <a:rPr lang="en-US" sz="2400" dirty="0"/>
              <a:t> VA</a:t>
            </a:r>
            <a:r>
              <a:rPr lang="en-US" sz="2400" baseline="-25000" dirty="0"/>
              <a:t>2</a:t>
            </a:r>
            <a:r>
              <a:rPr lang="en-US" sz="2400" dirty="0"/>
              <a:t> … o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endParaRPr lang="en-SG" sz="2400" dirty="0"/>
          </a:p>
          <a:p>
            <a:pPr lvl="1"/>
            <a:r>
              <a:rPr lang="en-US" sz="2400" dirty="0" smtClean="0"/>
              <a:t>each </a:t>
            </a:r>
            <a:r>
              <a:rPr lang="en-US" sz="2400" dirty="0" err="1"/>
              <a:t>o</a:t>
            </a:r>
            <a:r>
              <a:rPr lang="en-US" sz="2400" baseline="-25000" dirty="0" err="1"/>
              <a:t>i</a:t>
            </a:r>
            <a:r>
              <a:rPr lang="en-US" sz="2400" dirty="0"/>
              <a:t> is either a 0 </a:t>
            </a:r>
            <a:r>
              <a:rPr lang="en-US" sz="2400" dirty="0" smtClean="0"/>
              <a:t>(read) or </a:t>
            </a:r>
            <a:r>
              <a:rPr lang="en-US" sz="2400" dirty="0"/>
              <a:t>1 (</a:t>
            </a:r>
            <a:r>
              <a:rPr lang="en-US" sz="2400" dirty="0" smtClean="0"/>
              <a:t>write)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 err="1"/>
              <a:t>VA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is </a:t>
            </a:r>
            <a:r>
              <a:rPr lang="en-US" sz="2400" dirty="0" smtClean="0"/>
              <a:t>a positive </a:t>
            </a:r>
            <a:r>
              <a:rPr lang="en-US" sz="2400" dirty="0"/>
              <a:t>integer </a:t>
            </a:r>
            <a:r>
              <a:rPr lang="en-US" sz="2400" dirty="0" smtClean="0"/>
              <a:t>(virtual address)</a:t>
            </a:r>
          </a:p>
          <a:p>
            <a:endParaRPr lang="en-SG" sz="2400" dirty="0"/>
          </a:p>
          <a:p>
            <a:r>
              <a:rPr lang="en-US" sz="2400" dirty="0" smtClean="0"/>
              <a:t>For each </a:t>
            </a:r>
            <a:r>
              <a:rPr lang="en-US" sz="2400" dirty="0" err="1" smtClean="0"/>
              <a:t>o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/>
              <a:t>VA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 pair </a:t>
            </a:r>
            <a:r>
              <a:rPr lang="en-US" sz="2400" dirty="0" smtClean="0"/>
              <a:t>attempt </a:t>
            </a:r>
            <a:r>
              <a:rPr lang="en-US" sz="2400" dirty="0"/>
              <a:t>to translate the VA </a:t>
            </a:r>
            <a:r>
              <a:rPr lang="en-US" sz="2400" dirty="0" smtClean="0"/>
              <a:t>to PA</a:t>
            </a:r>
          </a:p>
          <a:p>
            <a:r>
              <a:rPr lang="en-US" sz="2400" dirty="0" smtClean="0"/>
              <a:t>Write results </a:t>
            </a:r>
            <a:r>
              <a:rPr lang="en-US" sz="2400" dirty="0"/>
              <a:t>into </a:t>
            </a:r>
            <a:r>
              <a:rPr lang="en-US" sz="2400" dirty="0" smtClean="0"/>
              <a:t>an output </a:t>
            </a:r>
            <a:r>
              <a:rPr lang="en-US" sz="2400" dirty="0" smtClean="0"/>
              <a:t>file</a:t>
            </a:r>
            <a:endParaRPr lang="en-SG" sz="2400" dirty="0"/>
          </a:p>
          <a:p>
            <a:endParaRPr lang="en-SG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TLB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2743200" cy="4495800"/>
          </a:xfrm>
        </p:spPr>
        <p:txBody>
          <a:bodyPr/>
          <a:lstStyle/>
          <a:p>
            <a:r>
              <a:rPr lang="en-US" sz="2400" dirty="0" smtClean="0"/>
              <a:t>Size: 4 lines</a:t>
            </a:r>
          </a:p>
          <a:p>
            <a:r>
              <a:rPr lang="en-US" sz="2400" dirty="0" smtClean="0"/>
              <a:t>LRU: </a:t>
            </a:r>
            <a:r>
              <a:rPr lang="en-US" sz="2400" dirty="0" err="1" smtClean="0"/>
              <a:t>int</a:t>
            </a:r>
            <a:r>
              <a:rPr lang="en-US" sz="2400" dirty="0" smtClean="0"/>
              <a:t> 0:3</a:t>
            </a:r>
          </a:p>
          <a:p>
            <a:r>
              <a:rPr lang="en-US" sz="2400" dirty="0" smtClean="0"/>
              <a:t>0: least recently accessed</a:t>
            </a:r>
          </a:p>
          <a:p>
            <a:r>
              <a:rPr lang="en-US" sz="2400" dirty="0" err="1" smtClean="0"/>
              <a:t>sp</a:t>
            </a:r>
            <a:r>
              <a:rPr lang="en-US" sz="2400" dirty="0" smtClean="0"/>
              <a:t>: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r>
              <a:rPr lang="en-US" sz="2400" dirty="0" smtClean="0"/>
              <a:t>f: </a:t>
            </a:r>
            <a:r>
              <a:rPr lang="en-US" sz="2400" dirty="0" err="1" smtClean="0"/>
              <a:t>int</a:t>
            </a:r>
            <a:r>
              <a:rPr lang="en-US" sz="2400" dirty="0" smtClean="0"/>
              <a:t> (starting frame </a:t>
            </a:r>
            <a:r>
              <a:rPr lang="en-US" sz="2400" dirty="0" smtClean="0"/>
              <a:t>address, not frame #)</a:t>
            </a:r>
            <a:endParaRPr lang="en-SG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8-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4814887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86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Running Translations </a:t>
            </a:r>
            <a:r>
              <a:rPr lang="en-SG" dirty="0"/>
              <a:t>with </a:t>
            </a:r>
            <a:r>
              <a:rPr lang="en-SG" dirty="0" smtClean="0"/>
              <a:t>TLB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Break </a:t>
            </a:r>
            <a:r>
              <a:rPr lang="en-US" sz="2400" dirty="0" smtClean="0"/>
              <a:t>VA into </a:t>
            </a:r>
            <a:r>
              <a:rPr lang="en-US" sz="2400" dirty="0" err="1" smtClean="0"/>
              <a:t>sp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w</a:t>
            </a:r>
          </a:p>
          <a:p>
            <a:pPr lvl="0"/>
            <a:r>
              <a:rPr lang="en-US" sz="2400" dirty="0" smtClean="0"/>
              <a:t>Search TLB for </a:t>
            </a:r>
            <a:r>
              <a:rPr lang="en-US" sz="2400" dirty="0"/>
              <a:t>match on </a:t>
            </a:r>
            <a:r>
              <a:rPr lang="en-US" sz="2400" dirty="0" err="1"/>
              <a:t>sp</a:t>
            </a:r>
            <a:endParaRPr lang="en-SG" sz="2400" dirty="0"/>
          </a:p>
          <a:p>
            <a:pPr lvl="0"/>
            <a:r>
              <a:rPr lang="en-US" sz="2400" dirty="0"/>
              <a:t>If </a:t>
            </a:r>
            <a:r>
              <a:rPr lang="en-US" sz="2400" dirty="0" smtClean="0"/>
              <a:t>TLB hit:</a:t>
            </a:r>
          </a:p>
          <a:p>
            <a:pPr lvl="1"/>
            <a:r>
              <a:rPr lang="en-US" sz="2400" dirty="0" smtClean="0"/>
              <a:t>use f </a:t>
            </a:r>
            <a:r>
              <a:rPr lang="en-US" sz="2400" dirty="0"/>
              <a:t>from </a:t>
            </a:r>
            <a:r>
              <a:rPr lang="en-US" sz="2400" dirty="0" smtClean="0"/>
              <a:t>TLB </a:t>
            </a:r>
            <a:r>
              <a:rPr lang="en-US" sz="2400" dirty="0"/>
              <a:t>to </a:t>
            </a:r>
            <a:r>
              <a:rPr lang="en-US" sz="2400" dirty="0" smtClean="0"/>
              <a:t>form </a:t>
            </a:r>
            <a:r>
              <a:rPr lang="en-US" sz="2400" dirty="0"/>
              <a:t>PA = </a:t>
            </a:r>
            <a:r>
              <a:rPr lang="en-US" sz="2400" dirty="0" err="1" smtClean="0"/>
              <a:t>f+w</a:t>
            </a:r>
            <a:endParaRPr lang="en-US" sz="2400" dirty="0"/>
          </a:p>
          <a:p>
            <a:pPr lvl="1"/>
            <a:r>
              <a:rPr lang="en-US" sz="2400" dirty="0" smtClean="0"/>
              <a:t>update LRU </a:t>
            </a:r>
            <a:r>
              <a:rPr lang="en-US" sz="2400" dirty="0"/>
              <a:t>fields as follows:</a:t>
            </a:r>
            <a:endParaRPr lang="en-SG" sz="2400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ssume the match is in line k, then: </a:t>
            </a:r>
            <a:endParaRPr lang="en-SG" dirty="0"/>
          </a:p>
          <a:p>
            <a:pPr lvl="2"/>
            <a:r>
              <a:rPr lang="en-US" dirty="0"/>
              <a:t>d</a:t>
            </a:r>
            <a:r>
              <a:rPr lang="en-US" dirty="0" smtClean="0"/>
              <a:t>ecrement </a:t>
            </a:r>
            <a:r>
              <a:rPr lang="en-US" dirty="0"/>
              <a:t>all LRU values </a:t>
            </a:r>
            <a:r>
              <a:rPr lang="en-US" dirty="0" smtClean="0"/>
              <a:t>greater </a:t>
            </a:r>
            <a:r>
              <a:rPr lang="en-US" dirty="0"/>
              <a:t>than LRU[k] by 1</a:t>
            </a:r>
            <a:endParaRPr lang="en-SG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LRU[k] </a:t>
            </a:r>
            <a:r>
              <a:rPr lang="en-US" dirty="0" smtClean="0"/>
              <a:t>= 3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Running Translations </a:t>
            </a:r>
            <a:r>
              <a:rPr lang="en-SG" dirty="0"/>
              <a:t>with </a:t>
            </a:r>
            <a:r>
              <a:rPr lang="en-SG" dirty="0" smtClean="0"/>
              <a:t>TLB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If TLB miss:</a:t>
            </a:r>
            <a:endParaRPr lang="en-SG" sz="2400" dirty="0"/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esolve VA </a:t>
            </a:r>
            <a:r>
              <a:rPr lang="en-US" sz="2400" dirty="0"/>
              <a:t>as </a:t>
            </a:r>
            <a:r>
              <a:rPr lang="en-US" sz="2400" dirty="0" smtClean="0"/>
              <a:t>before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case of </a:t>
            </a:r>
            <a:r>
              <a:rPr lang="en-US" sz="2400" dirty="0" smtClean="0"/>
              <a:t>error or </a:t>
            </a:r>
            <a:r>
              <a:rPr lang="en-US" sz="2400" dirty="0"/>
              <a:t>page fault, </a:t>
            </a:r>
            <a:r>
              <a:rPr lang="en-US" sz="2400" dirty="0" smtClean="0"/>
              <a:t>no </a:t>
            </a:r>
            <a:r>
              <a:rPr lang="en-US" sz="2400" dirty="0"/>
              <a:t>change to </a:t>
            </a:r>
            <a:r>
              <a:rPr lang="en-US" sz="2400" dirty="0" smtClean="0"/>
              <a:t>TLB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 valid PA is derived then </a:t>
            </a:r>
            <a:r>
              <a:rPr lang="en-US" sz="2400" dirty="0" smtClean="0"/>
              <a:t>TLB </a:t>
            </a:r>
            <a:r>
              <a:rPr lang="en-US" sz="2400" dirty="0"/>
              <a:t>is updated as follows:</a:t>
            </a:r>
            <a:endParaRPr lang="en-SG" sz="2400" dirty="0"/>
          </a:p>
          <a:p>
            <a:pPr lvl="2"/>
            <a:r>
              <a:rPr lang="en-US" dirty="0"/>
              <a:t>s</a:t>
            </a:r>
            <a:r>
              <a:rPr lang="en-US" dirty="0" smtClean="0"/>
              <a:t>elect line </a:t>
            </a:r>
            <a:r>
              <a:rPr lang="en-US" dirty="0"/>
              <a:t>with </a:t>
            </a:r>
            <a:r>
              <a:rPr lang="en-US" dirty="0" smtClean="0"/>
              <a:t>LRU = 0 </a:t>
            </a:r>
            <a:r>
              <a:rPr lang="en-US" dirty="0"/>
              <a:t>and set </a:t>
            </a:r>
            <a:r>
              <a:rPr lang="en-US" dirty="0" smtClean="0"/>
              <a:t>this LRU </a:t>
            </a:r>
            <a:r>
              <a:rPr lang="en-US" dirty="0" smtClean="0"/>
              <a:t>= </a:t>
            </a:r>
            <a:r>
              <a:rPr lang="en-US" dirty="0" smtClean="0"/>
              <a:t>3</a:t>
            </a:r>
            <a:endParaRPr lang="en-SG" dirty="0"/>
          </a:p>
          <a:p>
            <a:pPr lvl="2"/>
            <a:r>
              <a:rPr lang="en-US" dirty="0"/>
              <a:t>r</a:t>
            </a:r>
            <a:r>
              <a:rPr lang="en-US" dirty="0" smtClean="0"/>
              <a:t>eplace </a:t>
            </a:r>
            <a:r>
              <a:rPr lang="en-US" dirty="0" err="1" smtClean="0"/>
              <a:t>sp</a:t>
            </a:r>
            <a:r>
              <a:rPr lang="en-US" dirty="0" smtClean="0"/>
              <a:t> </a:t>
            </a:r>
            <a:r>
              <a:rPr lang="en-US" dirty="0"/>
              <a:t>field of that line with the new </a:t>
            </a:r>
            <a:r>
              <a:rPr lang="en-US" dirty="0" err="1"/>
              <a:t>sp</a:t>
            </a:r>
            <a:r>
              <a:rPr lang="en-US" dirty="0"/>
              <a:t> value</a:t>
            </a:r>
            <a:endParaRPr lang="en-SG" dirty="0"/>
          </a:p>
          <a:p>
            <a:pPr lvl="2"/>
            <a:r>
              <a:rPr lang="en-US" dirty="0"/>
              <a:t>r</a:t>
            </a:r>
            <a:r>
              <a:rPr lang="en-US" dirty="0" smtClean="0"/>
              <a:t>eplace f </a:t>
            </a:r>
            <a:r>
              <a:rPr lang="en-US" dirty="0"/>
              <a:t>field of that line with PM[PM[s] + p]</a:t>
            </a:r>
            <a:endParaRPr lang="en-SG" dirty="0"/>
          </a:p>
          <a:p>
            <a:pPr lvl="2"/>
            <a:r>
              <a:rPr lang="en-US" dirty="0"/>
              <a:t>d</a:t>
            </a:r>
            <a:r>
              <a:rPr lang="en-US" dirty="0" smtClean="0"/>
              <a:t>ecrement </a:t>
            </a:r>
            <a:r>
              <a:rPr lang="en-US" dirty="0"/>
              <a:t>all other LRU values by 1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3D79E2-1C7E-449F-884B-F0ECACE51FAC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The Bit Map (pg 217)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558088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Creating a new page or PT requires searching and updating the BM</a:t>
            </a:r>
          </a:p>
          <a:p>
            <a:pPr eaLnBrk="1" hangingPunct="1"/>
            <a:r>
              <a:rPr lang="en-US" sz="2400" dirty="0" smtClean="0"/>
              <a:t>BM </a:t>
            </a:r>
            <a:r>
              <a:rPr lang="en-US" sz="2400" dirty="0" smtClean="0"/>
              <a:t>size: # of bits needed = # of page frames</a:t>
            </a:r>
          </a:p>
          <a:p>
            <a:pPr eaLnBrk="1" hangingPunct="1"/>
            <a:r>
              <a:rPr lang="en-US" sz="2400" dirty="0" smtClean="0"/>
              <a:t>represent bit map as an array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(32 bits each): </a:t>
            </a:r>
            <a:r>
              <a:rPr lang="en-US" sz="2400" dirty="0" smtClean="0">
                <a:latin typeface="Courier New" pitchFamily="49" charset="0"/>
              </a:rPr>
              <a:t>BM[n]</a:t>
            </a:r>
          </a:p>
          <a:p>
            <a:pPr eaLnBrk="1" hangingPunct="1"/>
            <a:r>
              <a:rPr lang="en-US" sz="2400" b="1" dirty="0" smtClean="0"/>
              <a:t>How to set, reset, and search for bits in BM?</a:t>
            </a:r>
          </a:p>
          <a:p>
            <a:pPr eaLnBrk="1" hangingPunct="1"/>
            <a:r>
              <a:rPr lang="en-US" sz="2400" dirty="0" smtClean="0"/>
              <a:t>prepare a mask array: MASK[32] </a:t>
            </a:r>
          </a:p>
          <a:p>
            <a:pPr lvl="1" eaLnBrk="1" hangingPunct="1"/>
            <a:r>
              <a:rPr lang="en-US" sz="2400" dirty="0" smtClean="0"/>
              <a:t>diagonal contains “1”, all other fields are “0”</a:t>
            </a:r>
          </a:p>
          <a:p>
            <a:pPr lvl="1" eaLnBrk="1" hangingPunct="1"/>
            <a:r>
              <a:rPr lang="en-US" sz="2400" dirty="0" smtClean="0"/>
              <a:t>use bit operations (bitwise or/and) to manipulate bits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8254F1-1811-4B0A-AD64-08A8E2CAA5E6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Bit 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558088" cy="404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MASK (assume 16 bits only to simplify presentation)</a:t>
            </a:r>
          </a:p>
        </p:txBody>
      </p:sp>
      <p:graphicFrame>
        <p:nvGraphicFramePr>
          <p:cNvPr id="118825" name="Group 41"/>
          <p:cNvGraphicFramePr>
            <a:graphicFrameLocks noGrp="1"/>
          </p:cNvGraphicFramePr>
          <p:nvPr>
            <p:ph sz="half" idx="2"/>
          </p:nvPr>
        </p:nvGraphicFramePr>
        <p:xfrm>
          <a:off x="2286000" y="1676400"/>
          <a:ext cx="1944687" cy="2576513"/>
        </p:xfrm>
        <a:graphic>
          <a:graphicData uri="http://schemas.openxmlformats.org/drawingml/2006/table">
            <a:tbl>
              <a:tblPr/>
              <a:tblGrid>
                <a:gridCol w="576262"/>
                <a:gridCol w="136842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00010…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   …    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6" name="Rectangle 37"/>
          <p:cNvSpPr>
            <a:spLocks noChangeArrowheads="1"/>
          </p:cNvSpPr>
          <p:nvPr/>
        </p:nvSpPr>
        <p:spPr bwMode="auto">
          <a:xfrm>
            <a:off x="533400" y="4572000"/>
            <a:ext cx="75580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to set bit </a:t>
            </a:r>
            <a:r>
              <a:rPr lang="en-US" dirty="0" err="1">
                <a:solidFill>
                  <a:schemeClr val="accent6"/>
                </a:solidFill>
                <a:latin typeface="+mj-lt"/>
              </a:rPr>
              <a:t>i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of BM[j] to “1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”:</a:t>
            </a:r>
          </a:p>
          <a:p>
            <a:pPr marL="1257300" lvl="2" indent="-342900">
              <a:spcBef>
                <a:spcPct val="50000"/>
              </a:spcBef>
            </a:pPr>
            <a:r>
              <a:rPr lang="en-US" dirty="0" smtClean="0">
                <a:solidFill>
                  <a:schemeClr val="accent6"/>
                </a:solidFill>
                <a:latin typeface="+mj-lt"/>
              </a:rPr>
              <a:t>BM[j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] = BM[j] | MASK[</a:t>
            </a:r>
            <a:r>
              <a:rPr lang="en-US" dirty="0" err="1">
                <a:solidFill>
                  <a:schemeClr val="accent6"/>
                </a:solidFill>
                <a:latin typeface="+mj-lt"/>
              </a:rPr>
              <a:t>i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Assignment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Design and implement a virtual </a:t>
            </a:r>
            <a:r>
              <a:rPr lang="en-US" sz="2400" dirty="0"/>
              <a:t>memory system (VM) using segmentation and </a:t>
            </a:r>
            <a:r>
              <a:rPr lang="en-US" sz="2400" dirty="0" smtClean="0"/>
              <a:t>paging</a:t>
            </a:r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dirty="0"/>
              <a:t>system manages the necessary segment and page </a:t>
            </a:r>
            <a:r>
              <a:rPr lang="en-US" sz="2400" dirty="0" smtClean="0"/>
              <a:t>tables </a:t>
            </a:r>
            <a:r>
              <a:rPr lang="en-US" sz="2400" dirty="0"/>
              <a:t>in a simulated main </a:t>
            </a:r>
            <a:r>
              <a:rPr lang="en-US" sz="2400" dirty="0" smtClean="0"/>
              <a:t>memory</a:t>
            </a:r>
          </a:p>
          <a:p>
            <a:pPr eaLnBrk="1" hangingPunct="1"/>
            <a:r>
              <a:rPr lang="en-US" sz="2400" dirty="0" smtClean="0"/>
              <a:t>It </a:t>
            </a:r>
            <a:r>
              <a:rPr lang="en-US" sz="2400" dirty="0"/>
              <a:t>accepts </a:t>
            </a:r>
            <a:r>
              <a:rPr lang="en-US" sz="2400" dirty="0" smtClean="0"/>
              <a:t>VA’s and </a:t>
            </a:r>
            <a:r>
              <a:rPr lang="en-US" sz="2400" dirty="0"/>
              <a:t>translates them into </a:t>
            </a:r>
            <a:r>
              <a:rPr lang="en-US" sz="2400" dirty="0" smtClean="0"/>
              <a:t>PA’s </a:t>
            </a:r>
          </a:p>
          <a:p>
            <a:pPr eaLnBrk="1" hangingPunct="1"/>
            <a:r>
              <a:rPr lang="en-US" sz="2400" dirty="0" smtClean="0"/>
              <a:t>It also </a:t>
            </a:r>
            <a:r>
              <a:rPr lang="en-US" sz="2400" dirty="0"/>
              <a:t>utilizes a translation look-aside buffer (TLB) to make the translation process more efficient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96222E-C88D-481B-B78F-C7E27655924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Bit Map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how to create MASK?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MASK[0] = 0x8000   (1000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MASK[1] = 0x4000   (0100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MASK[2] = 0x2000   (0010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MASK[3] = 0x1000   (0001 0000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MASK[4] = 0x0800   (0000 1000 0000 0000)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…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MASK[15] = 0x0001   (0000 0000 0000 0001)</a:t>
            </a:r>
          </a:p>
          <a:p>
            <a:pPr eaLnBrk="1" hangingPunct="1">
              <a:spcBef>
                <a:spcPts val="1800"/>
              </a:spcBef>
            </a:pPr>
            <a:r>
              <a:rPr lang="en-US" sz="2400" dirty="0" smtClean="0"/>
              <a:t>another approach: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MASK[15] = 1;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MASK[</a:t>
            </a:r>
            <a:r>
              <a:rPr lang="en-US" sz="2400" dirty="0" err="1" smtClean="0"/>
              <a:t>i</a:t>
            </a:r>
            <a:r>
              <a:rPr lang="en-US" sz="2400" dirty="0" smtClean="0"/>
              <a:t>] = MASK[i+1] &lt;&lt;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0A4589-B5AD-42F7-AE95-DC21E7D457F4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Bit Map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to set a bit to “0”: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400" dirty="0" smtClean="0"/>
              <a:t>create MASK2, where MASK2[</a:t>
            </a:r>
            <a:r>
              <a:rPr lang="en-US" sz="2400" dirty="0" err="1" smtClean="0"/>
              <a:t>i</a:t>
            </a:r>
            <a:r>
              <a:rPr lang="en-US" sz="2400" dirty="0" smtClean="0"/>
              <a:t>] = ~MASK[</a:t>
            </a:r>
            <a:r>
              <a:rPr lang="en-US" sz="2400" dirty="0" err="1" smtClean="0"/>
              <a:t>i</a:t>
            </a:r>
            <a:r>
              <a:rPr lang="en-US" sz="2400" dirty="0" smtClean="0"/>
              <a:t>]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e.g., 0010 0000 0000 0000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1101 1111 1111 1111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set bit </a:t>
            </a:r>
            <a:r>
              <a:rPr lang="en-US" sz="2400" dirty="0" err="1" smtClean="0"/>
              <a:t>i</a:t>
            </a:r>
            <a:r>
              <a:rPr lang="en-US" sz="2400" dirty="0" smtClean="0"/>
              <a:t> of BM[j] to “0”: </a:t>
            </a:r>
          </a:p>
          <a:p>
            <a:pPr lvl="2" eaLnBrk="1" hangingPunct="1">
              <a:spcBef>
                <a:spcPct val="50000"/>
              </a:spcBef>
              <a:buFontTx/>
              <a:buNone/>
            </a:pPr>
            <a:r>
              <a:rPr lang="en-US" dirty="0" smtClean="0"/>
              <a:t>BM[j] = BM[j] &amp; MASK2[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198368-E461-4DE0-A727-DF8565C8606A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Bit Map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to search for a bit equal to “0” in BM: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…          /* search BM from the beginning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for (j=0; …    /* check each bit in BM[</a:t>
            </a:r>
            <a:r>
              <a:rPr lang="en-US" dirty="0" err="1" smtClean="0"/>
              <a:t>i</a:t>
            </a:r>
            <a:r>
              <a:rPr lang="en-US" dirty="0" smtClean="0"/>
              <a:t>] for “0”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test = BM[</a:t>
            </a:r>
            <a:r>
              <a:rPr lang="en-US" sz="2400" dirty="0" err="1" smtClean="0"/>
              <a:t>i</a:t>
            </a:r>
            <a:r>
              <a:rPr lang="en-US" sz="2400" dirty="0" smtClean="0"/>
              <a:t>] &amp; MASK[j])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if (test == 0) then 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		bit j of BM[</a:t>
            </a:r>
            <a:r>
              <a:rPr lang="en-US" sz="2400" dirty="0" err="1" smtClean="0"/>
              <a:t>i</a:t>
            </a:r>
            <a:r>
              <a:rPr lang="en-US" sz="2400" dirty="0" smtClean="0"/>
              <a:t>] is “0”; </a:t>
            </a:r>
          </a:p>
          <a:p>
            <a:pPr lvl="3" eaLnBrk="1" hangingPunct="1">
              <a:buFontTx/>
              <a:buNone/>
            </a:pPr>
            <a:r>
              <a:rPr lang="en-US" sz="2400" dirty="0" smtClean="0"/>
              <a:t>		stop search</a:t>
            </a:r>
          </a:p>
          <a:p>
            <a:pPr lvl="2"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ED20BF-30BE-48FF-80EC-3C9D47B91A29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Summary of tasks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648200"/>
          </a:xfrm>
        </p:spPr>
        <p:txBody>
          <a:bodyPr/>
          <a:lstStyle/>
          <a:p>
            <a:pPr lvl="0"/>
            <a:r>
              <a:rPr lang="en-US" sz="2400" dirty="0"/>
              <a:t>Design and implement a VM memory system using segmentation and paging as described above.</a:t>
            </a:r>
            <a:endParaRPr lang="en-SG" sz="2400" dirty="0"/>
          </a:p>
          <a:p>
            <a:pPr lvl="0"/>
            <a:r>
              <a:rPr lang="en-US" sz="2400" dirty="0"/>
              <a:t>Design and implement a TLB to speed up the address translation process</a:t>
            </a:r>
            <a:endParaRPr lang="en-SG" sz="2400" dirty="0"/>
          </a:p>
          <a:p>
            <a:pPr lvl="0"/>
            <a:r>
              <a:rPr lang="en-US" sz="2400" dirty="0"/>
              <a:t>Design and implement a driver program that initializes the system from a given input file. It then reads another input file and, for each VA, attempts to translate it to the corresponding PA. It outputs the result of each address translation into a new file.</a:t>
            </a:r>
            <a:endParaRPr lang="en-SG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Submit documentation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Schedule testing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Segmentation with Paging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54796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the VM system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sz="2400" dirty="0"/>
              <a:t>There is only a single process and hence </a:t>
            </a:r>
            <a:r>
              <a:rPr lang="en-US" sz="2400" dirty="0" smtClean="0"/>
              <a:t>a </a:t>
            </a:r>
            <a:r>
              <a:rPr lang="en-US" sz="2400" dirty="0"/>
              <a:t>single </a:t>
            </a:r>
            <a:r>
              <a:rPr lang="en-US" sz="2400" dirty="0" smtClean="0"/>
              <a:t>ST </a:t>
            </a:r>
          </a:p>
          <a:p>
            <a:pPr lvl="0"/>
            <a:r>
              <a:rPr lang="en-US" sz="2400" dirty="0" smtClean="0"/>
              <a:t>Each ST entry points to a PT</a:t>
            </a:r>
          </a:p>
          <a:p>
            <a:pPr lvl="0"/>
            <a:r>
              <a:rPr lang="en-US" sz="2400" dirty="0" smtClean="0"/>
              <a:t>Each PT entry points to a program/data page </a:t>
            </a:r>
          </a:p>
          <a:p>
            <a:pPr lvl="0"/>
            <a:r>
              <a:rPr lang="en-US" sz="2400" dirty="0" smtClean="0"/>
              <a:t>A VA </a:t>
            </a:r>
            <a:r>
              <a:rPr lang="en-US" sz="2400" dirty="0"/>
              <a:t>is </a:t>
            </a:r>
            <a:r>
              <a:rPr lang="en-US" sz="2400" dirty="0" smtClean="0"/>
              <a:t>an </a:t>
            </a:r>
            <a:r>
              <a:rPr lang="en-US" sz="2400" dirty="0"/>
              <a:t>integer </a:t>
            </a:r>
            <a:r>
              <a:rPr lang="en-US" sz="2400" dirty="0" smtClean="0"/>
              <a:t>(32 bits), divided </a:t>
            </a:r>
            <a:r>
              <a:rPr lang="en-US" sz="2400" dirty="0"/>
              <a:t>into </a:t>
            </a:r>
            <a:r>
              <a:rPr lang="en-US" sz="2400" dirty="0" smtClean="0"/>
              <a:t>s</a:t>
            </a:r>
            <a:r>
              <a:rPr lang="en-US" sz="2400" dirty="0"/>
              <a:t>, </a:t>
            </a:r>
            <a:r>
              <a:rPr lang="en-US" sz="2400" dirty="0" smtClean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w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|</a:t>
            </a:r>
            <a:r>
              <a:rPr lang="en-US" sz="2400" dirty="0"/>
              <a:t>s|=</a:t>
            </a:r>
            <a:r>
              <a:rPr lang="en-US" sz="2400" dirty="0" smtClean="0"/>
              <a:t>9, i.e., ST size is </a:t>
            </a:r>
            <a:r>
              <a:rPr lang="en-US" sz="2400" dirty="0" smtClean="0"/>
              <a:t>512 </a:t>
            </a:r>
            <a:r>
              <a:rPr lang="en-US" sz="2400" dirty="0" smtClean="0"/>
              <a:t>words 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|</a:t>
            </a:r>
            <a:r>
              <a:rPr lang="en-US" sz="2400" dirty="0"/>
              <a:t>p</a:t>
            </a:r>
            <a:r>
              <a:rPr lang="en-US" sz="2400" dirty="0" smtClean="0"/>
              <a:t>|=10, i.e., PT size </a:t>
            </a:r>
            <a:r>
              <a:rPr lang="en-US" sz="2400" dirty="0"/>
              <a:t>is </a:t>
            </a:r>
            <a:r>
              <a:rPr lang="en-US" sz="2400" dirty="0" smtClean="0"/>
              <a:t>1024 </a:t>
            </a:r>
            <a:r>
              <a:rPr lang="en-US" sz="2400" dirty="0"/>
              <a:t>words </a:t>
            </a:r>
          </a:p>
          <a:p>
            <a:pPr lvl="1"/>
            <a:r>
              <a:rPr lang="en-US" sz="2400" dirty="0" smtClean="0"/>
              <a:t>|</a:t>
            </a:r>
            <a:r>
              <a:rPr lang="en-US" sz="2400" dirty="0"/>
              <a:t>w|=</a:t>
            </a:r>
            <a:r>
              <a:rPr lang="en-US" sz="2400" dirty="0" smtClean="0"/>
              <a:t>9, i.e</a:t>
            </a:r>
            <a:r>
              <a:rPr lang="en-US" sz="2400" dirty="0"/>
              <a:t>., </a:t>
            </a:r>
            <a:r>
              <a:rPr lang="en-US" sz="2400" dirty="0" smtClean="0"/>
              <a:t>page </a:t>
            </a:r>
            <a:r>
              <a:rPr lang="en-US" sz="2400" dirty="0"/>
              <a:t>size is 512 words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leading 4 bits of the VA are unused. </a:t>
            </a:r>
            <a:endParaRPr lang="en-US" sz="2400" dirty="0" smtClean="0"/>
          </a:p>
          <a:p>
            <a:pPr eaLnBrk="1" hangingPunct="1"/>
            <a:endParaRPr lang="en-US" sz="2400" b="1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27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the VM system</a:t>
            </a:r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400" dirty="0" smtClean="0"/>
              <a:t>Each ST entry can </a:t>
            </a:r>
            <a:r>
              <a:rPr lang="en-US" sz="2400" dirty="0"/>
              <a:t>have three types of entry:</a:t>
            </a:r>
            <a:endParaRPr lang="en-SG" sz="2400" dirty="0"/>
          </a:p>
          <a:p>
            <a:pPr lvl="1"/>
            <a:r>
              <a:rPr lang="en-US" sz="2400" dirty="0"/>
              <a:t>-1: PT is currently not resident in </a:t>
            </a:r>
            <a:r>
              <a:rPr lang="en-US" sz="2400" dirty="0" smtClean="0"/>
              <a:t>PM (page fault)</a:t>
            </a:r>
            <a:endParaRPr lang="en-SG" sz="2400" dirty="0"/>
          </a:p>
          <a:p>
            <a:pPr lvl="1"/>
            <a:r>
              <a:rPr lang="en-US" sz="2400" dirty="0" smtClean="0"/>
              <a:t>0</a:t>
            </a:r>
            <a:r>
              <a:rPr lang="en-US" sz="2400" dirty="0" smtClean="0"/>
              <a:t>: corresponding </a:t>
            </a:r>
            <a:r>
              <a:rPr lang="en-US" sz="2400" dirty="0"/>
              <a:t>PT does not </a:t>
            </a:r>
            <a:r>
              <a:rPr lang="en-US" sz="2400" dirty="0" smtClean="0"/>
              <a:t>exist 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ead: error</a:t>
            </a:r>
            <a:r>
              <a:rPr lang="en-US" dirty="0" smtClean="0"/>
              <a:t>; write: create blank PT</a:t>
            </a:r>
            <a:endParaRPr lang="en-SG" dirty="0"/>
          </a:p>
          <a:p>
            <a:pPr lvl="1"/>
            <a:r>
              <a:rPr lang="en-US" sz="2400" dirty="0" smtClean="0"/>
              <a:t>f</a:t>
            </a:r>
            <a:r>
              <a:rPr lang="en-US" sz="2400" dirty="0" smtClean="0"/>
              <a:t>: </a:t>
            </a:r>
            <a:r>
              <a:rPr lang="en-US" sz="2400" dirty="0"/>
              <a:t>PT starts at physical address f </a:t>
            </a:r>
            <a:r>
              <a:rPr lang="en-US" sz="2400" dirty="0" smtClean="0"/>
              <a:t> (</a:t>
            </a:r>
            <a:r>
              <a:rPr lang="en-US" sz="2400" b="1" dirty="0" smtClean="0"/>
              <a:t>address</a:t>
            </a:r>
            <a:r>
              <a:rPr lang="en-US" sz="2400" dirty="0" smtClean="0"/>
              <a:t>, not frame #)</a:t>
            </a:r>
            <a:endParaRPr lang="en-US" sz="2400" dirty="0" smtClean="0"/>
          </a:p>
          <a:p>
            <a:r>
              <a:rPr lang="en-US" sz="2400" dirty="0" smtClean="0"/>
              <a:t>Each PT entry can also have </a:t>
            </a:r>
            <a:r>
              <a:rPr lang="en-US" sz="2400" dirty="0"/>
              <a:t>three types of entry:</a:t>
            </a:r>
            <a:endParaRPr lang="en-SG" sz="2400" dirty="0"/>
          </a:p>
          <a:p>
            <a:pPr lvl="1"/>
            <a:r>
              <a:rPr lang="en-US" sz="2400" dirty="0"/>
              <a:t>-1: page is currently not resident in </a:t>
            </a:r>
            <a:r>
              <a:rPr lang="en-US" sz="2400" dirty="0" smtClean="0"/>
              <a:t>PM (page fault)</a:t>
            </a:r>
            <a:endParaRPr lang="en-SG" sz="2400" dirty="0"/>
          </a:p>
          <a:p>
            <a:pPr lvl="1"/>
            <a:r>
              <a:rPr lang="en-US" sz="2400" dirty="0" smtClean="0"/>
              <a:t>0</a:t>
            </a:r>
            <a:r>
              <a:rPr lang="en-US" sz="2400" dirty="0" smtClean="0"/>
              <a:t>: </a:t>
            </a:r>
            <a:r>
              <a:rPr lang="en-US" sz="2400" dirty="0"/>
              <a:t>corresponding page does not </a:t>
            </a:r>
            <a:r>
              <a:rPr lang="en-US" sz="2400" dirty="0" smtClean="0"/>
              <a:t>exist</a:t>
            </a:r>
          </a:p>
          <a:p>
            <a:pPr lvl="2"/>
            <a:r>
              <a:rPr lang="en-US" dirty="0" smtClean="0"/>
              <a:t>read</a:t>
            </a:r>
            <a:r>
              <a:rPr lang="en-US" dirty="0"/>
              <a:t>: error; write: create blank </a:t>
            </a:r>
            <a:r>
              <a:rPr lang="en-US" dirty="0" smtClean="0"/>
              <a:t>page</a:t>
            </a:r>
            <a:endParaRPr lang="en-SG" dirty="0"/>
          </a:p>
          <a:p>
            <a:pPr lvl="1"/>
            <a:r>
              <a:rPr lang="en-US" sz="2400" dirty="0" smtClean="0"/>
              <a:t>f</a:t>
            </a:r>
            <a:r>
              <a:rPr lang="en-US" sz="2400" dirty="0" smtClean="0"/>
              <a:t>: </a:t>
            </a:r>
            <a:r>
              <a:rPr lang="en-US" sz="2400" dirty="0"/>
              <a:t>page starts at physical address </a:t>
            </a:r>
            <a:r>
              <a:rPr lang="en-US" sz="2400" dirty="0" smtClean="0"/>
              <a:t>f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5580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</a:t>
            </a:r>
            <a:r>
              <a:rPr lang="en-US" dirty="0" smtClean="0"/>
              <a:t>PM</a:t>
            </a:r>
            <a:endParaRPr lang="en-US" dirty="0" smtClean="0"/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pPr lvl="0"/>
            <a:r>
              <a:rPr lang="en-US" sz="2400" dirty="0" smtClean="0"/>
              <a:t>PM </a:t>
            </a:r>
            <a:r>
              <a:rPr lang="en-US" sz="2400" dirty="0"/>
              <a:t>is represented as an array of </a:t>
            </a:r>
            <a:r>
              <a:rPr lang="en-US" sz="2400" dirty="0" smtClean="0"/>
              <a:t>integers</a:t>
            </a:r>
          </a:p>
          <a:p>
            <a:pPr lvl="1"/>
            <a:r>
              <a:rPr lang="en-US" sz="2400" dirty="0" smtClean="0"/>
              <a:t>each corresponds </a:t>
            </a:r>
            <a:r>
              <a:rPr lang="en-US" sz="2400" dirty="0"/>
              <a:t>to one addressable memory </a:t>
            </a:r>
            <a:r>
              <a:rPr lang="en-US" sz="2400" dirty="0" smtClean="0"/>
              <a:t>word</a:t>
            </a:r>
          </a:p>
          <a:p>
            <a:pPr lvl="0"/>
            <a:r>
              <a:rPr lang="en-US" sz="2400" dirty="0" smtClean="0"/>
              <a:t>PM </a:t>
            </a:r>
            <a:r>
              <a:rPr lang="en-US" sz="2400" dirty="0"/>
              <a:t>is divided into frames of size 512 words (integers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onsequently</a:t>
            </a:r>
            <a:r>
              <a:rPr lang="en-US" sz="2400" dirty="0"/>
              <a:t>, </a:t>
            </a:r>
            <a:r>
              <a:rPr lang="en-US" sz="2400" dirty="0" smtClean="0"/>
              <a:t>ST </a:t>
            </a:r>
            <a:r>
              <a:rPr lang="en-US" sz="2400" dirty="0"/>
              <a:t>occupies one </a:t>
            </a:r>
            <a:r>
              <a:rPr lang="en-US" sz="2400" dirty="0" smtClean="0"/>
              <a:t>frame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PT </a:t>
            </a:r>
            <a:r>
              <a:rPr lang="en-US" sz="2400" dirty="0" smtClean="0"/>
              <a:t>occupies </a:t>
            </a:r>
            <a:r>
              <a:rPr lang="en-US" sz="2400" dirty="0"/>
              <a:t>two (consecutive) </a:t>
            </a:r>
            <a:r>
              <a:rPr lang="en-US" sz="2400" dirty="0" smtClean="0"/>
              <a:t>frames</a:t>
            </a:r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program/data page occupies one </a:t>
            </a:r>
            <a:r>
              <a:rPr lang="en-US" sz="2400" dirty="0" smtClean="0"/>
              <a:t>frame</a:t>
            </a:r>
            <a:endParaRPr lang="en-SG" sz="2400" dirty="0"/>
          </a:p>
          <a:p>
            <a:pPr lvl="0"/>
            <a:r>
              <a:rPr lang="en-US" sz="2400" dirty="0" smtClean="0"/>
              <a:t>PA </a:t>
            </a:r>
            <a:r>
              <a:rPr lang="en-US" sz="2400" dirty="0"/>
              <a:t>consists of 1024 frames </a:t>
            </a:r>
            <a:r>
              <a:rPr lang="en-US" sz="2400" dirty="0" smtClean="0"/>
              <a:t>(=array </a:t>
            </a:r>
            <a:r>
              <a:rPr lang="en-US" sz="2400" dirty="0"/>
              <a:t>of 524,288 </a:t>
            </a:r>
            <a:r>
              <a:rPr lang="en-US" sz="2400" dirty="0" err="1" smtClean="0"/>
              <a:t>int</a:t>
            </a:r>
            <a:r>
              <a:rPr lang="en-US" sz="2400" dirty="0" smtClean="0"/>
              <a:t>, =2MB)</a:t>
            </a:r>
          </a:p>
          <a:p>
            <a:pPr lvl="1"/>
            <a:r>
              <a:rPr lang="en-US" sz="2400" dirty="0" smtClean="0"/>
              <a:t>Consequently </a:t>
            </a:r>
            <a:r>
              <a:rPr lang="en-US" sz="2400" dirty="0"/>
              <a:t>the size of </a:t>
            </a:r>
            <a:r>
              <a:rPr lang="en-US" sz="2400" dirty="0" smtClean="0"/>
              <a:t>PA </a:t>
            </a:r>
            <a:r>
              <a:rPr lang="en-US" sz="2400" dirty="0"/>
              <a:t>is 19 </a:t>
            </a:r>
            <a:r>
              <a:rPr lang="en-US" sz="2400" dirty="0" smtClean="0"/>
              <a:t>bit</a:t>
            </a:r>
            <a:endParaRPr lang="en-SG" sz="2400" dirty="0"/>
          </a:p>
          <a:p>
            <a:pPr lvl="0"/>
            <a:r>
              <a:rPr lang="en-US" sz="2400" dirty="0" smtClean="0"/>
              <a:t>ST </a:t>
            </a:r>
            <a:r>
              <a:rPr lang="en-US" sz="2400" dirty="0"/>
              <a:t>always resides in frame 0 </a:t>
            </a:r>
            <a:r>
              <a:rPr lang="en-US" sz="2400" dirty="0" smtClean="0"/>
              <a:t>and </a:t>
            </a:r>
            <a:r>
              <a:rPr lang="en-US" sz="2400" dirty="0"/>
              <a:t>is never paged </a:t>
            </a:r>
            <a:r>
              <a:rPr lang="en-US" sz="2400" dirty="0" smtClean="0"/>
              <a:t>out</a:t>
            </a:r>
          </a:p>
          <a:p>
            <a:pPr lvl="0"/>
            <a:r>
              <a:rPr lang="en-US" sz="2400" dirty="0" smtClean="0"/>
              <a:t>A page </a:t>
            </a:r>
            <a:r>
              <a:rPr lang="en-US" sz="2400" dirty="0"/>
              <a:t>may be placed into any free </a:t>
            </a:r>
            <a:r>
              <a:rPr lang="en-US" sz="2400" dirty="0" smtClean="0"/>
              <a:t>frame</a:t>
            </a:r>
          </a:p>
          <a:p>
            <a:pPr lvl="0"/>
            <a:r>
              <a:rPr lang="en-US" sz="2400" dirty="0" smtClean="0"/>
              <a:t>A PT </a:t>
            </a:r>
            <a:r>
              <a:rPr lang="en-US" sz="2400" dirty="0"/>
              <a:t>may be placed into any pair of consecutive free </a:t>
            </a:r>
            <a:r>
              <a:rPr lang="en-US" sz="2400" dirty="0" smtClean="0"/>
              <a:t>frames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3511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CC"/>
                </a:solidFill>
              </a:rPr>
              <a:t>Organization of </a:t>
            </a:r>
            <a:r>
              <a:rPr lang="en-US" dirty="0" smtClean="0">
                <a:solidFill>
                  <a:srgbClr val="3333CC"/>
                </a:solidFill>
              </a:rPr>
              <a:t>PM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82" name="Group 81"/>
          <p:cNvGrpSpPr/>
          <p:nvPr/>
        </p:nvGrpSpPr>
        <p:grpSpPr>
          <a:xfrm>
            <a:off x="1272048" y="1267729"/>
            <a:ext cx="6732412" cy="2507214"/>
            <a:chOff x="1066800" y="1409700"/>
            <a:chExt cx="4914900" cy="1772285"/>
          </a:xfrm>
        </p:grpSpPr>
        <p:sp>
          <p:nvSpPr>
            <p:cNvPr id="45" name="Rectangle 44"/>
            <p:cNvSpPr/>
            <p:nvPr/>
          </p:nvSpPr>
          <p:spPr>
            <a:xfrm>
              <a:off x="1076960" y="2094865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2065" y="2095500"/>
              <a:ext cx="14859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095500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12954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10668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4097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1524000" y="140970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PM[s]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638300" y="16383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2209800" y="2109470"/>
              <a:ext cx="228600" cy="21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20955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091055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31242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25527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2385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40386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038600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5530215" y="2095500"/>
              <a:ext cx="450850" cy="4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529580" y="2438400"/>
              <a:ext cx="452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Left Brace 62"/>
            <p:cNvSpPr/>
            <p:nvPr/>
          </p:nvSpPr>
          <p:spPr>
            <a:xfrm rot="16200000">
              <a:off x="1524317" y="203676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64" name="Text Box 2"/>
            <p:cNvSpPr txBox="1">
              <a:spLocks noChangeArrowheads="1"/>
            </p:cNvSpPr>
            <p:nvPr/>
          </p:nvSpPr>
          <p:spPr bwMode="auto">
            <a:xfrm>
              <a:off x="1518920" y="2610485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ST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638300" y="2105025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810000" y="209550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500245" y="1981200"/>
              <a:ext cx="3543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2"/>
            <p:cNvSpPr txBox="1">
              <a:spLocks noChangeArrowheads="1"/>
            </p:cNvSpPr>
            <p:nvPr/>
          </p:nvSpPr>
          <p:spPr bwMode="auto">
            <a:xfrm>
              <a:off x="4866640" y="1870710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w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966970" y="1976120"/>
              <a:ext cx="3282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90185" y="209804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3467100" y="1409700"/>
              <a:ext cx="8001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PM[PM[s]+p]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3804920" y="1647825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2"/>
            <p:cNvSpPr txBox="1">
              <a:spLocks noChangeArrowheads="1"/>
            </p:cNvSpPr>
            <p:nvPr/>
          </p:nvSpPr>
          <p:spPr bwMode="auto">
            <a:xfrm>
              <a:off x="4147820" y="2099945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5638800" y="2085340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75" name="Left Brace 74"/>
            <p:cNvSpPr/>
            <p:nvPr/>
          </p:nvSpPr>
          <p:spPr>
            <a:xfrm rot="16200000">
              <a:off x="3240405" y="1812290"/>
              <a:ext cx="114935" cy="148145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76" name="Text Box 2"/>
            <p:cNvSpPr txBox="1">
              <a:spLocks noChangeArrowheads="1"/>
            </p:cNvSpPr>
            <p:nvPr/>
          </p:nvSpPr>
          <p:spPr bwMode="auto">
            <a:xfrm>
              <a:off x="3237865" y="2620010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PT</a:t>
              </a:r>
            </a:p>
          </p:txBody>
        </p:sp>
        <p:sp>
          <p:nvSpPr>
            <p:cNvPr id="77" name="Left Brace 76"/>
            <p:cNvSpPr/>
            <p:nvPr/>
          </p:nvSpPr>
          <p:spPr>
            <a:xfrm rot="16200000">
              <a:off x="4958397" y="203549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78" name="Text Box 2"/>
            <p:cNvSpPr txBox="1">
              <a:spLocks noChangeArrowheads="1"/>
            </p:cNvSpPr>
            <p:nvPr/>
          </p:nvSpPr>
          <p:spPr bwMode="auto">
            <a:xfrm>
              <a:off x="4890770" y="2619375"/>
              <a:ext cx="290195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page</a:t>
              </a:r>
            </a:p>
          </p:txBody>
        </p:sp>
        <p:sp>
          <p:nvSpPr>
            <p:cNvPr id="79" name="Arc 78"/>
            <p:cNvSpPr/>
            <p:nvPr/>
          </p:nvSpPr>
          <p:spPr>
            <a:xfrm rot="18851879">
              <a:off x="1496695" y="1884680"/>
              <a:ext cx="1264285" cy="1330325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80" name="Arc 79"/>
            <p:cNvSpPr/>
            <p:nvPr/>
          </p:nvSpPr>
          <p:spPr>
            <a:xfrm rot="18851879">
              <a:off x="3692842" y="1956118"/>
              <a:ext cx="960755" cy="972820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81" name="Rectangle 8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83" name="Rectangle 1027"/>
          <p:cNvSpPr txBox="1">
            <a:spLocks noChangeArrowheads="1"/>
          </p:cNvSpPr>
          <p:nvPr/>
        </p:nvSpPr>
        <p:spPr bwMode="auto">
          <a:xfrm>
            <a:off x="685800" y="3352800"/>
            <a:ext cx="7848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PM[s] accesses the ST</a:t>
            </a:r>
          </a:p>
          <a:p>
            <a:pPr lvl="1"/>
            <a:r>
              <a:rPr lang="en-US" sz="2400" kern="0" dirty="0" smtClean="0"/>
              <a:t>If the entry is &gt;0 then it </a:t>
            </a:r>
            <a:r>
              <a:rPr lang="en-US" sz="2400" kern="0" dirty="0" smtClean="0"/>
              <a:t>points </a:t>
            </a:r>
            <a:r>
              <a:rPr lang="en-US" sz="2400" kern="0" dirty="0" smtClean="0"/>
              <a:t>to a </a:t>
            </a:r>
            <a:r>
              <a:rPr lang="en-US" sz="2400" kern="0" dirty="0" smtClean="0"/>
              <a:t>resident PT</a:t>
            </a:r>
            <a:endParaRPr lang="en-US" sz="2400" kern="0" dirty="0" smtClean="0"/>
          </a:p>
          <a:p>
            <a:r>
              <a:rPr lang="en-US" sz="2400" kern="0" dirty="0" smtClean="0"/>
              <a:t>PM[PM[s]+p] accesses the PT</a:t>
            </a:r>
          </a:p>
          <a:p>
            <a:pPr lvl="1"/>
            <a:r>
              <a:rPr lang="en-US" sz="2400" kern="0" dirty="0" smtClean="0"/>
              <a:t>If the entry is &gt;0 then it </a:t>
            </a:r>
            <a:r>
              <a:rPr lang="en-US" sz="2400" kern="0" dirty="0" smtClean="0"/>
              <a:t>points </a:t>
            </a:r>
            <a:r>
              <a:rPr lang="en-US" sz="2400" kern="0" dirty="0" smtClean="0"/>
              <a:t>to a </a:t>
            </a:r>
            <a:r>
              <a:rPr lang="en-US" sz="2400" kern="0" dirty="0" smtClean="0"/>
              <a:t>resident page</a:t>
            </a:r>
            <a:endParaRPr lang="en-US" sz="2400" kern="0" dirty="0" smtClean="0"/>
          </a:p>
          <a:p>
            <a:r>
              <a:rPr lang="en-US" sz="2400" kern="0" dirty="0" smtClean="0"/>
              <a:t>All ST/PT entries are multiples of 512 (fame size)</a:t>
            </a:r>
          </a:p>
        </p:txBody>
      </p:sp>
    </p:spTree>
    <p:extLst>
      <p:ext uri="{BB962C8B-B14F-4D97-AF65-F5344CB8AC3E}">
        <p14:creationId xmlns:p14="http://schemas.microsoft.com/office/powerpoint/2010/main" val="31175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7F80CC-8299-4E6A-B109-EB9BF1D1A0A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Organization of </a:t>
            </a:r>
            <a:r>
              <a:rPr lang="en-US" dirty="0" smtClean="0"/>
              <a:t>PM</a:t>
            </a:r>
            <a:endParaRPr lang="en-US" dirty="0" smtClean="0"/>
          </a:p>
        </p:txBody>
      </p:sp>
      <p:sp>
        <p:nvSpPr>
          <p:cNvPr id="614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lvl="0"/>
            <a:r>
              <a:rPr lang="en-US" sz="2400" dirty="0" smtClean="0"/>
              <a:t>A </a:t>
            </a:r>
            <a:r>
              <a:rPr lang="en-US" sz="2400" dirty="0"/>
              <a:t>bit map is used to keep track of </a:t>
            </a:r>
            <a:r>
              <a:rPr lang="en-US" sz="2400" dirty="0" smtClean="0"/>
              <a:t>free/</a:t>
            </a:r>
            <a:r>
              <a:rPr lang="en-US" sz="2400" dirty="0"/>
              <a:t>occupied </a:t>
            </a:r>
            <a:r>
              <a:rPr lang="en-US" sz="2400" dirty="0" smtClean="0"/>
              <a:t> </a:t>
            </a:r>
            <a:r>
              <a:rPr lang="en-US" sz="2400" dirty="0"/>
              <a:t>frames </a:t>
            </a:r>
            <a:endParaRPr lang="en-US" sz="2400" dirty="0" smtClean="0"/>
          </a:p>
          <a:p>
            <a:pPr lvl="0"/>
            <a:r>
              <a:rPr lang="en-US" sz="2400" dirty="0" smtClean="0"/>
              <a:t>The </a:t>
            </a:r>
            <a:r>
              <a:rPr lang="en-US" sz="2400" dirty="0"/>
              <a:t>bit map </a:t>
            </a:r>
            <a:r>
              <a:rPr lang="en-US" sz="2400" dirty="0" smtClean="0"/>
              <a:t>consists </a:t>
            </a:r>
            <a:r>
              <a:rPr lang="en-US" sz="2400" dirty="0"/>
              <a:t>of 1024 bits (one per frame) </a:t>
            </a:r>
            <a:endParaRPr lang="en-US" sz="2400" dirty="0" smtClean="0"/>
          </a:p>
          <a:p>
            <a:pPr lvl="0"/>
            <a:r>
              <a:rPr lang="en-US" sz="2400" dirty="0" smtClean="0"/>
              <a:t>It can </a:t>
            </a:r>
            <a:r>
              <a:rPr lang="en-US" sz="2400" dirty="0"/>
              <a:t>be implemented as an array of 32 </a:t>
            </a:r>
            <a:r>
              <a:rPr lang="en-US" sz="2400" dirty="0" smtClean="0"/>
              <a:t>integers</a:t>
            </a:r>
          </a:p>
          <a:p>
            <a:pPr lvl="0"/>
            <a:r>
              <a:rPr lang="en-US" sz="2400" dirty="0" smtClean="0"/>
              <a:t>Normally </a:t>
            </a:r>
            <a:r>
              <a:rPr lang="en-US" sz="2400" dirty="0"/>
              <a:t>this </a:t>
            </a:r>
            <a:r>
              <a:rPr lang="en-US" sz="2400" dirty="0" smtClean="0"/>
              <a:t>would </a:t>
            </a:r>
            <a:r>
              <a:rPr lang="en-US" sz="2400" dirty="0"/>
              <a:t>be maintained inside </a:t>
            </a:r>
            <a:r>
              <a:rPr lang="en-US" sz="2400" dirty="0" smtClean="0"/>
              <a:t>the </a:t>
            </a:r>
            <a:r>
              <a:rPr lang="en-US" sz="2400" dirty="0" smtClean="0"/>
              <a:t>PM </a:t>
            </a:r>
            <a:r>
              <a:rPr lang="en-US" sz="2400" dirty="0"/>
              <a:t>but </a:t>
            </a:r>
            <a:r>
              <a:rPr lang="en-US" sz="2400" dirty="0" smtClean="0"/>
              <a:t>in this </a:t>
            </a:r>
            <a:r>
              <a:rPr lang="en-US" sz="2400" dirty="0"/>
              <a:t>project it may be implemented as a separate data </a:t>
            </a:r>
            <a:r>
              <a:rPr lang="en-US" sz="2400" dirty="0" smtClean="0"/>
              <a:t>structure</a:t>
            </a:r>
            <a:endParaRPr lang="en-SG" sz="2400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9856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400" dirty="0" smtClean="0"/>
              <a:t>Break each </a:t>
            </a:r>
            <a:r>
              <a:rPr lang="en-US" sz="2400" dirty="0"/>
              <a:t>VA into </a:t>
            </a:r>
            <a:r>
              <a:rPr lang="en-US" sz="2400" dirty="0" smtClean="0"/>
              <a:t>s</a:t>
            </a:r>
            <a:r>
              <a:rPr lang="en-US" sz="2400" dirty="0"/>
              <a:t>, p, </a:t>
            </a:r>
            <a:r>
              <a:rPr lang="en-US" sz="2400" dirty="0" smtClean="0"/>
              <a:t>w </a:t>
            </a:r>
          </a:p>
          <a:p>
            <a:r>
              <a:rPr lang="en-US" sz="2400" dirty="0" smtClean="0"/>
              <a:t>For </a:t>
            </a:r>
            <a:r>
              <a:rPr lang="en-US" sz="2400" b="1" dirty="0" smtClean="0"/>
              <a:t>read</a:t>
            </a:r>
            <a:r>
              <a:rPr lang="en-US" sz="2400" dirty="0" smtClean="0"/>
              <a:t> access:</a:t>
            </a:r>
            <a:endParaRPr lang="en-SG" sz="2400" dirty="0"/>
          </a:p>
          <a:p>
            <a:pPr lvl="1"/>
            <a:r>
              <a:rPr lang="en-US" sz="2400" dirty="0"/>
              <a:t>If ST or PT entry is -1 then output “pf” (page fault</a:t>
            </a:r>
            <a:r>
              <a:rPr lang="en-US" sz="2400" dirty="0"/>
              <a:t>) and continue with </a:t>
            </a:r>
            <a:r>
              <a:rPr lang="en-US" sz="2400" dirty="0" smtClean="0"/>
              <a:t>next VA</a:t>
            </a:r>
            <a:endParaRPr lang="en-US" sz="2400" dirty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ST or  PT entry is 0 then output “error” and continue with </a:t>
            </a:r>
            <a:r>
              <a:rPr lang="en-US" sz="2400" dirty="0" smtClean="0"/>
              <a:t>next </a:t>
            </a:r>
            <a:r>
              <a:rPr lang="en-US" sz="2400" dirty="0"/>
              <a:t>VA</a:t>
            </a:r>
            <a:endParaRPr lang="en-SG" sz="2400" dirty="0"/>
          </a:p>
          <a:p>
            <a:pPr lvl="1"/>
            <a:r>
              <a:rPr lang="en-US" sz="2400" dirty="0" smtClean="0"/>
              <a:t>Otherwise </a:t>
            </a:r>
            <a:r>
              <a:rPr lang="en-US" sz="2400" dirty="0"/>
              <a:t>output </a:t>
            </a:r>
            <a:r>
              <a:rPr lang="en-US" sz="2400" dirty="0" smtClean="0"/>
              <a:t>PA </a:t>
            </a:r>
            <a:r>
              <a:rPr lang="en-US" sz="2400" dirty="0"/>
              <a:t>= PM[PM[s] + p] + w</a:t>
            </a:r>
            <a:endParaRPr lang="en-SG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endParaRPr lang="en-SG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77878" y="4345459"/>
            <a:ext cx="6732412" cy="2507214"/>
            <a:chOff x="1066800" y="1409700"/>
            <a:chExt cx="4914900" cy="1772285"/>
          </a:xfrm>
        </p:grpSpPr>
        <p:sp>
          <p:nvSpPr>
            <p:cNvPr id="7" name="Rectangle 6"/>
            <p:cNvSpPr/>
            <p:nvPr/>
          </p:nvSpPr>
          <p:spPr>
            <a:xfrm>
              <a:off x="1076960" y="2094865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2065" y="2095500"/>
              <a:ext cx="14859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5800" y="2095500"/>
              <a:ext cx="1028700" cy="34290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2954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0668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409700" y="1981200"/>
              <a:ext cx="228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524000" y="140970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PM[s]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638300" y="16383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2209800" y="2109470"/>
              <a:ext cx="228600" cy="21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20955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91055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124200" y="1857375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5527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238500" y="1981200"/>
              <a:ext cx="5715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038600" y="2095500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038600" y="2437765"/>
              <a:ext cx="4616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530215" y="2095500"/>
              <a:ext cx="450850" cy="4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5529580" y="2438400"/>
              <a:ext cx="452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>
              <a:off x="1524317" y="203676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518920" y="2610485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ST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638300" y="2105025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10000" y="209550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500245" y="1981200"/>
              <a:ext cx="3543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4866640" y="1870710"/>
              <a:ext cx="1143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w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966970" y="1976120"/>
              <a:ext cx="3282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90185" y="2098040"/>
              <a:ext cx="0" cy="33337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3467100" y="1409700"/>
              <a:ext cx="8001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PM[PM[s]+p]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804920" y="1647825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4147820" y="2099945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5638800" y="2085340"/>
              <a:ext cx="228600" cy="22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…</a:t>
              </a:r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3240405" y="1812290"/>
              <a:ext cx="114935" cy="1481455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3237865" y="2620010"/>
              <a:ext cx="171450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PT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4958397" y="2035493"/>
              <a:ext cx="114935" cy="102997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4890770" y="2619375"/>
              <a:ext cx="290195" cy="170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SG" sz="1100">
                  <a:effectLst/>
                  <a:latin typeface="Calibri"/>
                  <a:ea typeface="Calibri"/>
                  <a:cs typeface="Times New Roman"/>
                </a:rPr>
                <a:t>page</a:t>
              </a:r>
            </a:p>
          </p:txBody>
        </p:sp>
        <p:sp>
          <p:nvSpPr>
            <p:cNvPr id="41" name="Arc 40"/>
            <p:cNvSpPr/>
            <p:nvPr/>
          </p:nvSpPr>
          <p:spPr>
            <a:xfrm rot="18851879">
              <a:off x="1496695" y="1884680"/>
              <a:ext cx="1264285" cy="1330325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42" name="Arc 41"/>
            <p:cNvSpPr/>
            <p:nvPr/>
          </p:nvSpPr>
          <p:spPr>
            <a:xfrm rot="18851879">
              <a:off x="3692842" y="1956118"/>
              <a:ext cx="960755" cy="972820"/>
            </a:xfrm>
            <a:prstGeom prst="arc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80712440"/>
      </p:ext>
    </p:extLst>
  </p:cSld>
  <p:clrMapOvr>
    <a:masterClrMapping/>
  </p:clrMapOvr>
</p:sld>
</file>

<file path=ppt/theme/theme1.xml><?xml version="1.0" encoding="utf-8"?>
<a:theme xmlns:a="http://schemas.openxmlformats.org/drawingml/2006/main" name="OS lecture">
  <a:themeElements>
    <a:clrScheme name="OS 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lnDef>
  </a:objectDefaults>
  <a:extraClrSchemeLst>
    <a:extraClrScheme>
      <a:clrScheme name="OS 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28226</TotalTime>
  <Words>1374</Words>
  <Application>Microsoft Office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OS lecture</vt:lpstr>
      <vt:lpstr>1_Custom Design</vt:lpstr>
      <vt:lpstr>Custom Design</vt:lpstr>
      <vt:lpstr>Project:  Virtual Memory Manager </vt:lpstr>
      <vt:lpstr>Assignment</vt:lpstr>
      <vt:lpstr>Segmentation with Paging</vt:lpstr>
      <vt:lpstr>Organization of the VM system</vt:lpstr>
      <vt:lpstr>Organization of the VM system</vt:lpstr>
      <vt:lpstr>Organization of PM</vt:lpstr>
      <vt:lpstr>Organization of PM</vt:lpstr>
      <vt:lpstr>Organization of PM</vt:lpstr>
      <vt:lpstr>Address Translation Process</vt:lpstr>
      <vt:lpstr>Address Translation Process</vt:lpstr>
      <vt:lpstr>Address Translation Process</vt:lpstr>
      <vt:lpstr>Initialization of PM</vt:lpstr>
      <vt:lpstr>Initialization of PM</vt:lpstr>
      <vt:lpstr>Running the VM Translations</vt:lpstr>
      <vt:lpstr>The TLB</vt:lpstr>
      <vt:lpstr>Running Translations with TLB</vt:lpstr>
      <vt:lpstr>Running Translations with TLB</vt:lpstr>
      <vt:lpstr>The Bit Map (pg 217)</vt:lpstr>
      <vt:lpstr>The Bit Map</vt:lpstr>
      <vt:lpstr>The Bit Map</vt:lpstr>
      <vt:lpstr>The Bit Map</vt:lpstr>
      <vt:lpstr>The Bit Map</vt:lpstr>
      <vt:lpstr>Summary of tasks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Information and Computer Science Dept.</dc:creator>
  <cp:lastModifiedBy>Lubomir Bic</cp:lastModifiedBy>
  <cp:revision>246</cp:revision>
  <cp:lastPrinted>2002-01-07T00:12:22Z</cp:lastPrinted>
  <dcterms:created xsi:type="dcterms:W3CDTF">2002-01-03T22:38:15Z</dcterms:created>
  <dcterms:modified xsi:type="dcterms:W3CDTF">2014-10-07T04:10:27Z</dcterms:modified>
</cp:coreProperties>
</file>