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98"/>
    <p:restoredTop sz="94717"/>
  </p:normalViewPr>
  <p:slideViewPr>
    <p:cSldViewPr snapToGrid="0" snapToObjects="1">
      <p:cViewPr>
        <p:scale>
          <a:sx n="70" d="100"/>
          <a:sy n="70" d="100"/>
        </p:scale>
        <p:origin x="33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68CB2-4C39-BD4C-A3B8-E600B70AF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737D3-9BF1-8C4F-B515-D525DFC68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E16C0-C302-214D-A2E6-A2CBC446B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989F-10A4-CB45-93BC-8B8CD529088E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3B5A5-2EFA-9142-BB72-1059D846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407BE-2A68-C249-8F85-883EBC1E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D912-E540-1543-8BEA-134182634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7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8CE2-DA4D-714E-B62A-1093FA1D9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F62CF-9CFA-9E46-A55D-0E787E2A0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8E5AC-4D95-8541-9B2D-56CD6B743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989F-10A4-CB45-93BC-8B8CD529088E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958F8-208A-BF43-9C31-F336564F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3BE16-A153-C648-B79D-C2A17FD1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D912-E540-1543-8BEA-134182634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2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CA1936-8A91-8C4B-BDF3-A8CF3FD31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4C5E3-5EE5-704B-A656-FBA670BA2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CB2A4-5F70-204D-B48B-DEB24B4C1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989F-10A4-CB45-93BC-8B8CD529088E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523E0-FFB9-3448-B6E8-4E2DAF24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81DA0-D2A7-274A-863C-7247CDEB9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D912-E540-1543-8BEA-134182634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8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B6C1B-6F3F-A648-AE47-C5ADF025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7972D-0411-C247-B4C6-513C8722F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FB56C-3E14-F948-9F2B-0EBA8EA2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989F-10A4-CB45-93BC-8B8CD529088E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24904-F868-A74E-A778-6F530E2A5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C88C4-2A8E-D349-BC3E-505C9273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D912-E540-1543-8BEA-134182634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46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14CFC-F5EE-3746-891D-5E955AD77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01F89-46B6-5C4D-AA29-5C45F3C16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696EC-5343-554C-B895-5C001773B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989F-10A4-CB45-93BC-8B8CD529088E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63498-CEE7-224E-B3CE-55A0E696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0D8A0-4FD2-0A49-93DC-45A1AF0EE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D912-E540-1543-8BEA-134182634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6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5023-AC54-734F-B3AB-53A78F29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78FFF-FF68-4947-8DA0-7E9221817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09E62-E1F9-6B4F-991A-E97AAE054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EC473-BC1C-CE44-A1DB-DBD520A6D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989F-10A4-CB45-93BC-8B8CD529088E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4A5D1-D8A2-B349-89D0-89A01B540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19DEA-960E-DF45-BDB9-76C56443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D912-E540-1543-8BEA-134182634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2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325C-2AEE-EC47-B3F0-AFC5AC43A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E7EF3-C266-7C4B-B5B9-52318989A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3017F-0F77-EC47-9C35-1FED51782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BAC54F-6E01-064E-8327-BC7AA2969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2EE259-89FE-9B46-AFBF-4E87B5548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588CA-A1BD-D345-A55E-0AAFEA579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989F-10A4-CB45-93BC-8B8CD529088E}" type="datetimeFigureOut">
              <a:rPr lang="en-US" smtClean="0"/>
              <a:t>1/2/19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8C644-EE11-D845-8503-4ADF530BC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CF5C0B-A18A-4349-BB77-A3893CF9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D912-E540-1543-8BEA-134182634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9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1C32F-4FE7-2E44-A8B9-BBE270FC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AE2AA2-D88E-7841-8037-6DB5E96BF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989F-10A4-CB45-93BC-8B8CD529088E}" type="datetimeFigureOut">
              <a:rPr lang="en-US" smtClean="0"/>
              <a:t>1/2/19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4F3AB-3C66-D14A-BD63-034F60309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3F135-B25B-F442-960F-BE999BD5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D912-E540-1543-8BEA-134182634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21D212-637B-CD4F-AE69-631A75C35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989F-10A4-CB45-93BC-8B8CD529088E}" type="datetimeFigureOut">
              <a:rPr lang="en-US" smtClean="0"/>
              <a:t>1/2/19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410F7-5F3E-C34C-A772-DC8F26A08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F024B-DF48-1241-AE1F-4D20ADC4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D912-E540-1543-8BEA-134182634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8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FCF76-8E49-9E4F-8287-BA302BF9D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16BF-DC77-5941-89C6-386A96692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A5FEA-6830-9C4A-9A66-09B72A290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9249D-7855-3E4E-BE64-5A6E13C49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989F-10A4-CB45-93BC-8B8CD529088E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D67F9-6312-0B42-B000-3DD2E9DE4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3A737-F96C-9645-BA15-A5FD40999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D912-E540-1543-8BEA-134182634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5216-EB68-1C4A-B41A-700967B24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434734-B813-224F-966D-B03FC089E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DF153-2D4B-D948-B103-7865AD443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2EB00-9417-CA45-B8CF-0A8B53658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989F-10A4-CB45-93BC-8B8CD529088E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4830C-62E0-A14F-8BFF-038A3369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2B1B2-BE81-CC44-8E74-7F45AECB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D912-E540-1543-8BEA-134182634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8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3C2AE-D7CE-564D-BD99-BD5E8813F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F3DC1-E19E-5340-B6C9-94B6AE094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86983-F72A-B843-82BD-2EDF5B1E6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F989F-10A4-CB45-93BC-8B8CD529088E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9D12D-F69D-334D-826A-12D947F97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A1542-EE4C-C845-93A5-1A5E01F95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AD912-E540-1543-8BEA-134182634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3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2C0156-26AA-1244-938A-3A504BA4EA27}"/>
              </a:ext>
            </a:extLst>
          </p:cNvPr>
          <p:cNvSpPr txBox="1"/>
          <p:nvPr/>
        </p:nvSpPr>
        <p:spPr>
          <a:xfrm>
            <a:off x="1127610" y="2439865"/>
            <a:ext cx="9936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Current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710054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B74531-A5B1-154B-949B-D124432B0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96" y="1269591"/>
            <a:ext cx="4124692" cy="50132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89AC0B-603A-4B4E-8155-E195523E8E3F}"/>
              </a:ext>
            </a:extLst>
          </p:cNvPr>
          <p:cNvSpPr txBox="1"/>
          <p:nvPr/>
        </p:nvSpPr>
        <p:spPr>
          <a:xfrm>
            <a:off x="113565" y="83526"/>
            <a:ext cx="6963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Construct (basic block of accelerator design)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F234BF-0909-AF41-8239-F6B485527C66}"/>
              </a:ext>
            </a:extLst>
          </p:cNvPr>
          <p:cNvCxnSpPr/>
          <p:nvPr/>
        </p:nvCxnSpPr>
        <p:spPr>
          <a:xfrm>
            <a:off x="-164123" y="718846"/>
            <a:ext cx="7959969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0608FB9-A12C-694B-AFD7-017C83295DC1}"/>
              </a:ext>
            </a:extLst>
          </p:cNvPr>
          <p:cNvSpPr txBox="1"/>
          <p:nvPr/>
        </p:nvSpPr>
        <p:spPr>
          <a:xfrm>
            <a:off x="5829300" y="1826803"/>
            <a:ext cx="58150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run_command</a:t>
            </a:r>
            <a:r>
              <a:rPr lang="en-US" b="1" dirty="0"/>
              <a:t>: for value aware simulation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pop input data from </a:t>
            </a:r>
            <a:r>
              <a:rPr lang="en-US" i="1" dirty="0" err="1"/>
              <a:t>input_list</a:t>
            </a:r>
            <a:endParaRPr lang="en-US" i="1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DO execute operation defined by the command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push output data to </a:t>
            </a:r>
            <a:r>
              <a:rPr lang="en-US" i="1" dirty="0" err="1"/>
              <a:t>input_list</a:t>
            </a:r>
            <a:r>
              <a:rPr lang="en-US" dirty="0"/>
              <a:t> of construct pointed to by the </a:t>
            </a:r>
            <a:r>
              <a:rPr lang="en-US" i="1" dirty="0" err="1"/>
              <a:t>output_list</a:t>
            </a:r>
            <a:endParaRPr lang="en-US" i="1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increment </a:t>
            </a:r>
            <a:r>
              <a:rPr lang="en-US" i="1" dirty="0" err="1"/>
              <a:t>crnt_time</a:t>
            </a:r>
            <a:r>
              <a:rPr lang="en-US" dirty="0"/>
              <a:t> of the construct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increment_time</a:t>
            </a:r>
            <a:r>
              <a:rPr lang="en-US" b="1" dirty="0"/>
              <a:t>: for non value aware simulation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pop input data from </a:t>
            </a:r>
            <a:r>
              <a:rPr lang="en-US" i="1" dirty="0" err="1"/>
              <a:t>input_list</a:t>
            </a:r>
            <a:endParaRPr lang="en-US" i="1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DON’T execute operation defined by the command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push output data to </a:t>
            </a:r>
            <a:r>
              <a:rPr lang="en-US" i="1" dirty="0" err="1"/>
              <a:t>input_list</a:t>
            </a:r>
            <a:r>
              <a:rPr lang="en-US" dirty="0"/>
              <a:t> of construct pointed to by the </a:t>
            </a:r>
            <a:r>
              <a:rPr lang="en-US" i="1" dirty="0" err="1"/>
              <a:t>output_list</a:t>
            </a:r>
            <a:endParaRPr lang="en-US" i="1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increment </a:t>
            </a:r>
            <a:r>
              <a:rPr lang="en-US" i="1" dirty="0" err="1"/>
              <a:t>crnt_time</a:t>
            </a:r>
            <a:r>
              <a:rPr lang="en-US" dirty="0"/>
              <a:t> of the construct</a:t>
            </a:r>
          </a:p>
        </p:txBody>
      </p:sp>
    </p:spTree>
    <p:extLst>
      <p:ext uri="{BB962C8B-B14F-4D97-AF65-F5344CB8AC3E}">
        <p14:creationId xmlns:p14="http://schemas.microsoft.com/office/powerpoint/2010/main" val="228859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D62B23-7ADE-1944-88A4-834B3EAE4CF4}"/>
              </a:ext>
            </a:extLst>
          </p:cNvPr>
          <p:cNvSpPr txBox="1"/>
          <p:nvPr/>
        </p:nvSpPr>
        <p:spPr>
          <a:xfrm>
            <a:off x="113565" y="83526"/>
            <a:ext cx="6963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Construct: how to use it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F67AC2-3177-F647-A048-13A0F947AAFF}"/>
              </a:ext>
            </a:extLst>
          </p:cNvPr>
          <p:cNvCxnSpPr/>
          <p:nvPr/>
        </p:nvCxnSpPr>
        <p:spPr>
          <a:xfrm>
            <a:off x="-164123" y="718846"/>
            <a:ext cx="7959969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A07E7FC-EB42-6E48-9B56-0712B6691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6" y="1611618"/>
            <a:ext cx="8458200" cy="45847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03D981-0F26-254B-926D-5A7B2CDF7DC0}"/>
              </a:ext>
            </a:extLst>
          </p:cNvPr>
          <p:cNvCxnSpPr>
            <a:cxnSpLocks/>
          </p:cNvCxnSpPr>
          <p:nvPr/>
        </p:nvCxnSpPr>
        <p:spPr>
          <a:xfrm flipH="1" flipV="1">
            <a:off x="6197480" y="2995825"/>
            <a:ext cx="2613146" cy="4507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AE1B67-4770-234B-BFC1-22BCFC75C82E}"/>
              </a:ext>
            </a:extLst>
          </p:cNvPr>
          <p:cNvSpPr txBox="1"/>
          <p:nvPr/>
        </p:nvSpPr>
        <p:spPr>
          <a:xfrm>
            <a:off x="8815021" y="2705651"/>
            <a:ext cx="3089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function per command to </a:t>
            </a:r>
          </a:p>
          <a:p>
            <a:r>
              <a:rPr lang="en-US" dirty="0"/>
              <a:t>define functionality of each </a:t>
            </a:r>
          </a:p>
          <a:p>
            <a:r>
              <a:rPr lang="en-US" dirty="0"/>
              <a:t>command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916104-AC0D-0D41-9739-0D3A69DDCF07}"/>
              </a:ext>
            </a:extLst>
          </p:cNvPr>
          <p:cNvCxnSpPr>
            <a:cxnSpLocks/>
          </p:cNvCxnSpPr>
          <p:nvPr/>
        </p:nvCxnSpPr>
        <p:spPr>
          <a:xfrm flipH="1" flipV="1">
            <a:off x="8810626" y="5982344"/>
            <a:ext cx="456466" cy="247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C746F16-3647-2749-9B45-F0D3B3D00C4F}"/>
              </a:ext>
            </a:extLst>
          </p:cNvPr>
          <p:cNvSpPr txBox="1"/>
          <p:nvPr/>
        </p:nvSpPr>
        <p:spPr>
          <a:xfrm>
            <a:off x="7438293" y="6282716"/>
            <a:ext cx="4466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line per command to add it to construct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15E5EC-F36D-B244-A43E-A2AD743722C6}"/>
              </a:ext>
            </a:extLst>
          </p:cNvPr>
          <p:cNvSpPr txBox="1"/>
          <p:nvPr/>
        </p:nvSpPr>
        <p:spPr>
          <a:xfrm>
            <a:off x="3719879" y="859884"/>
            <a:ext cx="4466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basic blocks of choice for accelerator design by inheriting from </a:t>
            </a:r>
            <a:r>
              <a:rPr lang="en-US" b="1" dirty="0"/>
              <a:t>Construct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5483E8-FCCC-454B-95DF-ED44DBC43519}"/>
              </a:ext>
            </a:extLst>
          </p:cNvPr>
          <p:cNvCxnSpPr>
            <a:cxnSpLocks/>
          </p:cNvCxnSpPr>
          <p:nvPr/>
        </p:nvCxnSpPr>
        <p:spPr>
          <a:xfrm flipH="1">
            <a:off x="3200400" y="1183049"/>
            <a:ext cx="394918" cy="428569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FE7DB4C-19E7-A843-A5C3-27910AD2F39E}"/>
              </a:ext>
            </a:extLst>
          </p:cNvPr>
          <p:cNvSpPr txBox="1"/>
          <p:nvPr/>
        </p:nvSpPr>
        <p:spPr>
          <a:xfrm>
            <a:off x="110636" y="6440221"/>
            <a:ext cx="716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 little modification can add the functionality of value dependent latency</a:t>
            </a:r>
          </a:p>
        </p:txBody>
      </p:sp>
    </p:spTree>
    <p:extLst>
      <p:ext uri="{BB962C8B-B14F-4D97-AF65-F5344CB8AC3E}">
        <p14:creationId xmlns:p14="http://schemas.microsoft.com/office/powerpoint/2010/main" val="421972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89AC0B-603A-4B4E-8155-E195523E8E3F}"/>
              </a:ext>
            </a:extLst>
          </p:cNvPr>
          <p:cNvSpPr txBox="1"/>
          <p:nvPr/>
        </p:nvSpPr>
        <p:spPr>
          <a:xfrm>
            <a:off x="113565" y="83526"/>
            <a:ext cx="6963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SimulationEngine</a:t>
            </a:r>
            <a:endParaRPr lang="en-US" sz="2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F234BF-0909-AF41-8239-F6B485527C66}"/>
              </a:ext>
            </a:extLst>
          </p:cNvPr>
          <p:cNvCxnSpPr/>
          <p:nvPr/>
        </p:nvCxnSpPr>
        <p:spPr>
          <a:xfrm>
            <a:off x="-164123" y="718846"/>
            <a:ext cx="7959969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C7F8568-FFD0-0B4F-97E0-92950A56D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38" y="1826803"/>
            <a:ext cx="5334000" cy="36449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592D17-DCC2-BD47-9DD9-6F78661390D9}"/>
              </a:ext>
            </a:extLst>
          </p:cNvPr>
          <p:cNvCxnSpPr>
            <a:cxnSpLocks/>
          </p:cNvCxnSpPr>
          <p:nvPr/>
        </p:nvCxnSpPr>
        <p:spPr>
          <a:xfrm flipH="1">
            <a:off x="4626864" y="2157984"/>
            <a:ext cx="160277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4309AA-302D-6E43-944C-F0A1EF5BE337}"/>
              </a:ext>
            </a:extLst>
          </p:cNvPr>
          <p:cNvCxnSpPr>
            <a:cxnSpLocks/>
          </p:cNvCxnSpPr>
          <p:nvPr/>
        </p:nvCxnSpPr>
        <p:spPr>
          <a:xfrm flipH="1">
            <a:off x="4645152" y="2157984"/>
            <a:ext cx="1584491" cy="113385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8C34E4-B6D8-7244-847B-A89A456906CE}"/>
              </a:ext>
            </a:extLst>
          </p:cNvPr>
          <p:cNvCxnSpPr>
            <a:cxnSpLocks/>
          </p:cNvCxnSpPr>
          <p:nvPr/>
        </p:nvCxnSpPr>
        <p:spPr>
          <a:xfrm flipH="1" flipV="1">
            <a:off x="4279392" y="4252758"/>
            <a:ext cx="2797680" cy="1567845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A2234C4-FCBA-1A49-8CA5-49E03B79442D}"/>
              </a:ext>
            </a:extLst>
          </p:cNvPr>
          <p:cNvCxnSpPr>
            <a:cxnSpLocks/>
          </p:cNvCxnSpPr>
          <p:nvPr/>
        </p:nvCxnSpPr>
        <p:spPr>
          <a:xfrm flipH="1" flipV="1">
            <a:off x="4242816" y="3072384"/>
            <a:ext cx="2834256" cy="27482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33C661A-12EE-1C48-B7B7-185DF85A9CFD}"/>
              </a:ext>
            </a:extLst>
          </p:cNvPr>
          <p:cNvSpPr txBox="1"/>
          <p:nvPr/>
        </p:nvSpPr>
        <p:spPr>
          <a:xfrm>
            <a:off x="6250964" y="1924416"/>
            <a:ext cx="3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block is a </a:t>
            </a:r>
            <a:r>
              <a:rPr lang="en-US" b="1" dirty="0"/>
              <a:t>Construct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13789D-F2E1-F94C-8F23-56B3559C3C1B}"/>
              </a:ext>
            </a:extLst>
          </p:cNvPr>
          <p:cNvSpPr txBox="1"/>
          <p:nvPr/>
        </p:nvSpPr>
        <p:spPr>
          <a:xfrm>
            <a:off x="7113648" y="5358938"/>
            <a:ext cx="4572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arrow line means a connection from source of the data to destination of the data</a:t>
            </a:r>
          </a:p>
          <a:p>
            <a:endParaRPr lang="en-US" dirty="0"/>
          </a:p>
          <a:p>
            <a:r>
              <a:rPr lang="en-US" dirty="0"/>
              <a:t>adding connection means to include entry to input and output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011DA3F-02A0-4D4E-B8E1-7432FE3E9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492" y="1093496"/>
            <a:ext cx="3117755" cy="378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58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7D2DB2-32ED-5A44-855C-A8945EE24B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14"/>
          <a:stretch/>
        </p:blipFill>
        <p:spPr>
          <a:xfrm>
            <a:off x="148982" y="859884"/>
            <a:ext cx="7137400" cy="58452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D62B23-7ADE-1944-88A4-834B3EAE4CF4}"/>
              </a:ext>
            </a:extLst>
          </p:cNvPr>
          <p:cNvSpPr txBox="1"/>
          <p:nvPr/>
        </p:nvSpPr>
        <p:spPr>
          <a:xfrm>
            <a:off x="113565" y="83526"/>
            <a:ext cx="6963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Engine: how to use it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F67AC2-3177-F647-A048-13A0F947AAFF}"/>
              </a:ext>
            </a:extLst>
          </p:cNvPr>
          <p:cNvCxnSpPr/>
          <p:nvPr/>
        </p:nvCxnSpPr>
        <p:spPr>
          <a:xfrm>
            <a:off x="-164123" y="718846"/>
            <a:ext cx="7959969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03D981-0F26-254B-926D-5A7B2CDF7DC0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614416" y="2995825"/>
            <a:ext cx="217786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AE1B67-4770-234B-BFC1-22BCFC75C82E}"/>
              </a:ext>
            </a:extLst>
          </p:cNvPr>
          <p:cNvSpPr txBox="1"/>
          <p:nvPr/>
        </p:nvSpPr>
        <p:spPr>
          <a:xfrm>
            <a:off x="7792283" y="2811159"/>
            <a:ext cx="3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</a:t>
            </a:r>
            <a:r>
              <a:rPr lang="en-US" b="1" dirty="0"/>
              <a:t>Constructs</a:t>
            </a:r>
            <a:r>
              <a:rPr lang="en-US" dirty="0"/>
              <a:t> to the engine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916104-AC0D-0D41-9739-0D3A69DDCF07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6838049" y="5508886"/>
            <a:ext cx="954234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C746F16-3647-2749-9B45-F0D3B3D00C4F}"/>
              </a:ext>
            </a:extLst>
          </p:cNvPr>
          <p:cNvSpPr txBox="1"/>
          <p:nvPr/>
        </p:nvSpPr>
        <p:spPr>
          <a:xfrm>
            <a:off x="7792283" y="6428732"/>
            <a:ext cx="4466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</a:t>
            </a:r>
            <a:r>
              <a:rPr lang="en-US" b="1" dirty="0"/>
              <a:t>run()</a:t>
            </a:r>
            <a:r>
              <a:rPr lang="en-US" dirty="0"/>
              <a:t> to run all commands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93ABA5-733F-D04A-ABF4-444C74411413}"/>
              </a:ext>
            </a:extLst>
          </p:cNvPr>
          <p:cNvSpPr txBox="1"/>
          <p:nvPr/>
        </p:nvSpPr>
        <p:spPr>
          <a:xfrm>
            <a:off x="7792283" y="4089229"/>
            <a:ext cx="2685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connections between </a:t>
            </a:r>
            <a:r>
              <a:rPr lang="en-US" b="1" dirty="0"/>
              <a:t>Constructs</a:t>
            </a:r>
            <a:r>
              <a:rPr lang="en-US" dirty="0"/>
              <a:t> in the engine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1BAABC-C5CD-8D4F-B2CE-CDABA956C9A6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4943179" y="4412395"/>
            <a:ext cx="284910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874610-E73E-004B-B628-C8EBF621F369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883815" y="6613398"/>
            <a:ext cx="190846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00DAF92-FA70-2348-93BE-96BAC8FA43D1}"/>
              </a:ext>
            </a:extLst>
          </p:cNvPr>
          <p:cNvSpPr txBox="1"/>
          <p:nvPr/>
        </p:nvSpPr>
        <p:spPr>
          <a:xfrm>
            <a:off x="7792283" y="5185721"/>
            <a:ext cx="3089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commands to each </a:t>
            </a:r>
            <a:r>
              <a:rPr lang="en-US" b="1" dirty="0"/>
              <a:t>Construct</a:t>
            </a:r>
            <a:r>
              <a:rPr lang="en-US" dirty="0"/>
              <a:t> in the engine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6BC9972-68A1-5A40-AC05-CDF635DB9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82" y="195631"/>
            <a:ext cx="3579498" cy="244599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539EB9B-2B7D-F348-AB0B-D7D968AD0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398" y="287071"/>
            <a:ext cx="3579498" cy="244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8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378C8D-9681-0846-BC49-456AADA00C7D}"/>
              </a:ext>
            </a:extLst>
          </p:cNvPr>
          <p:cNvSpPr txBox="1"/>
          <p:nvPr/>
        </p:nvSpPr>
        <p:spPr>
          <a:xfrm>
            <a:off x="2194560" y="2651760"/>
            <a:ext cx="1353312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1   2    3   4</a:t>
            </a:r>
          </a:p>
          <a:p>
            <a:r>
              <a:rPr lang="en-US" dirty="0"/>
              <a:t>  5   6    7   8</a:t>
            </a:r>
          </a:p>
          <a:p>
            <a:r>
              <a:rPr lang="en-US" dirty="0"/>
              <a:t>  9 10 11 12</a:t>
            </a:r>
          </a:p>
          <a:p>
            <a:r>
              <a:rPr lang="en-US" dirty="0"/>
              <a:t>13 14 15 16</a:t>
            </a:r>
          </a:p>
          <a:p>
            <a:r>
              <a:rPr lang="en-US" dirty="0"/>
              <a:t>17 18 19 20</a:t>
            </a:r>
          </a:p>
          <a:p>
            <a:r>
              <a:rPr lang="en-US" dirty="0"/>
              <a:t>21 22 23 24</a:t>
            </a:r>
          </a:p>
          <a:p>
            <a:r>
              <a:rPr lang="en-US" dirty="0"/>
              <a:t>25 26 27 28</a:t>
            </a:r>
          </a:p>
          <a:p>
            <a:r>
              <a:rPr lang="en-US" dirty="0"/>
              <a:t>29 30 31 32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A049AE-00A0-854F-8316-C418CA06F3EC}"/>
              </a:ext>
            </a:extLst>
          </p:cNvPr>
          <p:cNvSpPr txBox="1"/>
          <p:nvPr/>
        </p:nvSpPr>
        <p:spPr>
          <a:xfrm>
            <a:off x="4285488" y="3205757"/>
            <a:ext cx="2371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1  5   9 13 17 21 25 29</a:t>
            </a:r>
          </a:p>
          <a:p>
            <a:r>
              <a:rPr lang="en-US" dirty="0"/>
              <a:t> 2  6 10 14 18 22 26 30</a:t>
            </a:r>
          </a:p>
          <a:p>
            <a:r>
              <a:rPr lang="en-US" dirty="0"/>
              <a:t> 3  7 11 15 19 23 27 31</a:t>
            </a:r>
          </a:p>
          <a:p>
            <a:r>
              <a:rPr lang="en-US" dirty="0"/>
              <a:t> 4  8 12 16 20 24 28 32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37CCE2-080D-8A4E-9544-DDE024D655EC}"/>
              </a:ext>
            </a:extLst>
          </p:cNvPr>
          <p:cNvSpPr txBox="1"/>
          <p:nvPr/>
        </p:nvSpPr>
        <p:spPr>
          <a:xfrm>
            <a:off x="3764280" y="3619623"/>
            <a:ext cx="304800" cy="372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1A8634-BED7-AB47-A381-AC405244AF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510" r="25408" b="3275"/>
          <a:stretch/>
        </p:blipFill>
        <p:spPr>
          <a:xfrm>
            <a:off x="538226" y="2099664"/>
            <a:ext cx="4509262" cy="4240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A91A68-9302-0140-9435-7BD52F1053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837" r="25580" b="1796"/>
          <a:stretch/>
        </p:blipFill>
        <p:spPr>
          <a:xfrm>
            <a:off x="5291328" y="2099664"/>
            <a:ext cx="4498848" cy="4414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95795C-9FB6-FE47-AE6C-7B717FDFA455}"/>
              </a:ext>
            </a:extLst>
          </p:cNvPr>
          <p:cNvSpPr txBox="1"/>
          <p:nvPr/>
        </p:nvSpPr>
        <p:spPr>
          <a:xfrm>
            <a:off x="113565" y="83526"/>
            <a:ext cx="6963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Engine: result verification (value)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B48B63-64F1-764D-A0EF-E6252B05EB04}"/>
              </a:ext>
            </a:extLst>
          </p:cNvPr>
          <p:cNvCxnSpPr/>
          <p:nvPr/>
        </p:nvCxnSpPr>
        <p:spPr>
          <a:xfrm>
            <a:off x="-164123" y="718846"/>
            <a:ext cx="7959969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3A41F384-5A59-4147-B969-F6C4618B55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696" r="48261"/>
          <a:stretch/>
        </p:blipFill>
        <p:spPr>
          <a:xfrm>
            <a:off x="538226" y="1207007"/>
            <a:ext cx="2168398" cy="41261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6AEF7D6-4180-B645-BBB4-FE7FA569631D}"/>
              </a:ext>
            </a:extLst>
          </p:cNvPr>
          <p:cNvSpPr txBox="1"/>
          <p:nvPr/>
        </p:nvSpPr>
        <p:spPr>
          <a:xfrm>
            <a:off x="6894192" y="3619622"/>
            <a:ext cx="304800" cy="372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3B58F0-D7EF-864A-AC3E-CD3DE11D4D87}"/>
              </a:ext>
            </a:extLst>
          </p:cNvPr>
          <p:cNvSpPr txBox="1"/>
          <p:nvPr/>
        </p:nvSpPr>
        <p:spPr>
          <a:xfrm>
            <a:off x="7228788" y="2651757"/>
            <a:ext cx="41462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30    70   110   150   190   230   270   310</a:t>
            </a:r>
          </a:p>
          <a:p>
            <a:r>
              <a:rPr lang="en-US" dirty="0"/>
              <a:t>  70  174   278   382   486   590   694   798</a:t>
            </a:r>
          </a:p>
          <a:p>
            <a:r>
              <a:rPr lang="en-US" dirty="0"/>
              <a:t>110  278   446   614   782   950 1118 1286</a:t>
            </a:r>
          </a:p>
          <a:p>
            <a:r>
              <a:rPr lang="en-US" dirty="0"/>
              <a:t>150  382   614   846 1078 1310 1542 1774</a:t>
            </a:r>
          </a:p>
          <a:p>
            <a:r>
              <a:rPr lang="en-US" dirty="0"/>
              <a:t>190  486   782 1078 1374 1670 1966 2262</a:t>
            </a:r>
          </a:p>
          <a:p>
            <a:r>
              <a:rPr lang="en-US" dirty="0"/>
              <a:t>230  590   950 1310 1670 2030 2390 2750</a:t>
            </a:r>
          </a:p>
          <a:p>
            <a:r>
              <a:rPr lang="en-US" dirty="0"/>
              <a:t>270  694 1118 1542 1966 2390 2814 3238</a:t>
            </a:r>
          </a:p>
          <a:p>
            <a:r>
              <a:rPr lang="en-US" dirty="0"/>
              <a:t>310  798 1286 1774 2262 2750 3238 3726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F29C6E4-CE61-C84A-8CC1-1D8E6BE679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75" r="23858"/>
          <a:stretch/>
        </p:blipFill>
        <p:spPr>
          <a:xfrm>
            <a:off x="7088665" y="5033233"/>
            <a:ext cx="4504006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9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295795C-9FB6-FE47-AE6C-7B717FDFA455}"/>
              </a:ext>
            </a:extLst>
          </p:cNvPr>
          <p:cNvSpPr txBox="1"/>
          <p:nvPr/>
        </p:nvSpPr>
        <p:spPr>
          <a:xfrm>
            <a:off x="113565" y="83526"/>
            <a:ext cx="6963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Engine: result verification (cycle)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B48B63-64F1-764D-A0EF-E6252B05EB04}"/>
              </a:ext>
            </a:extLst>
          </p:cNvPr>
          <p:cNvCxnSpPr/>
          <p:nvPr/>
        </p:nvCxnSpPr>
        <p:spPr>
          <a:xfrm>
            <a:off x="-164123" y="718846"/>
            <a:ext cx="7959969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0C5C7E83-2CC4-1B49-BC57-D57E732F655B}"/>
              </a:ext>
            </a:extLst>
          </p:cNvPr>
          <p:cNvGrpSpPr/>
          <p:nvPr/>
        </p:nvGrpSpPr>
        <p:grpSpPr>
          <a:xfrm>
            <a:off x="1884133" y="3070693"/>
            <a:ext cx="4294124" cy="6108192"/>
            <a:chOff x="6512684" y="2617978"/>
            <a:chExt cx="4294124" cy="610819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C56AE11-7DD7-1548-B5E2-56E0DB283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36608" y="2840228"/>
              <a:ext cx="2870200" cy="2755900"/>
            </a:xfrm>
            <a:prstGeom prst="rect">
              <a:avLst/>
            </a:prstGeom>
          </p:spPr>
        </p:pic>
        <p:sp>
          <p:nvSpPr>
            <p:cNvPr id="7" name="Arc 6">
              <a:extLst>
                <a:ext uri="{FF2B5EF4-FFF2-40B4-BE49-F238E27FC236}">
                  <a16:creationId xmlns:a16="http://schemas.microsoft.com/office/drawing/2014/main" id="{99B64ED3-2E56-024E-B92E-F7E65BC8EEDD}"/>
                </a:ext>
              </a:extLst>
            </p:cNvPr>
            <p:cNvSpPr/>
            <p:nvPr/>
          </p:nvSpPr>
          <p:spPr>
            <a:xfrm>
              <a:off x="6512684" y="2617978"/>
              <a:ext cx="3145536" cy="6108192"/>
            </a:xfrm>
            <a:prstGeom prst="arc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77D5302E-6B7D-B24D-8452-F85624C01D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696" r="48261"/>
          <a:stretch/>
        </p:blipFill>
        <p:spPr>
          <a:xfrm>
            <a:off x="538226" y="1207007"/>
            <a:ext cx="2168398" cy="4126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CDA5C04-D6B0-C247-AA08-0D9DF201B6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87" t="67055" b="12887"/>
          <a:stretch/>
        </p:blipFill>
        <p:spPr>
          <a:xfrm>
            <a:off x="5091938" y="1207007"/>
            <a:ext cx="6481710" cy="12252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BB1FD5C-8FC2-DE4E-93AB-3E5CCD03AD45}"/>
              </a:ext>
            </a:extLst>
          </p:cNvPr>
          <p:cNvSpPr txBox="1"/>
          <p:nvPr/>
        </p:nvSpPr>
        <p:spPr>
          <a:xfrm>
            <a:off x="6400188" y="4321635"/>
            <a:ext cx="3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critical path is 320ns</a:t>
            </a:r>
          </a:p>
        </p:txBody>
      </p:sp>
    </p:spTree>
    <p:extLst>
      <p:ext uri="{BB962C8B-B14F-4D97-AF65-F5344CB8AC3E}">
        <p14:creationId xmlns:p14="http://schemas.microsoft.com/office/powerpoint/2010/main" val="1543559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2C0156-26AA-1244-938A-3A504BA4EA27}"/>
              </a:ext>
            </a:extLst>
          </p:cNvPr>
          <p:cNvSpPr txBox="1"/>
          <p:nvPr/>
        </p:nvSpPr>
        <p:spPr>
          <a:xfrm>
            <a:off x="1127610" y="2439865"/>
            <a:ext cx="9936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Proposed Project Plan</a:t>
            </a:r>
          </a:p>
        </p:txBody>
      </p:sp>
    </p:spTree>
    <p:extLst>
      <p:ext uri="{BB962C8B-B14F-4D97-AF65-F5344CB8AC3E}">
        <p14:creationId xmlns:p14="http://schemas.microsoft.com/office/powerpoint/2010/main" val="3422937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40CE49-4C45-A94A-942A-6156C4DF60FA}"/>
              </a:ext>
            </a:extLst>
          </p:cNvPr>
          <p:cNvSpPr txBox="1"/>
          <p:nvPr/>
        </p:nvSpPr>
        <p:spPr>
          <a:xfrm>
            <a:off x="113565" y="83526"/>
            <a:ext cx="6963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Simulator Pipeline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8255F1-4842-CB4C-BE51-89F0A6050472}"/>
              </a:ext>
            </a:extLst>
          </p:cNvPr>
          <p:cNvCxnSpPr/>
          <p:nvPr/>
        </p:nvCxnSpPr>
        <p:spPr>
          <a:xfrm>
            <a:off x="-164123" y="718846"/>
            <a:ext cx="7959969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BCB077A-F1E3-044F-8A7E-33A2B920C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062" y="1017524"/>
            <a:ext cx="9893300" cy="56642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A91BDB-3EA5-EC4A-8F5B-D455314F3A48}"/>
              </a:ext>
            </a:extLst>
          </p:cNvPr>
          <p:cNvCxnSpPr>
            <a:cxnSpLocks/>
          </p:cNvCxnSpPr>
          <p:nvPr/>
        </p:nvCxnSpPr>
        <p:spPr>
          <a:xfrm flipH="1">
            <a:off x="3547872" y="2889504"/>
            <a:ext cx="1865376" cy="113385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DFB7FF-B05B-4E43-A338-3A7A5427A224}"/>
              </a:ext>
            </a:extLst>
          </p:cNvPr>
          <p:cNvCxnSpPr>
            <a:cxnSpLocks/>
          </p:cNvCxnSpPr>
          <p:nvPr/>
        </p:nvCxnSpPr>
        <p:spPr>
          <a:xfrm>
            <a:off x="5413248" y="2889504"/>
            <a:ext cx="152400" cy="113385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B19751A-141E-1F48-A683-3B7C29C649CA}"/>
              </a:ext>
            </a:extLst>
          </p:cNvPr>
          <p:cNvSpPr txBox="1"/>
          <p:nvPr/>
        </p:nvSpPr>
        <p:spPr>
          <a:xfrm>
            <a:off x="4261104" y="2243173"/>
            <a:ext cx="3089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THIS NEEDS TO BE (RE)IMPLEMENTED IN C++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3880E0-91F1-E241-878E-84EC6FA3CD0B}"/>
              </a:ext>
            </a:extLst>
          </p:cNvPr>
          <p:cNvSpPr txBox="1"/>
          <p:nvPr/>
        </p:nvSpPr>
        <p:spPr>
          <a:xfrm>
            <a:off x="458108" y="2243173"/>
            <a:ext cx="3089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LANGUAGE NEED TO BE</a:t>
            </a:r>
          </a:p>
          <a:p>
            <a:r>
              <a:rPr lang="en-US" b="1" dirty="0">
                <a:solidFill>
                  <a:srgbClr val="FF0000"/>
                </a:solidFill>
              </a:rPr>
              <a:t>DEFINED MORE FORMALLY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6B52AC-6A97-D340-96A2-99EBE5F17688}"/>
              </a:ext>
            </a:extLst>
          </p:cNvPr>
          <p:cNvCxnSpPr>
            <a:cxnSpLocks/>
          </p:cNvCxnSpPr>
          <p:nvPr/>
        </p:nvCxnSpPr>
        <p:spPr>
          <a:xfrm>
            <a:off x="720236" y="2889504"/>
            <a:ext cx="410826" cy="5669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460307C-869B-C04B-B003-89503525A676}"/>
              </a:ext>
            </a:extLst>
          </p:cNvPr>
          <p:cNvSpPr txBox="1"/>
          <p:nvPr/>
        </p:nvSpPr>
        <p:spPr>
          <a:xfrm>
            <a:off x="7980103" y="345136"/>
            <a:ext cx="2061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COMPILER SHOULD GENERATE THIS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868664-EE54-1847-973E-D7216FBA020C}"/>
              </a:ext>
            </a:extLst>
          </p:cNvPr>
          <p:cNvCxnSpPr>
            <a:cxnSpLocks/>
          </p:cNvCxnSpPr>
          <p:nvPr/>
        </p:nvCxnSpPr>
        <p:spPr>
          <a:xfrm>
            <a:off x="9010796" y="1017524"/>
            <a:ext cx="0" cy="7625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AD83E7-AE7D-164A-8516-FEF43A1D1AF7}"/>
              </a:ext>
            </a:extLst>
          </p:cNvPr>
          <p:cNvSpPr txBox="1"/>
          <p:nvPr/>
        </p:nvSpPr>
        <p:spPr>
          <a:xfrm>
            <a:off x="3223846" y="5877052"/>
            <a:ext cx="2920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NEEDS TO BE IMPLEMENTED FOR EACH ARCHITECTURE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5DD309-8F23-A247-A7A8-5F933511D2C0}"/>
              </a:ext>
            </a:extLst>
          </p:cNvPr>
          <p:cNvCxnSpPr>
            <a:cxnSpLocks/>
          </p:cNvCxnSpPr>
          <p:nvPr/>
        </p:nvCxnSpPr>
        <p:spPr>
          <a:xfrm flipH="1">
            <a:off x="2016090" y="6184822"/>
            <a:ext cx="114773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AB1A580-B644-3141-B4B5-5EAE3A1B6317}"/>
              </a:ext>
            </a:extLst>
          </p:cNvPr>
          <p:cNvCxnSpPr>
            <a:cxnSpLocks/>
          </p:cNvCxnSpPr>
          <p:nvPr/>
        </p:nvCxnSpPr>
        <p:spPr>
          <a:xfrm>
            <a:off x="720236" y="2915561"/>
            <a:ext cx="410826" cy="2979779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6B4760C-1223-744C-B6B9-375B812E2A99}"/>
              </a:ext>
            </a:extLst>
          </p:cNvPr>
          <p:cNvCxnSpPr>
            <a:cxnSpLocks/>
          </p:cNvCxnSpPr>
          <p:nvPr/>
        </p:nvCxnSpPr>
        <p:spPr>
          <a:xfrm flipH="1" flipV="1">
            <a:off x="2016090" y="3849626"/>
            <a:ext cx="1147734" cy="233519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C588B5B-BB66-5942-BF67-C7B19C2F92F6}"/>
              </a:ext>
            </a:extLst>
          </p:cNvPr>
          <p:cNvSpPr txBox="1"/>
          <p:nvPr/>
        </p:nvSpPr>
        <p:spPr>
          <a:xfrm>
            <a:off x="8453012" y="5873137"/>
            <a:ext cx="2920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COULD ADD </a:t>
            </a:r>
            <a:r>
              <a:rPr lang="en-US" b="1" dirty="0" err="1">
                <a:solidFill>
                  <a:srgbClr val="FF0000"/>
                </a:solidFill>
              </a:rPr>
              <a:t>PyMTL</a:t>
            </a:r>
            <a:r>
              <a:rPr lang="en-US" b="1" dirty="0">
                <a:solidFill>
                  <a:srgbClr val="FF0000"/>
                </a:solidFill>
              </a:rPr>
              <a:t> BACKEND OR SOMETHING IN LONG-TERM…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BBD170-B109-054E-B49A-3A08DD316F30}"/>
              </a:ext>
            </a:extLst>
          </p:cNvPr>
          <p:cNvCxnSpPr>
            <a:cxnSpLocks/>
          </p:cNvCxnSpPr>
          <p:nvPr/>
        </p:nvCxnSpPr>
        <p:spPr>
          <a:xfrm flipH="1" flipV="1">
            <a:off x="6327648" y="5285232"/>
            <a:ext cx="2028680" cy="104957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487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414</Words>
  <Application>Microsoft Macintosh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Ahn Byung Hoon</dc:creator>
  <cp:lastModifiedBy>Ahn Byung Hoon</cp:lastModifiedBy>
  <cp:revision>11</cp:revision>
  <dcterms:created xsi:type="dcterms:W3CDTF">2019-01-03T07:10:25Z</dcterms:created>
  <dcterms:modified xsi:type="dcterms:W3CDTF">2019-01-03T12:41:35Z</dcterms:modified>
</cp:coreProperties>
</file>