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9" r:id="rId4"/>
    <p:sldId id="264" r:id="rId5"/>
    <p:sldId id="260" r:id="rId6"/>
    <p:sldId id="261" r:id="rId7"/>
    <p:sldId id="263" r:id="rId8"/>
    <p:sldId id="265" r:id="rId9"/>
    <p:sldId id="262" r:id="rId10"/>
    <p:sldId id="266" r:id="rId11"/>
    <p:sldId id="268" r:id="rId12"/>
    <p:sldId id="270" r:id="rId13"/>
    <p:sldId id="272" r:id="rId14"/>
    <p:sldId id="273" r:id="rId15"/>
    <p:sldId id="274" r:id="rId16"/>
    <p:sldId id="277" r:id="rId17"/>
    <p:sldId id="279" r:id="rId18"/>
    <p:sldId id="281" r:id="rId19"/>
    <p:sldId id="284" r:id="rId20"/>
    <p:sldId id="282" r:id="rId21"/>
    <p:sldId id="287" r:id="rId22"/>
    <p:sldId id="289" r:id="rId23"/>
    <p:sldId id="291" r:id="rId24"/>
    <p:sldId id="293" r:id="rId25"/>
    <p:sldId id="294"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6405"/>
  </p:normalViewPr>
  <p:slideViewPr>
    <p:cSldViewPr snapToGrid="0">
      <p:cViewPr varScale="1">
        <p:scale>
          <a:sx n="81" d="100"/>
          <a:sy n="81" d="100"/>
        </p:scale>
        <p:origin x="1061"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4260C-F59F-724C-80A2-B7D82CF37498}" type="datetimeFigureOut">
              <a:rPr lang="en-US" smtClean="0"/>
              <a:t>18/10/2023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0D8AF-2522-1143-AB15-D505D4CED893}" type="slidenum">
              <a:rPr lang="en-US" smtClean="0"/>
              <a:t>‹#›</a:t>
            </a:fld>
            <a:endParaRPr lang="en-US"/>
          </a:p>
        </p:txBody>
      </p:sp>
    </p:spTree>
    <p:extLst>
      <p:ext uri="{BB962C8B-B14F-4D97-AF65-F5344CB8AC3E}">
        <p14:creationId xmlns:p14="http://schemas.microsoft.com/office/powerpoint/2010/main" val="186333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50D8AF-2522-1143-AB15-D505D4CED893}" type="slidenum">
              <a:rPr lang="en-US" smtClean="0"/>
              <a:t>1</a:t>
            </a:fld>
            <a:endParaRPr lang="en-US"/>
          </a:p>
        </p:txBody>
      </p:sp>
    </p:spTree>
    <p:extLst>
      <p:ext uri="{BB962C8B-B14F-4D97-AF65-F5344CB8AC3E}">
        <p14:creationId xmlns:p14="http://schemas.microsoft.com/office/powerpoint/2010/main" val="47082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18/10/2023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18/10/2023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18/10/2023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18/10/2023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18/10/2023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18/10/2023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18/10/2023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18/10/2023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18/10/2023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18/10/2023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18/10/2023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18/10/2023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5F7A-40C8-D6E6-8B61-769D24C0E4EA}"/>
              </a:ext>
            </a:extLst>
          </p:cNvPr>
          <p:cNvSpPr>
            <a:spLocks noGrp="1"/>
          </p:cNvSpPr>
          <p:nvPr>
            <p:ph type="ctrTitle"/>
          </p:nvPr>
        </p:nvSpPr>
        <p:spPr>
          <a:xfrm>
            <a:off x="678426" y="889820"/>
            <a:ext cx="10850556" cy="3598606"/>
          </a:xfrm>
        </p:spPr>
        <p:txBody>
          <a:bodyPr/>
          <a:lstStyle/>
          <a:p>
            <a:pPr algn="ctr"/>
            <a:r>
              <a:rPr lang="en-US" dirty="0">
                <a:latin typeface="Optimistic Display"/>
              </a:rPr>
              <a:t>Presentation</a:t>
            </a:r>
            <a:br>
              <a:rPr lang="en-US" dirty="0">
                <a:latin typeface="Optimistic Display"/>
              </a:rPr>
            </a:br>
            <a:r>
              <a:rPr lang="en-US" dirty="0">
                <a:latin typeface="Optimistic Display"/>
              </a:rPr>
              <a:t>react hooks</a:t>
            </a:r>
          </a:p>
        </p:txBody>
      </p:sp>
      <p:sp>
        <p:nvSpPr>
          <p:cNvPr id="3" name="Subtitle 2">
            <a:extLst>
              <a:ext uri="{FF2B5EF4-FFF2-40B4-BE49-F238E27FC236}">
                <a16:creationId xmlns:a16="http://schemas.microsoft.com/office/drawing/2014/main" id="{F55B0F8D-E872-E32E-AEC9-C09C115D5BA8}"/>
              </a:ext>
            </a:extLst>
          </p:cNvPr>
          <p:cNvSpPr>
            <a:spLocks noGrp="1"/>
          </p:cNvSpPr>
          <p:nvPr>
            <p:ph type="subTitle" idx="1"/>
          </p:nvPr>
        </p:nvSpPr>
        <p:spPr>
          <a:xfrm>
            <a:off x="2600112" y="5316793"/>
            <a:ext cx="6991776" cy="651387"/>
          </a:xfrm>
        </p:spPr>
        <p:txBody>
          <a:bodyPr/>
          <a:lstStyle/>
          <a:p>
            <a:pPr algn="ctr"/>
            <a:r>
              <a:rPr lang="en-US" dirty="0">
                <a:latin typeface="Optimistic Display"/>
              </a:rPr>
              <a:t>Tung Le</a:t>
            </a:r>
          </a:p>
        </p:txBody>
      </p:sp>
      <p:pic>
        <p:nvPicPr>
          <p:cNvPr id="5" name="Picture 4">
            <a:extLst>
              <a:ext uri="{FF2B5EF4-FFF2-40B4-BE49-F238E27FC236}">
                <a16:creationId xmlns:a16="http://schemas.microsoft.com/office/drawing/2014/main" id="{44FE1F70-8F09-838C-1EE5-9FEEE2539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087" y="3048633"/>
            <a:ext cx="1914484" cy="1664769"/>
          </a:xfrm>
          <a:prstGeom prst="rect">
            <a:avLst/>
          </a:prstGeom>
        </p:spPr>
      </p:pic>
    </p:spTree>
    <p:extLst>
      <p:ext uri="{BB962C8B-B14F-4D97-AF65-F5344CB8AC3E}">
        <p14:creationId xmlns:p14="http://schemas.microsoft.com/office/powerpoint/2010/main" val="3746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a:t>
            </a:r>
          </a:p>
        </p:txBody>
      </p:sp>
      <p:pic>
        <p:nvPicPr>
          <p:cNvPr id="14" name="Picture 13">
            <a:extLst>
              <a:ext uri="{FF2B5EF4-FFF2-40B4-BE49-F238E27FC236}">
                <a16:creationId xmlns:a16="http://schemas.microsoft.com/office/drawing/2014/main" id="{7B566201-962F-98B2-4EED-515493FED1E5}"/>
              </a:ext>
            </a:extLst>
          </p:cNvPr>
          <p:cNvPicPr>
            <a:picLocks noChangeAspect="1"/>
          </p:cNvPicPr>
          <p:nvPr/>
        </p:nvPicPr>
        <p:blipFill>
          <a:blip r:embed="rId2"/>
          <a:stretch>
            <a:fillRect/>
          </a:stretch>
        </p:blipFill>
        <p:spPr>
          <a:xfrm>
            <a:off x="8232620" y="2293126"/>
            <a:ext cx="2270957" cy="2042337"/>
          </a:xfrm>
          <a:prstGeom prst="rect">
            <a:avLst/>
          </a:prstGeom>
        </p:spPr>
      </p:pic>
      <p:pic>
        <p:nvPicPr>
          <p:cNvPr id="16" name="Picture 15">
            <a:extLst>
              <a:ext uri="{FF2B5EF4-FFF2-40B4-BE49-F238E27FC236}">
                <a16:creationId xmlns:a16="http://schemas.microsoft.com/office/drawing/2014/main" id="{16A2D681-678F-079F-144F-30DAE0AB349A}"/>
              </a:ext>
            </a:extLst>
          </p:cNvPr>
          <p:cNvPicPr>
            <a:picLocks noChangeAspect="1"/>
          </p:cNvPicPr>
          <p:nvPr/>
        </p:nvPicPr>
        <p:blipFill>
          <a:blip r:embed="rId3"/>
          <a:stretch>
            <a:fillRect/>
          </a:stretch>
        </p:blipFill>
        <p:spPr>
          <a:xfrm>
            <a:off x="800100" y="1635286"/>
            <a:ext cx="5768840" cy="3810330"/>
          </a:xfrm>
          <a:prstGeom prst="rect">
            <a:avLst/>
          </a:prstGeom>
        </p:spPr>
      </p:pic>
      <p:pic>
        <p:nvPicPr>
          <p:cNvPr id="9" name="Picture 8">
            <a:extLst>
              <a:ext uri="{FF2B5EF4-FFF2-40B4-BE49-F238E27FC236}">
                <a16:creationId xmlns:a16="http://schemas.microsoft.com/office/drawing/2014/main" id="{C6911DB6-1444-63F7-9798-1E93549ED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4360" y="2863638"/>
            <a:ext cx="565362" cy="565362"/>
          </a:xfrm>
          <a:prstGeom prst="rect">
            <a:avLst/>
          </a:prstGeom>
        </p:spPr>
      </p:pic>
    </p:spTree>
    <p:extLst>
      <p:ext uri="{BB962C8B-B14F-4D97-AF65-F5344CB8AC3E}">
        <p14:creationId xmlns:p14="http://schemas.microsoft.com/office/powerpoint/2010/main" val="3028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2</a:t>
            </a:r>
          </a:p>
        </p:txBody>
      </p:sp>
      <p:pic>
        <p:nvPicPr>
          <p:cNvPr id="7" name="Picture 6">
            <a:extLst>
              <a:ext uri="{FF2B5EF4-FFF2-40B4-BE49-F238E27FC236}">
                <a16:creationId xmlns:a16="http://schemas.microsoft.com/office/drawing/2014/main" id="{6E114903-A80A-115C-154B-651D33461226}"/>
              </a:ext>
            </a:extLst>
          </p:cNvPr>
          <p:cNvPicPr>
            <a:picLocks noChangeAspect="1"/>
          </p:cNvPicPr>
          <p:nvPr/>
        </p:nvPicPr>
        <p:blipFill>
          <a:blip r:embed="rId2"/>
          <a:stretch>
            <a:fillRect/>
          </a:stretch>
        </p:blipFill>
        <p:spPr>
          <a:xfrm>
            <a:off x="800100" y="1729769"/>
            <a:ext cx="4054191" cy="3863675"/>
          </a:xfrm>
          <a:prstGeom prst="rect">
            <a:avLst/>
          </a:prstGeom>
        </p:spPr>
      </p:pic>
      <p:pic>
        <p:nvPicPr>
          <p:cNvPr id="9" name="Picture 8">
            <a:extLst>
              <a:ext uri="{FF2B5EF4-FFF2-40B4-BE49-F238E27FC236}">
                <a16:creationId xmlns:a16="http://schemas.microsoft.com/office/drawing/2014/main" id="{0A515D9E-6A1F-0272-7F82-9E9FB7B99C17}"/>
              </a:ext>
            </a:extLst>
          </p:cNvPr>
          <p:cNvPicPr>
            <a:picLocks noChangeAspect="1"/>
          </p:cNvPicPr>
          <p:nvPr/>
        </p:nvPicPr>
        <p:blipFill>
          <a:blip r:embed="rId3"/>
          <a:stretch>
            <a:fillRect/>
          </a:stretch>
        </p:blipFill>
        <p:spPr>
          <a:xfrm>
            <a:off x="7230222" y="1607611"/>
            <a:ext cx="2034716" cy="1928027"/>
          </a:xfrm>
          <a:prstGeom prst="rect">
            <a:avLst/>
          </a:prstGeom>
        </p:spPr>
      </p:pic>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7230222" y="4221153"/>
            <a:ext cx="4771852" cy="1190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rgbClr val="23272F"/>
                </a:solidFill>
                <a:effectLst/>
                <a:latin typeface="Optimistic Display"/>
              </a:rPr>
              <a:t>The </a:t>
            </a:r>
            <a:r>
              <a:rPr lang="en-US" b="0" i="1">
                <a:solidFill>
                  <a:srgbClr val="23272F"/>
                </a:solidFill>
                <a:effectLst/>
                <a:latin typeface="Optimistic Display"/>
              </a:rPr>
              <a:t>set</a:t>
            </a:r>
            <a:r>
              <a:rPr lang="en-US" b="0" i="0">
                <a:solidFill>
                  <a:srgbClr val="23272F"/>
                </a:solidFill>
                <a:effectLst/>
                <a:latin typeface="Optimistic Display"/>
              </a:rPr>
              <a:t> function </a:t>
            </a:r>
            <a:r>
              <a:rPr lang="en-US" b="1" i="0">
                <a:solidFill>
                  <a:srgbClr val="23272F"/>
                </a:solidFill>
                <a:effectLst/>
                <a:latin typeface="Optimistic Display"/>
              </a:rPr>
              <a:t>only updates the state variable for the </a:t>
            </a:r>
            <a:r>
              <a:rPr lang="en-US" b="1" i="1">
                <a:solidFill>
                  <a:srgbClr val="23272F"/>
                </a:solidFill>
                <a:effectLst/>
                <a:latin typeface="Optimistic Display"/>
              </a:rPr>
              <a:t>next</a:t>
            </a:r>
            <a:r>
              <a:rPr lang="en-US" b="1" i="0">
                <a:solidFill>
                  <a:srgbClr val="23272F"/>
                </a:solidFill>
                <a:effectLst/>
                <a:latin typeface="Optimistic Display"/>
              </a:rPr>
              <a:t> render</a:t>
            </a:r>
            <a:endParaRPr lang="en-US">
              <a:latin typeface="Optimistic Display"/>
            </a:endParaRPr>
          </a:p>
        </p:txBody>
      </p:sp>
      <p:pic>
        <p:nvPicPr>
          <p:cNvPr id="4" name="Picture 3">
            <a:extLst>
              <a:ext uri="{FF2B5EF4-FFF2-40B4-BE49-F238E27FC236}">
                <a16:creationId xmlns:a16="http://schemas.microsoft.com/office/drawing/2014/main" id="{1D79C895-4555-C978-7E0F-94D4ACE44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091" y="2151736"/>
            <a:ext cx="565362" cy="565362"/>
          </a:xfrm>
          <a:prstGeom prst="rect">
            <a:avLst/>
          </a:prstGeom>
        </p:spPr>
      </p:pic>
    </p:spTree>
    <p:extLst>
      <p:ext uri="{BB962C8B-B14F-4D97-AF65-F5344CB8AC3E}">
        <p14:creationId xmlns:p14="http://schemas.microsoft.com/office/powerpoint/2010/main" val="34359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3</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i="0">
                <a:solidFill>
                  <a:srgbClr val="23272F"/>
                </a:solidFill>
                <a:effectLst/>
                <a:latin typeface="Optimistic Display"/>
              </a:rPr>
              <a:t>If the new value you provide is identical to the current </a:t>
            </a:r>
            <a:r>
              <a:rPr lang="en-US" b="0" i="1">
                <a:solidFill>
                  <a:srgbClr val="23272F"/>
                </a:solidFill>
                <a:effectLst/>
                <a:latin typeface="Optimistic Display"/>
              </a:rPr>
              <a:t>state,</a:t>
            </a:r>
            <a:r>
              <a:rPr lang="en-US" b="0" i="0">
                <a:solidFill>
                  <a:srgbClr val="23272F"/>
                </a:solidFill>
                <a:effectLst/>
                <a:latin typeface="Optimistic Display"/>
              </a:rPr>
              <a:t> as determined by an </a:t>
            </a:r>
            <a:r>
              <a:rPr lang="en-US" b="0" i="1">
                <a:solidFill>
                  <a:srgbClr val="23272F"/>
                </a:solidFill>
                <a:effectLst/>
                <a:latin typeface="Optimistic Display"/>
              </a:rPr>
              <a:t>Object.is</a:t>
            </a:r>
            <a:r>
              <a:rPr lang="en-US" b="0" i="0">
                <a:solidFill>
                  <a:srgbClr val="23272F"/>
                </a:solidFill>
                <a:effectLst/>
                <a:latin typeface="Optimistic Display"/>
              </a:rPr>
              <a:t> comparison, React will </a:t>
            </a:r>
            <a:r>
              <a:rPr lang="en-US" b="1" i="0">
                <a:solidFill>
                  <a:srgbClr val="23272F"/>
                </a:solidFill>
                <a:effectLst/>
                <a:latin typeface="Optimistic Display"/>
              </a:rPr>
              <a:t>skip re-rendering the component and its children</a:t>
            </a:r>
            <a:endParaRPr lang="en-US">
              <a:latin typeface="Optimistic Display"/>
            </a:endParaRPr>
          </a:p>
        </p:txBody>
      </p:sp>
      <p:pic>
        <p:nvPicPr>
          <p:cNvPr id="5" name="Picture 4">
            <a:extLst>
              <a:ext uri="{FF2B5EF4-FFF2-40B4-BE49-F238E27FC236}">
                <a16:creationId xmlns:a16="http://schemas.microsoft.com/office/drawing/2014/main" id="{997D3C21-5E13-3D54-F452-FB12622FBD95}"/>
              </a:ext>
            </a:extLst>
          </p:cNvPr>
          <p:cNvPicPr>
            <a:picLocks noChangeAspect="1"/>
          </p:cNvPicPr>
          <p:nvPr/>
        </p:nvPicPr>
        <p:blipFill>
          <a:blip r:embed="rId2"/>
          <a:stretch>
            <a:fillRect/>
          </a:stretch>
        </p:blipFill>
        <p:spPr>
          <a:xfrm>
            <a:off x="800100" y="1617685"/>
            <a:ext cx="3939881" cy="4153260"/>
          </a:xfrm>
          <a:prstGeom prst="rect">
            <a:avLst/>
          </a:prstGeom>
        </p:spPr>
      </p:pic>
      <p:pic>
        <p:nvPicPr>
          <p:cNvPr id="11" name="Picture 10">
            <a:extLst>
              <a:ext uri="{FF2B5EF4-FFF2-40B4-BE49-F238E27FC236}">
                <a16:creationId xmlns:a16="http://schemas.microsoft.com/office/drawing/2014/main" id="{2BA18B42-592C-46CF-614A-E2164DB6BF55}"/>
              </a:ext>
            </a:extLst>
          </p:cNvPr>
          <p:cNvPicPr>
            <a:picLocks noChangeAspect="1"/>
          </p:cNvPicPr>
          <p:nvPr/>
        </p:nvPicPr>
        <p:blipFill>
          <a:blip r:embed="rId3"/>
          <a:stretch>
            <a:fillRect/>
          </a:stretch>
        </p:blipFill>
        <p:spPr>
          <a:xfrm>
            <a:off x="6462890" y="1545289"/>
            <a:ext cx="1844200" cy="2149026"/>
          </a:xfrm>
          <a:prstGeom prst="rect">
            <a:avLst/>
          </a:prstGeom>
        </p:spPr>
      </p:pic>
      <p:pic>
        <p:nvPicPr>
          <p:cNvPr id="4" name="Picture 3">
            <a:extLst>
              <a:ext uri="{FF2B5EF4-FFF2-40B4-BE49-F238E27FC236}">
                <a16:creationId xmlns:a16="http://schemas.microsoft.com/office/drawing/2014/main" id="{7658B8E8-25C9-FAAB-9698-2948EA677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44" y="2010445"/>
            <a:ext cx="565362" cy="565362"/>
          </a:xfrm>
          <a:prstGeom prst="rect">
            <a:avLst/>
          </a:prstGeom>
        </p:spPr>
      </p:pic>
    </p:spTree>
    <p:extLst>
      <p:ext uri="{BB962C8B-B14F-4D97-AF65-F5344CB8AC3E}">
        <p14:creationId xmlns:p14="http://schemas.microsoft.com/office/powerpoint/2010/main" val="33588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4</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pic>
        <p:nvPicPr>
          <p:cNvPr id="6" name="Picture 5">
            <a:extLst>
              <a:ext uri="{FF2B5EF4-FFF2-40B4-BE49-F238E27FC236}">
                <a16:creationId xmlns:a16="http://schemas.microsoft.com/office/drawing/2014/main" id="{6BEF6F76-78CE-DA77-B34C-18488ACC866D}"/>
              </a:ext>
            </a:extLst>
          </p:cNvPr>
          <p:cNvPicPr>
            <a:picLocks noChangeAspect="1"/>
          </p:cNvPicPr>
          <p:nvPr/>
        </p:nvPicPr>
        <p:blipFill>
          <a:blip r:embed="rId2"/>
          <a:stretch>
            <a:fillRect/>
          </a:stretch>
        </p:blipFill>
        <p:spPr>
          <a:xfrm>
            <a:off x="708172" y="1622610"/>
            <a:ext cx="4328535" cy="4313294"/>
          </a:xfrm>
          <a:prstGeom prst="rect">
            <a:avLst/>
          </a:prstGeom>
        </p:spPr>
      </p:pic>
      <p:pic>
        <p:nvPicPr>
          <p:cNvPr id="8" name="Picture 7">
            <a:extLst>
              <a:ext uri="{FF2B5EF4-FFF2-40B4-BE49-F238E27FC236}">
                <a16:creationId xmlns:a16="http://schemas.microsoft.com/office/drawing/2014/main" id="{E30703C7-DAFF-E091-A0ED-B6381EE78247}"/>
              </a:ext>
            </a:extLst>
          </p:cNvPr>
          <p:cNvPicPr>
            <a:picLocks noChangeAspect="1"/>
          </p:cNvPicPr>
          <p:nvPr/>
        </p:nvPicPr>
        <p:blipFill>
          <a:blip r:embed="rId3"/>
          <a:stretch>
            <a:fillRect/>
          </a:stretch>
        </p:blipFill>
        <p:spPr>
          <a:xfrm>
            <a:off x="6691872" y="1517906"/>
            <a:ext cx="1947193" cy="2101596"/>
          </a:xfrm>
          <a:prstGeom prst="rect">
            <a:avLst/>
          </a:prstGeom>
        </p:spPr>
      </p:pic>
      <p:pic>
        <p:nvPicPr>
          <p:cNvPr id="4" name="Picture 3">
            <a:extLst>
              <a:ext uri="{FF2B5EF4-FFF2-40B4-BE49-F238E27FC236}">
                <a16:creationId xmlns:a16="http://schemas.microsoft.com/office/drawing/2014/main" id="{F5075F6A-B37B-3A2C-DED9-A4D4B49DB3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586" y="1865553"/>
            <a:ext cx="565362" cy="565362"/>
          </a:xfrm>
          <a:prstGeom prst="rect">
            <a:avLst/>
          </a:prstGeom>
        </p:spPr>
      </p:pic>
    </p:spTree>
    <p:extLst>
      <p:ext uri="{BB962C8B-B14F-4D97-AF65-F5344CB8AC3E}">
        <p14:creationId xmlns:p14="http://schemas.microsoft.com/office/powerpoint/2010/main" val="192387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5</a:t>
            </a:r>
          </a:p>
        </p:txBody>
      </p:sp>
      <p:pic>
        <p:nvPicPr>
          <p:cNvPr id="5" name="Picture 4">
            <a:extLst>
              <a:ext uri="{FF2B5EF4-FFF2-40B4-BE49-F238E27FC236}">
                <a16:creationId xmlns:a16="http://schemas.microsoft.com/office/drawing/2014/main" id="{19611682-8FC2-EF85-C0CF-ACCCA5E1F380}"/>
              </a:ext>
            </a:extLst>
          </p:cNvPr>
          <p:cNvPicPr>
            <a:picLocks noChangeAspect="1"/>
          </p:cNvPicPr>
          <p:nvPr/>
        </p:nvPicPr>
        <p:blipFill>
          <a:blip r:embed="rId2"/>
          <a:stretch>
            <a:fillRect/>
          </a:stretch>
        </p:blipFill>
        <p:spPr>
          <a:xfrm>
            <a:off x="6800006" y="1607611"/>
            <a:ext cx="1806097" cy="1912786"/>
          </a:xfrm>
          <a:prstGeom prst="rect">
            <a:avLst/>
          </a:prstGeom>
        </p:spPr>
      </p:pic>
      <p:pic>
        <p:nvPicPr>
          <p:cNvPr id="9" name="Picture 8">
            <a:extLst>
              <a:ext uri="{FF2B5EF4-FFF2-40B4-BE49-F238E27FC236}">
                <a16:creationId xmlns:a16="http://schemas.microsoft.com/office/drawing/2014/main" id="{38ACEF6D-6337-0ECA-A8DC-23B9C578CB3F}"/>
              </a:ext>
            </a:extLst>
          </p:cNvPr>
          <p:cNvPicPr>
            <a:picLocks noChangeAspect="1"/>
          </p:cNvPicPr>
          <p:nvPr/>
        </p:nvPicPr>
        <p:blipFill>
          <a:blip r:embed="rId3"/>
          <a:stretch>
            <a:fillRect/>
          </a:stretch>
        </p:blipFill>
        <p:spPr>
          <a:xfrm>
            <a:off x="774458" y="1607611"/>
            <a:ext cx="4397121" cy="4138019"/>
          </a:xfrm>
          <a:prstGeom prst="rect">
            <a:avLst/>
          </a:prstGeom>
        </p:spPr>
      </p:pic>
      <p:pic>
        <p:nvPicPr>
          <p:cNvPr id="4" name="Picture 3">
            <a:extLst>
              <a:ext uri="{FF2B5EF4-FFF2-40B4-BE49-F238E27FC236}">
                <a16:creationId xmlns:a16="http://schemas.microsoft.com/office/drawing/2014/main" id="{58A121C6-54CB-45F9-B261-318FD64548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586" y="1794466"/>
            <a:ext cx="565362" cy="565362"/>
          </a:xfrm>
          <a:prstGeom prst="rect">
            <a:avLst/>
          </a:prstGeom>
        </p:spPr>
      </p:pic>
    </p:spTree>
    <p:extLst>
      <p:ext uri="{BB962C8B-B14F-4D97-AF65-F5344CB8AC3E}">
        <p14:creationId xmlns:p14="http://schemas.microsoft.com/office/powerpoint/2010/main" val="72061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a:xfrm>
            <a:off x="712710" y="856103"/>
            <a:ext cx="10691265" cy="1371030"/>
          </a:xfrm>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479328" y="5770420"/>
            <a:ext cx="1512066" cy="565362"/>
          </a:xfrm>
        </p:spPr>
        <p:txBody>
          <a:bodyPr/>
          <a:lstStyle/>
          <a:p>
            <a:pPr marL="0" indent="0">
              <a:buNone/>
            </a:pPr>
            <a:r>
              <a:rPr lang="en-US">
                <a:latin typeface="Optimistic Display"/>
              </a:rPr>
              <a:t>Example 6</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15" name="TextBox 14">
            <a:extLst>
              <a:ext uri="{FF2B5EF4-FFF2-40B4-BE49-F238E27FC236}">
                <a16:creationId xmlns:a16="http://schemas.microsoft.com/office/drawing/2014/main" id="{EF36C139-2E29-0E8B-88ED-4B7101866225}"/>
              </a:ext>
            </a:extLst>
          </p:cNvPr>
          <p:cNvSpPr txBox="1"/>
          <p:nvPr/>
        </p:nvSpPr>
        <p:spPr>
          <a:xfrm>
            <a:off x="5724590" y="3920247"/>
            <a:ext cx="6094428" cy="369332"/>
          </a:xfrm>
          <a:prstGeom prst="rect">
            <a:avLst/>
          </a:prstGeom>
          <a:noFill/>
        </p:spPr>
        <p:txBody>
          <a:bodyPr wrap="square">
            <a:spAutoFit/>
          </a:bodyPr>
          <a:lstStyle/>
          <a:p>
            <a:pPr algn="l"/>
            <a:r>
              <a:rPr lang="en-US" b="1" i="0">
                <a:solidFill>
                  <a:srgbClr val="23272F"/>
                </a:solidFill>
                <a:effectLst/>
                <a:latin typeface="Optimistic Display"/>
              </a:rPr>
              <a:t> =&gt; React batches state updates</a:t>
            </a:r>
          </a:p>
        </p:txBody>
      </p:sp>
      <p:pic>
        <p:nvPicPr>
          <p:cNvPr id="17" name="Picture 16">
            <a:extLst>
              <a:ext uri="{FF2B5EF4-FFF2-40B4-BE49-F238E27FC236}">
                <a16:creationId xmlns:a16="http://schemas.microsoft.com/office/drawing/2014/main" id="{5CF68FA7-E933-0E49-7E54-F972857405E8}"/>
              </a:ext>
            </a:extLst>
          </p:cNvPr>
          <p:cNvPicPr>
            <a:picLocks noChangeAspect="1"/>
          </p:cNvPicPr>
          <p:nvPr/>
        </p:nvPicPr>
        <p:blipFill>
          <a:blip r:embed="rId2"/>
          <a:stretch>
            <a:fillRect/>
          </a:stretch>
        </p:blipFill>
        <p:spPr>
          <a:xfrm>
            <a:off x="712710" y="1625497"/>
            <a:ext cx="4054191" cy="4427604"/>
          </a:xfrm>
          <a:prstGeom prst="rect">
            <a:avLst/>
          </a:prstGeom>
        </p:spPr>
      </p:pic>
      <p:pic>
        <p:nvPicPr>
          <p:cNvPr id="19" name="Picture 18">
            <a:extLst>
              <a:ext uri="{FF2B5EF4-FFF2-40B4-BE49-F238E27FC236}">
                <a16:creationId xmlns:a16="http://schemas.microsoft.com/office/drawing/2014/main" id="{300B5AD3-401C-709E-7729-B214668D2CA2}"/>
              </a:ext>
            </a:extLst>
          </p:cNvPr>
          <p:cNvPicPr>
            <a:picLocks noChangeAspect="1"/>
          </p:cNvPicPr>
          <p:nvPr/>
        </p:nvPicPr>
        <p:blipFill>
          <a:blip r:embed="rId3"/>
          <a:stretch>
            <a:fillRect/>
          </a:stretch>
        </p:blipFill>
        <p:spPr>
          <a:xfrm>
            <a:off x="6395808" y="1536832"/>
            <a:ext cx="1562235" cy="2027096"/>
          </a:xfrm>
          <a:prstGeom prst="rect">
            <a:avLst/>
          </a:prstGeom>
        </p:spPr>
      </p:pic>
      <p:sp>
        <p:nvSpPr>
          <p:cNvPr id="21" name="TextBox 20">
            <a:extLst>
              <a:ext uri="{FF2B5EF4-FFF2-40B4-BE49-F238E27FC236}">
                <a16:creationId xmlns:a16="http://schemas.microsoft.com/office/drawing/2014/main" id="{5CB7137A-DD21-AD13-6E65-CEC298812822}"/>
              </a:ext>
            </a:extLst>
          </p:cNvPr>
          <p:cNvSpPr txBox="1"/>
          <p:nvPr/>
        </p:nvSpPr>
        <p:spPr>
          <a:xfrm>
            <a:off x="5724590" y="4326259"/>
            <a:ext cx="6094428" cy="646331"/>
          </a:xfrm>
          <a:prstGeom prst="rect">
            <a:avLst/>
          </a:prstGeom>
          <a:noFill/>
        </p:spPr>
        <p:txBody>
          <a:bodyPr wrap="square">
            <a:spAutoFit/>
          </a:bodyPr>
          <a:lstStyle/>
          <a:p>
            <a:r>
              <a:rPr lang="en-US" i="0">
                <a:solidFill>
                  <a:srgbClr val="23272F"/>
                </a:solidFill>
                <a:effectLst/>
                <a:latin typeface="Optimistic Text"/>
              </a:rPr>
              <a:t>React waits until </a:t>
            </a:r>
            <a:r>
              <a:rPr lang="en-US" i="1">
                <a:solidFill>
                  <a:srgbClr val="23272F"/>
                </a:solidFill>
                <a:effectLst/>
                <a:latin typeface="Optimistic Text"/>
              </a:rPr>
              <a:t>all</a:t>
            </a:r>
            <a:r>
              <a:rPr lang="en-US" i="0">
                <a:solidFill>
                  <a:srgbClr val="23272F"/>
                </a:solidFill>
                <a:effectLst/>
                <a:latin typeface="Optimistic Text"/>
              </a:rPr>
              <a:t> code in the event handlers has run before processing your state updates. </a:t>
            </a:r>
            <a:endParaRPr lang="en-US"/>
          </a:p>
        </p:txBody>
      </p:sp>
      <p:sp>
        <p:nvSpPr>
          <p:cNvPr id="23" name="TextBox 22">
            <a:extLst>
              <a:ext uri="{FF2B5EF4-FFF2-40B4-BE49-F238E27FC236}">
                <a16:creationId xmlns:a16="http://schemas.microsoft.com/office/drawing/2014/main" id="{8977D14C-021B-8F5C-0A55-F2B8B32BB39F}"/>
              </a:ext>
            </a:extLst>
          </p:cNvPr>
          <p:cNvSpPr txBox="1"/>
          <p:nvPr/>
        </p:nvSpPr>
        <p:spPr>
          <a:xfrm>
            <a:off x="5724590" y="4960177"/>
            <a:ext cx="6094428" cy="646331"/>
          </a:xfrm>
          <a:prstGeom prst="rect">
            <a:avLst/>
          </a:prstGeom>
          <a:noFill/>
        </p:spPr>
        <p:txBody>
          <a:bodyPr wrap="square">
            <a:spAutoFit/>
          </a:bodyPr>
          <a:lstStyle/>
          <a:p>
            <a:r>
              <a:rPr lang="en-US" i="0">
                <a:solidFill>
                  <a:srgbClr val="23272F"/>
                </a:solidFill>
                <a:effectLst/>
                <a:latin typeface="Optimistic Text"/>
              </a:rPr>
              <a:t>React does not batch across </a:t>
            </a:r>
            <a:r>
              <a:rPr lang="en-US" i="1">
                <a:solidFill>
                  <a:srgbClr val="23272F"/>
                </a:solidFill>
                <a:effectLst/>
                <a:latin typeface="Optimistic Text"/>
              </a:rPr>
              <a:t>multiple</a:t>
            </a:r>
            <a:r>
              <a:rPr lang="en-US" i="0">
                <a:solidFill>
                  <a:srgbClr val="23272F"/>
                </a:solidFill>
                <a:effectLst/>
                <a:latin typeface="Optimistic Text"/>
              </a:rPr>
              <a:t> intentional events like clicks</a:t>
            </a:r>
            <a:endParaRPr lang="en-US"/>
          </a:p>
        </p:txBody>
      </p:sp>
      <p:pic>
        <p:nvPicPr>
          <p:cNvPr id="4" name="Picture 3">
            <a:extLst>
              <a:ext uri="{FF2B5EF4-FFF2-40B4-BE49-F238E27FC236}">
                <a16:creationId xmlns:a16="http://schemas.microsoft.com/office/drawing/2014/main" id="{9FBC1276-8A17-21DC-8E64-485DE4270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089" y="1743727"/>
            <a:ext cx="565362" cy="565362"/>
          </a:xfrm>
          <a:prstGeom prst="rect">
            <a:avLst/>
          </a:prstGeom>
        </p:spPr>
      </p:pic>
    </p:spTree>
    <p:extLst>
      <p:ext uri="{BB962C8B-B14F-4D97-AF65-F5344CB8AC3E}">
        <p14:creationId xmlns:p14="http://schemas.microsoft.com/office/powerpoint/2010/main" val="162678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7</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21" name="TextBox 20">
            <a:extLst>
              <a:ext uri="{FF2B5EF4-FFF2-40B4-BE49-F238E27FC236}">
                <a16:creationId xmlns:a16="http://schemas.microsoft.com/office/drawing/2014/main" id="{5CB7137A-DD21-AD13-6E65-CEC298812822}"/>
              </a:ext>
            </a:extLst>
          </p:cNvPr>
          <p:cNvSpPr txBox="1"/>
          <p:nvPr/>
        </p:nvSpPr>
        <p:spPr>
          <a:xfrm>
            <a:off x="5830478" y="3540000"/>
            <a:ext cx="6094428" cy="369332"/>
          </a:xfrm>
          <a:prstGeom prst="rect">
            <a:avLst/>
          </a:prstGeom>
          <a:noFill/>
        </p:spPr>
        <p:txBody>
          <a:bodyPr wrap="square">
            <a:spAutoFit/>
          </a:bodyPr>
          <a:lstStyle/>
          <a:p>
            <a:r>
              <a:rPr lang="en-US" b="0" i="0">
                <a:solidFill>
                  <a:srgbClr val="23272F"/>
                </a:solidFill>
                <a:effectLst/>
                <a:latin typeface="Optimistic Text"/>
              </a:rPr>
              <a:t>Pass an </a:t>
            </a:r>
            <a:r>
              <a:rPr lang="en-US" b="1" i="0">
                <a:solidFill>
                  <a:srgbClr val="23272F"/>
                </a:solidFill>
                <a:effectLst/>
                <a:latin typeface="Optimistic Text"/>
              </a:rPr>
              <a:t>updater function</a:t>
            </a:r>
            <a:r>
              <a:rPr lang="en-US" b="0" i="0">
                <a:solidFill>
                  <a:srgbClr val="23272F"/>
                </a:solidFill>
                <a:effectLst/>
                <a:latin typeface="Optimistic Text"/>
              </a:rPr>
              <a:t> to a state setter:</a:t>
            </a:r>
            <a:endParaRPr lang="en-US"/>
          </a:p>
        </p:txBody>
      </p:sp>
      <p:pic>
        <p:nvPicPr>
          <p:cNvPr id="5" name="Picture 4">
            <a:extLst>
              <a:ext uri="{FF2B5EF4-FFF2-40B4-BE49-F238E27FC236}">
                <a16:creationId xmlns:a16="http://schemas.microsoft.com/office/drawing/2014/main" id="{E484017B-DDE2-8A45-B2DF-830E5C59496C}"/>
              </a:ext>
            </a:extLst>
          </p:cNvPr>
          <p:cNvPicPr>
            <a:picLocks noChangeAspect="1"/>
          </p:cNvPicPr>
          <p:nvPr/>
        </p:nvPicPr>
        <p:blipFill>
          <a:blip r:embed="rId2"/>
          <a:stretch>
            <a:fillRect/>
          </a:stretch>
        </p:blipFill>
        <p:spPr>
          <a:xfrm>
            <a:off x="6018603" y="1421820"/>
            <a:ext cx="1828958" cy="1958510"/>
          </a:xfrm>
          <a:prstGeom prst="rect">
            <a:avLst/>
          </a:prstGeom>
        </p:spPr>
      </p:pic>
      <p:sp>
        <p:nvSpPr>
          <p:cNvPr id="9" name="TextBox 8">
            <a:extLst>
              <a:ext uri="{FF2B5EF4-FFF2-40B4-BE49-F238E27FC236}">
                <a16:creationId xmlns:a16="http://schemas.microsoft.com/office/drawing/2014/main" id="{840277B2-3F99-0E23-4ED0-3DC34DBB549D}"/>
              </a:ext>
            </a:extLst>
          </p:cNvPr>
          <p:cNvSpPr txBox="1"/>
          <p:nvPr/>
        </p:nvSpPr>
        <p:spPr>
          <a:xfrm>
            <a:off x="5830478" y="4046740"/>
            <a:ext cx="6094428" cy="646331"/>
          </a:xfrm>
          <a:prstGeom prst="rect">
            <a:avLst/>
          </a:prstGeom>
          <a:noFill/>
        </p:spPr>
        <p:txBody>
          <a:bodyPr wrap="square">
            <a:spAutoFit/>
          </a:bodyPr>
          <a:lstStyle/>
          <a:p>
            <a:pPr algn="l">
              <a:buFont typeface="+mj-lt"/>
              <a:buAutoNum type="arabicPeriod"/>
            </a:pPr>
            <a:r>
              <a:rPr lang="en-US" b="0" i="0">
                <a:solidFill>
                  <a:srgbClr val="23272F"/>
                </a:solidFill>
                <a:effectLst/>
                <a:latin typeface="Optimistic Text"/>
              </a:rPr>
              <a:t>React queues this function to be processed after all the other code in the event handler has run.</a:t>
            </a:r>
          </a:p>
        </p:txBody>
      </p:sp>
      <p:sp>
        <p:nvSpPr>
          <p:cNvPr id="13" name="TextBox 12">
            <a:extLst>
              <a:ext uri="{FF2B5EF4-FFF2-40B4-BE49-F238E27FC236}">
                <a16:creationId xmlns:a16="http://schemas.microsoft.com/office/drawing/2014/main" id="{C8E33FAC-4C37-ACBF-CA13-C11BF6865EE2}"/>
              </a:ext>
            </a:extLst>
          </p:cNvPr>
          <p:cNvSpPr txBox="1"/>
          <p:nvPr/>
        </p:nvSpPr>
        <p:spPr>
          <a:xfrm>
            <a:off x="5830478" y="4733582"/>
            <a:ext cx="6094428" cy="646331"/>
          </a:xfrm>
          <a:prstGeom prst="rect">
            <a:avLst/>
          </a:prstGeom>
          <a:noFill/>
        </p:spPr>
        <p:txBody>
          <a:bodyPr wrap="square">
            <a:spAutoFit/>
          </a:bodyPr>
          <a:lstStyle/>
          <a:p>
            <a:pPr algn="l"/>
            <a:r>
              <a:rPr lang="en-US" b="0" i="0">
                <a:solidFill>
                  <a:srgbClr val="23272F"/>
                </a:solidFill>
                <a:effectLst/>
                <a:latin typeface="Optimistic Text"/>
              </a:rPr>
              <a:t>2.During the next render, React goes through the queue and gives you the final updated state.</a:t>
            </a:r>
          </a:p>
        </p:txBody>
      </p:sp>
      <p:pic>
        <p:nvPicPr>
          <p:cNvPr id="16" name="Picture 15">
            <a:extLst>
              <a:ext uri="{FF2B5EF4-FFF2-40B4-BE49-F238E27FC236}">
                <a16:creationId xmlns:a16="http://schemas.microsoft.com/office/drawing/2014/main" id="{F33A39DE-D227-DCE2-B952-5D3D3D1CA968}"/>
              </a:ext>
            </a:extLst>
          </p:cNvPr>
          <p:cNvPicPr>
            <a:picLocks noChangeAspect="1"/>
          </p:cNvPicPr>
          <p:nvPr/>
        </p:nvPicPr>
        <p:blipFill>
          <a:blip r:embed="rId3"/>
          <a:stretch>
            <a:fillRect/>
          </a:stretch>
        </p:blipFill>
        <p:spPr>
          <a:xfrm>
            <a:off x="8328395" y="1225634"/>
            <a:ext cx="3063505" cy="2209992"/>
          </a:xfrm>
          <a:prstGeom prst="rect">
            <a:avLst/>
          </a:prstGeom>
        </p:spPr>
      </p:pic>
      <p:pic>
        <p:nvPicPr>
          <p:cNvPr id="20" name="Picture 19">
            <a:extLst>
              <a:ext uri="{FF2B5EF4-FFF2-40B4-BE49-F238E27FC236}">
                <a16:creationId xmlns:a16="http://schemas.microsoft.com/office/drawing/2014/main" id="{31628168-C4DF-C503-278E-B47F08EF53CD}"/>
              </a:ext>
            </a:extLst>
          </p:cNvPr>
          <p:cNvPicPr>
            <a:picLocks noChangeAspect="1"/>
          </p:cNvPicPr>
          <p:nvPr/>
        </p:nvPicPr>
        <p:blipFill>
          <a:blip r:embed="rId4"/>
          <a:stretch>
            <a:fillRect/>
          </a:stretch>
        </p:blipFill>
        <p:spPr>
          <a:xfrm>
            <a:off x="731689" y="1553948"/>
            <a:ext cx="3837282" cy="4479207"/>
          </a:xfrm>
          <a:prstGeom prst="rect">
            <a:avLst/>
          </a:prstGeom>
        </p:spPr>
      </p:pic>
      <p:pic>
        <p:nvPicPr>
          <p:cNvPr id="4" name="Picture 3">
            <a:extLst>
              <a:ext uri="{FF2B5EF4-FFF2-40B4-BE49-F238E27FC236}">
                <a16:creationId xmlns:a16="http://schemas.microsoft.com/office/drawing/2014/main" id="{FC809DD4-D3D2-0298-65E3-C0DE6E70B1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2408" y="1727764"/>
            <a:ext cx="565362" cy="565362"/>
          </a:xfrm>
          <a:prstGeom prst="rect">
            <a:avLst/>
          </a:prstGeom>
        </p:spPr>
      </p:pic>
    </p:spTree>
    <p:extLst>
      <p:ext uri="{BB962C8B-B14F-4D97-AF65-F5344CB8AC3E}">
        <p14:creationId xmlns:p14="http://schemas.microsoft.com/office/powerpoint/2010/main" val="22931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415F-B992-7306-6BFD-971265DFEC04}"/>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A02BEC06-CAF9-6EC1-D80B-71854AE3CA4D}"/>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8</a:t>
            </a:r>
          </a:p>
        </p:txBody>
      </p:sp>
      <p:sp>
        <p:nvSpPr>
          <p:cNvPr id="10" name="Content Placeholder 2">
            <a:extLst>
              <a:ext uri="{FF2B5EF4-FFF2-40B4-BE49-F238E27FC236}">
                <a16:creationId xmlns:a16="http://schemas.microsoft.com/office/drawing/2014/main" id="{F91502C1-BE8F-5D91-8554-3DEB26547ECF}"/>
              </a:ext>
            </a:extLst>
          </p:cNvPr>
          <p:cNvSpPr txBox="1">
            <a:spLocks/>
          </p:cNvSpPr>
          <p:nvPr/>
        </p:nvSpPr>
        <p:spPr>
          <a:xfrm>
            <a:off x="6314069" y="3946836"/>
            <a:ext cx="5610837" cy="1371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pic>
        <p:nvPicPr>
          <p:cNvPr id="11" name="Picture 10">
            <a:extLst>
              <a:ext uri="{FF2B5EF4-FFF2-40B4-BE49-F238E27FC236}">
                <a16:creationId xmlns:a16="http://schemas.microsoft.com/office/drawing/2014/main" id="{CB1220E0-4C61-C468-322E-7B8E3185A635}"/>
              </a:ext>
            </a:extLst>
          </p:cNvPr>
          <p:cNvPicPr>
            <a:picLocks noChangeAspect="1"/>
          </p:cNvPicPr>
          <p:nvPr/>
        </p:nvPicPr>
        <p:blipFill>
          <a:blip r:embed="rId2"/>
          <a:stretch>
            <a:fillRect/>
          </a:stretch>
        </p:blipFill>
        <p:spPr>
          <a:xfrm>
            <a:off x="6755976" y="1460432"/>
            <a:ext cx="1867062" cy="2110923"/>
          </a:xfrm>
          <a:prstGeom prst="rect">
            <a:avLst/>
          </a:prstGeom>
        </p:spPr>
      </p:pic>
      <p:pic>
        <p:nvPicPr>
          <p:cNvPr id="15" name="Picture 14">
            <a:extLst>
              <a:ext uri="{FF2B5EF4-FFF2-40B4-BE49-F238E27FC236}">
                <a16:creationId xmlns:a16="http://schemas.microsoft.com/office/drawing/2014/main" id="{C167114A-9D6C-CBCF-5CB9-7A33B6DAAFBC}"/>
              </a:ext>
            </a:extLst>
          </p:cNvPr>
          <p:cNvPicPr>
            <a:picLocks noChangeAspect="1"/>
          </p:cNvPicPr>
          <p:nvPr/>
        </p:nvPicPr>
        <p:blipFill>
          <a:blip r:embed="rId3"/>
          <a:stretch>
            <a:fillRect/>
          </a:stretch>
        </p:blipFill>
        <p:spPr>
          <a:xfrm>
            <a:off x="6538425" y="3626079"/>
            <a:ext cx="3871295" cy="1691787"/>
          </a:xfrm>
          <a:prstGeom prst="rect">
            <a:avLst/>
          </a:prstGeom>
        </p:spPr>
      </p:pic>
      <p:pic>
        <p:nvPicPr>
          <p:cNvPr id="18" name="Picture 17">
            <a:extLst>
              <a:ext uri="{FF2B5EF4-FFF2-40B4-BE49-F238E27FC236}">
                <a16:creationId xmlns:a16="http://schemas.microsoft.com/office/drawing/2014/main" id="{B3C9B36F-0433-47CD-4D83-6497DE7F6431}"/>
              </a:ext>
            </a:extLst>
          </p:cNvPr>
          <p:cNvPicPr>
            <a:picLocks noChangeAspect="1"/>
          </p:cNvPicPr>
          <p:nvPr/>
        </p:nvPicPr>
        <p:blipFill>
          <a:blip r:embed="rId4"/>
          <a:stretch>
            <a:fillRect/>
          </a:stretch>
        </p:blipFill>
        <p:spPr>
          <a:xfrm>
            <a:off x="835917" y="1672069"/>
            <a:ext cx="4056594" cy="4347911"/>
          </a:xfrm>
          <a:prstGeom prst="rect">
            <a:avLst/>
          </a:prstGeom>
        </p:spPr>
      </p:pic>
      <p:pic>
        <p:nvPicPr>
          <p:cNvPr id="4" name="Picture 3">
            <a:extLst>
              <a:ext uri="{FF2B5EF4-FFF2-40B4-BE49-F238E27FC236}">
                <a16:creationId xmlns:a16="http://schemas.microsoft.com/office/drawing/2014/main" id="{66B43D23-6E6D-416E-87EE-4FAAF1F752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8707" y="1801254"/>
            <a:ext cx="565362" cy="565362"/>
          </a:xfrm>
          <a:prstGeom prst="rect">
            <a:avLst/>
          </a:prstGeom>
        </p:spPr>
      </p:pic>
    </p:spTree>
    <p:extLst>
      <p:ext uri="{BB962C8B-B14F-4D97-AF65-F5344CB8AC3E}">
        <p14:creationId xmlns:p14="http://schemas.microsoft.com/office/powerpoint/2010/main" val="23851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pic>
        <p:nvPicPr>
          <p:cNvPr id="5" name="Picture 4">
            <a:extLst>
              <a:ext uri="{FF2B5EF4-FFF2-40B4-BE49-F238E27FC236}">
                <a16:creationId xmlns:a16="http://schemas.microsoft.com/office/drawing/2014/main" id="{DE35AAD6-F45C-62BD-6345-E9BBBD600193}"/>
              </a:ext>
            </a:extLst>
          </p:cNvPr>
          <p:cNvPicPr>
            <a:picLocks noChangeAspect="1"/>
          </p:cNvPicPr>
          <p:nvPr/>
        </p:nvPicPr>
        <p:blipFill>
          <a:blip r:embed="rId2"/>
          <a:stretch>
            <a:fillRect/>
          </a:stretch>
        </p:blipFill>
        <p:spPr>
          <a:xfrm>
            <a:off x="700635" y="1902115"/>
            <a:ext cx="4038950" cy="388654"/>
          </a:xfrm>
          <a:prstGeom prst="rect">
            <a:avLst/>
          </a:prstGeom>
        </p:spPr>
      </p:pic>
      <p:sp>
        <p:nvSpPr>
          <p:cNvPr id="8" name="TextBox 7">
            <a:extLst>
              <a:ext uri="{FF2B5EF4-FFF2-40B4-BE49-F238E27FC236}">
                <a16:creationId xmlns:a16="http://schemas.microsoft.com/office/drawing/2014/main" id="{62BE94A8-F45D-7A7F-02A7-C6720697A158}"/>
              </a:ext>
            </a:extLst>
          </p:cNvPr>
          <p:cNvSpPr txBox="1"/>
          <p:nvPr/>
        </p:nvSpPr>
        <p:spPr>
          <a:xfrm>
            <a:off x="651404" y="2401181"/>
            <a:ext cx="10340250" cy="369332"/>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202124"/>
                </a:solidFill>
                <a:effectLst/>
                <a:latin typeface="Optimistic Display"/>
              </a:rPr>
              <a:t>The </a:t>
            </a:r>
            <a:r>
              <a:rPr lang="en-US" b="0" i="0" err="1">
                <a:solidFill>
                  <a:srgbClr val="202124"/>
                </a:solidFill>
                <a:effectLst/>
                <a:latin typeface="Optimistic Display"/>
              </a:rPr>
              <a:t>useEffect</a:t>
            </a:r>
            <a:r>
              <a:rPr lang="en-US" b="0" i="0">
                <a:solidFill>
                  <a:srgbClr val="202124"/>
                </a:solidFill>
                <a:effectLst/>
                <a:latin typeface="Optimistic Display"/>
              </a:rPr>
              <a:t> Hook </a:t>
            </a:r>
            <a:r>
              <a:rPr lang="en-US" b="0" i="0">
                <a:solidFill>
                  <a:srgbClr val="040C28"/>
                </a:solidFill>
                <a:effectLst/>
                <a:latin typeface="Optimistic Display"/>
              </a:rPr>
              <a:t>allows you to perform side effects in your components</a:t>
            </a:r>
            <a:r>
              <a:rPr lang="en-US" b="0" i="0">
                <a:solidFill>
                  <a:srgbClr val="202124"/>
                </a:solidFill>
                <a:effectLst/>
                <a:latin typeface="Optimistic Display"/>
              </a:rPr>
              <a:t>.</a:t>
            </a:r>
            <a:endParaRPr lang="en-US">
              <a:latin typeface="Optimistic Display"/>
            </a:endParaRPr>
          </a:p>
        </p:txBody>
      </p:sp>
      <p:sp>
        <p:nvSpPr>
          <p:cNvPr id="14" name="TextBox 13">
            <a:extLst>
              <a:ext uri="{FF2B5EF4-FFF2-40B4-BE49-F238E27FC236}">
                <a16:creationId xmlns:a16="http://schemas.microsoft.com/office/drawing/2014/main" id="{556D8C01-7FE1-A262-0B14-280A0B038A11}"/>
              </a:ext>
            </a:extLst>
          </p:cNvPr>
          <p:cNvSpPr txBox="1"/>
          <p:nvPr/>
        </p:nvSpPr>
        <p:spPr>
          <a:xfrm>
            <a:off x="700635" y="3485968"/>
            <a:ext cx="6094428" cy="369332"/>
          </a:xfrm>
          <a:prstGeom prst="rect">
            <a:avLst/>
          </a:prstGeom>
          <a:noFill/>
        </p:spPr>
        <p:txBody>
          <a:bodyPr wrap="square">
            <a:spAutoFit/>
          </a:bodyPr>
          <a:lstStyle/>
          <a:p>
            <a:pPr algn="l"/>
            <a:r>
              <a:rPr lang="en-US" b="1" i="0">
                <a:solidFill>
                  <a:srgbClr val="23272F"/>
                </a:solidFill>
                <a:effectLst/>
                <a:latin typeface="Optimistic Display"/>
              </a:rPr>
              <a:t>Parameters:</a:t>
            </a:r>
          </a:p>
        </p:txBody>
      </p:sp>
      <p:sp>
        <p:nvSpPr>
          <p:cNvPr id="18" name="TextBox 17">
            <a:extLst>
              <a:ext uri="{FF2B5EF4-FFF2-40B4-BE49-F238E27FC236}">
                <a16:creationId xmlns:a16="http://schemas.microsoft.com/office/drawing/2014/main" id="{E79FF5D6-6981-EAF5-A126-D0F373FE6439}"/>
              </a:ext>
            </a:extLst>
          </p:cNvPr>
          <p:cNvSpPr txBox="1"/>
          <p:nvPr/>
        </p:nvSpPr>
        <p:spPr>
          <a:xfrm>
            <a:off x="1062525" y="3917407"/>
            <a:ext cx="9405593" cy="369332"/>
          </a:xfrm>
          <a:prstGeom prst="rect">
            <a:avLst/>
          </a:prstGeom>
          <a:noFill/>
        </p:spPr>
        <p:txBody>
          <a:bodyPr wrap="square">
            <a:spAutoFit/>
          </a:bodyPr>
          <a:lstStyle/>
          <a:p>
            <a:r>
              <a:rPr lang="en-US" b="0" i="0">
                <a:solidFill>
                  <a:srgbClr val="23272F"/>
                </a:solidFill>
                <a:effectLst/>
                <a:latin typeface="Optimistic Text"/>
              </a:rPr>
              <a:t>- </a:t>
            </a:r>
            <a:r>
              <a:rPr lang="en-US" b="0" i="1">
                <a:solidFill>
                  <a:srgbClr val="23272F"/>
                </a:solidFill>
                <a:effectLst/>
                <a:latin typeface="Optimistic Text"/>
              </a:rPr>
              <a:t>setup</a:t>
            </a:r>
            <a:r>
              <a:rPr lang="en-US" b="0" i="0">
                <a:solidFill>
                  <a:srgbClr val="23272F"/>
                </a:solidFill>
                <a:effectLst/>
                <a:latin typeface="Optimistic Text"/>
              </a:rPr>
              <a:t>: The function with your Effect’s logic. </a:t>
            </a:r>
            <a:r>
              <a:rPr lang="en-US" b="0" i="1">
                <a:solidFill>
                  <a:srgbClr val="23272F"/>
                </a:solidFill>
                <a:effectLst/>
                <a:latin typeface="Optimistic Text"/>
              </a:rPr>
              <a:t>setup</a:t>
            </a:r>
            <a:r>
              <a:rPr lang="en-US" b="0" i="0">
                <a:solidFill>
                  <a:srgbClr val="23272F"/>
                </a:solidFill>
                <a:effectLst/>
                <a:latin typeface="Optimistic Text"/>
              </a:rPr>
              <a:t> is synchronous function</a:t>
            </a:r>
            <a:endParaRPr lang="en-US"/>
          </a:p>
        </p:txBody>
      </p:sp>
      <p:sp>
        <p:nvSpPr>
          <p:cNvPr id="20" name="TextBox 19">
            <a:extLst>
              <a:ext uri="{FF2B5EF4-FFF2-40B4-BE49-F238E27FC236}">
                <a16:creationId xmlns:a16="http://schemas.microsoft.com/office/drawing/2014/main" id="{B111EAB4-0537-7C82-8328-12BEE76514CF}"/>
              </a:ext>
            </a:extLst>
          </p:cNvPr>
          <p:cNvSpPr txBox="1"/>
          <p:nvPr/>
        </p:nvSpPr>
        <p:spPr>
          <a:xfrm>
            <a:off x="1062525" y="4348846"/>
            <a:ext cx="8792852" cy="369332"/>
          </a:xfrm>
          <a:prstGeom prst="rect">
            <a:avLst/>
          </a:prstGeom>
          <a:noFill/>
        </p:spPr>
        <p:txBody>
          <a:bodyPr wrap="square">
            <a:spAutoFit/>
          </a:bodyPr>
          <a:lstStyle/>
          <a:p>
            <a:r>
              <a:rPr lang="en-US" b="0" i="0">
                <a:solidFill>
                  <a:srgbClr val="23272F"/>
                </a:solidFill>
                <a:effectLst/>
                <a:latin typeface="Optimistic Text"/>
              </a:rPr>
              <a:t>- </a:t>
            </a:r>
            <a:r>
              <a:rPr lang="en-US" b="1" i="0">
                <a:solidFill>
                  <a:srgbClr val="23272F"/>
                </a:solidFill>
                <a:effectLst/>
                <a:latin typeface="Optimistic Text"/>
              </a:rPr>
              <a:t>optional</a:t>
            </a:r>
            <a:r>
              <a:rPr lang="en-US" b="0" i="0">
                <a:solidFill>
                  <a:srgbClr val="23272F"/>
                </a:solidFill>
                <a:effectLst/>
                <a:latin typeface="Optimistic Text"/>
              </a:rPr>
              <a:t> </a:t>
            </a:r>
            <a:r>
              <a:rPr lang="en-US" b="0" i="1">
                <a:solidFill>
                  <a:srgbClr val="23272F"/>
                </a:solidFill>
                <a:effectLst/>
                <a:latin typeface="Optimistic Text"/>
              </a:rPr>
              <a:t>dependencies</a:t>
            </a:r>
            <a:r>
              <a:rPr lang="en-US" b="0" i="0">
                <a:solidFill>
                  <a:srgbClr val="23272F"/>
                </a:solidFill>
                <a:effectLst/>
                <a:latin typeface="Optimistic Text"/>
              </a:rPr>
              <a:t>: The list of all reactive values referenced inside of the </a:t>
            </a:r>
            <a:r>
              <a:rPr lang="en-US" b="0" i="1">
                <a:solidFill>
                  <a:srgbClr val="23272F"/>
                </a:solidFill>
                <a:effectLst/>
                <a:latin typeface="Optimistic Text"/>
              </a:rPr>
              <a:t>setup</a:t>
            </a:r>
            <a:endParaRPr lang="en-US" i="1"/>
          </a:p>
        </p:txBody>
      </p:sp>
      <p:sp>
        <p:nvSpPr>
          <p:cNvPr id="4" name="TextBox 3">
            <a:extLst>
              <a:ext uri="{FF2B5EF4-FFF2-40B4-BE49-F238E27FC236}">
                <a16:creationId xmlns:a16="http://schemas.microsoft.com/office/drawing/2014/main" id="{8838E63B-5AED-B1FD-090C-D02C420C0B29}"/>
              </a:ext>
            </a:extLst>
          </p:cNvPr>
          <p:cNvSpPr txBox="1"/>
          <p:nvPr/>
        </p:nvSpPr>
        <p:spPr>
          <a:xfrm>
            <a:off x="1094824" y="2841044"/>
            <a:ext cx="10426137" cy="369332"/>
          </a:xfrm>
          <a:prstGeom prst="rect">
            <a:avLst/>
          </a:prstGeom>
          <a:noFill/>
        </p:spPr>
        <p:txBody>
          <a:bodyPr wrap="square">
            <a:spAutoFit/>
          </a:bodyPr>
          <a:lstStyle/>
          <a:p>
            <a:r>
              <a:rPr lang="en-US" b="0" i="0">
                <a:solidFill>
                  <a:srgbClr val="000000"/>
                </a:solidFill>
                <a:effectLst/>
                <a:latin typeface="Optimistic Display"/>
              </a:rPr>
              <a:t>=&gt; Data fetching, setting up a subscription, and manually changing the DOM in React components…</a:t>
            </a:r>
            <a:endParaRPr lang="en-US">
              <a:latin typeface="Optimistic Display"/>
            </a:endParaRPr>
          </a:p>
        </p:txBody>
      </p:sp>
    </p:spTree>
    <p:extLst>
      <p:ext uri="{BB962C8B-B14F-4D97-AF65-F5344CB8AC3E}">
        <p14:creationId xmlns:p14="http://schemas.microsoft.com/office/powerpoint/2010/main" val="26130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39184" y="5721421"/>
            <a:ext cx="1512066" cy="565362"/>
          </a:xfrm>
        </p:spPr>
        <p:txBody>
          <a:bodyPr/>
          <a:lstStyle/>
          <a:p>
            <a:pPr marL="0" indent="0">
              <a:buNone/>
            </a:pPr>
            <a:r>
              <a:rPr lang="en-US">
                <a:latin typeface="Optimistic Display"/>
              </a:rPr>
              <a:t>Example 9</a:t>
            </a:r>
          </a:p>
          <a:p>
            <a:pPr marL="0" indent="0">
              <a:buNone/>
            </a:pPr>
            <a:endParaRPr lang="en-US"/>
          </a:p>
        </p:txBody>
      </p:sp>
      <p:pic>
        <p:nvPicPr>
          <p:cNvPr id="5" name="Picture 4">
            <a:extLst>
              <a:ext uri="{FF2B5EF4-FFF2-40B4-BE49-F238E27FC236}">
                <a16:creationId xmlns:a16="http://schemas.microsoft.com/office/drawing/2014/main" id="{2297DBC4-5AA8-F090-1B6A-A3FA6DD04B1F}"/>
              </a:ext>
            </a:extLst>
          </p:cNvPr>
          <p:cNvPicPr>
            <a:picLocks noChangeAspect="1"/>
          </p:cNvPicPr>
          <p:nvPr/>
        </p:nvPicPr>
        <p:blipFill>
          <a:blip r:embed="rId2"/>
          <a:stretch>
            <a:fillRect/>
          </a:stretch>
        </p:blipFill>
        <p:spPr>
          <a:xfrm>
            <a:off x="800100" y="1950150"/>
            <a:ext cx="5585944" cy="3520745"/>
          </a:xfrm>
          <a:prstGeom prst="rect">
            <a:avLst/>
          </a:prstGeom>
        </p:spPr>
      </p:pic>
      <p:pic>
        <p:nvPicPr>
          <p:cNvPr id="8" name="Picture 7">
            <a:extLst>
              <a:ext uri="{FF2B5EF4-FFF2-40B4-BE49-F238E27FC236}">
                <a16:creationId xmlns:a16="http://schemas.microsoft.com/office/drawing/2014/main" id="{F24E0A01-1D42-5885-FB01-37D8B50BCB9E}"/>
              </a:ext>
            </a:extLst>
          </p:cNvPr>
          <p:cNvPicPr>
            <a:picLocks noChangeAspect="1"/>
          </p:cNvPicPr>
          <p:nvPr/>
        </p:nvPicPr>
        <p:blipFill>
          <a:blip r:embed="rId3"/>
          <a:stretch>
            <a:fillRect/>
          </a:stretch>
        </p:blipFill>
        <p:spPr>
          <a:xfrm>
            <a:off x="7419236" y="2096008"/>
            <a:ext cx="1541895" cy="565361"/>
          </a:xfrm>
          <a:prstGeom prst="rect">
            <a:avLst/>
          </a:prstGeom>
        </p:spPr>
      </p:pic>
      <p:sp>
        <p:nvSpPr>
          <p:cNvPr id="12" name="TextBox 11">
            <a:extLst>
              <a:ext uri="{FF2B5EF4-FFF2-40B4-BE49-F238E27FC236}">
                <a16:creationId xmlns:a16="http://schemas.microsoft.com/office/drawing/2014/main" id="{F0A7A633-F201-0E1D-E472-43C74B51C5BA}"/>
              </a:ext>
            </a:extLst>
          </p:cNvPr>
          <p:cNvSpPr txBox="1"/>
          <p:nvPr/>
        </p:nvSpPr>
        <p:spPr>
          <a:xfrm>
            <a:off x="6978192" y="3328012"/>
            <a:ext cx="6094428" cy="369332"/>
          </a:xfrm>
          <a:prstGeom prst="rect">
            <a:avLst/>
          </a:prstGeom>
          <a:noFill/>
        </p:spPr>
        <p:txBody>
          <a:bodyPr wrap="square">
            <a:spAutoFit/>
          </a:bodyPr>
          <a:lstStyle/>
          <a:p>
            <a:pPr algn="l"/>
            <a:r>
              <a:rPr lang="en-US" b="0" i="0">
                <a:solidFill>
                  <a:srgbClr val="23272F"/>
                </a:solidFill>
                <a:effectLst/>
                <a:latin typeface="Optimistic Display"/>
              </a:rPr>
              <a:t>Passing no dependency array:</a:t>
            </a:r>
          </a:p>
        </p:txBody>
      </p:sp>
      <p:sp>
        <p:nvSpPr>
          <p:cNvPr id="14" name="TextBox 13">
            <a:extLst>
              <a:ext uri="{FF2B5EF4-FFF2-40B4-BE49-F238E27FC236}">
                <a16:creationId xmlns:a16="http://schemas.microsoft.com/office/drawing/2014/main" id="{E3ED824E-6E9A-11ED-9C25-90C075DF5DC7}"/>
              </a:ext>
            </a:extLst>
          </p:cNvPr>
          <p:cNvSpPr txBox="1"/>
          <p:nvPr/>
        </p:nvSpPr>
        <p:spPr>
          <a:xfrm>
            <a:off x="7051250" y="3774579"/>
            <a:ext cx="4340650" cy="646331"/>
          </a:xfrm>
          <a:prstGeom prst="rect">
            <a:avLst/>
          </a:prstGeom>
          <a:noFill/>
        </p:spPr>
        <p:txBody>
          <a:bodyPr wrap="square">
            <a:spAutoFit/>
          </a:bodyPr>
          <a:lstStyle/>
          <a:p>
            <a:r>
              <a:rPr lang="en-US" b="0" i="0">
                <a:solidFill>
                  <a:srgbClr val="23272F"/>
                </a:solidFill>
                <a:effectLst/>
                <a:latin typeface="Optimistic Text"/>
              </a:rPr>
              <a:t>=&gt; Effect runs </a:t>
            </a:r>
            <a:r>
              <a:rPr lang="en-US" b="1" i="0">
                <a:solidFill>
                  <a:srgbClr val="23272F"/>
                </a:solidFill>
                <a:effectLst/>
                <a:latin typeface="Optimistic Text"/>
              </a:rPr>
              <a:t>after every single render (and re-render)</a:t>
            </a:r>
            <a:r>
              <a:rPr lang="en-US" b="0" i="0">
                <a:solidFill>
                  <a:srgbClr val="23272F"/>
                </a:solidFill>
                <a:effectLst/>
                <a:latin typeface="Optimistic Text"/>
              </a:rPr>
              <a:t> of component.</a:t>
            </a:r>
            <a:endParaRPr lang="en-US"/>
          </a:p>
        </p:txBody>
      </p:sp>
      <p:pic>
        <p:nvPicPr>
          <p:cNvPr id="3" name="Picture 2">
            <a:extLst>
              <a:ext uri="{FF2B5EF4-FFF2-40B4-BE49-F238E27FC236}">
                <a16:creationId xmlns:a16="http://schemas.microsoft.com/office/drawing/2014/main" id="{DBA520BF-CC48-C843-C5AA-8C569C337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511" y="2112395"/>
            <a:ext cx="565362" cy="565362"/>
          </a:xfrm>
          <a:prstGeom prst="rect">
            <a:avLst/>
          </a:prstGeom>
        </p:spPr>
      </p:pic>
    </p:spTree>
    <p:extLst>
      <p:ext uri="{BB962C8B-B14F-4D97-AF65-F5344CB8AC3E}">
        <p14:creationId xmlns:p14="http://schemas.microsoft.com/office/powerpoint/2010/main" val="428002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643E-6EA5-6819-54A5-C71F87B380C1}"/>
              </a:ext>
            </a:extLst>
          </p:cNvPr>
          <p:cNvSpPr>
            <a:spLocks noGrp="1"/>
          </p:cNvSpPr>
          <p:nvPr>
            <p:ph type="title"/>
          </p:nvPr>
        </p:nvSpPr>
        <p:spPr>
          <a:xfrm>
            <a:off x="700635" y="928786"/>
            <a:ext cx="10691265" cy="1371030"/>
          </a:xfrm>
        </p:spPr>
        <p:txBody>
          <a:bodyPr/>
          <a:lstStyle/>
          <a:p>
            <a:r>
              <a:rPr lang="en-US" dirty="0">
                <a:latin typeface="Optimistic Display"/>
              </a:rPr>
              <a:t>About this topic</a:t>
            </a:r>
          </a:p>
        </p:txBody>
      </p:sp>
      <p:sp>
        <p:nvSpPr>
          <p:cNvPr id="3" name="Content Placeholder 2">
            <a:extLst>
              <a:ext uri="{FF2B5EF4-FFF2-40B4-BE49-F238E27FC236}">
                <a16:creationId xmlns:a16="http://schemas.microsoft.com/office/drawing/2014/main" id="{584A6BBB-EED5-8A5A-4A8C-5EC0C7FAFC84}"/>
              </a:ext>
            </a:extLst>
          </p:cNvPr>
          <p:cNvSpPr>
            <a:spLocks noGrp="1"/>
          </p:cNvSpPr>
          <p:nvPr>
            <p:ph idx="1"/>
          </p:nvPr>
        </p:nvSpPr>
        <p:spPr>
          <a:xfrm>
            <a:off x="700635" y="1894788"/>
            <a:ext cx="10691265" cy="4034426"/>
          </a:xfrm>
        </p:spPr>
        <p:txBody>
          <a:bodyPr/>
          <a:lstStyle/>
          <a:p>
            <a:r>
              <a:rPr lang="en-US">
                <a:latin typeface="Optimistic Display"/>
              </a:rPr>
              <a:t>What is hook?</a:t>
            </a:r>
          </a:p>
          <a:p>
            <a:r>
              <a:rPr lang="en-US">
                <a:latin typeface="Optimistic Display"/>
              </a:rPr>
              <a:t>Rules of hooks</a:t>
            </a:r>
          </a:p>
          <a:p>
            <a:r>
              <a:rPr lang="en-US">
                <a:latin typeface="Optimistic Display"/>
              </a:rPr>
              <a:t>useState</a:t>
            </a:r>
          </a:p>
          <a:p>
            <a:r>
              <a:rPr lang="en-US">
                <a:latin typeface="Optimistic Display"/>
              </a:rPr>
              <a:t>useEffect</a:t>
            </a:r>
          </a:p>
          <a:p>
            <a:r>
              <a:rPr lang="en-US">
                <a:latin typeface="Optimistic Display"/>
              </a:rPr>
              <a:t>Custom hook</a:t>
            </a:r>
          </a:p>
          <a:p>
            <a:r>
              <a:rPr lang="en-US">
                <a:latin typeface="Optimistic Display"/>
              </a:rPr>
              <a:t>Q&amp;A</a:t>
            </a:r>
          </a:p>
          <a:p>
            <a:endParaRPr lang="en-US">
              <a:latin typeface="Optimistic Display"/>
            </a:endParaRPr>
          </a:p>
        </p:txBody>
      </p:sp>
    </p:spTree>
    <p:extLst>
      <p:ext uri="{BB962C8B-B14F-4D97-AF65-F5344CB8AC3E}">
        <p14:creationId xmlns:p14="http://schemas.microsoft.com/office/powerpoint/2010/main" val="54251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pic>
        <p:nvPicPr>
          <p:cNvPr id="9" name="Picture 8">
            <a:extLst>
              <a:ext uri="{FF2B5EF4-FFF2-40B4-BE49-F238E27FC236}">
                <a16:creationId xmlns:a16="http://schemas.microsoft.com/office/drawing/2014/main" id="{9CE52C60-8D03-13FA-132C-ED580172580E}"/>
              </a:ext>
            </a:extLst>
          </p:cNvPr>
          <p:cNvPicPr>
            <a:picLocks noChangeAspect="1"/>
          </p:cNvPicPr>
          <p:nvPr/>
        </p:nvPicPr>
        <p:blipFill>
          <a:blip r:embed="rId2"/>
          <a:stretch>
            <a:fillRect/>
          </a:stretch>
        </p:blipFill>
        <p:spPr>
          <a:xfrm>
            <a:off x="6712674" y="1829217"/>
            <a:ext cx="1203575" cy="1371030"/>
          </a:xfrm>
          <a:prstGeom prst="rect">
            <a:avLst/>
          </a:prstGeom>
        </p:spPr>
      </p:pic>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10</a:t>
            </a:r>
          </a:p>
          <a:p>
            <a:pPr marL="0" indent="0">
              <a:buNone/>
            </a:pPr>
            <a:endParaRPr lang="en-US"/>
          </a:p>
        </p:txBody>
      </p:sp>
      <p:pic>
        <p:nvPicPr>
          <p:cNvPr id="5" name="Picture 4">
            <a:extLst>
              <a:ext uri="{FF2B5EF4-FFF2-40B4-BE49-F238E27FC236}">
                <a16:creationId xmlns:a16="http://schemas.microsoft.com/office/drawing/2014/main" id="{4548612B-4688-BD86-9DFF-2D92AD079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53" y="1829217"/>
            <a:ext cx="4775475" cy="2911875"/>
          </a:xfrm>
          <a:prstGeom prst="rect">
            <a:avLst/>
          </a:prstGeom>
        </p:spPr>
      </p:pic>
      <p:pic>
        <p:nvPicPr>
          <p:cNvPr id="3" name="Picture 2">
            <a:extLst>
              <a:ext uri="{FF2B5EF4-FFF2-40B4-BE49-F238E27FC236}">
                <a16:creationId xmlns:a16="http://schemas.microsoft.com/office/drawing/2014/main" id="{33C47E3C-D6ED-A1AE-200A-B3D0CE7FB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174" y="2010445"/>
            <a:ext cx="565362" cy="565362"/>
          </a:xfrm>
          <a:prstGeom prst="rect">
            <a:avLst/>
          </a:prstGeom>
        </p:spPr>
      </p:pic>
    </p:spTree>
    <p:extLst>
      <p:ext uri="{BB962C8B-B14F-4D97-AF65-F5344CB8AC3E}">
        <p14:creationId xmlns:p14="http://schemas.microsoft.com/office/powerpoint/2010/main" val="268369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10</a:t>
            </a:r>
          </a:p>
          <a:p>
            <a:pPr marL="0" indent="0">
              <a:buNone/>
            </a:pPr>
            <a:endParaRPr lang="en-US"/>
          </a:p>
        </p:txBody>
      </p:sp>
      <p:sp>
        <p:nvSpPr>
          <p:cNvPr id="7" name="TextBox 6">
            <a:extLst>
              <a:ext uri="{FF2B5EF4-FFF2-40B4-BE49-F238E27FC236}">
                <a16:creationId xmlns:a16="http://schemas.microsoft.com/office/drawing/2014/main" id="{3DBE9CDD-C418-FFE1-1FAA-C6F78132D1EC}"/>
              </a:ext>
            </a:extLst>
          </p:cNvPr>
          <p:cNvSpPr txBox="1"/>
          <p:nvPr/>
        </p:nvSpPr>
        <p:spPr>
          <a:xfrm>
            <a:off x="6314071" y="3418009"/>
            <a:ext cx="6094428" cy="923330"/>
          </a:xfrm>
          <a:prstGeom prst="rect">
            <a:avLst/>
          </a:prstGeom>
          <a:noFill/>
        </p:spPr>
        <p:txBody>
          <a:bodyPr wrap="square">
            <a:spAutoFit/>
          </a:bodyPr>
          <a:lstStyle/>
          <a:p>
            <a:pPr algn="l"/>
            <a:r>
              <a:rPr lang="en-US" b="0" i="0">
                <a:solidFill>
                  <a:srgbClr val="23272F"/>
                </a:solidFill>
                <a:effectLst/>
                <a:latin typeface="Optimistic Display"/>
              </a:rPr>
              <a:t>Passing an empty dependency array </a:t>
            </a:r>
          </a:p>
          <a:p>
            <a:br>
              <a:rPr lang="en-US"/>
            </a:br>
            <a:endParaRPr lang="en-US" b="0" i="0">
              <a:solidFill>
                <a:srgbClr val="23272F"/>
              </a:solidFill>
              <a:effectLst/>
              <a:latin typeface="Optimistic Display"/>
            </a:endParaRPr>
          </a:p>
        </p:txBody>
      </p:sp>
      <p:sp>
        <p:nvSpPr>
          <p:cNvPr id="8" name="TextBox 7">
            <a:extLst>
              <a:ext uri="{FF2B5EF4-FFF2-40B4-BE49-F238E27FC236}">
                <a16:creationId xmlns:a16="http://schemas.microsoft.com/office/drawing/2014/main" id="{B165CA37-F8AB-A7AD-3579-B010DBAAC5DE}"/>
              </a:ext>
            </a:extLst>
          </p:cNvPr>
          <p:cNvSpPr txBox="1"/>
          <p:nvPr/>
        </p:nvSpPr>
        <p:spPr>
          <a:xfrm>
            <a:off x="6314071" y="3856634"/>
            <a:ext cx="4340650" cy="369332"/>
          </a:xfrm>
          <a:prstGeom prst="rect">
            <a:avLst/>
          </a:prstGeom>
          <a:noFill/>
        </p:spPr>
        <p:txBody>
          <a:bodyPr wrap="square">
            <a:spAutoFit/>
          </a:bodyPr>
          <a:lstStyle/>
          <a:p>
            <a:r>
              <a:rPr lang="en-US" b="0" i="0">
                <a:solidFill>
                  <a:srgbClr val="23272F"/>
                </a:solidFill>
                <a:effectLst/>
                <a:latin typeface="Optimistic Text"/>
              </a:rPr>
              <a:t>=&gt; Effect will only run </a:t>
            </a:r>
            <a:r>
              <a:rPr lang="en-US" b="1" i="0">
                <a:solidFill>
                  <a:srgbClr val="23272F"/>
                </a:solidFill>
                <a:effectLst/>
                <a:latin typeface="Optimistic Text"/>
              </a:rPr>
              <a:t>after the initial render</a:t>
            </a:r>
            <a:endParaRPr lang="en-US"/>
          </a:p>
        </p:txBody>
      </p:sp>
      <p:pic>
        <p:nvPicPr>
          <p:cNvPr id="4" name="Picture 3">
            <a:extLst>
              <a:ext uri="{FF2B5EF4-FFF2-40B4-BE49-F238E27FC236}">
                <a16:creationId xmlns:a16="http://schemas.microsoft.com/office/drawing/2014/main" id="{D7CC2E65-A3AF-A84C-E974-2674C83A2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444" y="1921933"/>
            <a:ext cx="4663076" cy="2404533"/>
          </a:xfrm>
          <a:prstGeom prst="rect">
            <a:avLst/>
          </a:prstGeom>
        </p:spPr>
      </p:pic>
      <p:pic>
        <p:nvPicPr>
          <p:cNvPr id="11" name="Picture 10">
            <a:extLst>
              <a:ext uri="{FF2B5EF4-FFF2-40B4-BE49-F238E27FC236}">
                <a16:creationId xmlns:a16="http://schemas.microsoft.com/office/drawing/2014/main" id="{F6EDE157-28CA-526C-33C3-1502C8903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302" y="1285775"/>
            <a:ext cx="1280009" cy="2156321"/>
          </a:xfrm>
          <a:prstGeom prst="rect">
            <a:avLst/>
          </a:prstGeom>
        </p:spPr>
      </p:pic>
      <p:pic>
        <p:nvPicPr>
          <p:cNvPr id="3" name="Picture 2">
            <a:extLst>
              <a:ext uri="{FF2B5EF4-FFF2-40B4-BE49-F238E27FC236}">
                <a16:creationId xmlns:a16="http://schemas.microsoft.com/office/drawing/2014/main" id="{438497DC-6021-2148-5A60-B9967F0BA2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1392" y="1921933"/>
            <a:ext cx="565362" cy="565362"/>
          </a:xfrm>
          <a:prstGeom prst="rect">
            <a:avLst/>
          </a:prstGeom>
        </p:spPr>
      </p:pic>
    </p:spTree>
    <p:extLst>
      <p:ext uri="{BB962C8B-B14F-4D97-AF65-F5344CB8AC3E}">
        <p14:creationId xmlns:p14="http://schemas.microsoft.com/office/powerpoint/2010/main" val="21671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12</a:t>
            </a:r>
          </a:p>
          <a:p>
            <a:pPr marL="0" indent="0">
              <a:buNone/>
            </a:pPr>
            <a:endParaRPr lang="en-US"/>
          </a:p>
        </p:txBody>
      </p:sp>
      <p:pic>
        <p:nvPicPr>
          <p:cNvPr id="5" name="Picture 4">
            <a:extLst>
              <a:ext uri="{FF2B5EF4-FFF2-40B4-BE49-F238E27FC236}">
                <a16:creationId xmlns:a16="http://schemas.microsoft.com/office/drawing/2014/main" id="{76618BC4-B7CE-4FB4-1130-7EAC46D26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97" y="1718733"/>
            <a:ext cx="4692416" cy="3437467"/>
          </a:xfrm>
          <a:prstGeom prst="rect">
            <a:avLst/>
          </a:prstGeom>
        </p:spPr>
      </p:pic>
      <p:sp>
        <p:nvSpPr>
          <p:cNvPr id="7" name="TextBox 6">
            <a:extLst>
              <a:ext uri="{FF2B5EF4-FFF2-40B4-BE49-F238E27FC236}">
                <a16:creationId xmlns:a16="http://schemas.microsoft.com/office/drawing/2014/main" id="{3DBE9CDD-C418-FFE1-1FAA-C6F78132D1EC}"/>
              </a:ext>
            </a:extLst>
          </p:cNvPr>
          <p:cNvSpPr txBox="1"/>
          <p:nvPr/>
        </p:nvSpPr>
        <p:spPr>
          <a:xfrm>
            <a:off x="6384953" y="2108460"/>
            <a:ext cx="6094428" cy="369332"/>
          </a:xfrm>
          <a:prstGeom prst="rect">
            <a:avLst/>
          </a:prstGeom>
          <a:noFill/>
        </p:spPr>
        <p:txBody>
          <a:bodyPr wrap="square">
            <a:spAutoFit/>
          </a:bodyPr>
          <a:lstStyle/>
          <a:p>
            <a:pPr algn="l"/>
            <a:r>
              <a:rPr lang="en-US" b="0" i="0">
                <a:solidFill>
                  <a:srgbClr val="23272F"/>
                </a:solidFill>
                <a:effectLst/>
                <a:latin typeface="Optimistic Display"/>
              </a:rPr>
              <a:t>Passing a dependency array</a:t>
            </a:r>
          </a:p>
        </p:txBody>
      </p:sp>
      <p:sp>
        <p:nvSpPr>
          <p:cNvPr id="8" name="TextBox 7">
            <a:extLst>
              <a:ext uri="{FF2B5EF4-FFF2-40B4-BE49-F238E27FC236}">
                <a16:creationId xmlns:a16="http://schemas.microsoft.com/office/drawing/2014/main" id="{B165CA37-F8AB-A7AD-3579-B010DBAAC5DE}"/>
              </a:ext>
            </a:extLst>
          </p:cNvPr>
          <p:cNvSpPr txBox="1"/>
          <p:nvPr/>
        </p:nvSpPr>
        <p:spPr>
          <a:xfrm>
            <a:off x="6384953" y="2575807"/>
            <a:ext cx="4340650" cy="923330"/>
          </a:xfrm>
          <a:prstGeom prst="rect">
            <a:avLst/>
          </a:prstGeom>
          <a:noFill/>
        </p:spPr>
        <p:txBody>
          <a:bodyPr wrap="square">
            <a:spAutoFit/>
          </a:bodyPr>
          <a:lstStyle/>
          <a:p>
            <a:r>
              <a:rPr lang="en-US" b="0" i="0">
                <a:solidFill>
                  <a:srgbClr val="23272F"/>
                </a:solidFill>
                <a:effectLst/>
                <a:latin typeface="Optimistic Text"/>
              </a:rPr>
              <a:t>=&gt; Effect runs </a:t>
            </a:r>
            <a:r>
              <a:rPr lang="en-US" b="1" i="0">
                <a:solidFill>
                  <a:srgbClr val="23272F"/>
                </a:solidFill>
                <a:effectLst/>
                <a:latin typeface="Optimistic Text"/>
              </a:rPr>
              <a:t>after the initial render </a:t>
            </a:r>
            <a:r>
              <a:rPr lang="en-US" b="1" i="1">
                <a:solidFill>
                  <a:srgbClr val="23272F"/>
                </a:solidFill>
                <a:effectLst/>
                <a:latin typeface="Optimistic Text"/>
              </a:rPr>
              <a:t>and</a:t>
            </a:r>
            <a:r>
              <a:rPr lang="en-US" b="1" i="0">
                <a:solidFill>
                  <a:srgbClr val="23272F"/>
                </a:solidFill>
                <a:effectLst/>
                <a:latin typeface="Optimistic Text"/>
              </a:rPr>
              <a:t> after re-renders with changed dependencies</a:t>
            </a:r>
            <a:endParaRPr lang="en-US"/>
          </a:p>
        </p:txBody>
      </p:sp>
    </p:spTree>
    <p:extLst>
      <p:ext uri="{BB962C8B-B14F-4D97-AF65-F5344CB8AC3E}">
        <p14:creationId xmlns:p14="http://schemas.microsoft.com/office/powerpoint/2010/main" val="402376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useEffect</a:t>
            </a:r>
            <a:endParaRPr lang="en-US">
              <a:latin typeface="Optimistic Display"/>
            </a:endParaRPr>
          </a:p>
        </p:txBody>
      </p:sp>
      <p:sp>
        <p:nvSpPr>
          <p:cNvPr id="10" name="Content Placeholder 2">
            <a:extLst>
              <a:ext uri="{FF2B5EF4-FFF2-40B4-BE49-F238E27FC236}">
                <a16:creationId xmlns:a16="http://schemas.microsoft.com/office/drawing/2014/main" id="{7300C5F2-E529-CDB1-2DC2-2A1E2CDCEDC4}"/>
              </a:ext>
            </a:extLst>
          </p:cNvPr>
          <p:cNvSpPr>
            <a:spLocks noGrp="1"/>
          </p:cNvSpPr>
          <p:nvPr>
            <p:ph idx="1"/>
          </p:nvPr>
        </p:nvSpPr>
        <p:spPr>
          <a:xfrm>
            <a:off x="5558038" y="5593444"/>
            <a:ext cx="1512066" cy="565362"/>
          </a:xfrm>
        </p:spPr>
        <p:txBody>
          <a:bodyPr/>
          <a:lstStyle/>
          <a:p>
            <a:pPr marL="0" indent="0">
              <a:buNone/>
            </a:pPr>
            <a:r>
              <a:rPr lang="en-US">
                <a:latin typeface="Optimistic Display"/>
              </a:rPr>
              <a:t>Example 13</a:t>
            </a:r>
          </a:p>
          <a:p>
            <a:pPr marL="0" indent="0">
              <a:buNone/>
            </a:pPr>
            <a:endParaRPr lang="en-US">
              <a:latin typeface="Optimistic Display"/>
            </a:endParaRPr>
          </a:p>
          <a:p>
            <a:pPr marL="0" indent="0">
              <a:buNone/>
            </a:pPr>
            <a:endParaRPr lang="en-US"/>
          </a:p>
        </p:txBody>
      </p:sp>
      <p:sp>
        <p:nvSpPr>
          <p:cNvPr id="7" name="TextBox 6">
            <a:extLst>
              <a:ext uri="{FF2B5EF4-FFF2-40B4-BE49-F238E27FC236}">
                <a16:creationId xmlns:a16="http://schemas.microsoft.com/office/drawing/2014/main" id="{3DBE9CDD-C418-FFE1-1FAA-C6F78132D1EC}"/>
              </a:ext>
            </a:extLst>
          </p:cNvPr>
          <p:cNvSpPr txBox="1"/>
          <p:nvPr/>
        </p:nvSpPr>
        <p:spPr>
          <a:xfrm>
            <a:off x="6046267" y="2054254"/>
            <a:ext cx="6094428" cy="369332"/>
          </a:xfrm>
          <a:prstGeom prst="rect">
            <a:avLst/>
          </a:prstGeom>
          <a:noFill/>
        </p:spPr>
        <p:txBody>
          <a:bodyPr wrap="square">
            <a:spAutoFit/>
          </a:bodyPr>
          <a:lstStyle/>
          <a:p>
            <a:pPr algn="l"/>
            <a:r>
              <a:rPr lang="en-US" b="1" i="0" dirty="0">
                <a:solidFill>
                  <a:srgbClr val="000000"/>
                </a:solidFill>
                <a:effectLst/>
                <a:latin typeface="-apple-system"/>
              </a:rPr>
              <a:t>Effects with Cleanup</a:t>
            </a:r>
          </a:p>
        </p:txBody>
      </p:sp>
      <p:pic>
        <p:nvPicPr>
          <p:cNvPr id="4" name="Picture 3">
            <a:extLst>
              <a:ext uri="{FF2B5EF4-FFF2-40B4-BE49-F238E27FC236}">
                <a16:creationId xmlns:a16="http://schemas.microsoft.com/office/drawing/2014/main" id="{60F92715-AF73-821B-BC39-6AE221907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113775"/>
            <a:ext cx="4152900" cy="2451100"/>
          </a:xfrm>
          <a:prstGeom prst="rect">
            <a:avLst/>
          </a:prstGeom>
        </p:spPr>
      </p:pic>
      <p:sp>
        <p:nvSpPr>
          <p:cNvPr id="9" name="TextBox 8">
            <a:extLst>
              <a:ext uri="{FF2B5EF4-FFF2-40B4-BE49-F238E27FC236}">
                <a16:creationId xmlns:a16="http://schemas.microsoft.com/office/drawing/2014/main" id="{30E45503-8EFA-1FE8-6077-1CE361DC7871}"/>
              </a:ext>
            </a:extLst>
          </p:cNvPr>
          <p:cNvSpPr txBox="1"/>
          <p:nvPr/>
        </p:nvSpPr>
        <p:spPr>
          <a:xfrm>
            <a:off x="6046267" y="2558290"/>
            <a:ext cx="6094428" cy="923330"/>
          </a:xfrm>
          <a:prstGeom prst="rect">
            <a:avLst/>
          </a:prstGeom>
          <a:noFill/>
        </p:spPr>
        <p:txBody>
          <a:bodyPr wrap="square">
            <a:spAutoFit/>
          </a:bodyPr>
          <a:lstStyle/>
          <a:p>
            <a:r>
              <a:rPr lang="en-US" b="0" i="0" dirty="0">
                <a:solidFill>
                  <a:srgbClr val="23272F"/>
                </a:solidFill>
                <a:effectLst/>
                <a:latin typeface="Optimistic Text"/>
              </a:rPr>
              <a:t>React will call your cleanup function each time before the Effect runs again, and one final time when the component unmounts (gets removed).</a:t>
            </a:r>
            <a:endParaRPr lang="en-US" dirty="0"/>
          </a:p>
        </p:txBody>
      </p:sp>
    </p:spTree>
    <p:extLst>
      <p:ext uri="{BB962C8B-B14F-4D97-AF65-F5344CB8AC3E}">
        <p14:creationId xmlns:p14="http://schemas.microsoft.com/office/powerpoint/2010/main" val="9644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a:latin typeface="Optimistic Display"/>
              </a:rPr>
              <a:t>Custom hooks</a:t>
            </a:r>
            <a:endParaRPr lang="en-US">
              <a:latin typeface="Optimistic Display"/>
            </a:endParaRPr>
          </a:p>
        </p:txBody>
      </p:sp>
      <p:sp>
        <p:nvSpPr>
          <p:cNvPr id="9" name="TextBox 8">
            <a:extLst>
              <a:ext uri="{FF2B5EF4-FFF2-40B4-BE49-F238E27FC236}">
                <a16:creationId xmlns:a16="http://schemas.microsoft.com/office/drawing/2014/main" id="{30E45503-8EFA-1FE8-6077-1CE361DC7871}"/>
              </a:ext>
            </a:extLst>
          </p:cNvPr>
          <p:cNvSpPr txBox="1"/>
          <p:nvPr/>
        </p:nvSpPr>
        <p:spPr>
          <a:xfrm>
            <a:off x="6097572" y="1632253"/>
            <a:ext cx="5393793" cy="193899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Optimistic Display"/>
              </a:rPr>
              <a:t>Custom Hooks are a mechanism to reuse stateful logic</a:t>
            </a:r>
          </a:p>
          <a:p>
            <a:pPr marL="342900" indent="-342900">
              <a:buFont typeface="Arial" panose="020B0604020202020204" pitchFamily="34" charset="0"/>
              <a:buChar char="•"/>
            </a:pPr>
            <a:r>
              <a:rPr lang="en-US" sz="2000" dirty="0">
                <a:solidFill>
                  <a:srgbClr val="23272F"/>
                </a:solidFill>
                <a:latin typeface="Optimistic Text"/>
              </a:rPr>
              <a:t>Hook names must start with </a:t>
            </a:r>
            <a:r>
              <a:rPr lang="en-US" sz="2000" b="1" dirty="0">
                <a:solidFill>
                  <a:srgbClr val="23272F"/>
                </a:solidFill>
                <a:latin typeface="Optimistic Text"/>
              </a:rPr>
              <a:t>use</a:t>
            </a:r>
            <a:r>
              <a:rPr lang="en-US" sz="2000" dirty="0">
                <a:solidFill>
                  <a:srgbClr val="23272F"/>
                </a:solidFill>
                <a:latin typeface="Optimistic Text"/>
              </a:rPr>
              <a:t> followed by a capital letter</a:t>
            </a:r>
          </a:p>
          <a:p>
            <a:pPr marL="342900" indent="-342900">
              <a:buFont typeface="Arial" panose="020B0604020202020204" pitchFamily="34" charset="0"/>
              <a:buChar char="•"/>
            </a:pPr>
            <a:r>
              <a:rPr lang="en-US" sz="2000" dirty="0">
                <a:solidFill>
                  <a:srgbClr val="23272F"/>
                </a:solidFill>
                <a:latin typeface="Optimistic Text"/>
              </a:rPr>
              <a:t>Hooks may return arbitrary values.</a:t>
            </a:r>
            <a:endParaRPr lang="en-US" sz="2000" dirty="0"/>
          </a:p>
          <a:p>
            <a:pPr marL="342900" indent="-342900">
              <a:buFont typeface="Arial" panose="020B0604020202020204" pitchFamily="34" charset="0"/>
              <a:buChar char="•"/>
            </a:pPr>
            <a:endParaRPr lang="en-US" sz="2000" dirty="0">
              <a:latin typeface="Optimistic Display"/>
            </a:endParaRPr>
          </a:p>
        </p:txBody>
      </p:sp>
      <p:pic>
        <p:nvPicPr>
          <p:cNvPr id="5" name="Picture 4">
            <a:extLst>
              <a:ext uri="{FF2B5EF4-FFF2-40B4-BE49-F238E27FC236}">
                <a16:creationId xmlns:a16="http://schemas.microsoft.com/office/drawing/2014/main" id="{2676CD96-94E9-E4FD-D15B-CD2A4E0D8A57}"/>
              </a:ext>
            </a:extLst>
          </p:cNvPr>
          <p:cNvPicPr>
            <a:picLocks noChangeAspect="1"/>
          </p:cNvPicPr>
          <p:nvPr/>
        </p:nvPicPr>
        <p:blipFill>
          <a:blip r:embed="rId2"/>
          <a:stretch>
            <a:fillRect/>
          </a:stretch>
        </p:blipFill>
        <p:spPr>
          <a:xfrm>
            <a:off x="800100" y="1615459"/>
            <a:ext cx="4938188" cy="3977985"/>
          </a:xfrm>
          <a:prstGeom prst="rect">
            <a:avLst/>
          </a:prstGeom>
        </p:spPr>
      </p:pic>
    </p:spTree>
    <p:extLst>
      <p:ext uri="{BB962C8B-B14F-4D97-AF65-F5344CB8AC3E}">
        <p14:creationId xmlns:p14="http://schemas.microsoft.com/office/powerpoint/2010/main" val="145369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BC92-C0D9-3817-13BD-CEFB8CA78309}"/>
              </a:ext>
            </a:extLst>
          </p:cNvPr>
          <p:cNvSpPr>
            <a:spLocks noGrp="1"/>
          </p:cNvSpPr>
          <p:nvPr>
            <p:ph type="title"/>
          </p:nvPr>
        </p:nvSpPr>
        <p:spPr/>
        <p:txBody>
          <a:bodyPr/>
          <a:lstStyle/>
          <a:p>
            <a:r>
              <a:rPr lang="en-US">
                <a:latin typeface="Optimistic Display"/>
              </a:rPr>
              <a:t>Q&amp;A</a:t>
            </a:r>
            <a:endParaRPr lang="en-US"/>
          </a:p>
        </p:txBody>
      </p:sp>
      <p:pic>
        <p:nvPicPr>
          <p:cNvPr id="5" name="Picture 4">
            <a:extLst>
              <a:ext uri="{FF2B5EF4-FFF2-40B4-BE49-F238E27FC236}">
                <a16:creationId xmlns:a16="http://schemas.microsoft.com/office/drawing/2014/main" id="{8DCBE458-1881-61A2-E55A-52A8502EB105}"/>
              </a:ext>
            </a:extLst>
          </p:cNvPr>
          <p:cNvPicPr>
            <a:picLocks noChangeAspect="1"/>
          </p:cNvPicPr>
          <p:nvPr/>
        </p:nvPicPr>
        <p:blipFill>
          <a:blip r:embed="rId2"/>
          <a:stretch>
            <a:fillRect/>
          </a:stretch>
        </p:blipFill>
        <p:spPr>
          <a:xfrm>
            <a:off x="3924483" y="1649576"/>
            <a:ext cx="3909399" cy="3558848"/>
          </a:xfrm>
          <a:prstGeom prst="rect">
            <a:avLst/>
          </a:prstGeom>
        </p:spPr>
      </p:pic>
    </p:spTree>
    <p:extLst>
      <p:ext uri="{BB962C8B-B14F-4D97-AF65-F5344CB8AC3E}">
        <p14:creationId xmlns:p14="http://schemas.microsoft.com/office/powerpoint/2010/main" val="317694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F37A-4F39-B28F-426C-F22E7489E010}"/>
              </a:ext>
            </a:extLst>
          </p:cNvPr>
          <p:cNvSpPr>
            <a:spLocks noGrp="1"/>
          </p:cNvSpPr>
          <p:nvPr>
            <p:ph type="title"/>
          </p:nvPr>
        </p:nvSpPr>
        <p:spPr>
          <a:xfrm>
            <a:off x="750367" y="3045143"/>
            <a:ext cx="10691265" cy="1371030"/>
          </a:xfrm>
        </p:spPr>
        <p:txBody>
          <a:bodyPr/>
          <a:lstStyle/>
          <a:p>
            <a:pPr algn="ctr"/>
            <a:r>
              <a:rPr lang="en-US"/>
              <a:t>Thank you</a:t>
            </a:r>
          </a:p>
        </p:txBody>
      </p:sp>
    </p:spTree>
    <p:extLst>
      <p:ext uri="{BB962C8B-B14F-4D97-AF65-F5344CB8AC3E}">
        <p14:creationId xmlns:p14="http://schemas.microsoft.com/office/powerpoint/2010/main" val="241940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What is hook?</a:t>
            </a:r>
          </a:p>
        </p:txBody>
      </p:sp>
      <p:sp>
        <p:nvSpPr>
          <p:cNvPr id="4" name="Content Placeholder 2">
            <a:extLst>
              <a:ext uri="{FF2B5EF4-FFF2-40B4-BE49-F238E27FC236}">
                <a16:creationId xmlns:a16="http://schemas.microsoft.com/office/drawing/2014/main" id="{DB8CA837-0EB1-81DC-8B20-A8723104464C}"/>
              </a:ext>
            </a:extLst>
          </p:cNvPr>
          <p:cNvSpPr txBox="1">
            <a:spLocks/>
          </p:cNvSpPr>
          <p:nvPr/>
        </p:nvSpPr>
        <p:spPr>
          <a:xfrm>
            <a:off x="6290823" y="2293126"/>
            <a:ext cx="5200544" cy="41758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pic>
        <p:nvPicPr>
          <p:cNvPr id="8" name="Picture 7">
            <a:extLst>
              <a:ext uri="{FF2B5EF4-FFF2-40B4-BE49-F238E27FC236}">
                <a16:creationId xmlns:a16="http://schemas.microsoft.com/office/drawing/2014/main" id="{733C527C-BA3F-00FB-CB29-59F4ED4ED095}"/>
              </a:ext>
            </a:extLst>
          </p:cNvPr>
          <p:cNvPicPr>
            <a:picLocks noChangeAspect="1"/>
          </p:cNvPicPr>
          <p:nvPr/>
        </p:nvPicPr>
        <p:blipFill>
          <a:blip r:embed="rId2"/>
          <a:stretch>
            <a:fillRect/>
          </a:stretch>
        </p:blipFill>
        <p:spPr>
          <a:xfrm>
            <a:off x="1715199" y="2064470"/>
            <a:ext cx="8761601" cy="3638747"/>
          </a:xfrm>
          <a:prstGeom prst="rect">
            <a:avLst/>
          </a:prstGeom>
        </p:spPr>
      </p:pic>
    </p:spTree>
    <p:extLst>
      <p:ext uri="{BB962C8B-B14F-4D97-AF65-F5344CB8AC3E}">
        <p14:creationId xmlns:p14="http://schemas.microsoft.com/office/powerpoint/2010/main" val="306830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25CC-7FEC-EEC1-DF65-90F5572FB329}"/>
              </a:ext>
            </a:extLst>
          </p:cNvPr>
          <p:cNvSpPr>
            <a:spLocks noGrp="1"/>
          </p:cNvSpPr>
          <p:nvPr>
            <p:ph type="title"/>
          </p:nvPr>
        </p:nvSpPr>
        <p:spPr/>
        <p:txBody>
          <a:bodyPr/>
          <a:lstStyle/>
          <a:p>
            <a:r>
              <a:rPr lang="en-US">
                <a:latin typeface="Optimistic Display"/>
              </a:rPr>
              <a:t>What is hook?</a:t>
            </a:r>
            <a:endParaRPr lang="en-US"/>
          </a:p>
        </p:txBody>
      </p:sp>
      <p:pic>
        <p:nvPicPr>
          <p:cNvPr id="5" name="Content Placeholder 4">
            <a:extLst>
              <a:ext uri="{FF2B5EF4-FFF2-40B4-BE49-F238E27FC236}">
                <a16:creationId xmlns:a16="http://schemas.microsoft.com/office/drawing/2014/main" id="{EEE19E38-2EC4-6573-19E9-ADCFE2AD36ED}"/>
              </a:ext>
            </a:extLst>
          </p:cNvPr>
          <p:cNvPicPr>
            <a:picLocks noGrp="1" noChangeAspect="1"/>
          </p:cNvPicPr>
          <p:nvPr>
            <p:ph idx="1"/>
          </p:nvPr>
        </p:nvPicPr>
        <p:blipFill>
          <a:blip r:embed="rId2"/>
          <a:stretch>
            <a:fillRect/>
          </a:stretch>
        </p:blipFill>
        <p:spPr>
          <a:xfrm>
            <a:off x="2088172" y="1788463"/>
            <a:ext cx="8015655" cy="4168470"/>
          </a:xfrm>
        </p:spPr>
      </p:pic>
    </p:spTree>
    <p:extLst>
      <p:ext uri="{BB962C8B-B14F-4D97-AF65-F5344CB8AC3E}">
        <p14:creationId xmlns:p14="http://schemas.microsoft.com/office/powerpoint/2010/main" val="5617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What is hook?</a:t>
            </a:r>
            <a:endParaRPr lang="en-US"/>
          </a:p>
        </p:txBody>
      </p:sp>
      <p:sp>
        <p:nvSpPr>
          <p:cNvPr id="7" name="TextBox 6">
            <a:extLst>
              <a:ext uri="{FF2B5EF4-FFF2-40B4-BE49-F238E27FC236}">
                <a16:creationId xmlns:a16="http://schemas.microsoft.com/office/drawing/2014/main" id="{C1D3139F-1580-FCB4-CCA1-54DC4E64C7CD}"/>
              </a:ext>
            </a:extLst>
          </p:cNvPr>
          <p:cNvSpPr txBox="1"/>
          <p:nvPr/>
        </p:nvSpPr>
        <p:spPr>
          <a:xfrm>
            <a:off x="700635" y="2968712"/>
            <a:ext cx="6094428" cy="400110"/>
          </a:xfrm>
          <a:prstGeom prst="rect">
            <a:avLst/>
          </a:prstGeom>
          <a:noFill/>
        </p:spPr>
        <p:txBody>
          <a:bodyPr wrap="square">
            <a:spAutoFit/>
          </a:bodyPr>
          <a:lstStyle/>
          <a:p>
            <a:pPr marL="285750" indent="-285750">
              <a:buFont typeface="Arial" panose="020B0604020202020204" pitchFamily="34" charset="0"/>
              <a:buChar char="•"/>
            </a:pPr>
            <a:r>
              <a:rPr lang="en-US" sz="2000" b="1" i="0">
                <a:solidFill>
                  <a:srgbClr val="000000"/>
                </a:solidFill>
                <a:effectLst/>
                <a:latin typeface="Optimistic Display"/>
              </a:rPr>
              <a:t>Hooks</a:t>
            </a:r>
            <a:r>
              <a:rPr lang="en-US" sz="2000" b="0" i="0">
                <a:solidFill>
                  <a:srgbClr val="000000"/>
                </a:solidFill>
                <a:effectLst/>
                <a:latin typeface="Optimistic Display"/>
              </a:rPr>
              <a:t> are reusable functions</a:t>
            </a:r>
            <a:endParaRPr lang="en-US" sz="2000">
              <a:solidFill>
                <a:srgbClr val="000000"/>
              </a:solidFill>
              <a:latin typeface="Optimistic Display"/>
            </a:endParaRPr>
          </a:p>
        </p:txBody>
      </p:sp>
      <p:sp>
        <p:nvSpPr>
          <p:cNvPr id="9" name="TextBox 8">
            <a:extLst>
              <a:ext uri="{FF2B5EF4-FFF2-40B4-BE49-F238E27FC236}">
                <a16:creationId xmlns:a16="http://schemas.microsoft.com/office/drawing/2014/main" id="{EA233435-2B2A-66F9-ACC2-38ED80940D7D}"/>
              </a:ext>
            </a:extLst>
          </p:cNvPr>
          <p:cNvSpPr txBox="1"/>
          <p:nvPr/>
        </p:nvSpPr>
        <p:spPr>
          <a:xfrm>
            <a:off x="700635" y="3489178"/>
            <a:ext cx="9763812" cy="1631216"/>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000000"/>
                </a:solidFill>
                <a:latin typeface="Optimistic Display"/>
              </a:rPr>
              <a:t>Basic hooks:</a:t>
            </a:r>
          </a:p>
          <a:p>
            <a:pPr marL="0" indent="0">
              <a:buNone/>
            </a:pPr>
            <a:r>
              <a:rPr lang="en-US" sz="2000" dirty="0">
                <a:solidFill>
                  <a:srgbClr val="000000"/>
                </a:solidFill>
                <a:latin typeface="Optimistic Display"/>
              </a:rPr>
              <a:t>	- State Hooks: </a:t>
            </a:r>
            <a:r>
              <a:rPr lang="en-US" sz="2000" i="1" dirty="0" err="1">
                <a:solidFill>
                  <a:srgbClr val="000000"/>
                </a:solidFill>
                <a:latin typeface="Optimistic Display"/>
              </a:rPr>
              <a:t>useState</a:t>
            </a:r>
            <a:r>
              <a:rPr lang="en-US" sz="2000" dirty="0">
                <a:solidFill>
                  <a:srgbClr val="000000"/>
                </a:solidFill>
                <a:latin typeface="Optimistic Display"/>
              </a:rPr>
              <a:t>, </a:t>
            </a:r>
            <a:r>
              <a:rPr lang="en-US" sz="2000" i="1" dirty="0" err="1">
                <a:solidFill>
                  <a:srgbClr val="000000"/>
                </a:solidFill>
                <a:latin typeface="Optimistic Display"/>
              </a:rPr>
              <a:t>useReducer</a:t>
            </a:r>
            <a:endParaRPr lang="en-US" sz="2000" i="1" dirty="0">
              <a:solidFill>
                <a:srgbClr val="000000"/>
              </a:solidFill>
              <a:latin typeface="Optimistic Display"/>
            </a:endParaRPr>
          </a:p>
          <a:p>
            <a:pPr marL="0" indent="0">
              <a:buNone/>
            </a:pPr>
            <a:r>
              <a:rPr lang="en-US" sz="2000" dirty="0">
                <a:solidFill>
                  <a:srgbClr val="000000"/>
                </a:solidFill>
                <a:latin typeface="Optimistic Display"/>
              </a:rPr>
              <a:t>	- Effect Hooks: </a:t>
            </a:r>
            <a:r>
              <a:rPr lang="en-US" sz="2000" i="1" dirty="0" err="1">
                <a:solidFill>
                  <a:srgbClr val="000000"/>
                </a:solidFill>
                <a:latin typeface="Optimistic Display"/>
              </a:rPr>
              <a:t>useEffect</a:t>
            </a:r>
            <a:r>
              <a:rPr lang="en-US" sz="2000" dirty="0">
                <a:solidFill>
                  <a:srgbClr val="000000"/>
                </a:solidFill>
                <a:latin typeface="Optimistic Display"/>
              </a:rPr>
              <a:t>, </a:t>
            </a:r>
            <a:r>
              <a:rPr lang="en-US" sz="2000" i="1" dirty="0" err="1">
                <a:solidFill>
                  <a:srgbClr val="000000"/>
                </a:solidFill>
                <a:latin typeface="Optimistic Display"/>
              </a:rPr>
              <a:t>useLayoutEffect</a:t>
            </a:r>
            <a:r>
              <a:rPr lang="en-US" sz="2000" dirty="0">
                <a:solidFill>
                  <a:srgbClr val="000000"/>
                </a:solidFill>
                <a:latin typeface="Optimistic Display"/>
              </a:rPr>
              <a:t>, </a:t>
            </a:r>
            <a:r>
              <a:rPr lang="en-US" sz="2000" i="1" dirty="0" err="1">
                <a:solidFill>
                  <a:srgbClr val="000000"/>
                </a:solidFill>
                <a:latin typeface="Optimistic Display"/>
              </a:rPr>
              <a:t>useInsertionEffect</a:t>
            </a:r>
            <a:endParaRPr lang="en-US" sz="2000" i="1" dirty="0">
              <a:solidFill>
                <a:srgbClr val="000000"/>
              </a:solidFill>
              <a:latin typeface="Optimistic Display"/>
            </a:endParaRPr>
          </a:p>
          <a:p>
            <a:pPr marL="0" indent="0">
              <a:buNone/>
            </a:pPr>
            <a:r>
              <a:rPr lang="en-US" sz="2000" dirty="0">
                <a:solidFill>
                  <a:srgbClr val="000000"/>
                </a:solidFill>
                <a:latin typeface="Optimistic Display"/>
              </a:rPr>
              <a:t>	- Performance Hooks: </a:t>
            </a:r>
            <a:r>
              <a:rPr lang="en-US" sz="2000" i="1" dirty="0" err="1">
                <a:solidFill>
                  <a:srgbClr val="000000"/>
                </a:solidFill>
                <a:latin typeface="Optimistic Display"/>
              </a:rPr>
              <a:t>useMemo</a:t>
            </a:r>
            <a:r>
              <a:rPr lang="en-US" sz="2000" dirty="0">
                <a:solidFill>
                  <a:srgbClr val="000000"/>
                </a:solidFill>
                <a:latin typeface="Optimistic Display"/>
              </a:rPr>
              <a:t>, </a:t>
            </a:r>
            <a:r>
              <a:rPr lang="en-US" sz="2000" i="1" dirty="0" err="1">
                <a:solidFill>
                  <a:srgbClr val="000000"/>
                </a:solidFill>
                <a:latin typeface="Optimistic Display"/>
              </a:rPr>
              <a:t>useCallback</a:t>
            </a:r>
            <a:r>
              <a:rPr lang="en-US" sz="2000" dirty="0">
                <a:solidFill>
                  <a:srgbClr val="000000"/>
                </a:solidFill>
                <a:latin typeface="Optimistic Display"/>
              </a:rPr>
              <a:t>, </a:t>
            </a:r>
            <a:r>
              <a:rPr lang="en-US" sz="2000" i="1" dirty="0" err="1">
                <a:solidFill>
                  <a:srgbClr val="000000"/>
                </a:solidFill>
                <a:latin typeface="Optimistic Display"/>
              </a:rPr>
              <a:t>useTransition</a:t>
            </a:r>
            <a:r>
              <a:rPr lang="en-US" sz="2000" dirty="0">
                <a:solidFill>
                  <a:srgbClr val="000000"/>
                </a:solidFill>
                <a:latin typeface="Optimistic Display"/>
              </a:rPr>
              <a:t>,….</a:t>
            </a:r>
          </a:p>
          <a:p>
            <a:pPr marL="0" indent="0">
              <a:buNone/>
            </a:pPr>
            <a:r>
              <a:rPr lang="en-US" sz="2000" dirty="0">
                <a:solidFill>
                  <a:srgbClr val="000000"/>
                </a:solidFill>
                <a:latin typeface="Optimistic Display"/>
              </a:rPr>
              <a:t>	- …..</a:t>
            </a:r>
            <a:endParaRPr lang="en-US" sz="2000" dirty="0">
              <a:latin typeface="Optimistic Display"/>
            </a:endParaRPr>
          </a:p>
        </p:txBody>
      </p:sp>
      <p:sp>
        <p:nvSpPr>
          <p:cNvPr id="5" name="TextBox 4">
            <a:extLst>
              <a:ext uri="{FF2B5EF4-FFF2-40B4-BE49-F238E27FC236}">
                <a16:creationId xmlns:a16="http://schemas.microsoft.com/office/drawing/2014/main" id="{EC8D2EF8-25AC-2574-E348-86CBAD22CA3D}"/>
              </a:ext>
            </a:extLst>
          </p:cNvPr>
          <p:cNvSpPr txBox="1"/>
          <p:nvPr/>
        </p:nvSpPr>
        <p:spPr>
          <a:xfrm>
            <a:off x="700635" y="2114602"/>
            <a:ext cx="9979934" cy="707886"/>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rgbClr val="000000"/>
                </a:solidFill>
                <a:effectLst/>
                <a:latin typeface="Optimistic Display"/>
              </a:rPr>
              <a:t>Hooks</a:t>
            </a:r>
            <a:r>
              <a:rPr lang="en-US" sz="2000" b="0" i="0" dirty="0">
                <a:solidFill>
                  <a:srgbClr val="000000"/>
                </a:solidFill>
                <a:effectLst/>
                <a:latin typeface="Optimistic Display"/>
              </a:rPr>
              <a:t> are functions that let you “hook into” React state and lifecycle features from function components. </a:t>
            </a:r>
            <a:endParaRPr lang="en-US" sz="2000" dirty="0"/>
          </a:p>
        </p:txBody>
      </p:sp>
    </p:spTree>
    <p:extLst>
      <p:ext uri="{BB962C8B-B14F-4D97-AF65-F5344CB8AC3E}">
        <p14:creationId xmlns:p14="http://schemas.microsoft.com/office/powerpoint/2010/main" val="2510708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F4A9-2749-0315-B792-2153075CAFA7}"/>
              </a:ext>
            </a:extLst>
          </p:cNvPr>
          <p:cNvSpPr>
            <a:spLocks noGrp="1"/>
          </p:cNvSpPr>
          <p:nvPr>
            <p:ph type="title"/>
          </p:nvPr>
        </p:nvSpPr>
        <p:spPr/>
        <p:txBody>
          <a:bodyPr/>
          <a:lstStyle/>
          <a:p>
            <a:r>
              <a:rPr lang="en-US">
                <a:latin typeface="Optimistic Display"/>
              </a:rPr>
              <a:t>Rules of hooks?</a:t>
            </a:r>
          </a:p>
        </p:txBody>
      </p:sp>
      <p:sp>
        <p:nvSpPr>
          <p:cNvPr id="6" name="Content Placeholder 2">
            <a:extLst>
              <a:ext uri="{FF2B5EF4-FFF2-40B4-BE49-F238E27FC236}">
                <a16:creationId xmlns:a16="http://schemas.microsoft.com/office/drawing/2014/main" id="{C9416952-1527-F8B2-0A8E-36650DAB7AE4}"/>
              </a:ext>
            </a:extLst>
          </p:cNvPr>
          <p:cNvSpPr txBox="1">
            <a:spLocks/>
          </p:cNvSpPr>
          <p:nvPr/>
        </p:nvSpPr>
        <p:spPr>
          <a:xfrm>
            <a:off x="800100" y="1737626"/>
            <a:ext cx="2819732" cy="5511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sp>
        <p:nvSpPr>
          <p:cNvPr id="7" name="Content Placeholder 6">
            <a:extLst>
              <a:ext uri="{FF2B5EF4-FFF2-40B4-BE49-F238E27FC236}">
                <a16:creationId xmlns:a16="http://schemas.microsoft.com/office/drawing/2014/main" id="{9E4EB5BC-869D-A428-6586-FD001EF368ED}"/>
              </a:ext>
            </a:extLst>
          </p:cNvPr>
          <p:cNvSpPr>
            <a:spLocks noGrp="1"/>
          </p:cNvSpPr>
          <p:nvPr>
            <p:ph idx="1"/>
          </p:nvPr>
        </p:nvSpPr>
        <p:spPr>
          <a:xfrm>
            <a:off x="800100" y="1827395"/>
            <a:ext cx="10591800" cy="1667593"/>
          </a:xfrm>
        </p:spPr>
        <p:txBody>
          <a:bodyPr>
            <a:normAutofit lnSpcReduction="10000"/>
          </a:bodyPr>
          <a:lstStyle/>
          <a:p>
            <a:r>
              <a:rPr lang="en-US" b="1" i="0">
                <a:solidFill>
                  <a:srgbClr val="000000"/>
                </a:solidFill>
                <a:effectLst/>
                <a:latin typeface="Optimistic Display"/>
              </a:rPr>
              <a:t>Hooks can only be called at the top level of a component.</a:t>
            </a:r>
          </a:p>
          <a:p>
            <a:pPr marL="0" indent="0">
              <a:buNone/>
            </a:pPr>
            <a:r>
              <a:rPr lang="en-US" i="1">
                <a:latin typeface="Optimistic Display"/>
              </a:rPr>
              <a:t>Call Hooks at the top level of your functional component to ensure that every time your component renders, these Hooks are called in the same order. The call order is essential for Hooks to work correctly</a:t>
            </a:r>
            <a:r>
              <a:rPr lang="en-US">
                <a:latin typeface="Optimistic Display"/>
              </a:rPr>
              <a:t>.</a:t>
            </a:r>
          </a:p>
          <a:p>
            <a:pPr algn="l">
              <a:buFont typeface="Arial" panose="020B0604020202020204" pitchFamily="34" charset="0"/>
              <a:buChar char="•"/>
            </a:pPr>
            <a:endParaRPr lang="en-US" b="0" i="0">
              <a:solidFill>
                <a:srgbClr val="000000"/>
              </a:solidFill>
              <a:effectLst/>
              <a:latin typeface="Verdana" panose="020B0604030504040204" pitchFamily="34" charset="0"/>
            </a:endParaRPr>
          </a:p>
          <a:p>
            <a:endParaRPr lang="en-US"/>
          </a:p>
        </p:txBody>
      </p:sp>
      <p:pic>
        <p:nvPicPr>
          <p:cNvPr id="9" name="Picture 8">
            <a:extLst>
              <a:ext uri="{FF2B5EF4-FFF2-40B4-BE49-F238E27FC236}">
                <a16:creationId xmlns:a16="http://schemas.microsoft.com/office/drawing/2014/main" id="{ACCD204E-2B73-4AA9-4472-590D6F74441E}"/>
              </a:ext>
            </a:extLst>
          </p:cNvPr>
          <p:cNvPicPr>
            <a:picLocks noChangeAspect="1"/>
          </p:cNvPicPr>
          <p:nvPr/>
        </p:nvPicPr>
        <p:blipFill>
          <a:blip r:embed="rId2"/>
          <a:stretch>
            <a:fillRect/>
          </a:stretch>
        </p:blipFill>
        <p:spPr>
          <a:xfrm>
            <a:off x="2411410" y="3293041"/>
            <a:ext cx="7369179" cy="2751058"/>
          </a:xfrm>
          <a:prstGeom prst="rect">
            <a:avLst/>
          </a:prstGeom>
        </p:spPr>
      </p:pic>
    </p:spTree>
    <p:extLst>
      <p:ext uri="{BB962C8B-B14F-4D97-AF65-F5344CB8AC3E}">
        <p14:creationId xmlns:p14="http://schemas.microsoft.com/office/powerpoint/2010/main" val="241621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C6FA-78EF-E7A3-BD94-1EE7EA8548CB}"/>
              </a:ext>
            </a:extLst>
          </p:cNvPr>
          <p:cNvSpPr>
            <a:spLocks noGrp="1"/>
          </p:cNvSpPr>
          <p:nvPr>
            <p:ph type="title"/>
          </p:nvPr>
        </p:nvSpPr>
        <p:spPr/>
        <p:txBody>
          <a:bodyPr/>
          <a:lstStyle/>
          <a:p>
            <a:r>
              <a:rPr lang="en-US">
                <a:latin typeface="Optimistic Display"/>
              </a:rPr>
              <a:t>Rules of hooks?</a:t>
            </a:r>
            <a:endParaRPr lang="en-US"/>
          </a:p>
        </p:txBody>
      </p:sp>
      <p:sp>
        <p:nvSpPr>
          <p:cNvPr id="3" name="Content Placeholder 2">
            <a:extLst>
              <a:ext uri="{FF2B5EF4-FFF2-40B4-BE49-F238E27FC236}">
                <a16:creationId xmlns:a16="http://schemas.microsoft.com/office/drawing/2014/main" id="{3B6B618B-286D-416C-9515-0F9F22D26E3C}"/>
              </a:ext>
            </a:extLst>
          </p:cNvPr>
          <p:cNvSpPr>
            <a:spLocks noGrp="1"/>
          </p:cNvSpPr>
          <p:nvPr>
            <p:ph idx="1"/>
          </p:nvPr>
        </p:nvSpPr>
        <p:spPr>
          <a:xfrm>
            <a:off x="700636" y="2293126"/>
            <a:ext cx="4851752" cy="3636088"/>
          </a:xfrm>
        </p:spPr>
        <p:txBody>
          <a:bodyPr/>
          <a:lstStyle/>
          <a:p>
            <a:pPr marL="0" indent="0">
              <a:buNone/>
            </a:pPr>
            <a:r>
              <a:rPr lang="en-US" b="0" i="1">
                <a:effectLst/>
                <a:latin typeface="Optimistic Display"/>
              </a:rPr>
              <a:t>Calling your Hooks at the top of the function means you </a:t>
            </a:r>
            <a:r>
              <a:rPr lang="en-US" b="1" i="1">
                <a:effectLst/>
                <a:latin typeface="Optimistic Display"/>
              </a:rPr>
              <a:t>must not be calling them within loops, conditions, and nested functions</a:t>
            </a:r>
            <a:r>
              <a:rPr lang="en-US" b="0" i="1">
                <a:effectLst/>
                <a:latin typeface="Open Sans" panose="020B0606030504020204" pitchFamily="34" charset="0"/>
              </a:rPr>
              <a:t>.</a:t>
            </a:r>
            <a:endParaRPr lang="en-US" i="1"/>
          </a:p>
        </p:txBody>
      </p:sp>
      <p:pic>
        <p:nvPicPr>
          <p:cNvPr id="5" name="Picture 4">
            <a:extLst>
              <a:ext uri="{FF2B5EF4-FFF2-40B4-BE49-F238E27FC236}">
                <a16:creationId xmlns:a16="http://schemas.microsoft.com/office/drawing/2014/main" id="{B1F6E98D-6D05-269C-C5C1-25F34A6A1E64}"/>
              </a:ext>
            </a:extLst>
          </p:cNvPr>
          <p:cNvPicPr>
            <a:picLocks noChangeAspect="1"/>
          </p:cNvPicPr>
          <p:nvPr/>
        </p:nvPicPr>
        <p:blipFill>
          <a:blip r:embed="rId2"/>
          <a:stretch>
            <a:fillRect/>
          </a:stretch>
        </p:blipFill>
        <p:spPr>
          <a:xfrm>
            <a:off x="5967169" y="842404"/>
            <a:ext cx="5353678" cy="5313299"/>
          </a:xfrm>
          <a:prstGeom prst="rect">
            <a:avLst/>
          </a:prstGeom>
        </p:spPr>
      </p:pic>
    </p:spTree>
    <p:extLst>
      <p:ext uri="{BB962C8B-B14F-4D97-AF65-F5344CB8AC3E}">
        <p14:creationId xmlns:p14="http://schemas.microsoft.com/office/powerpoint/2010/main" val="257498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22CC-3C78-AC93-2A5A-53625359088E}"/>
              </a:ext>
            </a:extLst>
          </p:cNvPr>
          <p:cNvSpPr>
            <a:spLocks noGrp="1"/>
          </p:cNvSpPr>
          <p:nvPr>
            <p:ph type="title"/>
          </p:nvPr>
        </p:nvSpPr>
        <p:spPr/>
        <p:txBody>
          <a:bodyPr/>
          <a:lstStyle/>
          <a:p>
            <a:r>
              <a:rPr lang="en-US">
                <a:latin typeface="Optimistic Display"/>
              </a:rPr>
              <a:t>Rules of hooks?</a:t>
            </a:r>
          </a:p>
        </p:txBody>
      </p:sp>
      <p:sp>
        <p:nvSpPr>
          <p:cNvPr id="3" name="Content Placeholder 2">
            <a:extLst>
              <a:ext uri="{FF2B5EF4-FFF2-40B4-BE49-F238E27FC236}">
                <a16:creationId xmlns:a16="http://schemas.microsoft.com/office/drawing/2014/main" id="{1EBCB92E-9845-81BE-CC1D-9F974BE2A246}"/>
              </a:ext>
            </a:extLst>
          </p:cNvPr>
          <p:cNvSpPr>
            <a:spLocks noGrp="1"/>
          </p:cNvSpPr>
          <p:nvPr>
            <p:ph idx="1"/>
          </p:nvPr>
        </p:nvSpPr>
        <p:spPr>
          <a:xfrm>
            <a:off x="700634" y="1897446"/>
            <a:ext cx="10691265" cy="3636088"/>
          </a:xfrm>
        </p:spPr>
        <p:txBody>
          <a:bodyPr/>
          <a:lstStyle/>
          <a:p>
            <a:r>
              <a:rPr lang="en-US" b="1" i="0">
                <a:solidFill>
                  <a:srgbClr val="000000"/>
                </a:solidFill>
                <a:effectLst/>
                <a:latin typeface="Optimistic Display"/>
              </a:rPr>
              <a:t>Hooks can only be called inside React functional component or custom hooks</a:t>
            </a:r>
          </a:p>
          <a:p>
            <a:pPr marL="0" indent="0">
              <a:buNone/>
            </a:pPr>
            <a:endParaRPr lang="en-US"/>
          </a:p>
        </p:txBody>
      </p:sp>
      <p:pic>
        <p:nvPicPr>
          <p:cNvPr id="5" name="Picture 4">
            <a:extLst>
              <a:ext uri="{FF2B5EF4-FFF2-40B4-BE49-F238E27FC236}">
                <a16:creationId xmlns:a16="http://schemas.microsoft.com/office/drawing/2014/main" id="{78FC3FFE-989A-4587-396B-7120348B9AF2}"/>
              </a:ext>
            </a:extLst>
          </p:cNvPr>
          <p:cNvPicPr>
            <a:picLocks noChangeAspect="1"/>
          </p:cNvPicPr>
          <p:nvPr/>
        </p:nvPicPr>
        <p:blipFill>
          <a:blip r:embed="rId2"/>
          <a:stretch>
            <a:fillRect/>
          </a:stretch>
        </p:blipFill>
        <p:spPr>
          <a:xfrm>
            <a:off x="918716" y="2864951"/>
            <a:ext cx="5734034" cy="2104341"/>
          </a:xfrm>
          <a:prstGeom prst="rect">
            <a:avLst/>
          </a:prstGeom>
        </p:spPr>
      </p:pic>
      <p:pic>
        <p:nvPicPr>
          <p:cNvPr id="8" name="Picture 7">
            <a:extLst>
              <a:ext uri="{FF2B5EF4-FFF2-40B4-BE49-F238E27FC236}">
                <a16:creationId xmlns:a16="http://schemas.microsoft.com/office/drawing/2014/main" id="{BBC322BB-9DCB-EE2E-D431-62778CA0D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749" y="2864951"/>
            <a:ext cx="4383617" cy="1710511"/>
          </a:xfrm>
          <a:prstGeom prst="rect">
            <a:avLst/>
          </a:prstGeom>
        </p:spPr>
      </p:pic>
    </p:spTree>
    <p:extLst>
      <p:ext uri="{BB962C8B-B14F-4D97-AF65-F5344CB8AC3E}">
        <p14:creationId xmlns:p14="http://schemas.microsoft.com/office/powerpoint/2010/main" val="1039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3677-26E4-8255-C3CB-6C5E89CFFE20}"/>
              </a:ext>
            </a:extLst>
          </p:cNvPr>
          <p:cNvSpPr>
            <a:spLocks noGrp="1"/>
          </p:cNvSpPr>
          <p:nvPr>
            <p:ph type="title"/>
          </p:nvPr>
        </p:nvSpPr>
        <p:spPr/>
        <p:txBody>
          <a:bodyPr/>
          <a:lstStyle/>
          <a:p>
            <a:r>
              <a:rPr lang="en-US" cap="none" err="1">
                <a:latin typeface="Optimistic Display"/>
              </a:rPr>
              <a:t>use</a:t>
            </a:r>
            <a:r>
              <a:rPr lang="en-US" err="1">
                <a:latin typeface="Optimistic Display"/>
              </a:rPr>
              <a:t>s</a:t>
            </a:r>
            <a:r>
              <a:rPr lang="en-US" cap="none" err="1">
                <a:latin typeface="Optimistic Display"/>
              </a:rPr>
              <a:t>tate</a:t>
            </a:r>
            <a:endParaRPr lang="en-US">
              <a:latin typeface="Optimistic Display"/>
            </a:endParaRPr>
          </a:p>
        </p:txBody>
      </p:sp>
      <p:sp>
        <p:nvSpPr>
          <p:cNvPr id="3" name="Content Placeholder 2">
            <a:extLst>
              <a:ext uri="{FF2B5EF4-FFF2-40B4-BE49-F238E27FC236}">
                <a16:creationId xmlns:a16="http://schemas.microsoft.com/office/drawing/2014/main" id="{B7273369-A248-73F6-9124-18BB00B8C82F}"/>
              </a:ext>
            </a:extLst>
          </p:cNvPr>
          <p:cNvSpPr>
            <a:spLocks noGrp="1"/>
          </p:cNvSpPr>
          <p:nvPr>
            <p:ph idx="1"/>
          </p:nvPr>
        </p:nvSpPr>
        <p:spPr>
          <a:xfrm>
            <a:off x="700635" y="2201500"/>
            <a:ext cx="11233699" cy="3636088"/>
          </a:xfrm>
        </p:spPr>
        <p:txBody>
          <a:bodyPr>
            <a:normAutofit/>
          </a:bodyPr>
          <a:lstStyle/>
          <a:p>
            <a:endParaRPr lang="en-US" b="0">
              <a:solidFill>
                <a:srgbClr val="222222"/>
              </a:solidFill>
              <a:effectLst/>
              <a:latin typeface="Optimistic Display"/>
              <a:cs typeface="Merriweather" panose="00000500000000000000" pitchFamily="2" charset="-93"/>
            </a:endParaRPr>
          </a:p>
          <a:p>
            <a:r>
              <a:rPr lang="en-US" b="0" i="1" err="1">
                <a:solidFill>
                  <a:srgbClr val="222222"/>
                </a:solidFill>
                <a:effectLst/>
                <a:latin typeface="Optimistic Display"/>
                <a:cs typeface="Merriweather" panose="00000500000000000000" pitchFamily="2" charset="-93"/>
              </a:rPr>
              <a:t>useState</a:t>
            </a:r>
            <a:r>
              <a:rPr lang="en-US" b="0" i="0">
                <a:solidFill>
                  <a:srgbClr val="222222"/>
                </a:solidFill>
                <a:effectLst/>
                <a:latin typeface="Optimistic Display"/>
                <a:cs typeface="Merriweather" panose="00000500000000000000" pitchFamily="2" charset="-93"/>
              </a:rPr>
              <a:t> </a:t>
            </a:r>
            <a:r>
              <a:rPr lang="en-US" b="0" i="0">
                <a:solidFill>
                  <a:srgbClr val="23272F"/>
                </a:solidFill>
                <a:effectLst/>
                <a:latin typeface="Optimistic Display"/>
              </a:rPr>
              <a:t>is a React Hook that lets you add a state variable</a:t>
            </a:r>
            <a:r>
              <a:rPr lang="en-US" b="0" i="0">
                <a:solidFill>
                  <a:srgbClr val="222222"/>
                </a:solidFill>
                <a:effectLst/>
                <a:latin typeface="Optimistic Display"/>
                <a:cs typeface="Merriweather" panose="00000500000000000000" pitchFamily="2" charset="-93"/>
              </a:rPr>
              <a:t> to a functional component</a:t>
            </a:r>
            <a:endParaRPr lang="en-US">
              <a:solidFill>
                <a:srgbClr val="222222"/>
              </a:solidFill>
              <a:latin typeface="Optimistic Display"/>
              <a:cs typeface="Merriweather" panose="00000500000000000000" pitchFamily="2" charset="-93"/>
            </a:endParaRPr>
          </a:p>
          <a:p>
            <a:r>
              <a:rPr lang="en-US" err="1">
                <a:solidFill>
                  <a:srgbClr val="222222"/>
                </a:solidFill>
                <a:latin typeface="Optimistic Display"/>
                <a:cs typeface="Merriweather" panose="00000500000000000000" pitchFamily="2" charset="-93"/>
              </a:rPr>
              <a:t>useState</a:t>
            </a:r>
            <a:r>
              <a:rPr lang="en-US">
                <a:solidFill>
                  <a:srgbClr val="222222"/>
                </a:solidFill>
                <a:latin typeface="Optimistic Display"/>
                <a:cs typeface="Merriweather" panose="00000500000000000000" pitchFamily="2" charset="-93"/>
              </a:rPr>
              <a:t> return: </a:t>
            </a:r>
            <a:endParaRPr lang="en-US" b="0" i="0">
              <a:solidFill>
                <a:srgbClr val="222222"/>
              </a:solidFill>
              <a:effectLst/>
              <a:latin typeface="Optimistic Display"/>
              <a:cs typeface="Merriweather" panose="00000500000000000000" pitchFamily="2" charset="-93"/>
            </a:endParaRPr>
          </a:p>
          <a:p>
            <a:pPr marL="0" indent="0">
              <a:buNone/>
            </a:pPr>
            <a:r>
              <a:rPr lang="en-US" b="0" i="0">
                <a:solidFill>
                  <a:srgbClr val="23272F"/>
                </a:solidFill>
                <a:effectLst/>
                <a:latin typeface="Optimistic Display"/>
              </a:rPr>
              <a:t>	- A </a:t>
            </a:r>
            <a:r>
              <a:rPr lang="en-US" b="1" i="0">
                <a:solidFill>
                  <a:srgbClr val="23272F"/>
                </a:solidFill>
                <a:effectLst/>
                <a:latin typeface="Optimistic Display"/>
              </a:rPr>
              <a:t>state variable</a:t>
            </a:r>
            <a:r>
              <a:rPr lang="en-US" b="0" i="0">
                <a:solidFill>
                  <a:srgbClr val="23272F"/>
                </a:solidFill>
                <a:effectLst/>
                <a:latin typeface="Optimistic Display"/>
              </a:rPr>
              <a:t> to retain the data between renders.</a:t>
            </a:r>
          </a:p>
          <a:p>
            <a:pPr marL="0" indent="0">
              <a:buNone/>
            </a:pPr>
            <a:r>
              <a:rPr lang="en-US">
                <a:solidFill>
                  <a:srgbClr val="23272F"/>
                </a:solidFill>
                <a:latin typeface="Optimistic Display"/>
              </a:rPr>
              <a:t>	- </a:t>
            </a:r>
            <a:r>
              <a:rPr lang="en-US" b="0" i="0">
                <a:solidFill>
                  <a:srgbClr val="23272F"/>
                </a:solidFill>
                <a:effectLst/>
                <a:latin typeface="Optimistic Display"/>
              </a:rPr>
              <a:t>A </a:t>
            </a:r>
            <a:r>
              <a:rPr lang="en-US" b="1" i="0">
                <a:solidFill>
                  <a:srgbClr val="23272F"/>
                </a:solidFill>
                <a:effectLst/>
                <a:latin typeface="Optimistic Display"/>
              </a:rPr>
              <a:t>state setter function</a:t>
            </a:r>
            <a:r>
              <a:rPr lang="en-US" b="0" i="0">
                <a:solidFill>
                  <a:srgbClr val="23272F"/>
                </a:solidFill>
                <a:effectLst/>
                <a:latin typeface="Optimistic Display"/>
              </a:rPr>
              <a:t> to update the variable and trigger React to render the component again.</a:t>
            </a:r>
          </a:p>
          <a:p>
            <a:endParaRPr lang="en-US" b="0" i="0">
              <a:solidFill>
                <a:srgbClr val="222222"/>
              </a:solidFill>
              <a:effectLst/>
              <a:latin typeface="Optimistic Display"/>
              <a:cs typeface="Merriweather" panose="00000500000000000000" pitchFamily="2" charset="-93"/>
            </a:endParaRPr>
          </a:p>
          <a:p>
            <a:endParaRPr lang="en-US">
              <a:latin typeface="Optimistic Display"/>
            </a:endParaRPr>
          </a:p>
        </p:txBody>
      </p:sp>
      <p:pic>
        <p:nvPicPr>
          <p:cNvPr id="7" name="Picture 6">
            <a:extLst>
              <a:ext uri="{FF2B5EF4-FFF2-40B4-BE49-F238E27FC236}">
                <a16:creationId xmlns:a16="http://schemas.microsoft.com/office/drawing/2014/main" id="{6F8B97AC-E635-4F86-96CD-B8ED4AF8F35F}"/>
              </a:ext>
            </a:extLst>
          </p:cNvPr>
          <p:cNvPicPr>
            <a:picLocks noChangeAspect="1"/>
          </p:cNvPicPr>
          <p:nvPr/>
        </p:nvPicPr>
        <p:blipFill>
          <a:blip r:embed="rId2"/>
          <a:stretch>
            <a:fillRect/>
          </a:stretch>
        </p:blipFill>
        <p:spPr>
          <a:xfrm>
            <a:off x="800100" y="1701935"/>
            <a:ext cx="5454213" cy="591191"/>
          </a:xfrm>
          <a:prstGeom prst="rect">
            <a:avLst/>
          </a:prstGeom>
        </p:spPr>
      </p:pic>
    </p:spTree>
    <p:extLst>
      <p:ext uri="{BB962C8B-B14F-4D97-AF65-F5344CB8AC3E}">
        <p14:creationId xmlns:p14="http://schemas.microsoft.com/office/powerpoint/2010/main" val="336582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Chronicle</Template>
  <TotalTime>1559</TotalTime>
  <Words>585</Words>
  <Application>Microsoft Office PowerPoint</Application>
  <PresentationFormat>Widescreen</PresentationFormat>
  <Paragraphs>88</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-apple-system</vt:lpstr>
      <vt:lpstr>Arial</vt:lpstr>
      <vt:lpstr>Calibri</vt:lpstr>
      <vt:lpstr>Calisto MT</vt:lpstr>
      <vt:lpstr>Open Sans</vt:lpstr>
      <vt:lpstr>Optimistic Display</vt:lpstr>
      <vt:lpstr>Optimistic Text</vt:lpstr>
      <vt:lpstr>Univers Condensed</vt:lpstr>
      <vt:lpstr>Verdana</vt:lpstr>
      <vt:lpstr>ChronicleVTI</vt:lpstr>
      <vt:lpstr>Presentation react hooks</vt:lpstr>
      <vt:lpstr>About this topic</vt:lpstr>
      <vt:lpstr>What is hook?</vt:lpstr>
      <vt:lpstr>What is hook?</vt:lpstr>
      <vt:lpstr>What is hook?</vt:lpstr>
      <vt:lpstr>Rules of hooks?</vt:lpstr>
      <vt:lpstr>Rules of hooks?</vt:lpstr>
      <vt:lpstr>Rules of hooks?</vt:lpstr>
      <vt:lpstr>usestate</vt:lpstr>
      <vt:lpstr>usestate</vt:lpstr>
      <vt:lpstr>usestate</vt:lpstr>
      <vt:lpstr>usestate</vt:lpstr>
      <vt:lpstr>usestate</vt:lpstr>
      <vt:lpstr>usestate</vt:lpstr>
      <vt:lpstr>usestate</vt:lpstr>
      <vt:lpstr>usestate</vt:lpstr>
      <vt:lpstr>usestate</vt:lpstr>
      <vt:lpstr>useEffect</vt:lpstr>
      <vt:lpstr>useEffect</vt:lpstr>
      <vt:lpstr>useEffect</vt:lpstr>
      <vt:lpstr>useEffect</vt:lpstr>
      <vt:lpstr>useEffect</vt:lpstr>
      <vt:lpstr>useEffect</vt:lpstr>
      <vt:lpstr>Custom hooks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react hooks</dc:title>
  <dc:creator>Tung Le</dc:creator>
  <cp:lastModifiedBy>Tung Le</cp:lastModifiedBy>
  <cp:revision>22</cp:revision>
  <dcterms:created xsi:type="dcterms:W3CDTF">2023-10-14T02:46:56Z</dcterms:created>
  <dcterms:modified xsi:type="dcterms:W3CDTF">2023-10-18T15:20:02Z</dcterms:modified>
</cp:coreProperties>
</file>