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3" r:id="rId8"/>
    <p:sldId id="265" r:id="rId9"/>
    <p:sldId id="262" r:id="rId10"/>
    <p:sldId id="266" r:id="rId11"/>
    <p:sldId id="268" r:id="rId12"/>
    <p:sldId id="270" r:id="rId13"/>
    <p:sldId id="272" r:id="rId14"/>
    <p:sldId id="273" r:id="rId15"/>
    <p:sldId id="274" r:id="rId16"/>
    <p:sldId id="277" r:id="rId17"/>
    <p:sldId id="279" r:id="rId18"/>
    <p:sldId id="281" r:id="rId19"/>
    <p:sldId id="284" r:id="rId20"/>
    <p:sldId id="282" r:id="rId21"/>
    <p:sldId id="287" r:id="rId22"/>
    <p:sldId id="286" r:id="rId23"/>
    <p:sldId id="289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9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5F7A-40C8-D6E6-8B61-769D24C0E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10850556" cy="3598606"/>
          </a:xfrm>
        </p:spPr>
        <p:txBody>
          <a:bodyPr/>
          <a:lstStyle/>
          <a:p>
            <a:pPr algn="ctr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react hooks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B0F8D-E872-E32E-AEC9-C09C115D5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0112" y="5316793"/>
            <a:ext cx="6991776" cy="651387"/>
          </a:xfrm>
        </p:spPr>
        <p:txBody>
          <a:bodyPr/>
          <a:lstStyle/>
          <a:p>
            <a:pPr algn="ctr"/>
            <a:r>
              <a:rPr lang="en-US" dirty="0"/>
              <a:t>Tung Le</a:t>
            </a:r>
          </a:p>
        </p:txBody>
      </p:sp>
    </p:spTree>
    <p:extLst>
      <p:ext uri="{BB962C8B-B14F-4D97-AF65-F5344CB8AC3E}">
        <p14:creationId xmlns:p14="http://schemas.microsoft.com/office/powerpoint/2010/main" val="3746403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415F-B992-7306-6BFD-971265DF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</a:t>
            </a:r>
            <a:r>
              <a:rPr lang="en-US" dirty="0" err="1"/>
              <a:t>s</a:t>
            </a:r>
            <a:r>
              <a:rPr lang="en-US" cap="none" dirty="0" err="1"/>
              <a:t>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EC06-CAF9-6EC1-D80B-71854AE3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38" y="5593444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523C-79C3-9515-DB8A-87C1D01876C0}"/>
              </a:ext>
            </a:extLst>
          </p:cNvPr>
          <p:cNvSpPr txBox="1">
            <a:spLocks/>
          </p:cNvSpPr>
          <p:nvPr/>
        </p:nvSpPr>
        <p:spPr>
          <a:xfrm>
            <a:off x="6846368" y="3231160"/>
            <a:ext cx="1811250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566201-962F-98B2-4EED-515493FED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335" y="2547804"/>
            <a:ext cx="2270957" cy="20423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A2D681-678F-079F-144F-30DAE0AB3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635286"/>
            <a:ext cx="5768840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5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415F-B992-7306-6BFD-971265DF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</a:t>
            </a:r>
            <a:r>
              <a:rPr lang="en-US" dirty="0" err="1"/>
              <a:t>s</a:t>
            </a:r>
            <a:r>
              <a:rPr lang="en-US" cap="none" dirty="0" err="1"/>
              <a:t>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EC06-CAF9-6EC1-D80B-71854AE3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38" y="5593444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523C-79C3-9515-DB8A-87C1D01876C0}"/>
              </a:ext>
            </a:extLst>
          </p:cNvPr>
          <p:cNvSpPr txBox="1">
            <a:spLocks/>
          </p:cNvSpPr>
          <p:nvPr/>
        </p:nvSpPr>
        <p:spPr>
          <a:xfrm>
            <a:off x="5479328" y="2293126"/>
            <a:ext cx="1811250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114903-A80A-115C-154B-651D33461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729769"/>
            <a:ext cx="4054191" cy="3863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515D9E-6A1F-0272-7F82-9E9FB7B99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518" y="1485123"/>
            <a:ext cx="2034716" cy="192802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1502C1-BE8F-5D91-8554-3DEB26547ECF}"/>
              </a:ext>
            </a:extLst>
          </p:cNvPr>
          <p:cNvSpPr txBox="1">
            <a:spLocks/>
          </p:cNvSpPr>
          <p:nvPr/>
        </p:nvSpPr>
        <p:spPr>
          <a:xfrm>
            <a:off x="6314070" y="3946836"/>
            <a:ext cx="4771852" cy="119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The </a:t>
            </a:r>
            <a:r>
              <a:rPr lang="en-US" b="0" i="1" dirty="0">
                <a:solidFill>
                  <a:srgbClr val="23272F"/>
                </a:solidFill>
                <a:effectLst/>
                <a:latin typeface="Optimistic Text"/>
              </a:rPr>
              <a:t>set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 function 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only updates the state variable for the </a:t>
            </a:r>
            <a:r>
              <a:rPr lang="en-US" b="1" i="1" dirty="0">
                <a:solidFill>
                  <a:srgbClr val="23272F"/>
                </a:solidFill>
                <a:effectLst/>
                <a:latin typeface="Optimistic Text"/>
              </a:rPr>
              <a:t>next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 render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69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415F-B992-7306-6BFD-971265DF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</a:t>
            </a:r>
            <a:r>
              <a:rPr lang="en-US" dirty="0" err="1"/>
              <a:t>s</a:t>
            </a:r>
            <a:r>
              <a:rPr lang="en-US" cap="none" dirty="0" err="1"/>
              <a:t>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EC06-CAF9-6EC1-D80B-71854AE3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38" y="5593444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3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523C-79C3-9515-DB8A-87C1D01876C0}"/>
              </a:ext>
            </a:extLst>
          </p:cNvPr>
          <p:cNvSpPr txBox="1">
            <a:spLocks/>
          </p:cNvSpPr>
          <p:nvPr/>
        </p:nvSpPr>
        <p:spPr>
          <a:xfrm>
            <a:off x="5479328" y="2293126"/>
            <a:ext cx="1811250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1502C1-BE8F-5D91-8554-3DEB26547ECF}"/>
              </a:ext>
            </a:extLst>
          </p:cNvPr>
          <p:cNvSpPr txBox="1">
            <a:spLocks/>
          </p:cNvSpPr>
          <p:nvPr/>
        </p:nvSpPr>
        <p:spPr>
          <a:xfrm>
            <a:off x="6314069" y="3946836"/>
            <a:ext cx="5610837" cy="1371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If the new value you provide is identical to the current </a:t>
            </a:r>
            <a:r>
              <a:rPr lang="en-US" b="0" i="1" dirty="0">
                <a:solidFill>
                  <a:srgbClr val="23272F"/>
                </a:solidFill>
                <a:effectLst/>
                <a:latin typeface="Optimistic Text"/>
              </a:rPr>
              <a:t>state,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 as determined by an </a:t>
            </a:r>
            <a:r>
              <a:rPr lang="en-US" b="0" i="1" dirty="0">
                <a:solidFill>
                  <a:srgbClr val="23272F"/>
                </a:solidFill>
                <a:effectLst/>
                <a:latin typeface="Optimistic Text"/>
              </a:rPr>
              <a:t>Object.is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 comparison, React will 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skip re-rendering the component and its children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D3C21-5E13-3D54-F452-FB12622FB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17685"/>
            <a:ext cx="3939881" cy="4153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A18B42-592C-46CF-614A-E2164DB6B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53" y="1674450"/>
            <a:ext cx="1844200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4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415F-B992-7306-6BFD-971265DF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</a:t>
            </a:r>
            <a:r>
              <a:rPr lang="en-US" dirty="0" err="1"/>
              <a:t>s</a:t>
            </a:r>
            <a:r>
              <a:rPr lang="en-US" cap="none" dirty="0" err="1"/>
              <a:t>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EC06-CAF9-6EC1-D80B-71854AE3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38" y="5593444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4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523C-79C3-9515-DB8A-87C1D01876C0}"/>
              </a:ext>
            </a:extLst>
          </p:cNvPr>
          <p:cNvSpPr txBox="1">
            <a:spLocks/>
          </p:cNvSpPr>
          <p:nvPr/>
        </p:nvSpPr>
        <p:spPr>
          <a:xfrm>
            <a:off x="5479328" y="2293126"/>
            <a:ext cx="1811250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1502C1-BE8F-5D91-8554-3DEB26547ECF}"/>
              </a:ext>
            </a:extLst>
          </p:cNvPr>
          <p:cNvSpPr txBox="1">
            <a:spLocks/>
          </p:cNvSpPr>
          <p:nvPr/>
        </p:nvSpPr>
        <p:spPr>
          <a:xfrm>
            <a:off x="6314069" y="3946836"/>
            <a:ext cx="5610837" cy="137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F6F76-78CE-DA77-B34C-18488ACC8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72" y="1622610"/>
            <a:ext cx="4328535" cy="4313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0703C7-DAFF-E091-A0ED-B6381EE7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60" y="1624108"/>
            <a:ext cx="1729890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7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415F-B992-7306-6BFD-971265DF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</a:t>
            </a:r>
            <a:r>
              <a:rPr lang="en-US" dirty="0" err="1"/>
              <a:t>s</a:t>
            </a:r>
            <a:r>
              <a:rPr lang="en-US" cap="none" dirty="0" err="1"/>
              <a:t>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EC06-CAF9-6EC1-D80B-71854AE3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38" y="5593444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523C-79C3-9515-DB8A-87C1D01876C0}"/>
              </a:ext>
            </a:extLst>
          </p:cNvPr>
          <p:cNvSpPr txBox="1">
            <a:spLocks/>
          </p:cNvSpPr>
          <p:nvPr/>
        </p:nvSpPr>
        <p:spPr>
          <a:xfrm>
            <a:off x="5479328" y="2293126"/>
            <a:ext cx="1811250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1502C1-BE8F-5D91-8554-3DEB26547ECF}"/>
              </a:ext>
            </a:extLst>
          </p:cNvPr>
          <p:cNvSpPr txBox="1">
            <a:spLocks/>
          </p:cNvSpPr>
          <p:nvPr/>
        </p:nvSpPr>
        <p:spPr>
          <a:xfrm>
            <a:off x="6314069" y="3946836"/>
            <a:ext cx="5610837" cy="137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11682-8FC2-EF85-C0CF-ACCCA5E1F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246" y="1664191"/>
            <a:ext cx="1806097" cy="19127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CEF6D-6337-0ECA-A8DC-23B9C578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58" y="1607611"/>
            <a:ext cx="4397121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1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415F-B992-7306-6BFD-971265DF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</a:t>
            </a:r>
            <a:r>
              <a:rPr lang="en-US" dirty="0" err="1"/>
              <a:t>s</a:t>
            </a:r>
            <a:r>
              <a:rPr lang="en-US" cap="none" dirty="0" err="1"/>
              <a:t>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EC06-CAF9-6EC1-D80B-71854AE3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38" y="5593444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6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523C-79C3-9515-DB8A-87C1D01876C0}"/>
              </a:ext>
            </a:extLst>
          </p:cNvPr>
          <p:cNvSpPr txBox="1">
            <a:spLocks/>
          </p:cNvSpPr>
          <p:nvPr/>
        </p:nvSpPr>
        <p:spPr>
          <a:xfrm>
            <a:off x="5479328" y="2293126"/>
            <a:ext cx="1811250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1502C1-BE8F-5D91-8554-3DEB26547ECF}"/>
              </a:ext>
            </a:extLst>
          </p:cNvPr>
          <p:cNvSpPr txBox="1">
            <a:spLocks/>
          </p:cNvSpPr>
          <p:nvPr/>
        </p:nvSpPr>
        <p:spPr>
          <a:xfrm>
            <a:off x="6314069" y="3946836"/>
            <a:ext cx="5610837" cy="137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36C139-2E29-0E8B-88ED-4B7101866225}"/>
              </a:ext>
            </a:extLst>
          </p:cNvPr>
          <p:cNvSpPr txBox="1"/>
          <p:nvPr/>
        </p:nvSpPr>
        <p:spPr>
          <a:xfrm>
            <a:off x="5724590" y="392024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3272F"/>
                </a:solidFill>
                <a:effectLst/>
                <a:latin typeface="Optimistic Display"/>
              </a:rPr>
              <a:t> =&gt; React batches state updates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F68FA7-E933-0E49-7E54-F9728574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0" y="1625497"/>
            <a:ext cx="4054191" cy="44276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0B5AD3-401C-709E-7729-B214668D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5897"/>
            <a:ext cx="1562235" cy="20270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CB7137A-DD21-AD13-6E65-CEC298812822}"/>
              </a:ext>
            </a:extLst>
          </p:cNvPr>
          <p:cNvSpPr txBox="1"/>
          <p:nvPr/>
        </p:nvSpPr>
        <p:spPr>
          <a:xfrm>
            <a:off x="5724590" y="432625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React waits until </a:t>
            </a:r>
            <a:r>
              <a:rPr lang="en-US" b="1" i="1" dirty="0">
                <a:solidFill>
                  <a:srgbClr val="23272F"/>
                </a:solidFill>
                <a:effectLst/>
                <a:latin typeface="Optimistic Text"/>
              </a:rPr>
              <a:t>all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 code in the event handlers has run before processing your state updates.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 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77D14C-021B-8F5C-0A55-F2B8B32BB39F}"/>
              </a:ext>
            </a:extLst>
          </p:cNvPr>
          <p:cNvSpPr txBox="1"/>
          <p:nvPr/>
        </p:nvSpPr>
        <p:spPr>
          <a:xfrm>
            <a:off x="5724590" y="4960177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React does not batch across </a:t>
            </a:r>
            <a:r>
              <a:rPr lang="en-US" b="1" i="1" dirty="0">
                <a:solidFill>
                  <a:srgbClr val="23272F"/>
                </a:solidFill>
                <a:effectLst/>
                <a:latin typeface="Optimistic Text"/>
              </a:rPr>
              <a:t>multiple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 intentional events like clicks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8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415F-B992-7306-6BFD-971265DF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</a:t>
            </a:r>
            <a:r>
              <a:rPr lang="en-US" dirty="0" err="1"/>
              <a:t>s</a:t>
            </a:r>
            <a:r>
              <a:rPr lang="en-US" cap="none" dirty="0" err="1"/>
              <a:t>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EC06-CAF9-6EC1-D80B-71854AE3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38" y="5593444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7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523C-79C3-9515-DB8A-87C1D01876C0}"/>
              </a:ext>
            </a:extLst>
          </p:cNvPr>
          <p:cNvSpPr txBox="1">
            <a:spLocks/>
          </p:cNvSpPr>
          <p:nvPr/>
        </p:nvSpPr>
        <p:spPr>
          <a:xfrm>
            <a:off x="5479328" y="2293126"/>
            <a:ext cx="1811250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1502C1-BE8F-5D91-8554-3DEB26547ECF}"/>
              </a:ext>
            </a:extLst>
          </p:cNvPr>
          <p:cNvSpPr txBox="1">
            <a:spLocks/>
          </p:cNvSpPr>
          <p:nvPr/>
        </p:nvSpPr>
        <p:spPr>
          <a:xfrm>
            <a:off x="6314069" y="3946836"/>
            <a:ext cx="5610837" cy="137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7137A-DD21-AD13-6E65-CEC298812822}"/>
              </a:ext>
            </a:extLst>
          </p:cNvPr>
          <p:cNvSpPr txBox="1"/>
          <p:nvPr/>
        </p:nvSpPr>
        <p:spPr>
          <a:xfrm>
            <a:off x="5830478" y="354000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When you pass an 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updater function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 to a state setter: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4017B-DDE2-8A45-B2DF-830E5C59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2803"/>
            <a:ext cx="1828958" cy="19585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0277B2-3F99-0E23-4ED0-3DC34DBB549D}"/>
              </a:ext>
            </a:extLst>
          </p:cNvPr>
          <p:cNvSpPr txBox="1"/>
          <p:nvPr/>
        </p:nvSpPr>
        <p:spPr>
          <a:xfrm>
            <a:off x="5830478" y="404674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React queues this function to be processed after all the other code in the event handler has run.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33FAC-4C37-ACBF-CA13-C11BF6865EE2}"/>
              </a:ext>
            </a:extLst>
          </p:cNvPr>
          <p:cNvSpPr txBox="1"/>
          <p:nvPr/>
        </p:nvSpPr>
        <p:spPr>
          <a:xfrm>
            <a:off x="5830478" y="4733582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2.During the next render, React goes through the queue and gives you the final updated state.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3A39DE-D227-DCE2-B952-5D3D3D1C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395" y="1225634"/>
            <a:ext cx="3063505" cy="22099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628168-C4DF-C503-278E-B47F08EF5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88" y="1553948"/>
            <a:ext cx="4099915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8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415F-B992-7306-6BFD-971265DF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</a:t>
            </a:r>
            <a:r>
              <a:rPr lang="en-US" dirty="0" err="1"/>
              <a:t>s</a:t>
            </a:r>
            <a:r>
              <a:rPr lang="en-US" cap="none" dirty="0" err="1"/>
              <a:t>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EC06-CAF9-6EC1-D80B-71854AE3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38" y="5593444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8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523C-79C3-9515-DB8A-87C1D01876C0}"/>
              </a:ext>
            </a:extLst>
          </p:cNvPr>
          <p:cNvSpPr txBox="1">
            <a:spLocks/>
          </p:cNvSpPr>
          <p:nvPr/>
        </p:nvSpPr>
        <p:spPr>
          <a:xfrm>
            <a:off x="5479328" y="2293126"/>
            <a:ext cx="1811250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1502C1-BE8F-5D91-8554-3DEB26547ECF}"/>
              </a:ext>
            </a:extLst>
          </p:cNvPr>
          <p:cNvSpPr txBox="1">
            <a:spLocks/>
          </p:cNvSpPr>
          <p:nvPr/>
        </p:nvSpPr>
        <p:spPr>
          <a:xfrm>
            <a:off x="6314069" y="3946836"/>
            <a:ext cx="5610837" cy="137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1220E0-4C61-C468-322E-7B8E3185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0432"/>
            <a:ext cx="1867062" cy="21109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67114A-9D6C-CBCF-5CB9-7A33B6DAA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038" y="3644845"/>
            <a:ext cx="3871295" cy="16917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C9B36F-0433-47CD-4D83-6497DE7F6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17" y="1672069"/>
            <a:ext cx="4244708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7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3677-26E4-8255-C3CB-6C5E89CF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useEffect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5AAD6-F45C-62BD-6345-E9BBBD600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1902115"/>
            <a:ext cx="4038950" cy="388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BE94A8-F45D-7A7F-02A7-C6720697A158}"/>
              </a:ext>
            </a:extLst>
          </p:cNvPr>
          <p:cNvSpPr txBox="1"/>
          <p:nvPr/>
        </p:nvSpPr>
        <p:spPr>
          <a:xfrm>
            <a:off x="651404" y="2401181"/>
            <a:ext cx="1034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useEffect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Hook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allows you to perform side effects in your components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6D8C01-7FE1-A262-0B14-280A0B038A11}"/>
              </a:ext>
            </a:extLst>
          </p:cNvPr>
          <p:cNvSpPr txBox="1"/>
          <p:nvPr/>
        </p:nvSpPr>
        <p:spPr>
          <a:xfrm>
            <a:off x="700635" y="409101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3272F"/>
                </a:solidFill>
                <a:effectLst/>
                <a:latin typeface="Optimistic Display"/>
              </a:rPr>
              <a:t>Parameters: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9FF5D6-6981-EAF5-A126-D0F373FE6439}"/>
              </a:ext>
            </a:extLst>
          </p:cNvPr>
          <p:cNvSpPr txBox="1"/>
          <p:nvPr/>
        </p:nvSpPr>
        <p:spPr>
          <a:xfrm>
            <a:off x="1094824" y="4570756"/>
            <a:ext cx="940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- </a:t>
            </a:r>
            <a:r>
              <a:rPr lang="en-US" b="0" i="1" dirty="0">
                <a:solidFill>
                  <a:srgbClr val="23272F"/>
                </a:solidFill>
                <a:effectLst/>
                <a:latin typeface="Optimistic Text"/>
              </a:rPr>
              <a:t>setup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: The function with your Effect’s logic. </a:t>
            </a:r>
            <a:r>
              <a:rPr lang="en-US" b="0" i="1" dirty="0">
                <a:solidFill>
                  <a:srgbClr val="23272F"/>
                </a:solidFill>
                <a:effectLst/>
                <a:latin typeface="Optimistic Text"/>
              </a:rPr>
              <a:t>setup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 is synchronous function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1EAB4-0537-7C82-8328-12BEE76514CF}"/>
              </a:ext>
            </a:extLst>
          </p:cNvPr>
          <p:cNvSpPr txBox="1"/>
          <p:nvPr/>
        </p:nvSpPr>
        <p:spPr>
          <a:xfrm>
            <a:off x="1094824" y="5059881"/>
            <a:ext cx="8792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- 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optional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 </a:t>
            </a:r>
            <a:r>
              <a:rPr lang="en-US" b="0" i="1" dirty="0">
                <a:solidFill>
                  <a:srgbClr val="23272F"/>
                </a:solidFill>
                <a:effectLst/>
                <a:latin typeface="Optimistic Text"/>
              </a:rPr>
              <a:t>dependencies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: The list of all reactive values referenced inside of the </a:t>
            </a:r>
            <a:r>
              <a:rPr lang="en-US" b="0" i="1" dirty="0">
                <a:solidFill>
                  <a:srgbClr val="23272F"/>
                </a:solidFill>
                <a:effectLst/>
                <a:latin typeface="Optimistic Text"/>
              </a:rPr>
              <a:t>setup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8E63B-5AED-B1FD-090C-D02C420C0B29}"/>
              </a:ext>
            </a:extLst>
          </p:cNvPr>
          <p:cNvSpPr txBox="1"/>
          <p:nvPr/>
        </p:nvSpPr>
        <p:spPr>
          <a:xfrm>
            <a:off x="1094824" y="2841044"/>
            <a:ext cx="10426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=&gt; Data fetching, setting up a subscription, and manually changing the DOM in React components are all examples of side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3677-26E4-8255-C3CB-6C5E89CF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useEffect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5D16A0-D81B-D4C5-ADF2-0BD6D24B78EE}"/>
              </a:ext>
            </a:extLst>
          </p:cNvPr>
          <p:cNvSpPr txBox="1">
            <a:spLocks/>
          </p:cNvSpPr>
          <p:nvPr/>
        </p:nvSpPr>
        <p:spPr>
          <a:xfrm>
            <a:off x="6723667" y="2010445"/>
            <a:ext cx="968606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00C5F2-E529-CDB1-2DC2-2A1E2CDC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84" y="5721421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9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7DBC4-5AA8-F090-1B6A-A3FA6DD04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950150"/>
            <a:ext cx="5585944" cy="3520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4E0A01-1D42-5885-FB01-37D8B50BC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212" y="1950150"/>
            <a:ext cx="1541895" cy="565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A7A633-F201-0E1D-E472-43C74B51C5BA}"/>
              </a:ext>
            </a:extLst>
          </p:cNvPr>
          <p:cNvSpPr txBox="1"/>
          <p:nvPr/>
        </p:nvSpPr>
        <p:spPr>
          <a:xfrm>
            <a:off x="6978192" y="332801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3272F"/>
                </a:solidFill>
                <a:effectLst/>
                <a:latin typeface="Optimistic Display"/>
              </a:rPr>
              <a:t>Passing no dependency array: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ED824E-6E9A-11ED-9C25-90C075DF5DC7}"/>
              </a:ext>
            </a:extLst>
          </p:cNvPr>
          <p:cNvSpPr txBox="1"/>
          <p:nvPr/>
        </p:nvSpPr>
        <p:spPr>
          <a:xfrm>
            <a:off x="7051250" y="3774579"/>
            <a:ext cx="4340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=&gt; Effect runs 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after every single render (and re-render)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 of 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2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643E-6EA5-6819-54A5-C71F87B3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6BBB-EED5-8A5A-4A8C-5EC0C7FAF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94788"/>
            <a:ext cx="10691265" cy="4034426"/>
          </a:xfrm>
        </p:spPr>
        <p:txBody>
          <a:bodyPr/>
          <a:lstStyle/>
          <a:p>
            <a:r>
              <a:rPr lang="en-US" dirty="0"/>
              <a:t>What is hook?</a:t>
            </a:r>
          </a:p>
          <a:p>
            <a:r>
              <a:rPr lang="en-US" dirty="0"/>
              <a:t>Rules of hooks</a:t>
            </a:r>
          </a:p>
          <a:p>
            <a:r>
              <a:rPr lang="en-US" dirty="0" err="1"/>
              <a:t>useState</a:t>
            </a:r>
            <a:r>
              <a:rPr lang="en-US" dirty="0"/>
              <a:t> hooks</a:t>
            </a:r>
          </a:p>
          <a:p>
            <a:r>
              <a:rPr lang="en-US" dirty="0" err="1"/>
              <a:t>useEffect</a:t>
            </a:r>
            <a:r>
              <a:rPr lang="en-US" dirty="0"/>
              <a:t> hooks</a:t>
            </a:r>
          </a:p>
          <a:p>
            <a:r>
              <a:rPr lang="en-US" dirty="0"/>
              <a:t>Custom hooks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10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3677-26E4-8255-C3CB-6C5E89CF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useEffect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5D16A0-D81B-D4C5-ADF2-0BD6D24B78EE}"/>
              </a:ext>
            </a:extLst>
          </p:cNvPr>
          <p:cNvSpPr txBox="1">
            <a:spLocks/>
          </p:cNvSpPr>
          <p:nvPr/>
        </p:nvSpPr>
        <p:spPr>
          <a:xfrm>
            <a:off x="5479328" y="2293126"/>
            <a:ext cx="1811250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E52C60-8D03-13FA-132C-ED5801725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14125"/>
            <a:ext cx="1203575" cy="137103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00C5F2-E529-CDB1-2DC2-2A1E2CDC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38" y="5593444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10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8612B-4688-BD86-9DFF-2D92AD079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3" y="1829217"/>
            <a:ext cx="4775475" cy="291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9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3677-26E4-8255-C3CB-6C5E89CF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useEffect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5D16A0-D81B-D4C5-ADF2-0BD6D24B78EE}"/>
              </a:ext>
            </a:extLst>
          </p:cNvPr>
          <p:cNvSpPr txBox="1">
            <a:spLocks/>
          </p:cNvSpPr>
          <p:nvPr/>
        </p:nvSpPr>
        <p:spPr>
          <a:xfrm>
            <a:off x="5479328" y="2293126"/>
            <a:ext cx="1811250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00C5F2-E529-CDB1-2DC2-2A1E2CDC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38" y="5593444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10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E9CDD-C418-FFE1-1FAA-C6F78132D1EC}"/>
              </a:ext>
            </a:extLst>
          </p:cNvPr>
          <p:cNvSpPr txBox="1"/>
          <p:nvPr/>
        </p:nvSpPr>
        <p:spPr>
          <a:xfrm>
            <a:off x="6314071" y="3418009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3272F"/>
                </a:solidFill>
                <a:effectLst/>
                <a:latin typeface="Optimistic Display"/>
              </a:rPr>
              <a:t>Passing an empty dependency array </a:t>
            </a:r>
          </a:p>
          <a:p>
            <a:br>
              <a:rPr lang="en-US" dirty="0"/>
            </a:br>
            <a:endParaRPr lang="en-US" b="0" i="0" dirty="0">
              <a:solidFill>
                <a:srgbClr val="23272F"/>
              </a:solidFill>
              <a:effectLst/>
              <a:latin typeface="Optimistic Displa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5CA37-F8AB-A7AD-3579-B010DBAAC5DE}"/>
              </a:ext>
            </a:extLst>
          </p:cNvPr>
          <p:cNvSpPr txBox="1"/>
          <p:nvPr/>
        </p:nvSpPr>
        <p:spPr>
          <a:xfrm>
            <a:off x="6314071" y="3856634"/>
            <a:ext cx="4340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=&gt; Effect will only run 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after the initial render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C2E65-A3AF-A84C-E974-2674C83A2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44" y="1921933"/>
            <a:ext cx="4663076" cy="2404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EDE157-28CA-526C-33C3-1502C8903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11" y="1655446"/>
            <a:ext cx="907045" cy="152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1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3677-26E4-8255-C3CB-6C5E89CF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useEffect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5D16A0-D81B-D4C5-ADF2-0BD6D24B78EE}"/>
              </a:ext>
            </a:extLst>
          </p:cNvPr>
          <p:cNvSpPr txBox="1">
            <a:spLocks/>
          </p:cNvSpPr>
          <p:nvPr/>
        </p:nvSpPr>
        <p:spPr>
          <a:xfrm>
            <a:off x="5479328" y="2293126"/>
            <a:ext cx="1811250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00C5F2-E529-CDB1-2DC2-2A1E2CDC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38" y="5593444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12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18BC4-B7CE-4FB4-1130-7EAC46D26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97" y="1718733"/>
            <a:ext cx="4692416" cy="34374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BE9CDD-C418-FFE1-1FAA-C6F78132D1EC}"/>
              </a:ext>
            </a:extLst>
          </p:cNvPr>
          <p:cNvSpPr txBox="1"/>
          <p:nvPr/>
        </p:nvSpPr>
        <p:spPr>
          <a:xfrm>
            <a:off x="6384953" y="21084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3272F"/>
                </a:solidFill>
                <a:effectLst/>
                <a:latin typeface="Optimistic Display"/>
              </a:rPr>
              <a:t>Passing a dependency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5CA37-F8AB-A7AD-3579-B010DBAAC5DE}"/>
              </a:ext>
            </a:extLst>
          </p:cNvPr>
          <p:cNvSpPr txBox="1"/>
          <p:nvPr/>
        </p:nvSpPr>
        <p:spPr>
          <a:xfrm>
            <a:off x="6384953" y="2575807"/>
            <a:ext cx="4340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=&gt; Effect runs 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after the initial render </a:t>
            </a:r>
            <a:r>
              <a:rPr lang="en-US" b="1" i="1" dirty="0">
                <a:solidFill>
                  <a:srgbClr val="23272F"/>
                </a:solidFill>
                <a:effectLst/>
                <a:latin typeface="Optimistic Text"/>
              </a:rPr>
              <a:t>and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 after re-renders with changed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1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3677-26E4-8255-C3CB-6C5E89CF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useEffect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5D16A0-D81B-D4C5-ADF2-0BD6D24B78EE}"/>
              </a:ext>
            </a:extLst>
          </p:cNvPr>
          <p:cNvSpPr txBox="1">
            <a:spLocks/>
          </p:cNvSpPr>
          <p:nvPr/>
        </p:nvSpPr>
        <p:spPr>
          <a:xfrm>
            <a:off x="5479328" y="2293126"/>
            <a:ext cx="1811250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00C5F2-E529-CDB1-2DC2-2A1E2CDC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38" y="5593444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12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18BC4-B7CE-4FB4-1130-7EAC46D26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97" y="1718733"/>
            <a:ext cx="4692416" cy="34374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BE9CDD-C418-FFE1-1FAA-C6F78132D1EC}"/>
              </a:ext>
            </a:extLst>
          </p:cNvPr>
          <p:cNvSpPr txBox="1"/>
          <p:nvPr/>
        </p:nvSpPr>
        <p:spPr>
          <a:xfrm>
            <a:off x="6384953" y="21084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3272F"/>
                </a:solidFill>
                <a:effectLst/>
                <a:latin typeface="Optimistic Display"/>
              </a:rPr>
              <a:t>Passing a dependency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5CA37-F8AB-A7AD-3579-B010DBAAC5DE}"/>
              </a:ext>
            </a:extLst>
          </p:cNvPr>
          <p:cNvSpPr txBox="1"/>
          <p:nvPr/>
        </p:nvSpPr>
        <p:spPr>
          <a:xfrm>
            <a:off x="6384953" y="2575807"/>
            <a:ext cx="4340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=&gt; Effect runs 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after the initial render </a:t>
            </a:r>
            <a:r>
              <a:rPr lang="en-US" b="1" i="1" dirty="0">
                <a:solidFill>
                  <a:srgbClr val="23272F"/>
                </a:solidFill>
                <a:effectLst/>
                <a:latin typeface="Optimistic Text"/>
              </a:rPr>
              <a:t>and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 after re-renders with changed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6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3677-26E4-8255-C3CB-6C5E89CF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useEffect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5D16A0-D81B-D4C5-ADF2-0BD6D24B78EE}"/>
              </a:ext>
            </a:extLst>
          </p:cNvPr>
          <p:cNvSpPr txBox="1">
            <a:spLocks/>
          </p:cNvSpPr>
          <p:nvPr/>
        </p:nvSpPr>
        <p:spPr>
          <a:xfrm>
            <a:off x="5479328" y="2293126"/>
            <a:ext cx="1811250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00C5F2-E529-CDB1-2DC2-2A1E2CDC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38" y="5593444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12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E9CDD-C418-FFE1-1FAA-C6F78132D1EC}"/>
              </a:ext>
            </a:extLst>
          </p:cNvPr>
          <p:cNvSpPr txBox="1"/>
          <p:nvPr/>
        </p:nvSpPr>
        <p:spPr>
          <a:xfrm>
            <a:off x="6285560" y="220647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3272F"/>
                </a:solidFill>
                <a:effectLst/>
                <a:latin typeface="Optimistic Display"/>
              </a:rPr>
              <a:t>Clean up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92715-AF73-821B-BC39-6AE221907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113775"/>
            <a:ext cx="41529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F4A9-2749-0315-B792-2153075C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hook?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8CA837-0EB1-81DC-8B20-A8723104464C}"/>
              </a:ext>
            </a:extLst>
          </p:cNvPr>
          <p:cNvSpPr txBox="1">
            <a:spLocks/>
          </p:cNvSpPr>
          <p:nvPr/>
        </p:nvSpPr>
        <p:spPr>
          <a:xfrm>
            <a:off x="6290823" y="2293126"/>
            <a:ext cx="5200544" cy="4175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416952-1527-F8B2-0A8E-36650DAB7AE4}"/>
              </a:ext>
            </a:extLst>
          </p:cNvPr>
          <p:cNvSpPr txBox="1">
            <a:spLocks/>
          </p:cNvSpPr>
          <p:nvPr/>
        </p:nvSpPr>
        <p:spPr>
          <a:xfrm>
            <a:off x="700633" y="1737626"/>
            <a:ext cx="2919199" cy="55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3C527C-BA3F-00FB-CB29-59F4ED4E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32" y="2108978"/>
            <a:ext cx="7468247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0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25CC-7FEC-EEC1-DF65-90F5572F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hook?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E19E38-2EC4-6573-19E9-ADCFE2AD3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190" y="2292350"/>
            <a:ext cx="6993607" cy="3636963"/>
          </a:xfrm>
        </p:spPr>
      </p:pic>
    </p:spTree>
    <p:extLst>
      <p:ext uri="{BB962C8B-B14F-4D97-AF65-F5344CB8AC3E}">
        <p14:creationId xmlns:p14="http://schemas.microsoft.com/office/powerpoint/2010/main" val="56179877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F4A9-2749-0315-B792-2153075C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4337-D7D4-A551-38B7-BDE01DD8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47432"/>
            <a:ext cx="10790730" cy="4175828"/>
          </a:xfrm>
        </p:spPr>
        <p:txBody>
          <a:bodyPr>
            <a:normAutofit lnSpcReduction="10000"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Hooks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are functions that let you “hook into” React state and lifecycle features from function components. </a:t>
            </a:r>
          </a:p>
          <a:p>
            <a:r>
              <a:rPr lang="en-US" b="0" i="1" dirty="0">
                <a:solidFill>
                  <a:srgbClr val="23272F"/>
                </a:solidFill>
                <a:effectLst/>
                <a:latin typeface="Optimistic Display"/>
              </a:rPr>
              <a:t>Hooks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Display"/>
              </a:rPr>
              <a:t> let you use different React features from your components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Hooks are reusable functions</a:t>
            </a:r>
            <a:endParaRPr lang="en-US" dirty="0">
              <a:solidFill>
                <a:srgbClr val="000000"/>
              </a:solidFill>
              <a:latin typeface="-apple-system"/>
            </a:endParaRP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React hooks: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	- State Hooks: </a:t>
            </a:r>
            <a:r>
              <a:rPr lang="en-US" i="1" dirty="0" err="1">
                <a:solidFill>
                  <a:srgbClr val="000000"/>
                </a:solidFill>
                <a:latin typeface="-apple-system"/>
              </a:rPr>
              <a:t>useState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-apple-system"/>
              </a:rPr>
              <a:t>useReducer</a:t>
            </a:r>
            <a:endParaRPr lang="en-US" i="1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	- Effect Hooks: </a:t>
            </a:r>
            <a:r>
              <a:rPr lang="en-US" i="1" dirty="0" err="1">
                <a:solidFill>
                  <a:srgbClr val="000000"/>
                </a:solidFill>
                <a:latin typeface="-apple-system"/>
              </a:rPr>
              <a:t>useEffect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-apple-system"/>
              </a:rPr>
              <a:t>useLayoutEffect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-apple-system"/>
              </a:rPr>
              <a:t>useInsertionEffect</a:t>
            </a:r>
            <a:endParaRPr lang="en-US" i="1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	- Performance Hooks: </a:t>
            </a:r>
            <a:r>
              <a:rPr lang="en-US" i="1" dirty="0" err="1">
                <a:solidFill>
                  <a:srgbClr val="000000"/>
                </a:solidFill>
                <a:latin typeface="-apple-system"/>
              </a:rPr>
              <a:t>useMemo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-apple-system"/>
              </a:rPr>
              <a:t>useCallback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-apple-system"/>
              </a:rPr>
              <a:t>useTransition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,….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	- 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0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F4A9-2749-0315-B792-2153075C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hooks?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416952-1527-F8B2-0A8E-36650DAB7AE4}"/>
              </a:ext>
            </a:extLst>
          </p:cNvPr>
          <p:cNvSpPr txBox="1">
            <a:spLocks/>
          </p:cNvSpPr>
          <p:nvPr/>
        </p:nvSpPr>
        <p:spPr>
          <a:xfrm>
            <a:off x="800100" y="1737626"/>
            <a:ext cx="2819732" cy="55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4EB5BC-869D-A428-6586-FD001EF36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761408"/>
            <a:ext cx="10785441" cy="36360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1) Hooks can only be called at the top level of a component.</a:t>
            </a:r>
          </a:p>
          <a:p>
            <a:r>
              <a:rPr lang="en-US" b="0" i="0" dirty="0">
                <a:solidFill>
                  <a:srgbClr val="5E5D5D"/>
                </a:solidFill>
                <a:effectLst/>
                <a:latin typeface="Open Sans" panose="020F0502020204030204" pitchFamily="34" charset="0"/>
              </a:rPr>
              <a:t>It is necessary to call Hooks at the top level of your functional component to ensure that every time your component renders, these Hooks are called in the same order. </a:t>
            </a:r>
            <a:r>
              <a:rPr lang="en-US" b="1" i="0" dirty="0">
                <a:solidFill>
                  <a:srgbClr val="5E5D5D"/>
                </a:solidFill>
                <a:effectLst/>
                <a:latin typeface="Open Sans" panose="020F0502020204030204" pitchFamily="34" charset="0"/>
              </a:rPr>
              <a:t>The call order is essential for Hooks to work correctly.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CD204E-2B73-4AA9-4472-590D6F744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0" y="3429000"/>
            <a:ext cx="7369179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11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C6FA-78EF-E7A3-BD94-1EE7EA85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hooks?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618B-286D-416C-9515-0F9F22D2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4851752" cy="3636088"/>
          </a:xfrm>
        </p:spPr>
        <p:txBody>
          <a:bodyPr/>
          <a:lstStyle/>
          <a:p>
            <a:r>
              <a:rPr lang="en-US" b="0" i="0" dirty="0">
                <a:solidFill>
                  <a:srgbClr val="5E5D5D"/>
                </a:solidFill>
                <a:effectLst/>
                <a:latin typeface="Open Sans" panose="020B0606030504020204" pitchFamily="34" charset="0"/>
              </a:rPr>
              <a:t>Calling your Hooks at the top of the function means you </a:t>
            </a:r>
            <a:r>
              <a:rPr lang="en-US" b="1" i="0" dirty="0">
                <a:solidFill>
                  <a:srgbClr val="5E5D5D"/>
                </a:solidFill>
                <a:effectLst/>
                <a:latin typeface="Open Sans" panose="020B0606030504020204" pitchFamily="34" charset="0"/>
              </a:rPr>
              <a:t>must not be calling them within loops, conditions, and nested functions</a:t>
            </a:r>
            <a:r>
              <a:rPr lang="en-US" b="0" i="0" dirty="0">
                <a:solidFill>
                  <a:srgbClr val="5E5D5D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6E98D-6D05-269C-C5C1-25F34A6A1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169" y="842404"/>
            <a:ext cx="5353678" cy="53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8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22CC-3C78-AC93-2A5A-53625359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hooks?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CB92E-9845-81BE-CC1D-9F974BE2A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2)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Hooks can only be called inside React functional component or custom hooks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C3FFE-989A-4587-396B-7120348B9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286" y="3513515"/>
            <a:ext cx="5547841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5063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3677-26E4-8255-C3CB-6C5E89CF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</a:t>
            </a:r>
            <a:r>
              <a:rPr lang="en-US" dirty="0" err="1"/>
              <a:t>s</a:t>
            </a:r>
            <a:r>
              <a:rPr lang="en-US" cap="none" dirty="0" err="1"/>
              <a:t>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73369-A248-73F6-9124-18BB00B8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01500"/>
            <a:ext cx="11233699" cy="3636088"/>
          </a:xfrm>
        </p:spPr>
        <p:txBody>
          <a:bodyPr>
            <a:normAutofit/>
          </a:bodyPr>
          <a:lstStyle/>
          <a:p>
            <a:endParaRPr lang="en-US" b="0" dirty="0">
              <a:solidFill>
                <a:srgbClr val="222222"/>
              </a:solidFill>
              <a:effectLst/>
              <a:latin typeface="Merriweather" panose="00000500000000000000" pitchFamily="2" charset="-93"/>
              <a:cs typeface="Merriweather" panose="00000500000000000000" pitchFamily="2" charset="-93"/>
            </a:endParaRPr>
          </a:p>
          <a:p>
            <a:r>
              <a:rPr lang="en-US" b="0" i="1" dirty="0" err="1">
                <a:solidFill>
                  <a:srgbClr val="222222"/>
                </a:solidFill>
                <a:effectLst/>
                <a:latin typeface="Merriweather" panose="00000500000000000000" pitchFamily="2" charset="-93"/>
                <a:cs typeface="Merriweather" panose="00000500000000000000" pitchFamily="2" charset="-93"/>
              </a:rPr>
              <a:t>useState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" panose="00000500000000000000" pitchFamily="2" charset="-93"/>
                <a:cs typeface="Merriweather" panose="00000500000000000000" pitchFamily="2" charset="-93"/>
              </a:rPr>
              <a:t> 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Display"/>
              </a:rPr>
              <a:t>is a React Hook that lets you add a state variable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" panose="00000500000000000000" pitchFamily="2" charset="-93"/>
                <a:cs typeface="Merriweather" panose="00000500000000000000" pitchFamily="2" charset="-93"/>
              </a:rPr>
              <a:t> to a functional component</a:t>
            </a:r>
            <a:endParaRPr lang="en-US" dirty="0">
              <a:solidFill>
                <a:srgbClr val="222222"/>
              </a:solidFill>
              <a:latin typeface="Merriweather" panose="00000500000000000000" pitchFamily="2" charset="-93"/>
              <a:cs typeface="Merriweather" panose="00000500000000000000" pitchFamily="2" charset="-93"/>
            </a:endParaRPr>
          </a:p>
          <a:p>
            <a:r>
              <a:rPr lang="en-US" dirty="0" err="1">
                <a:solidFill>
                  <a:srgbClr val="222222"/>
                </a:solidFill>
                <a:latin typeface="Merriweather" panose="00000500000000000000" pitchFamily="2" charset="-93"/>
                <a:cs typeface="Merriweather" panose="00000500000000000000" pitchFamily="2" charset="-93"/>
              </a:rPr>
              <a:t>useState</a:t>
            </a:r>
            <a:r>
              <a:rPr lang="en-US" dirty="0">
                <a:solidFill>
                  <a:srgbClr val="222222"/>
                </a:solidFill>
                <a:latin typeface="Merriweather" panose="00000500000000000000" pitchFamily="2" charset="-93"/>
                <a:cs typeface="Merriweather" panose="00000500000000000000" pitchFamily="2" charset="-93"/>
              </a:rPr>
              <a:t> return: </a:t>
            </a:r>
            <a:endParaRPr lang="en-US" b="0" i="0" dirty="0">
              <a:solidFill>
                <a:srgbClr val="222222"/>
              </a:solidFill>
              <a:effectLst/>
              <a:latin typeface="Merriweather" panose="00000500000000000000" pitchFamily="2" charset="-93"/>
              <a:cs typeface="Merriweather" panose="00000500000000000000" pitchFamily="2" charset="-93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	- A 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state variable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 to retain the data between renders.</a:t>
            </a:r>
          </a:p>
          <a:p>
            <a:pPr marL="0" indent="0">
              <a:buNone/>
            </a:pPr>
            <a:r>
              <a:rPr lang="en-US" dirty="0">
                <a:solidFill>
                  <a:srgbClr val="23272F"/>
                </a:solidFill>
                <a:latin typeface="Optimistic Text"/>
              </a:rPr>
              <a:t>	- 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A 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state setter function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 to update the variable and trigger React to render the component again.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Merriweather" panose="00000500000000000000" pitchFamily="2" charset="-93"/>
              <a:cs typeface="Merriweather" panose="00000500000000000000" pitchFamily="2" charset="-93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B97AC-E635-4F86-96CD-B8ED4AF8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1701935"/>
            <a:ext cx="5454213" cy="59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2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Chronicle</Template>
  <TotalTime>856</TotalTime>
  <Words>585</Words>
  <Application>Microsoft Macintosh PowerPoint</Application>
  <PresentationFormat>Widescreen</PresentationFormat>
  <Paragraphs>100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-apple-system</vt:lpstr>
      <vt:lpstr>Arial</vt:lpstr>
      <vt:lpstr>Calisto MT</vt:lpstr>
      <vt:lpstr>Google Sans</vt:lpstr>
      <vt:lpstr>Merriweather</vt:lpstr>
      <vt:lpstr>Open Sans</vt:lpstr>
      <vt:lpstr>Optimistic Display</vt:lpstr>
      <vt:lpstr>Optimistic Text</vt:lpstr>
      <vt:lpstr>Univers Condensed</vt:lpstr>
      <vt:lpstr>Verdana</vt:lpstr>
      <vt:lpstr>ChronicleVTI</vt:lpstr>
      <vt:lpstr>Presentation react hooks</vt:lpstr>
      <vt:lpstr>content</vt:lpstr>
      <vt:lpstr>What is hook?</vt:lpstr>
      <vt:lpstr>What is hook?</vt:lpstr>
      <vt:lpstr>What is hook?</vt:lpstr>
      <vt:lpstr>Rules of hooks?</vt:lpstr>
      <vt:lpstr>Rules of hooks?</vt:lpstr>
      <vt:lpstr>Rules of hooks?</vt:lpstr>
      <vt:lpstr>usestate</vt:lpstr>
      <vt:lpstr>usestate</vt:lpstr>
      <vt:lpstr>usestate</vt:lpstr>
      <vt:lpstr>usestate</vt:lpstr>
      <vt:lpstr>usestate</vt:lpstr>
      <vt:lpstr>usestate</vt:lpstr>
      <vt:lpstr>usestate</vt:lpstr>
      <vt:lpstr>usestate</vt:lpstr>
      <vt:lpstr>usestate</vt:lpstr>
      <vt:lpstr>useEffect</vt:lpstr>
      <vt:lpstr>useEffect</vt:lpstr>
      <vt:lpstr>useEffect</vt:lpstr>
      <vt:lpstr>useEffect</vt:lpstr>
      <vt:lpstr>useEffect</vt:lpstr>
      <vt:lpstr>useEffect</vt:lpstr>
      <vt:lpstr>useEffect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react hooks</dc:title>
  <dc:creator>Tung Le</dc:creator>
  <cp:lastModifiedBy>Tung Le</cp:lastModifiedBy>
  <cp:revision>9</cp:revision>
  <dcterms:created xsi:type="dcterms:W3CDTF">2023-10-14T02:46:56Z</dcterms:created>
  <dcterms:modified xsi:type="dcterms:W3CDTF">2023-10-16T11:55:12Z</dcterms:modified>
</cp:coreProperties>
</file>