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81" r:id="rId5"/>
    <p:sldId id="290" r:id="rId6"/>
    <p:sldId id="288" r:id="rId7"/>
    <p:sldId id="262" r:id="rId8"/>
    <p:sldId id="265" r:id="rId9"/>
    <p:sldId id="287" r:id="rId10"/>
    <p:sldId id="289" r:id="rId11"/>
    <p:sldId id="266" r:id="rId12"/>
    <p:sldId id="276" r:id="rId13"/>
    <p:sldId id="277" r:id="rId14"/>
    <p:sldId id="28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294"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BD72D554-B142-4BF6-AACD-72517C7CB4C5}" type="datetimeFigureOut">
              <a:rPr lang="en-US" smtClean="0"/>
              <a:pPr/>
              <a:t>2/28/2017</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21D392C3-FA0F-40EB-8AB2-22CCB4F763B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72D554-B142-4BF6-AACD-72517C7CB4C5}" type="datetimeFigureOut">
              <a:rPr lang="en-US" smtClean="0"/>
              <a:pPr/>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392C3-FA0F-40EB-8AB2-22CCB4F763B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72D554-B142-4BF6-AACD-72517C7CB4C5}" type="datetimeFigureOut">
              <a:rPr lang="en-US" smtClean="0"/>
              <a:pPr/>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392C3-FA0F-40EB-8AB2-22CCB4F763B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BD72D554-B142-4BF6-AACD-72517C7CB4C5}" type="datetimeFigureOut">
              <a:rPr lang="en-US" smtClean="0"/>
              <a:pPr/>
              <a:t>2/28/2017</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21D392C3-FA0F-40EB-8AB2-22CCB4F763B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BD72D554-B142-4BF6-AACD-72517C7CB4C5}" type="datetimeFigureOut">
              <a:rPr lang="en-US" smtClean="0"/>
              <a:pPr/>
              <a:t>2/28/2017</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21D392C3-FA0F-40EB-8AB2-22CCB4F763B8}"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BD72D554-B142-4BF6-AACD-72517C7CB4C5}" type="datetimeFigureOut">
              <a:rPr lang="en-US" smtClean="0"/>
              <a:pPr/>
              <a:t>2/28/2017</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21D392C3-FA0F-40EB-8AB2-22CCB4F763B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BD72D554-B142-4BF6-AACD-72517C7CB4C5}" type="datetimeFigureOut">
              <a:rPr lang="en-US" smtClean="0"/>
              <a:pPr/>
              <a:t>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21D392C3-FA0F-40EB-8AB2-22CCB4F763B8}"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BD72D554-B142-4BF6-AACD-72517C7CB4C5}" type="datetimeFigureOut">
              <a:rPr lang="en-US" smtClean="0"/>
              <a:pPr/>
              <a:t>2/28/2017</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392C3-FA0F-40EB-8AB2-22CCB4F763B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72D554-B142-4BF6-AACD-72517C7CB4C5}" type="datetimeFigureOut">
              <a:rPr lang="en-US" smtClean="0"/>
              <a:pPr/>
              <a:t>2/28/2017</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392C3-FA0F-40EB-8AB2-22CCB4F763B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BD72D554-B142-4BF6-AACD-72517C7CB4C5}" type="datetimeFigureOut">
              <a:rPr lang="en-US" smtClean="0"/>
              <a:pPr/>
              <a:t>2/28/2017</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392C3-FA0F-40EB-8AB2-22CCB4F763B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BD72D554-B142-4BF6-AACD-72517C7CB4C5}" type="datetimeFigureOut">
              <a:rPr lang="en-US" smtClean="0"/>
              <a:pPr/>
              <a:t>2/28/2017</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21D392C3-FA0F-40EB-8AB2-22CCB4F763B8}"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BD72D554-B142-4BF6-AACD-72517C7CB4C5}" type="datetimeFigureOut">
              <a:rPr lang="en-US" smtClean="0"/>
              <a:pPr/>
              <a:t>2/28/2017</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21D392C3-FA0F-40EB-8AB2-22CCB4F763B8}"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msungelite.v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a:spLocks noGrp="1"/>
          </p:cNvSpPr>
          <p:nvPr>
            <p:ph type="ctrTitle"/>
          </p:nvPr>
        </p:nvSpPr>
        <p:spPr>
          <a:xfrm>
            <a:off x="2286000" y="3124199"/>
            <a:ext cx="6172200" cy="1894365"/>
          </a:xfrm>
          <a:prstGeom prst="rect">
            <a:avLst/>
          </a:prstGeom>
        </p:spPr>
        <p:txBody>
          <a:bodyPr/>
          <a:lstStyle/>
          <a:p>
            <a:pPr lvl="0">
              <a:defRPr sz="1800" b="0" cap="none">
                <a:solidFill>
                  <a:srgbClr val="000000"/>
                </a:solidFill>
              </a:defRPr>
            </a:pPr>
            <a:r>
              <a:rPr sz="3000" cap="small">
                <a:solidFill>
                  <a:srgbClr val="575F6D"/>
                </a:solidFill>
                <a:latin typeface="Times New Roman Bold"/>
                <a:ea typeface="Times New Roman Bold"/>
                <a:cs typeface="Times New Roman Bold"/>
                <a:sym typeface="Times New Roman Bold"/>
              </a:rPr>
              <a:t>COMMUNICATION PLAN </a:t>
            </a:r>
          </a:p>
          <a:p>
            <a:pPr lvl="0">
              <a:defRPr sz="1800" b="0" cap="none">
                <a:solidFill>
                  <a:srgbClr val="000000"/>
                </a:solidFill>
              </a:defRPr>
            </a:pPr>
            <a:r>
              <a:rPr lang="en-US" sz="3000" cap="small" dirty="0" smtClean="0">
                <a:solidFill>
                  <a:srgbClr val="575F6D"/>
                </a:solidFill>
                <a:latin typeface="Times New Roman Bold"/>
                <a:ea typeface="Times New Roman Bold"/>
                <a:cs typeface="Times New Roman Bold"/>
                <a:sym typeface="Times New Roman Bold"/>
              </a:rPr>
              <a:t>NGÀY </a:t>
            </a:r>
            <a:r>
              <a:rPr lang="en-US" sz="3000" cap="small" dirty="0" err="1" smtClean="0">
                <a:solidFill>
                  <a:srgbClr val="575F6D"/>
                </a:solidFill>
                <a:latin typeface="Times New Roman Bold"/>
                <a:ea typeface="Times New Roman Bold"/>
                <a:cs typeface="Times New Roman Bold"/>
                <a:sym typeface="Times New Roman Bold"/>
              </a:rPr>
              <a:t>QuỐC</a:t>
            </a:r>
            <a:r>
              <a:rPr lang="en-US" sz="3000" cap="small" dirty="0" smtClean="0">
                <a:solidFill>
                  <a:srgbClr val="575F6D"/>
                </a:solidFill>
                <a:latin typeface="Times New Roman Bold"/>
                <a:ea typeface="Times New Roman Bold"/>
                <a:cs typeface="Times New Roman Bold"/>
                <a:sym typeface="Times New Roman Bold"/>
              </a:rPr>
              <a:t> TẾ PHỤ NỮ 8/3</a:t>
            </a:r>
            <a:endParaRPr sz="3000" cap="small">
              <a:solidFill>
                <a:srgbClr val="575F6D"/>
              </a:solidFill>
              <a:latin typeface="Times New Roman Bold"/>
              <a:ea typeface="Times New Roman Bold"/>
              <a:cs typeface="Times New Roman Bold"/>
              <a:sym typeface="Times New Roman Bold"/>
            </a:endParaRPr>
          </a:p>
        </p:txBody>
      </p:sp>
      <p:sp>
        <p:nvSpPr>
          <p:cNvPr id="103" name="Shape 103"/>
          <p:cNvSpPr>
            <a:spLocks noGrp="1"/>
          </p:cNvSpPr>
          <p:nvPr>
            <p:ph type="subTitle" idx="1"/>
          </p:nvPr>
        </p:nvSpPr>
        <p:spPr>
          <a:xfrm>
            <a:off x="2286000" y="5003322"/>
            <a:ext cx="6172200" cy="1371602"/>
          </a:xfrm>
          <a:prstGeom prst="rect">
            <a:avLst/>
          </a:prstGeom>
        </p:spPr>
        <p:txBody>
          <a:bodyPr/>
          <a:lstStyle/>
          <a:p>
            <a:pPr lvl="0">
              <a:defRPr b="0">
                <a:solidFill>
                  <a:srgbClr val="000000"/>
                </a:solidFill>
              </a:defRPr>
            </a:pPr>
            <a:r>
              <a:rPr b="1">
                <a:solidFill>
                  <a:srgbClr val="575F6D"/>
                </a:solidFill>
              </a:rPr>
              <a:t>BreadTalk Vietnam</a:t>
            </a:r>
          </a:p>
        </p:txBody>
      </p:sp>
      <p:pic>
        <p:nvPicPr>
          <p:cNvPr id="104" name="image2.png" descr="BT_CI_2015.png"/>
          <p:cNvPicPr/>
          <p:nvPr/>
        </p:nvPicPr>
        <p:blipFill>
          <a:blip r:embed="rId2">
            <a:extLst/>
          </a:blip>
          <a:stretch>
            <a:fillRect/>
          </a:stretch>
        </p:blipFill>
        <p:spPr>
          <a:xfrm>
            <a:off x="6400800" y="152400"/>
            <a:ext cx="2545088" cy="745934"/>
          </a:xfrm>
          <a:prstGeom prst="rect">
            <a:avLst/>
          </a:prstGeom>
          <a:ln w="12700">
            <a:miter lim="400000"/>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FB CAMPAIGN</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err="1" smtClean="0"/>
              <a:t>Thông</a:t>
            </a:r>
            <a:r>
              <a:rPr lang="en-US" dirty="0" smtClean="0"/>
              <a:t> tin New Cake 8.3</a:t>
            </a:r>
          </a:p>
          <a:p>
            <a:pPr marL="514350" indent="-514350">
              <a:buFont typeface="+mj-lt"/>
              <a:buAutoNum type="arabicPeriod"/>
            </a:pPr>
            <a:r>
              <a:rPr lang="en-US" dirty="0" err="1" smtClean="0"/>
              <a:t>Thông</a:t>
            </a:r>
            <a:r>
              <a:rPr lang="en-US" dirty="0" smtClean="0"/>
              <a:t> tin </a:t>
            </a:r>
            <a:r>
              <a:rPr lang="en-US" dirty="0" err="1" smtClean="0"/>
              <a:t>việc</a:t>
            </a:r>
            <a:r>
              <a:rPr lang="en-US" dirty="0" smtClean="0"/>
              <a:t> </a:t>
            </a:r>
            <a:r>
              <a:rPr lang="en-US" dirty="0" err="1" smtClean="0"/>
              <a:t>bán</a:t>
            </a:r>
            <a:r>
              <a:rPr lang="en-US" dirty="0" smtClean="0"/>
              <a:t> Gift Voucher</a:t>
            </a:r>
            <a:endParaRPr lang="en-US" dirty="0"/>
          </a:p>
        </p:txBody>
      </p:sp>
    </p:spTree>
    <p:extLst>
      <p:ext uri="{BB962C8B-B14F-4D97-AF65-F5344CB8AC3E}">
        <p14:creationId xmlns:p14="http://schemas.microsoft.com/office/powerpoint/2010/main" val="1264088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xfrm>
            <a:off x="-381000" y="0"/>
            <a:ext cx="7467600" cy="1417639"/>
          </a:xfrm>
          <a:prstGeom prst="rect">
            <a:avLst/>
          </a:prstGeom>
        </p:spPr>
        <p:txBody>
          <a:bodyPr>
            <a:normAutofit/>
          </a:bodyPr>
          <a:lstStyle/>
          <a:p>
            <a:pPr lvl="0">
              <a:defRPr sz="1800" cap="none">
                <a:solidFill>
                  <a:srgbClr val="000000"/>
                </a:solidFill>
              </a:defRPr>
            </a:pPr>
            <a:r>
              <a:rPr lang="en-US" sz="4000" cap="small" dirty="0" smtClean="0">
                <a:solidFill>
                  <a:srgbClr val="575F6D"/>
                </a:solidFill>
                <a:latin typeface="Times New Roman" pitchFamily="18" charset="0"/>
                <a:cs typeface="Times New Roman" pitchFamily="18" charset="0"/>
              </a:rPr>
              <a:t>POSM &amp; COLLATERALS</a:t>
            </a:r>
            <a:endParaRPr sz="4000" cap="small" dirty="0">
              <a:solidFill>
                <a:srgbClr val="575F6D"/>
              </a:solidFill>
              <a:latin typeface="Times New Roman" pitchFamily="18" charset="0"/>
              <a:cs typeface="Times New Roman" pitchFamily="18" charset="0"/>
            </a:endParaRPr>
          </a:p>
        </p:txBody>
      </p:sp>
      <p:sp>
        <p:nvSpPr>
          <p:cNvPr id="154" name="Shape 154"/>
          <p:cNvSpPr>
            <a:spLocks noGrp="1"/>
          </p:cNvSpPr>
          <p:nvPr>
            <p:ph type="sldNum" sz="quarter" idx="12"/>
          </p:nvPr>
        </p:nvSpPr>
        <p:spPr>
          <a:xfrm>
            <a:off x="8129016" y="5687313"/>
            <a:ext cx="609602" cy="307339"/>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b="0">
                <a:solidFill>
                  <a:srgbClr val="000000"/>
                </a:solidFill>
              </a:defRPr>
            </a:pPr>
            <a:fld id="{86CB4B4D-7CA3-9044-876B-883B54F8677D}" type="slidenum">
              <a:rPr sz="1400" b="1">
                <a:solidFill>
                  <a:srgbClr val="FFFFFF"/>
                </a:solidFill>
              </a:rPr>
              <a:pPr lvl="0">
                <a:defRPr sz="1800" b="0">
                  <a:solidFill>
                    <a:srgbClr val="000000"/>
                  </a:solidFill>
                </a:defRPr>
              </a:pPr>
              <a:t>11</a:t>
            </a:fld>
            <a:endParaRPr sz="1400" b="1">
              <a:solidFill>
                <a:srgbClr val="FFFFFF"/>
              </a:solidFill>
            </a:endParaRPr>
          </a:p>
        </p:txBody>
      </p:sp>
      <p:pic>
        <p:nvPicPr>
          <p:cNvPr id="155" name="image2.png" descr="BT_CI_2015.png"/>
          <p:cNvPicPr/>
          <p:nvPr/>
        </p:nvPicPr>
        <p:blipFill>
          <a:blip r:embed="rId2">
            <a:extLst/>
          </a:blip>
          <a:stretch>
            <a:fillRect/>
          </a:stretch>
        </p:blipFill>
        <p:spPr>
          <a:xfrm>
            <a:off x="6400800" y="152400"/>
            <a:ext cx="2545088" cy="745934"/>
          </a:xfrm>
          <a:prstGeom prst="rect">
            <a:avLst/>
          </a:prstGeom>
          <a:ln w="12700">
            <a:miter lim="400000"/>
          </a:ln>
        </p:spPr>
      </p:pic>
      <p:sp>
        <p:nvSpPr>
          <p:cNvPr id="10" name="TextBox 9"/>
          <p:cNvSpPr txBox="1"/>
          <p:nvPr/>
        </p:nvSpPr>
        <p:spPr>
          <a:xfrm>
            <a:off x="762000" y="1371600"/>
            <a:ext cx="7772400" cy="3600986"/>
          </a:xfrm>
          <a:prstGeom prst="rect">
            <a:avLst/>
          </a:prstGeom>
          <a:noFill/>
        </p:spPr>
        <p:txBody>
          <a:bodyPr wrap="square" rtlCol="0">
            <a:spAutoFit/>
          </a:bodyPr>
          <a:lstStyle/>
          <a:p>
            <a:pPr marL="342900" indent="-342900">
              <a:buAutoNum type="arabicPeriod"/>
            </a:pPr>
            <a:r>
              <a:rPr lang="en-US" sz="3000" dirty="0" err="1" smtClean="0">
                <a:latin typeface="Times New Roman" pitchFamily="18" charset="0"/>
                <a:cs typeface="Times New Roman" pitchFamily="18" charset="0"/>
              </a:rPr>
              <a:t>Bảng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tên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bánh</a:t>
            </a:r>
            <a:endParaRPr lang="en-US" sz="3000" dirty="0">
              <a:latin typeface="Times New Roman" pitchFamily="18" charset="0"/>
              <a:cs typeface="Times New Roman" pitchFamily="18" charset="0"/>
            </a:endParaRPr>
          </a:p>
          <a:p>
            <a:pPr marL="342900" indent="-342900">
              <a:buAutoNum type="arabicPeriod"/>
            </a:pPr>
            <a:r>
              <a:rPr lang="en-US" sz="3000" dirty="0" smtClean="0">
                <a:latin typeface="Times New Roman" pitchFamily="18" charset="0"/>
                <a:cs typeface="Times New Roman" pitchFamily="18" charset="0"/>
              </a:rPr>
              <a:t>Story board </a:t>
            </a:r>
            <a:r>
              <a:rPr lang="en-US" sz="3000" dirty="0" err="1" smtClean="0">
                <a:latin typeface="Times New Roman" pitchFamily="18" charset="0"/>
                <a:cs typeface="Times New Roman" pitchFamily="18" charset="0"/>
              </a:rPr>
              <a:t>về</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lợi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ích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sức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khỏe</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của</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Pitaschio</a:t>
            </a:r>
            <a:endParaRPr lang="en-US" sz="3000" dirty="0" smtClean="0">
              <a:latin typeface="Times New Roman" pitchFamily="18" charset="0"/>
              <a:cs typeface="Times New Roman" pitchFamily="18" charset="0"/>
            </a:endParaRPr>
          </a:p>
          <a:p>
            <a:pPr marL="342900" indent="-342900">
              <a:buAutoNum type="arabicPeriod"/>
            </a:pPr>
            <a:r>
              <a:rPr lang="en-US" sz="3000" dirty="0" err="1" smtClean="0">
                <a:latin typeface="Times New Roman" pitchFamily="18" charset="0"/>
                <a:cs typeface="Times New Roman" pitchFamily="18" charset="0"/>
              </a:rPr>
              <a:t>Đế</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bánh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trưng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bày</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trong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tủ</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tạo</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sự</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nổi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bật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bắt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mắt</a:t>
            </a:r>
            <a:endParaRPr lang="en-US" sz="3000" dirty="0" smtClean="0">
              <a:latin typeface="Times New Roman" pitchFamily="18" charset="0"/>
              <a:cs typeface="Times New Roman" pitchFamily="18" charset="0"/>
            </a:endParaRPr>
          </a:p>
          <a:p>
            <a:pPr marL="342900" indent="-342900">
              <a:buAutoNum type="arabicPeriod"/>
            </a:pPr>
            <a:r>
              <a:rPr lang="en-US" sz="3000" dirty="0" smtClean="0">
                <a:latin typeface="Times New Roman" pitchFamily="18" charset="0"/>
                <a:cs typeface="Times New Roman" pitchFamily="18" charset="0"/>
              </a:rPr>
              <a:t>Poster A3 </a:t>
            </a:r>
            <a:r>
              <a:rPr lang="en-US" sz="3000" dirty="0" err="1" smtClean="0">
                <a:latin typeface="Times New Roman" pitchFamily="18" charset="0"/>
                <a:cs typeface="Times New Roman" pitchFamily="18" charset="0"/>
              </a:rPr>
              <a:t>tại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tủ</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bánh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kem</a:t>
            </a:r>
            <a:endParaRPr lang="en-US" sz="3000" dirty="0" smtClean="0">
              <a:latin typeface="Times New Roman" pitchFamily="18" charset="0"/>
              <a:cs typeface="Times New Roman" pitchFamily="18" charset="0"/>
            </a:endParaRPr>
          </a:p>
          <a:p>
            <a:pPr marL="342900" indent="-342900">
              <a:buAutoNum type="arabicPeriod"/>
            </a:pPr>
            <a:r>
              <a:rPr lang="en-US" sz="3000" dirty="0" smtClean="0">
                <a:latin typeface="Times New Roman" pitchFamily="18" charset="0"/>
                <a:cs typeface="Times New Roman" pitchFamily="18" charset="0"/>
              </a:rPr>
              <a:t>POS: Format </a:t>
            </a:r>
            <a:r>
              <a:rPr lang="en-US" sz="3000" dirty="0" err="1" smtClean="0">
                <a:latin typeface="Times New Roman" pitchFamily="18" charset="0"/>
                <a:cs typeface="Times New Roman" pitchFamily="18" charset="0"/>
              </a:rPr>
              <a:t>câu</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chúc</a:t>
            </a:r>
            <a:endParaRPr lang="en-US" sz="3000" dirty="0" smtClean="0">
              <a:latin typeface="Times New Roman" pitchFamily="18" charset="0"/>
              <a:cs typeface="Times New Roman" pitchFamily="18" charset="0"/>
            </a:endParaRPr>
          </a:p>
          <a:p>
            <a:pPr marL="342900" indent="-342900">
              <a:buAutoNum type="arabicPeriod"/>
            </a:pPr>
            <a:r>
              <a:rPr lang="en-US" sz="3000" dirty="0" smtClean="0">
                <a:latin typeface="Times New Roman" pitchFamily="18" charset="0"/>
                <a:cs typeface="Times New Roman" pitchFamily="18" charset="0"/>
              </a:rPr>
              <a:t>Outside: </a:t>
            </a:r>
            <a:r>
              <a:rPr lang="en-US" sz="3000" dirty="0" err="1" smtClean="0">
                <a:latin typeface="Times New Roman" pitchFamily="18" charset="0"/>
                <a:cs typeface="Times New Roman" pitchFamily="18" charset="0"/>
              </a:rPr>
              <a:t>dán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kiếng</a:t>
            </a:r>
            <a:r>
              <a:rPr lang="en-US" sz="3000" dirty="0" smtClean="0">
                <a:latin typeface="Times New Roman" pitchFamily="18" charset="0"/>
                <a:cs typeface="Times New Roman" pitchFamily="18" charset="0"/>
              </a:rPr>
              <a:t>/standee</a:t>
            </a:r>
          </a:p>
          <a:p>
            <a:pPr marL="342900" indent="-342900"/>
            <a:endParaRPr 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p:cNvSpPr>
          <p:nvPr>
            <p:ph type="title"/>
          </p:nvPr>
        </p:nvSpPr>
        <p:spPr>
          <a:xfrm>
            <a:off x="457200" y="274638"/>
            <a:ext cx="7467600" cy="1143002"/>
          </a:xfrm>
          <a:prstGeom prst="rect">
            <a:avLst/>
          </a:prstGeom>
        </p:spPr>
        <p:txBody>
          <a:bodyPr>
            <a:normAutofit/>
          </a:bodyPr>
          <a:lstStyle/>
          <a:p>
            <a:pPr lvl="0">
              <a:defRPr sz="1800" cap="none">
                <a:solidFill>
                  <a:srgbClr val="000000"/>
                </a:solidFill>
              </a:defRPr>
            </a:pPr>
            <a:r>
              <a:rPr sz="4000" cap="small">
                <a:solidFill>
                  <a:srgbClr val="575F6D"/>
                </a:solidFill>
                <a:latin typeface="Times New Roman" pitchFamily="18" charset="0"/>
                <a:cs typeface="Times New Roman" pitchFamily="18" charset="0"/>
              </a:rPr>
              <a:t>Partnership</a:t>
            </a:r>
          </a:p>
        </p:txBody>
      </p:sp>
      <p:sp>
        <p:nvSpPr>
          <p:cNvPr id="218" name="Shape 218"/>
          <p:cNvSpPr>
            <a:spLocks noGrp="1"/>
          </p:cNvSpPr>
          <p:nvPr>
            <p:ph idx="1"/>
          </p:nvPr>
        </p:nvSpPr>
        <p:spPr>
          <a:xfrm>
            <a:off x="457200" y="1600199"/>
            <a:ext cx="7467600" cy="4873755"/>
          </a:xfrm>
          <a:prstGeom prst="rect">
            <a:avLst/>
          </a:prstGeom>
        </p:spPr>
        <p:txBody>
          <a:bodyPr/>
          <a:lstStyle/>
          <a:p>
            <a:pPr marL="481124" lvl="0" indent="-481124">
              <a:lnSpc>
                <a:spcPct val="80000"/>
              </a:lnSpc>
              <a:spcBef>
                <a:spcPts val="500"/>
              </a:spcBef>
              <a:buNone/>
              <a:defRPr sz="1800"/>
            </a:pPr>
            <a:r>
              <a:rPr sz="2000" b="1">
                <a:solidFill>
                  <a:srgbClr val="FF2600"/>
                </a:solidFill>
                <a:latin typeface="Times New Roman" pitchFamily="18" charset="0"/>
                <a:cs typeface="Times New Roman" pitchFamily="18" charset="0"/>
              </a:rPr>
              <a:t>Quà tặng</a:t>
            </a:r>
            <a:r>
              <a:rPr sz="1600">
                <a:latin typeface="Times New Roman" pitchFamily="18" charset="0"/>
                <a:cs typeface="Times New Roman" pitchFamily="18" charset="0"/>
              </a:rPr>
              <a:t> </a:t>
            </a:r>
            <a:r>
              <a:rPr sz="2000">
                <a:solidFill>
                  <a:srgbClr val="FF0000"/>
                </a:solidFill>
                <a:latin typeface="Times New Roman" pitchFamily="18" charset="0"/>
                <a:ea typeface="Times New Roman Bold"/>
                <a:cs typeface="Times New Roman" pitchFamily="18" charset="0"/>
                <a:sym typeface="Times New Roman Bold"/>
              </a:rPr>
              <a:t>Galaxy</a:t>
            </a:r>
            <a:endParaRPr sz="2200">
              <a:solidFill>
                <a:srgbClr val="FF0000"/>
              </a:solidFill>
              <a:latin typeface="Times New Roman" pitchFamily="18" charset="0"/>
              <a:ea typeface="Times New Roman Bold"/>
              <a:cs typeface="Times New Roman" pitchFamily="18" charset="0"/>
              <a:sym typeface="Times New Roman Bold"/>
            </a:endParaRPr>
          </a:p>
          <a:p>
            <a:pPr marL="481124" lvl="0" indent="-481124">
              <a:lnSpc>
                <a:spcPct val="80000"/>
              </a:lnSpc>
              <a:spcBef>
                <a:spcPts val="500"/>
              </a:spcBef>
              <a:buFont typeface="Times New Roman"/>
              <a:buChar char="•"/>
              <a:defRPr sz="1800"/>
            </a:pPr>
            <a:r>
              <a:rPr sz="2000">
                <a:latin typeface="Times New Roman" pitchFamily="18" charset="0"/>
                <a:ea typeface="Times New Roman"/>
                <a:cs typeface="Times New Roman" pitchFamily="18" charset="0"/>
                <a:sym typeface="Times New Roman"/>
              </a:rPr>
              <a:t>Promotion: </a:t>
            </a:r>
            <a:r>
              <a:rPr sz="2000" b="1">
                <a:latin typeface="Times New Roman" pitchFamily="18" charset="0"/>
                <a:ea typeface="Times New Roman"/>
                <a:cs typeface="Times New Roman" pitchFamily="18" charset="0"/>
                <a:sym typeface="Times New Roman"/>
              </a:rPr>
              <a:t>Gỉảm 15%</a:t>
            </a:r>
            <a:r>
              <a:rPr sz="2000">
                <a:latin typeface="Times New Roman" pitchFamily="18" charset="0"/>
                <a:ea typeface="Times New Roman"/>
                <a:cs typeface="Times New Roman" pitchFamily="18" charset="0"/>
                <a:sym typeface="Times New Roman"/>
              </a:rPr>
              <a:t> mua bánh kem từ </a:t>
            </a:r>
            <a:r>
              <a:rPr lang="en-US" sz="2000" dirty="0" smtClean="0">
                <a:latin typeface="Times New Roman" pitchFamily="18" charset="0"/>
                <a:ea typeface="Times New Roman"/>
                <a:cs typeface="Times New Roman" pitchFamily="18" charset="0"/>
                <a:sym typeface="Times New Roman"/>
              </a:rPr>
              <a:t>06.03-31.03</a:t>
            </a:r>
            <a:endParaRPr sz="2000">
              <a:latin typeface="Times New Roman" pitchFamily="18" charset="0"/>
              <a:ea typeface="Times New Roman"/>
              <a:cs typeface="Times New Roman" pitchFamily="18" charset="0"/>
              <a:sym typeface="Times New Roman"/>
            </a:endParaRPr>
          </a:p>
          <a:p>
            <a:pPr marL="419100" lvl="0" indent="-419100">
              <a:lnSpc>
                <a:spcPct val="80000"/>
              </a:lnSpc>
              <a:spcBef>
                <a:spcPts val="500"/>
              </a:spcBef>
              <a:defRPr sz="1800"/>
            </a:pPr>
            <a:r>
              <a:rPr sz="2000">
                <a:latin typeface="Times New Roman" pitchFamily="18" charset="0"/>
                <a:ea typeface="Times New Roman"/>
                <a:cs typeface="Times New Roman" pitchFamily="18" charset="0"/>
                <a:sym typeface="Times New Roman"/>
              </a:rPr>
              <a:t>Hình thức triển khai:</a:t>
            </a:r>
          </a:p>
          <a:p>
            <a:pPr marL="335279" lvl="0" indent="-335279">
              <a:lnSpc>
                <a:spcPct val="80000"/>
              </a:lnSpc>
              <a:spcBef>
                <a:spcPts val="500"/>
              </a:spcBef>
              <a:buSzTx/>
              <a:buNone/>
              <a:defRPr sz="1800"/>
            </a:pPr>
            <a:r>
              <a:rPr sz="2000">
                <a:latin typeface="Times New Roman" pitchFamily="18" charset="0"/>
                <a:ea typeface="Times New Roman"/>
                <a:cs typeface="Times New Roman" pitchFamily="18" charset="0"/>
                <a:sym typeface="Times New Roman"/>
              </a:rPr>
              <a:t>Dành cho khách hàng sử dụng app Galaxy:</a:t>
            </a:r>
          </a:p>
          <a:p>
            <a:pPr lvl="0">
              <a:lnSpc>
                <a:spcPct val="80000"/>
              </a:lnSpc>
              <a:spcBef>
                <a:spcPts val="500"/>
              </a:spcBef>
              <a:buSzTx/>
              <a:buNone/>
              <a:defRPr sz="1800"/>
            </a:pPr>
            <a:r>
              <a:rPr sz="2000">
                <a:latin typeface="Times New Roman" pitchFamily="18" charset="0"/>
                <a:ea typeface="Times New Roman"/>
                <a:cs typeface="Times New Roman" pitchFamily="18" charset="0"/>
                <a:sym typeface="Times New Roman"/>
              </a:rPr>
              <a:t>    + Khách hàng lấy mã khuyến mãi trên App Galaxy sau đó đem đến cửa hàng bất kỳ (tại TP. HCM) để nhận ưu đãi.</a:t>
            </a:r>
            <a:endParaRPr sz="2000">
              <a:latin typeface="Times New Roman" pitchFamily="18" charset="0"/>
              <a:cs typeface="Times New Roman" pitchFamily="18" charset="0"/>
            </a:endParaRPr>
          </a:p>
          <a:p>
            <a:pPr lvl="0">
              <a:lnSpc>
                <a:spcPct val="80000"/>
              </a:lnSpc>
              <a:spcBef>
                <a:spcPts val="500"/>
              </a:spcBef>
              <a:buSzTx/>
              <a:buNone/>
              <a:defRPr sz="1800"/>
            </a:pPr>
            <a:r>
              <a:rPr sz="2000">
                <a:latin typeface="Times New Roman" pitchFamily="18" charset="0"/>
                <a:ea typeface="Times New Roman"/>
                <a:cs typeface="Times New Roman" pitchFamily="18" charset="0"/>
                <a:sym typeface="Times New Roman"/>
              </a:rPr>
              <a:t>    + Nhân viên cửa hàng sẽ dùng mã xác nhận của từng cửa hàng để xác nhận mã hợp lệ.</a:t>
            </a:r>
            <a:endParaRPr sz="2000">
              <a:latin typeface="Times New Roman" pitchFamily="18" charset="0"/>
              <a:cs typeface="Times New Roman" pitchFamily="18" charset="0"/>
            </a:endParaRPr>
          </a:p>
          <a:p>
            <a:pPr lvl="0">
              <a:lnSpc>
                <a:spcPct val="80000"/>
              </a:lnSpc>
              <a:spcBef>
                <a:spcPts val="500"/>
              </a:spcBef>
              <a:buSzTx/>
              <a:buNone/>
              <a:defRPr sz="1800"/>
            </a:pPr>
            <a:r>
              <a:rPr sz="2000">
                <a:latin typeface="Times New Roman" pitchFamily="18" charset="0"/>
                <a:ea typeface="Times New Roman"/>
                <a:cs typeface="Times New Roman" pitchFamily="18" charset="0"/>
                <a:sym typeface="Times New Roman"/>
              </a:rPr>
              <a:t>    + Sau khi xác nhận mã hợp lệ, nhân viên tiến hành khuyến mãi cho khách hàng và giữ lại hóa đơn để tổng kết đối chiếu với kế toán khi chương trình kết thúc.</a:t>
            </a:r>
          </a:p>
          <a:p>
            <a:pPr lvl="0">
              <a:lnSpc>
                <a:spcPct val="80000"/>
              </a:lnSpc>
              <a:spcBef>
                <a:spcPts val="500"/>
              </a:spcBef>
              <a:buSzTx/>
              <a:buNone/>
              <a:defRPr sz="1800"/>
            </a:pPr>
            <a:r>
              <a:rPr sz="2000">
                <a:latin typeface="Times New Roman" pitchFamily="18" charset="0"/>
                <a:ea typeface="Times New Roman"/>
                <a:cs typeface="Times New Roman" pitchFamily="18" charset="0"/>
                <a:sym typeface="Times New Roman"/>
              </a:rPr>
              <a:t>Dành cho khách hàng của Samsung TV:</a:t>
            </a:r>
          </a:p>
          <a:p>
            <a:pPr lvl="0">
              <a:lnSpc>
                <a:spcPct val="80000"/>
              </a:lnSpc>
              <a:buSzTx/>
              <a:buNone/>
              <a:defRPr sz="1800"/>
            </a:pPr>
            <a:r>
              <a:rPr sz="2000">
                <a:latin typeface="Times New Roman" pitchFamily="18" charset="0"/>
                <a:cs typeface="Times New Roman" pitchFamily="18" charset="0"/>
              </a:rPr>
              <a:t>	+ Đối với khách hàng mua Tivi có dùng  ĐT Samsung họ sẽ lấy code qua app "QTGLX"</a:t>
            </a:r>
          </a:p>
          <a:p>
            <a:pPr lvl="0">
              <a:lnSpc>
                <a:spcPct val="80000"/>
              </a:lnSpc>
              <a:buSzTx/>
              <a:buNone/>
              <a:defRPr sz="1800"/>
            </a:pPr>
            <a:r>
              <a:rPr sz="2000">
                <a:latin typeface="Times New Roman" pitchFamily="18" charset="0"/>
                <a:cs typeface="Times New Roman" pitchFamily="18" charset="0"/>
              </a:rPr>
              <a:t>	+ Đối với khách hàng mua Tivi Samsung không dùng ĐT Samsung thì sẽ lấy code qua website: </a:t>
            </a:r>
            <a:r>
              <a:rPr sz="2000">
                <a:latin typeface="Times New Roman" pitchFamily="18" charset="0"/>
                <a:cs typeface="Times New Roman" pitchFamily="18" charset="0"/>
                <a:hlinkClick r:id="rId2"/>
              </a:rPr>
              <a:t>samsungelite.vn</a:t>
            </a:r>
          </a:p>
        </p:txBody>
      </p:sp>
      <p:pic>
        <p:nvPicPr>
          <p:cNvPr id="219" name="image2.png" descr="BT_CI_2015.png"/>
          <p:cNvPicPr/>
          <p:nvPr/>
        </p:nvPicPr>
        <p:blipFill>
          <a:blip r:embed="rId3">
            <a:extLst/>
          </a:blip>
          <a:stretch>
            <a:fillRect/>
          </a:stretch>
        </p:blipFill>
        <p:spPr>
          <a:xfrm>
            <a:off x="6400800" y="152400"/>
            <a:ext cx="2545088" cy="745934"/>
          </a:xfrm>
          <a:prstGeom prst="rect">
            <a:avLst/>
          </a:prstGeom>
          <a:ln w="12700">
            <a:miter lim="400000"/>
          </a:ln>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p:cNvSpPr>
          <p:nvPr>
            <p:ph type="title"/>
          </p:nvPr>
        </p:nvSpPr>
        <p:spPr>
          <a:xfrm>
            <a:off x="457200" y="274638"/>
            <a:ext cx="7467600" cy="1143002"/>
          </a:xfrm>
          <a:prstGeom prst="rect">
            <a:avLst/>
          </a:prstGeom>
        </p:spPr>
        <p:txBody>
          <a:bodyPr>
            <a:normAutofit/>
          </a:bodyPr>
          <a:lstStyle/>
          <a:p>
            <a:pPr lvl="0">
              <a:defRPr sz="1800" cap="none">
                <a:solidFill>
                  <a:srgbClr val="000000"/>
                </a:solidFill>
              </a:defRPr>
            </a:pPr>
            <a:r>
              <a:rPr sz="4000" cap="small">
                <a:solidFill>
                  <a:srgbClr val="575F6D"/>
                </a:solidFill>
                <a:latin typeface="Times New Roman" pitchFamily="18" charset="0"/>
                <a:cs typeface="Times New Roman" pitchFamily="18" charset="0"/>
              </a:rPr>
              <a:t>PR &amp; Media</a:t>
            </a:r>
          </a:p>
        </p:txBody>
      </p:sp>
      <p:sp>
        <p:nvSpPr>
          <p:cNvPr id="223" name="Shape 223"/>
          <p:cNvSpPr>
            <a:spLocks noGrp="1"/>
          </p:cNvSpPr>
          <p:nvPr>
            <p:ph idx="1"/>
          </p:nvPr>
        </p:nvSpPr>
        <p:spPr>
          <a:xfrm>
            <a:off x="457200" y="1600199"/>
            <a:ext cx="7467600" cy="4873755"/>
          </a:xfrm>
          <a:prstGeom prst="rect">
            <a:avLst/>
          </a:prstGeom>
        </p:spPr>
        <p:txBody>
          <a:bodyPr>
            <a:normAutofit/>
          </a:bodyPr>
          <a:lstStyle/>
          <a:p>
            <a:pPr marL="609600" indent="-609600" eaLnBrk="0" hangingPunct="0">
              <a:lnSpc>
                <a:spcPct val="90000"/>
              </a:lnSpc>
              <a:buFont typeface="Times New Roman" pitchFamily="18" charset="0"/>
              <a:buChar char="•"/>
            </a:pPr>
            <a:r>
              <a:rPr lang="en-US" sz="2400" dirty="0" smtClean="0">
                <a:latin typeface="Times New Roman" pitchFamily="18" charset="0"/>
                <a:cs typeface="Times New Roman" pitchFamily="18" charset="0"/>
                <a:sym typeface="Times New Roman" pitchFamily="18" charset="0"/>
              </a:rPr>
              <a:t>Social Media: </a:t>
            </a:r>
            <a:r>
              <a:rPr lang="en-US" sz="2400" dirty="0" err="1" smtClean="0">
                <a:latin typeface="Times New Roman" pitchFamily="18" charset="0"/>
                <a:cs typeface="Times New Roman" pitchFamily="18" charset="0"/>
                <a:sym typeface="Times New Roman" pitchFamily="18" charset="0"/>
              </a:rPr>
              <a:t>Fanpage</a:t>
            </a:r>
            <a:r>
              <a:rPr lang="en-US" sz="2400" dirty="0" smtClean="0">
                <a:latin typeface="Times New Roman" pitchFamily="18" charset="0"/>
                <a:cs typeface="Times New Roman" pitchFamily="18" charset="0"/>
                <a:sym typeface="Times New Roman" pitchFamily="18" charset="0"/>
              </a:rPr>
              <a:t> and website of Malls and </a:t>
            </a:r>
            <a:r>
              <a:rPr lang="en-US" sz="2400" dirty="0" err="1" smtClean="0">
                <a:latin typeface="Times New Roman" pitchFamily="18" charset="0"/>
                <a:cs typeface="Times New Roman" pitchFamily="18" charset="0"/>
                <a:sym typeface="Times New Roman" pitchFamily="18" charset="0"/>
              </a:rPr>
              <a:t>BreadTalk</a:t>
            </a:r>
            <a:r>
              <a:rPr lang="en-US" sz="2400" dirty="0" smtClean="0">
                <a:latin typeface="Times New Roman" pitchFamily="18" charset="0"/>
                <a:cs typeface="Times New Roman" pitchFamily="18" charset="0"/>
                <a:sym typeface="Times New Roman" pitchFamily="18" charset="0"/>
              </a:rPr>
              <a:t>.</a:t>
            </a:r>
          </a:p>
          <a:p>
            <a:pPr marL="609600" indent="-609600" eaLnBrk="0" hangingPunct="0">
              <a:lnSpc>
                <a:spcPct val="90000"/>
              </a:lnSpc>
              <a:buFont typeface="Times New Roman" pitchFamily="18" charset="0"/>
              <a:buChar char="•"/>
            </a:pPr>
            <a:r>
              <a:rPr lang="en-US" sz="2400" dirty="0" smtClean="0">
                <a:latin typeface="Times New Roman" pitchFamily="18" charset="0"/>
                <a:cs typeface="Times New Roman" pitchFamily="18" charset="0"/>
                <a:sym typeface="Times New Roman" pitchFamily="18" charset="0"/>
              </a:rPr>
              <a:t>Online: website of </a:t>
            </a:r>
            <a:r>
              <a:rPr lang="en-US" sz="2400" dirty="0" err="1" smtClean="0">
                <a:latin typeface="Times New Roman" pitchFamily="18" charset="0"/>
                <a:cs typeface="Times New Roman" pitchFamily="18" charset="0"/>
                <a:sym typeface="Times New Roman" pitchFamily="18" charset="0"/>
              </a:rPr>
              <a:t>BreadTalk</a:t>
            </a:r>
            <a:r>
              <a:rPr lang="en-US" sz="2400" dirty="0" smtClean="0">
                <a:latin typeface="Times New Roman" pitchFamily="18" charset="0"/>
                <a:cs typeface="Times New Roman" pitchFamily="18" charset="0"/>
                <a:sym typeface="Times New Roman" pitchFamily="18" charset="0"/>
              </a:rPr>
              <a:t> and malls, </a:t>
            </a:r>
            <a:r>
              <a:rPr lang="en-US" sz="2400" dirty="0" err="1" smtClean="0">
                <a:latin typeface="Times New Roman" pitchFamily="18" charset="0"/>
                <a:cs typeface="Times New Roman" pitchFamily="18" charset="0"/>
                <a:sym typeface="Times New Roman" pitchFamily="18" charset="0"/>
              </a:rPr>
              <a:t>Gotit</a:t>
            </a:r>
            <a:r>
              <a:rPr lang="en-US" sz="2400" dirty="0" smtClean="0">
                <a:latin typeface="Times New Roman" pitchFamily="18" charset="0"/>
                <a:cs typeface="Times New Roman" pitchFamily="18" charset="0"/>
                <a:sym typeface="Times New Roman" pitchFamily="18" charset="0"/>
              </a:rPr>
              <a:t>. </a:t>
            </a:r>
          </a:p>
          <a:p>
            <a:pPr marL="609600" indent="-609600" eaLnBrk="0" hangingPunct="0">
              <a:lnSpc>
                <a:spcPct val="90000"/>
              </a:lnSpc>
              <a:buFont typeface="Times New Roman" pitchFamily="18" charset="0"/>
              <a:buChar char="•"/>
            </a:pPr>
            <a:r>
              <a:rPr lang="en-US" sz="2400" dirty="0" smtClean="0">
                <a:latin typeface="Times New Roman" pitchFamily="18" charset="0"/>
                <a:cs typeface="Times New Roman" pitchFamily="18" charset="0"/>
                <a:sym typeface="Times New Roman" pitchFamily="18" charset="0"/>
              </a:rPr>
              <a:t>Pr Articles: </a:t>
            </a:r>
            <a:r>
              <a:rPr lang="en-US" sz="2400" dirty="0" err="1" smtClean="0">
                <a:latin typeface="Times New Roman" pitchFamily="18" charset="0"/>
                <a:cs typeface="Times New Roman" pitchFamily="18" charset="0"/>
                <a:sym typeface="Times New Roman" pitchFamily="18" charset="0"/>
              </a:rPr>
              <a:t>depvaphongcach</a:t>
            </a:r>
            <a:r>
              <a:rPr lang="en-US" sz="2400" dirty="0" smtClean="0">
                <a:latin typeface="Times New Roman" pitchFamily="18" charset="0"/>
                <a:cs typeface="Times New Roman" pitchFamily="18" charset="0"/>
                <a:sym typeface="Times New Roman" pitchFamily="18" charset="0"/>
              </a:rPr>
              <a:t>, </a:t>
            </a:r>
            <a:r>
              <a:rPr lang="en-US" sz="2400" dirty="0" err="1" smtClean="0">
                <a:latin typeface="Times New Roman" pitchFamily="18" charset="0"/>
                <a:cs typeface="Times New Roman" pitchFamily="18" charset="0"/>
                <a:sym typeface="Times New Roman" pitchFamily="18" charset="0"/>
              </a:rPr>
              <a:t>báo</a:t>
            </a:r>
            <a:r>
              <a:rPr lang="en-US" sz="2400" dirty="0" smtClean="0">
                <a:latin typeface="Times New Roman" pitchFamily="18" charset="0"/>
                <a:cs typeface="Times New Roman" pitchFamily="18" charset="0"/>
                <a:sym typeface="Times New Roman" pitchFamily="18" charset="0"/>
              </a:rPr>
              <a:t> </a:t>
            </a:r>
            <a:r>
              <a:rPr lang="en-US" sz="2400" dirty="0" err="1" smtClean="0">
                <a:latin typeface="Times New Roman" pitchFamily="18" charset="0"/>
                <a:cs typeface="Times New Roman" pitchFamily="18" charset="0"/>
                <a:sym typeface="Times New Roman" pitchFamily="18" charset="0"/>
              </a:rPr>
              <a:t>thanh</a:t>
            </a:r>
            <a:r>
              <a:rPr lang="en-US" sz="2400" dirty="0" smtClean="0">
                <a:latin typeface="Times New Roman" pitchFamily="18" charset="0"/>
                <a:cs typeface="Times New Roman" pitchFamily="18" charset="0"/>
                <a:sym typeface="Times New Roman" pitchFamily="18" charset="0"/>
              </a:rPr>
              <a:t> </a:t>
            </a:r>
            <a:r>
              <a:rPr lang="en-US" sz="2400" dirty="0" err="1" smtClean="0">
                <a:latin typeface="Times New Roman" pitchFamily="18" charset="0"/>
                <a:cs typeface="Times New Roman" pitchFamily="18" charset="0"/>
                <a:sym typeface="Times New Roman" pitchFamily="18" charset="0"/>
              </a:rPr>
              <a:t>niên</a:t>
            </a:r>
            <a:r>
              <a:rPr lang="en-US" sz="2400" dirty="0" smtClean="0">
                <a:latin typeface="Times New Roman" pitchFamily="18" charset="0"/>
                <a:cs typeface="Times New Roman" pitchFamily="18" charset="0"/>
                <a:sym typeface="Times New Roman" pitchFamily="18" charset="0"/>
              </a:rPr>
              <a:t>, </a:t>
            </a:r>
            <a:r>
              <a:rPr lang="en-US" sz="2400" dirty="0" err="1" smtClean="0">
                <a:latin typeface="Times New Roman" pitchFamily="18" charset="0"/>
                <a:cs typeface="Times New Roman" pitchFamily="18" charset="0"/>
                <a:sym typeface="Times New Roman" pitchFamily="18" charset="0"/>
              </a:rPr>
              <a:t>báo</a:t>
            </a:r>
            <a:r>
              <a:rPr lang="en-US" sz="2400" dirty="0" smtClean="0">
                <a:latin typeface="Times New Roman" pitchFamily="18" charset="0"/>
                <a:cs typeface="Times New Roman" pitchFamily="18" charset="0"/>
                <a:sym typeface="Times New Roman" pitchFamily="18" charset="0"/>
              </a:rPr>
              <a:t> </a:t>
            </a:r>
            <a:r>
              <a:rPr lang="en-US" sz="2400" dirty="0" err="1" smtClean="0">
                <a:latin typeface="Times New Roman" pitchFamily="18" charset="0"/>
                <a:cs typeface="Times New Roman" pitchFamily="18" charset="0"/>
                <a:sym typeface="Times New Roman" pitchFamily="18" charset="0"/>
              </a:rPr>
              <a:t>sinh</a:t>
            </a:r>
            <a:r>
              <a:rPr lang="en-US" sz="2400" dirty="0" smtClean="0">
                <a:latin typeface="Times New Roman" pitchFamily="18" charset="0"/>
                <a:cs typeface="Times New Roman" pitchFamily="18" charset="0"/>
                <a:sym typeface="Times New Roman" pitchFamily="18" charset="0"/>
              </a:rPr>
              <a:t> </a:t>
            </a:r>
            <a:r>
              <a:rPr lang="en-US" sz="2400" dirty="0" err="1" smtClean="0">
                <a:latin typeface="Times New Roman" pitchFamily="18" charset="0"/>
                <a:cs typeface="Times New Roman" pitchFamily="18" charset="0"/>
                <a:sym typeface="Times New Roman" pitchFamily="18" charset="0"/>
              </a:rPr>
              <a:t>viên</a:t>
            </a:r>
            <a:r>
              <a:rPr lang="en-US" sz="2400" dirty="0" smtClean="0">
                <a:latin typeface="Times New Roman" pitchFamily="18" charset="0"/>
                <a:cs typeface="Times New Roman" pitchFamily="18" charset="0"/>
                <a:sym typeface="Times New Roman" pitchFamily="18" charset="0"/>
              </a:rPr>
              <a:t>, phunuhiendai.com.vn, </a:t>
            </a:r>
            <a:r>
              <a:rPr lang="en-US" sz="2400" dirty="0" err="1" smtClean="0">
                <a:latin typeface="Times New Roman" pitchFamily="18" charset="0"/>
                <a:cs typeface="Times New Roman" pitchFamily="18" charset="0"/>
                <a:sym typeface="Times New Roman" pitchFamily="18" charset="0"/>
              </a:rPr>
              <a:t>thời</a:t>
            </a:r>
            <a:r>
              <a:rPr lang="en-US" sz="2400" dirty="0" smtClean="0">
                <a:latin typeface="Times New Roman" pitchFamily="18" charset="0"/>
                <a:cs typeface="Times New Roman" pitchFamily="18" charset="0"/>
                <a:sym typeface="Times New Roman" pitchFamily="18" charset="0"/>
              </a:rPr>
              <a:t> </a:t>
            </a:r>
            <a:r>
              <a:rPr lang="en-US" sz="2400" dirty="0" err="1" smtClean="0">
                <a:latin typeface="Times New Roman" pitchFamily="18" charset="0"/>
                <a:cs typeface="Times New Roman" pitchFamily="18" charset="0"/>
                <a:sym typeface="Times New Roman" pitchFamily="18" charset="0"/>
              </a:rPr>
              <a:t>trang</a:t>
            </a:r>
            <a:r>
              <a:rPr lang="en-US" sz="2400" dirty="0" smtClean="0">
                <a:latin typeface="Times New Roman" pitchFamily="18" charset="0"/>
                <a:cs typeface="Times New Roman" pitchFamily="18" charset="0"/>
                <a:sym typeface="Times New Roman" pitchFamily="18" charset="0"/>
              </a:rPr>
              <a:t> </a:t>
            </a:r>
            <a:r>
              <a:rPr lang="en-US" sz="2400" dirty="0" err="1" smtClean="0">
                <a:latin typeface="Times New Roman" pitchFamily="18" charset="0"/>
                <a:cs typeface="Times New Roman" pitchFamily="18" charset="0"/>
                <a:sym typeface="Times New Roman" pitchFamily="18" charset="0"/>
              </a:rPr>
              <a:t>trẻ</a:t>
            </a:r>
            <a:r>
              <a:rPr lang="en-US" sz="2400" dirty="0" smtClean="0">
                <a:latin typeface="Times New Roman" pitchFamily="18" charset="0"/>
                <a:cs typeface="Times New Roman" pitchFamily="18" charset="0"/>
                <a:sym typeface="Times New Roman" pitchFamily="18" charset="0"/>
              </a:rPr>
              <a:t>, </a:t>
            </a:r>
            <a:r>
              <a:rPr lang="en-US" sz="2400" dirty="0" err="1" smtClean="0">
                <a:latin typeface="Times New Roman" pitchFamily="18" charset="0"/>
                <a:cs typeface="Times New Roman" pitchFamily="18" charset="0"/>
                <a:sym typeface="Times New Roman" pitchFamily="18" charset="0"/>
              </a:rPr>
              <a:t>thế</a:t>
            </a:r>
            <a:r>
              <a:rPr lang="en-US" sz="2400" dirty="0" smtClean="0">
                <a:latin typeface="Times New Roman" pitchFamily="18" charset="0"/>
                <a:cs typeface="Times New Roman" pitchFamily="18" charset="0"/>
                <a:sym typeface="Times New Roman" pitchFamily="18" charset="0"/>
              </a:rPr>
              <a:t> </a:t>
            </a:r>
            <a:r>
              <a:rPr lang="en-US" sz="2400" dirty="0" err="1" smtClean="0">
                <a:latin typeface="Times New Roman" pitchFamily="18" charset="0"/>
                <a:cs typeface="Times New Roman" pitchFamily="18" charset="0"/>
                <a:sym typeface="Times New Roman" pitchFamily="18" charset="0"/>
              </a:rPr>
              <a:t>giới</a:t>
            </a:r>
            <a:r>
              <a:rPr lang="en-US" sz="2400" dirty="0" smtClean="0">
                <a:latin typeface="Times New Roman" pitchFamily="18" charset="0"/>
                <a:cs typeface="Times New Roman" pitchFamily="18" charset="0"/>
                <a:sym typeface="Times New Roman" pitchFamily="18" charset="0"/>
              </a:rPr>
              <a:t> </a:t>
            </a:r>
            <a:r>
              <a:rPr lang="en-US" sz="2400" dirty="0" err="1" smtClean="0">
                <a:latin typeface="Times New Roman" pitchFamily="18" charset="0"/>
                <a:cs typeface="Times New Roman" pitchFamily="18" charset="0"/>
                <a:sym typeface="Times New Roman" pitchFamily="18" charset="0"/>
              </a:rPr>
              <a:t>phụ</a:t>
            </a:r>
            <a:r>
              <a:rPr lang="en-US" sz="2400" dirty="0" smtClean="0">
                <a:latin typeface="Times New Roman" pitchFamily="18" charset="0"/>
                <a:cs typeface="Times New Roman" pitchFamily="18" charset="0"/>
                <a:sym typeface="Times New Roman" pitchFamily="18" charset="0"/>
              </a:rPr>
              <a:t> </a:t>
            </a:r>
            <a:r>
              <a:rPr lang="en-US" sz="2400" dirty="0" err="1" smtClean="0">
                <a:latin typeface="Times New Roman" pitchFamily="18" charset="0"/>
                <a:cs typeface="Times New Roman" pitchFamily="18" charset="0"/>
                <a:sym typeface="Times New Roman" pitchFamily="18" charset="0"/>
              </a:rPr>
              <a:t>nữ</a:t>
            </a:r>
            <a:r>
              <a:rPr lang="en-US" sz="2400" dirty="0" smtClean="0">
                <a:latin typeface="Times New Roman" pitchFamily="18" charset="0"/>
                <a:cs typeface="Times New Roman" pitchFamily="18" charset="0"/>
                <a:sym typeface="Times New Roman" pitchFamily="18" charset="0"/>
              </a:rPr>
              <a:t>, </a:t>
            </a:r>
            <a:r>
              <a:rPr lang="en-US" sz="2400" dirty="0" err="1" smtClean="0">
                <a:latin typeface="Times New Roman" pitchFamily="18" charset="0"/>
                <a:cs typeface="Times New Roman" pitchFamily="18" charset="0"/>
                <a:sym typeface="Times New Roman" pitchFamily="18" charset="0"/>
              </a:rPr>
              <a:t>lifestyleonline</a:t>
            </a:r>
            <a:r>
              <a:rPr lang="en-US" sz="2400" dirty="0" smtClean="0">
                <a:latin typeface="Times New Roman" pitchFamily="18" charset="0"/>
                <a:cs typeface="Times New Roman" pitchFamily="18" charset="0"/>
                <a:sym typeface="Times New Roman" pitchFamily="18" charset="0"/>
              </a:rPr>
              <a:t>, </a:t>
            </a:r>
            <a:r>
              <a:rPr lang="en-US" sz="2400" dirty="0" err="1" smtClean="0">
                <a:latin typeface="Times New Roman" pitchFamily="18" charset="0"/>
                <a:cs typeface="Times New Roman" pitchFamily="18" charset="0"/>
                <a:sym typeface="Times New Roman" pitchFamily="18" charset="0"/>
              </a:rPr>
              <a:t>nhipcaudautu</a:t>
            </a:r>
            <a:r>
              <a:rPr lang="en-US" sz="2400" dirty="0" smtClean="0">
                <a:latin typeface="Times New Roman" pitchFamily="18" charset="0"/>
                <a:cs typeface="Times New Roman" pitchFamily="18" charset="0"/>
                <a:sym typeface="Times New Roman" pitchFamily="18" charset="0"/>
              </a:rPr>
              <a:t>, </a:t>
            </a:r>
            <a:r>
              <a:rPr lang="en-US" sz="2400" dirty="0" err="1" smtClean="0">
                <a:latin typeface="Times New Roman" pitchFamily="18" charset="0"/>
                <a:cs typeface="Times New Roman" pitchFamily="18" charset="0"/>
                <a:sym typeface="Times New Roman" pitchFamily="18" charset="0"/>
              </a:rPr>
              <a:t>cosmo</a:t>
            </a:r>
            <a:r>
              <a:rPr lang="en-US" sz="2400" dirty="0" smtClean="0">
                <a:latin typeface="Times New Roman" pitchFamily="18" charset="0"/>
                <a:cs typeface="Times New Roman" pitchFamily="18" charset="0"/>
                <a:sym typeface="Times New Roman" pitchFamily="18" charset="0"/>
              </a:rPr>
              <a:t> life.</a:t>
            </a:r>
          </a:p>
          <a:p>
            <a:pPr marL="609600" indent="-609600" eaLnBrk="0" hangingPunct="0">
              <a:lnSpc>
                <a:spcPct val="90000"/>
              </a:lnSpc>
              <a:buFont typeface="Times New Roman" pitchFamily="18" charset="0"/>
              <a:buChar char="•"/>
            </a:pPr>
            <a:r>
              <a:rPr lang="en-US" sz="2400" dirty="0" smtClean="0">
                <a:latin typeface="Times New Roman" pitchFamily="18" charset="0"/>
                <a:cs typeface="Times New Roman" pitchFamily="18" charset="0"/>
                <a:sym typeface="Times New Roman" pitchFamily="18" charset="0"/>
              </a:rPr>
              <a:t>SMS marketing, flyer, table tent card.</a:t>
            </a:r>
          </a:p>
          <a:p>
            <a:pPr marL="1714500" lvl="0" indent="-1714500">
              <a:lnSpc>
                <a:spcPct val="72000"/>
              </a:lnSpc>
              <a:buFont typeface="Times New Roman"/>
              <a:buChar char="•"/>
              <a:defRPr sz="1800"/>
            </a:pPr>
            <a:endParaRPr sz="3000" dirty="0">
              <a:latin typeface="Times New Roman"/>
              <a:ea typeface="Times New Roman"/>
              <a:cs typeface="Times New Roman"/>
              <a:sym typeface="Times New Roman"/>
            </a:endParaRPr>
          </a:p>
        </p:txBody>
      </p:sp>
      <p:pic>
        <p:nvPicPr>
          <p:cNvPr id="224" name="image2.png" descr="BT_CI_2015.png"/>
          <p:cNvPicPr/>
          <p:nvPr/>
        </p:nvPicPr>
        <p:blipFill>
          <a:blip r:embed="rId2">
            <a:extLst/>
          </a:blip>
          <a:stretch>
            <a:fillRect/>
          </a:stretch>
        </p:blipFill>
        <p:spPr>
          <a:xfrm>
            <a:off x="6400800" y="152400"/>
            <a:ext cx="2545088" cy="745934"/>
          </a:xfrm>
          <a:prstGeom prst="rect">
            <a:avLst/>
          </a:prstGeom>
          <a:ln w="12700">
            <a:miter lim="400000"/>
          </a:ln>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Shape 240"/>
          <p:cNvSpPr>
            <a:spLocks noGrp="1"/>
          </p:cNvSpPr>
          <p:nvPr>
            <p:ph type="title"/>
          </p:nvPr>
        </p:nvSpPr>
        <p:spPr>
          <a:xfrm>
            <a:off x="457200" y="274638"/>
            <a:ext cx="7467600" cy="1143002"/>
          </a:xfrm>
          <a:prstGeom prst="rect">
            <a:avLst/>
          </a:prstGeom>
        </p:spPr>
        <p:txBody>
          <a:bodyPr>
            <a:normAutofit/>
          </a:bodyPr>
          <a:lstStyle>
            <a:lvl1pPr>
              <a:defRPr>
                <a:latin typeface="Times New Roman"/>
                <a:ea typeface="Times New Roman"/>
                <a:cs typeface="Times New Roman"/>
                <a:sym typeface="Times New Roman"/>
              </a:defRPr>
            </a:lvl1pPr>
          </a:lstStyle>
          <a:p>
            <a:pPr lvl="0">
              <a:defRPr sz="1800" cap="none">
                <a:solidFill>
                  <a:srgbClr val="000000"/>
                </a:solidFill>
              </a:defRPr>
            </a:pPr>
            <a:r>
              <a:rPr sz="4000" cap="small">
                <a:solidFill>
                  <a:srgbClr val="575F6D"/>
                </a:solidFill>
                <a:latin typeface="Times New Roman" pitchFamily="18" charset="0"/>
                <a:cs typeface="Times New Roman" pitchFamily="18" charset="0"/>
              </a:rPr>
              <a:t>Timeline</a:t>
            </a:r>
          </a:p>
        </p:txBody>
      </p:sp>
      <p:sp>
        <p:nvSpPr>
          <p:cNvPr id="6" name="Content Placeholder 5"/>
          <p:cNvSpPr>
            <a:spLocks noGrp="1"/>
          </p:cNvSpPr>
          <p:nvPr>
            <p:ph idx="1"/>
          </p:nvPr>
        </p:nvSpPr>
        <p:spPr/>
        <p:txBody>
          <a:bodyPr/>
          <a:lstStyle/>
          <a:p>
            <a:r>
              <a:rPr lang="en-US" sz="2400" dirty="0" smtClean="0">
                <a:latin typeface="Times New Roman" pitchFamily="18" charset="0"/>
                <a:cs typeface="Times New Roman" pitchFamily="18" charset="0"/>
              </a:rPr>
              <a:t>11-12.02.2017: </a:t>
            </a:r>
            <a:r>
              <a:rPr lang="en-US" sz="2400" dirty="0" err="1" smtClean="0">
                <a:latin typeface="Times New Roman" pitchFamily="18" charset="0"/>
                <a:cs typeface="Times New Roman" pitchFamily="18" charset="0"/>
              </a:rPr>
              <a:t>lên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chương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trình</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12-20.02.2017: </a:t>
            </a:r>
            <a:r>
              <a:rPr lang="en-US" sz="2400" dirty="0" err="1" smtClean="0">
                <a:latin typeface="Times New Roman" pitchFamily="18" charset="0"/>
                <a:cs typeface="Times New Roman" pitchFamily="18" charset="0"/>
              </a:rPr>
              <a:t>duyệt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chương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trình</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18.02.2017: </a:t>
            </a:r>
            <a:r>
              <a:rPr lang="en-US" sz="2400" dirty="0" err="1" smtClean="0">
                <a:latin typeface="Times New Roman" pitchFamily="18" charset="0"/>
                <a:cs typeface="Times New Roman" pitchFamily="18" charset="0"/>
              </a:rPr>
              <a:t>thử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bánh</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21.02.2017: </a:t>
            </a:r>
            <a:r>
              <a:rPr lang="en-US" sz="2400" dirty="0" err="1" smtClean="0">
                <a:latin typeface="Times New Roman" pitchFamily="18" charset="0"/>
                <a:cs typeface="Times New Roman" pitchFamily="18" charset="0"/>
              </a:rPr>
              <a:t>lên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thiết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kế</a:t>
            </a:r>
            <a:r>
              <a:rPr lang="en-US" sz="2400" dirty="0" smtClean="0">
                <a:latin typeface="Times New Roman" pitchFamily="18" charset="0"/>
                <a:cs typeface="Times New Roman" pitchFamily="18" charset="0"/>
              </a:rPr>
              <a:t> POSM &amp; collaterals, </a:t>
            </a:r>
            <a:r>
              <a:rPr lang="en-US" sz="2400" dirty="0" err="1" smtClean="0">
                <a:latin typeface="Times New Roman" pitchFamily="18" charset="0"/>
                <a:cs typeface="Times New Roman" pitchFamily="18" charset="0"/>
              </a:rPr>
              <a:t>chốt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kế</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hoạch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sản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xuất</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22-23.02.2017: </a:t>
            </a:r>
            <a:r>
              <a:rPr lang="en-US" sz="2400" dirty="0" err="1" smtClean="0">
                <a:latin typeface="Times New Roman" pitchFamily="18" charset="0"/>
                <a:cs typeface="Times New Roman" pitchFamily="18" charset="0"/>
              </a:rPr>
              <a:t>duyệt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chỉnh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sửa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chuyển</a:t>
            </a:r>
            <a:r>
              <a:rPr lang="en-US" sz="2400" dirty="0" smtClean="0">
                <a:latin typeface="Times New Roman" pitchFamily="18" charset="0"/>
                <a:cs typeface="Times New Roman" pitchFamily="18" charset="0"/>
              </a:rPr>
              <a:t> in.</a:t>
            </a:r>
          </a:p>
          <a:p>
            <a:r>
              <a:rPr lang="en-US" sz="2400" dirty="0" smtClean="0">
                <a:latin typeface="Times New Roman" pitchFamily="18" charset="0"/>
                <a:cs typeface="Times New Roman" pitchFamily="18" charset="0"/>
              </a:rPr>
              <a:t>29.02.2017: </a:t>
            </a:r>
            <a:r>
              <a:rPr lang="en-US" sz="2400" dirty="0" err="1" smtClean="0">
                <a:latin typeface="Times New Roman" pitchFamily="18" charset="0"/>
                <a:cs typeface="Times New Roman" pitchFamily="18" charset="0"/>
              </a:rPr>
              <a:t>họp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triển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chương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trình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cửa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hàng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phát</a:t>
            </a:r>
            <a:r>
              <a:rPr lang="en-US" sz="2400" dirty="0" smtClean="0">
                <a:latin typeface="Times New Roman" pitchFamily="18" charset="0"/>
                <a:cs typeface="Times New Roman" pitchFamily="18" charset="0"/>
              </a:rPr>
              <a:t> POSM.</a:t>
            </a:r>
          </a:p>
          <a:p>
            <a:endParaRPr lang="en-US" dirty="0" smtClean="0"/>
          </a:p>
          <a:p>
            <a:endParaRPr lang="en-US" dirty="0"/>
          </a:p>
        </p:txBody>
      </p:sp>
      <p:pic>
        <p:nvPicPr>
          <p:cNvPr id="242" name="image2.png" descr="BT_CI_2015.png"/>
          <p:cNvPicPr/>
          <p:nvPr/>
        </p:nvPicPr>
        <p:blipFill>
          <a:blip r:embed="rId2">
            <a:extLst/>
          </a:blip>
          <a:stretch>
            <a:fillRect/>
          </a:stretch>
        </p:blipFill>
        <p:spPr>
          <a:xfrm>
            <a:off x="6400800" y="152400"/>
            <a:ext cx="2545088" cy="745934"/>
          </a:xfrm>
          <a:prstGeom prst="rect">
            <a:avLst/>
          </a:prstGeom>
          <a:ln w="12700">
            <a:miter lim="400000"/>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Shape 107"/>
          <p:cNvSpPr>
            <a:spLocks noGrp="1"/>
          </p:cNvSpPr>
          <p:nvPr>
            <p:ph type="title"/>
          </p:nvPr>
        </p:nvSpPr>
        <p:spPr>
          <a:xfrm>
            <a:off x="457200" y="274638"/>
            <a:ext cx="7467600" cy="1143002"/>
          </a:xfrm>
          <a:prstGeom prst="rect">
            <a:avLst/>
          </a:prstGeom>
        </p:spPr>
        <p:txBody>
          <a:bodyPr/>
          <a:lstStyle>
            <a:lvl1pPr>
              <a:defRPr>
                <a:latin typeface="Times New Roman"/>
                <a:ea typeface="Times New Roman"/>
                <a:cs typeface="Times New Roman"/>
                <a:sym typeface="Times New Roman"/>
              </a:defRPr>
            </a:lvl1pPr>
          </a:lstStyle>
          <a:p>
            <a:pPr lvl="0">
              <a:defRPr sz="1800" cap="none">
                <a:solidFill>
                  <a:srgbClr val="000000"/>
                </a:solidFill>
              </a:defRPr>
            </a:pPr>
            <a:r>
              <a:rPr sz="3000" cap="small">
                <a:solidFill>
                  <a:srgbClr val="575F6D"/>
                </a:solidFill>
              </a:rPr>
              <a:t>Agenda</a:t>
            </a:r>
          </a:p>
        </p:txBody>
      </p:sp>
      <p:sp>
        <p:nvSpPr>
          <p:cNvPr id="108" name="Shape 108"/>
          <p:cNvSpPr>
            <a:spLocks noGrp="1"/>
          </p:cNvSpPr>
          <p:nvPr>
            <p:ph idx="1"/>
          </p:nvPr>
        </p:nvSpPr>
        <p:spPr>
          <a:xfrm>
            <a:off x="457200" y="1600199"/>
            <a:ext cx="7467600" cy="4873755"/>
          </a:xfrm>
          <a:prstGeom prst="rect">
            <a:avLst/>
          </a:prstGeom>
        </p:spPr>
        <p:txBody>
          <a:bodyPr/>
          <a:lstStyle/>
          <a:p>
            <a:pPr marL="365760" lvl="0" indent="-365760">
              <a:defRPr sz="1800"/>
            </a:pPr>
            <a:r>
              <a:rPr sz="2400">
                <a:latin typeface="Times New Roman"/>
                <a:ea typeface="Times New Roman"/>
                <a:cs typeface="Times New Roman"/>
                <a:sym typeface="Times New Roman"/>
              </a:rPr>
              <a:t>Chủ đề/ Creative theme</a:t>
            </a:r>
          </a:p>
          <a:p>
            <a:pPr marL="365760" lvl="0" indent="-365760">
              <a:defRPr sz="1800"/>
            </a:pPr>
            <a:r>
              <a:rPr sz="2400">
                <a:latin typeface="Times New Roman"/>
                <a:ea typeface="Times New Roman"/>
                <a:cs typeface="Times New Roman"/>
                <a:sym typeface="Times New Roman"/>
              </a:rPr>
              <a:t>Sản phẩm/ Products </a:t>
            </a:r>
          </a:p>
          <a:p>
            <a:pPr marL="365760" lvl="0" indent="-365760">
              <a:defRPr sz="1800"/>
            </a:pPr>
            <a:r>
              <a:rPr sz="2400">
                <a:latin typeface="Times New Roman"/>
                <a:ea typeface="Times New Roman"/>
                <a:cs typeface="Times New Roman"/>
                <a:sym typeface="Times New Roman"/>
              </a:rPr>
              <a:t>Mục tiêu chiến dịch/ Campaign Objectives</a:t>
            </a:r>
          </a:p>
          <a:p>
            <a:pPr marL="365760" lvl="0" indent="-365760">
              <a:defRPr sz="1800"/>
            </a:pPr>
            <a:r>
              <a:rPr sz="2400">
                <a:latin typeface="Times New Roman"/>
                <a:ea typeface="Times New Roman"/>
                <a:cs typeface="Times New Roman"/>
                <a:sym typeface="Times New Roman"/>
              </a:rPr>
              <a:t>Hoạt động Tiếp thị/ Promotional Activities</a:t>
            </a:r>
          </a:p>
          <a:p>
            <a:pPr marL="365760" lvl="0" indent="-365760">
              <a:defRPr sz="1800"/>
            </a:pPr>
            <a:r>
              <a:rPr sz="2400">
                <a:latin typeface="Times New Roman"/>
                <a:ea typeface="Times New Roman"/>
                <a:cs typeface="Times New Roman"/>
                <a:sym typeface="Times New Roman"/>
              </a:rPr>
              <a:t>Hình ảnh &amp; vật dụng trang trí/ POSM &amp; Collaterals</a:t>
            </a:r>
          </a:p>
          <a:p>
            <a:pPr marL="365760" lvl="0" indent="-365760">
              <a:defRPr sz="1800"/>
            </a:pPr>
            <a:r>
              <a:rPr sz="2400">
                <a:latin typeface="Times New Roman"/>
                <a:ea typeface="Times New Roman"/>
                <a:cs typeface="Times New Roman"/>
                <a:sym typeface="Times New Roman"/>
              </a:rPr>
              <a:t>Chương trình hợp tác/ Partnership</a:t>
            </a:r>
          </a:p>
          <a:p>
            <a:pPr marL="365760" lvl="0" indent="-365760">
              <a:defRPr sz="1800"/>
            </a:pPr>
            <a:r>
              <a:rPr sz="2400">
                <a:latin typeface="Times New Roman"/>
                <a:ea typeface="Times New Roman"/>
                <a:cs typeface="Times New Roman"/>
                <a:sym typeface="Times New Roman"/>
              </a:rPr>
              <a:t>Báo &amp; truyền thông/ PR &amp; Media</a:t>
            </a:r>
          </a:p>
          <a:p>
            <a:pPr marL="365760" lvl="0" indent="-365760">
              <a:defRPr sz="1800"/>
            </a:pPr>
            <a:r>
              <a:rPr sz="2400">
                <a:latin typeface="Times New Roman"/>
                <a:ea typeface="Times New Roman"/>
                <a:cs typeface="Times New Roman"/>
                <a:sym typeface="Times New Roman"/>
              </a:rPr>
              <a:t>Timeline</a:t>
            </a:r>
          </a:p>
        </p:txBody>
      </p:sp>
      <p:pic>
        <p:nvPicPr>
          <p:cNvPr id="109" name="image2.png" descr="BT_CI_2015.png"/>
          <p:cNvPicPr/>
          <p:nvPr/>
        </p:nvPicPr>
        <p:blipFill>
          <a:blip r:embed="rId2">
            <a:extLst/>
          </a:blip>
          <a:stretch>
            <a:fillRect/>
          </a:stretch>
        </p:blipFill>
        <p:spPr>
          <a:xfrm>
            <a:off x="6400800" y="152400"/>
            <a:ext cx="2545088" cy="745934"/>
          </a:xfrm>
          <a:prstGeom prst="rect">
            <a:avLst/>
          </a:prstGeom>
          <a:ln w="12700">
            <a:miter lim="400000"/>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Shape 112"/>
          <p:cNvSpPr>
            <a:spLocks noGrp="1"/>
          </p:cNvSpPr>
          <p:nvPr>
            <p:ph type="title"/>
          </p:nvPr>
        </p:nvSpPr>
        <p:spPr>
          <a:xfrm>
            <a:off x="457200" y="274638"/>
            <a:ext cx="7467600" cy="1143002"/>
          </a:xfrm>
          <a:prstGeom prst="rect">
            <a:avLst/>
          </a:prstGeom>
        </p:spPr>
        <p:txBody>
          <a:bodyPr/>
          <a:lstStyle>
            <a:lvl1pPr>
              <a:defRPr>
                <a:latin typeface="Times New Roman"/>
                <a:ea typeface="Times New Roman"/>
                <a:cs typeface="Times New Roman"/>
                <a:sym typeface="Times New Roman"/>
              </a:defRPr>
            </a:lvl1pPr>
          </a:lstStyle>
          <a:p>
            <a:pPr lvl="0">
              <a:defRPr sz="1800" cap="none">
                <a:solidFill>
                  <a:srgbClr val="000000"/>
                </a:solidFill>
              </a:defRPr>
            </a:pPr>
            <a:r>
              <a:rPr sz="3000" cap="small">
                <a:solidFill>
                  <a:srgbClr val="575F6D"/>
                </a:solidFill>
              </a:rPr>
              <a:t>CREATIVE THEME</a:t>
            </a:r>
          </a:p>
        </p:txBody>
      </p:sp>
      <p:sp>
        <p:nvSpPr>
          <p:cNvPr id="113" name="Shape 113"/>
          <p:cNvSpPr>
            <a:spLocks noGrp="1"/>
          </p:cNvSpPr>
          <p:nvPr>
            <p:ph idx="1"/>
          </p:nvPr>
        </p:nvSpPr>
        <p:spPr>
          <a:xfrm>
            <a:off x="381000" y="1905000"/>
            <a:ext cx="8153400" cy="4343400"/>
          </a:xfrm>
          <a:prstGeom prst="rect">
            <a:avLst/>
          </a:prstGeom>
        </p:spPr>
        <p:txBody>
          <a:bodyPr>
            <a:normAutofit/>
          </a:bodyPr>
          <a:lstStyle/>
          <a:p>
            <a:pPr lvl="0">
              <a:buSzTx/>
              <a:buNone/>
              <a:defRPr sz="1800"/>
            </a:pPr>
            <a:r>
              <a:rPr lang="en-US" sz="2000" b="1" dirty="0" smtClean="0">
                <a:latin typeface="Times New Roman"/>
                <a:ea typeface="Times New Roman"/>
                <a:cs typeface="Times New Roman"/>
                <a:sym typeface="Times New Roman"/>
              </a:rPr>
              <a:t>HAPPY WOMEN’S DAY 8.3</a:t>
            </a:r>
          </a:p>
          <a:p>
            <a:pPr lvl="0">
              <a:buSzTx/>
              <a:buNone/>
              <a:defRPr sz="1800"/>
            </a:pPr>
            <a:r>
              <a:rPr lang="en-US" sz="2000" dirty="0" err="1" smtClean="0">
                <a:latin typeface="Times New Roman"/>
                <a:ea typeface="Times New Roman"/>
                <a:cs typeface="Times New Roman"/>
                <a:sym typeface="Times New Roman"/>
              </a:rPr>
              <a:t>Ngày</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Quốc</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Tế</a:t>
            </a:r>
            <a:r>
              <a:rPr lang="en-US" sz="2000" dirty="0" smtClean="0">
                <a:latin typeface="Times New Roman"/>
                <a:ea typeface="Times New Roman"/>
                <a:cs typeface="Times New Roman"/>
                <a:sym typeface="Times New Roman"/>
              </a:rPr>
              <a:t> Phụ Nữ 8.3 – </a:t>
            </a:r>
            <a:r>
              <a:rPr lang="en-US" sz="2000" dirty="0" err="1" smtClean="0">
                <a:latin typeface="Times New Roman"/>
                <a:ea typeface="Times New Roman"/>
                <a:cs typeface="Times New Roman"/>
                <a:sym typeface="Times New Roman"/>
              </a:rPr>
              <a:t>Ngày</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tôn</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vinh</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Phái</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Đẹp</a:t>
            </a:r>
            <a:r>
              <a:rPr lang="en-US" sz="2000" dirty="0" smtClean="0">
                <a:latin typeface="Times New Roman"/>
                <a:ea typeface="Times New Roman"/>
                <a:cs typeface="Times New Roman"/>
                <a:sym typeface="Times New Roman"/>
              </a:rPr>
              <a:t>. </a:t>
            </a:r>
          </a:p>
          <a:p>
            <a:pPr lvl="0">
              <a:buSzTx/>
              <a:buNone/>
              <a:defRPr sz="1800"/>
            </a:pPr>
            <a:r>
              <a:rPr lang="en-US" sz="2000" dirty="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Phụ</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nữ</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luôn</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là</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đại</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diện</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cho</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phái</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đẹp</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và</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thường</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được</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ví</a:t>
            </a:r>
            <a:r>
              <a:rPr lang="en-US" sz="2000" dirty="0" smtClean="0">
                <a:latin typeface="Times New Roman"/>
                <a:ea typeface="Times New Roman"/>
                <a:cs typeface="Times New Roman"/>
                <a:sym typeface="Times New Roman"/>
              </a:rPr>
              <a:t> von </a:t>
            </a:r>
            <a:r>
              <a:rPr lang="en-US" sz="2000" dirty="0" err="1" smtClean="0">
                <a:latin typeface="Times New Roman"/>
                <a:ea typeface="Times New Roman"/>
                <a:cs typeface="Times New Roman"/>
                <a:sym typeface="Times New Roman"/>
              </a:rPr>
              <a:t>như</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những</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bông</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hoa</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tô</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điểm</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cho</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cuộc</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sống</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Vì</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thế</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cả</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thế</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giới</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dành</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riêng</a:t>
            </a:r>
            <a:r>
              <a:rPr lang="en-US" sz="2000" dirty="0" smtClean="0">
                <a:latin typeface="Times New Roman"/>
                <a:ea typeface="Times New Roman"/>
                <a:cs typeface="Times New Roman"/>
                <a:sym typeface="Times New Roman"/>
              </a:rPr>
              <a:t> 8.3 </a:t>
            </a:r>
            <a:r>
              <a:rPr lang="en-US" sz="2000" dirty="0" err="1" smtClean="0">
                <a:latin typeface="Times New Roman"/>
                <a:ea typeface="Times New Roman"/>
                <a:cs typeface="Times New Roman"/>
                <a:sym typeface="Times New Roman"/>
              </a:rPr>
              <a:t>là</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ngày</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đặc</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biệt</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dành</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cho</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phụ</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nữ</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và</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trong</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trái</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tim</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mỗi</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người</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luôn</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có</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một</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người</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phụ</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nữ</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đặc</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biệt</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của</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lòng</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mình</a:t>
            </a:r>
            <a:r>
              <a:rPr lang="en-US" sz="2000" dirty="0" smtClean="0">
                <a:latin typeface="Times New Roman"/>
                <a:ea typeface="Times New Roman"/>
                <a:cs typeface="Times New Roman"/>
                <a:sym typeface="Times New Roman"/>
              </a:rPr>
              <a:t>. </a:t>
            </a:r>
          </a:p>
          <a:p>
            <a:pPr lvl="0">
              <a:buSzTx/>
              <a:buNone/>
              <a:defRPr sz="1800"/>
            </a:pPr>
            <a:r>
              <a:rPr lang="en-US" sz="2000" dirty="0" err="1" smtClean="0">
                <a:latin typeface="Times New Roman"/>
                <a:ea typeface="Times New Roman"/>
                <a:cs typeface="Times New Roman"/>
                <a:sym typeface="Times New Roman"/>
              </a:rPr>
              <a:t>Riêng</a:t>
            </a:r>
            <a:r>
              <a:rPr lang="en-US" sz="2000" dirty="0" smtClean="0">
                <a:latin typeface="Times New Roman"/>
                <a:ea typeface="Times New Roman"/>
                <a:cs typeface="Times New Roman"/>
                <a:sym typeface="Times New Roman"/>
              </a:rPr>
              <a:t> BreadTalk, </a:t>
            </a:r>
            <a:r>
              <a:rPr lang="en-US" sz="2000" dirty="0" err="1" smtClean="0">
                <a:latin typeface="Times New Roman"/>
                <a:ea typeface="Times New Roman"/>
                <a:cs typeface="Times New Roman"/>
                <a:sym typeface="Times New Roman"/>
              </a:rPr>
              <a:t>thông</a:t>
            </a:r>
            <a:r>
              <a:rPr lang="en-US" sz="2000" dirty="0" smtClean="0">
                <a:latin typeface="Times New Roman"/>
                <a:ea typeface="Times New Roman"/>
                <a:cs typeface="Times New Roman"/>
                <a:sym typeface="Times New Roman"/>
              </a:rPr>
              <a:t> qua </a:t>
            </a:r>
            <a:r>
              <a:rPr lang="en-US" sz="2000" dirty="0" err="1" smtClean="0">
                <a:latin typeface="Times New Roman"/>
                <a:ea typeface="Times New Roman"/>
                <a:cs typeface="Times New Roman"/>
                <a:sym typeface="Times New Roman"/>
              </a:rPr>
              <a:t>những</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chiếc</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bánh</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kem</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ngọt</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ngào</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xinh</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xắn</a:t>
            </a:r>
            <a:r>
              <a:rPr lang="en-US" sz="2000" dirty="0" smtClean="0">
                <a:latin typeface="Times New Roman"/>
                <a:ea typeface="Times New Roman"/>
                <a:cs typeface="Times New Roman"/>
                <a:sym typeface="Times New Roman"/>
              </a:rPr>
              <a:t>; BreadTalk </a:t>
            </a:r>
            <a:r>
              <a:rPr lang="en-US" sz="2000" dirty="0" err="1" smtClean="0">
                <a:latin typeface="Times New Roman"/>
                <a:ea typeface="Times New Roman"/>
                <a:cs typeface="Times New Roman"/>
                <a:sym typeface="Times New Roman"/>
              </a:rPr>
              <a:t>muốn</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gửi</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lời</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chúc</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đến</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tất</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cả</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những</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người</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phụ</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nữ</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trên</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thế</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giới</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luôn</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xinh</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đẹp</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và</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cuộc</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sống</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quanh</a:t>
            </a:r>
            <a:r>
              <a:rPr lang="en-US" sz="2000" dirty="0" smtClean="0">
                <a:latin typeface="Times New Roman"/>
                <a:ea typeface="Times New Roman"/>
                <a:cs typeface="Times New Roman"/>
                <a:sym typeface="Times New Roman"/>
              </a:rPr>
              <a:t> ta </a:t>
            </a:r>
            <a:r>
              <a:rPr lang="en-US" sz="2000" dirty="0" err="1" smtClean="0">
                <a:latin typeface="Times New Roman"/>
                <a:ea typeface="Times New Roman"/>
                <a:cs typeface="Times New Roman"/>
                <a:sym typeface="Times New Roman"/>
              </a:rPr>
              <a:t>luôn</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ngọt</a:t>
            </a:r>
            <a:r>
              <a:rPr lang="en-US" sz="2000" dirty="0" smtClean="0">
                <a:latin typeface="Times New Roman"/>
                <a:ea typeface="Times New Roman"/>
                <a:cs typeface="Times New Roman"/>
                <a:sym typeface="Times New Roman"/>
              </a:rPr>
              <a:t> </a:t>
            </a:r>
            <a:r>
              <a:rPr lang="en-US" sz="2000" dirty="0" err="1" smtClean="0">
                <a:latin typeface="Times New Roman"/>
                <a:ea typeface="Times New Roman"/>
                <a:cs typeface="Times New Roman"/>
                <a:sym typeface="Times New Roman"/>
              </a:rPr>
              <a:t>ngào</a:t>
            </a:r>
            <a:r>
              <a:rPr lang="en-US" sz="2000" dirty="0" smtClean="0">
                <a:latin typeface="Times New Roman"/>
                <a:ea typeface="Times New Roman"/>
                <a:cs typeface="Times New Roman"/>
                <a:sym typeface="Times New Roman"/>
              </a:rPr>
              <a:t>. </a:t>
            </a:r>
          </a:p>
          <a:p>
            <a:pPr lvl="0">
              <a:buSzTx/>
              <a:buNone/>
              <a:defRPr sz="1800"/>
            </a:pPr>
            <a:endParaRPr sz="2500" dirty="0">
              <a:latin typeface="Times New Roman"/>
              <a:ea typeface="Times New Roman"/>
              <a:cs typeface="Times New Roman"/>
              <a:sym typeface="Times New Roman"/>
            </a:endParaRPr>
          </a:p>
        </p:txBody>
      </p:sp>
      <p:pic>
        <p:nvPicPr>
          <p:cNvPr id="114" name="image2.png" descr="BT_CI_2015.png"/>
          <p:cNvPicPr/>
          <p:nvPr/>
        </p:nvPicPr>
        <p:blipFill>
          <a:blip r:embed="rId2">
            <a:extLst/>
          </a:blip>
          <a:stretch>
            <a:fillRect/>
          </a:stretch>
        </p:blipFill>
        <p:spPr>
          <a:xfrm>
            <a:off x="6400800" y="152400"/>
            <a:ext cx="2545088" cy="745934"/>
          </a:xfrm>
          <a:prstGeom prst="rect">
            <a:avLst/>
          </a:prstGeom>
          <a:ln w="12700">
            <a:miter lim="400000"/>
          </a:ln>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hape 117"/>
          <p:cNvSpPr>
            <a:spLocks noGrp="1"/>
          </p:cNvSpPr>
          <p:nvPr>
            <p:ph type="title"/>
          </p:nvPr>
        </p:nvSpPr>
        <p:spPr>
          <a:xfrm>
            <a:off x="76200" y="0"/>
            <a:ext cx="7467600" cy="1143002"/>
          </a:xfrm>
          <a:prstGeom prst="rect">
            <a:avLst/>
          </a:prstGeom>
        </p:spPr>
        <p:txBody>
          <a:bodyPr/>
          <a:lstStyle>
            <a:lvl1pPr>
              <a:defRPr>
                <a:latin typeface="Times New Roman"/>
                <a:ea typeface="Times New Roman"/>
                <a:cs typeface="Times New Roman"/>
                <a:sym typeface="Times New Roman"/>
              </a:defRPr>
            </a:lvl1pPr>
          </a:lstStyle>
          <a:p>
            <a:pPr lvl="0">
              <a:defRPr sz="1800" cap="none">
                <a:solidFill>
                  <a:srgbClr val="000000"/>
                </a:solidFill>
              </a:defRPr>
            </a:pPr>
            <a:r>
              <a:rPr lang="en-US" sz="3000" cap="small" dirty="0" smtClean="0">
                <a:solidFill>
                  <a:srgbClr val="575F6D"/>
                </a:solidFill>
                <a:latin typeface="Times New Roman" pitchFamily="18" charset="0"/>
                <a:cs typeface="Times New Roman" pitchFamily="18" charset="0"/>
              </a:rPr>
              <a:t>PRODUCTS – FRAISIER PISTACHIO</a:t>
            </a:r>
            <a:endParaRPr sz="3000" cap="small">
              <a:solidFill>
                <a:srgbClr val="575F6D"/>
              </a:solidFill>
              <a:latin typeface="Times New Roman" pitchFamily="18" charset="0"/>
              <a:cs typeface="Times New Roman" pitchFamily="18" charset="0"/>
            </a:endParaRPr>
          </a:p>
        </p:txBody>
      </p:sp>
      <p:pic>
        <p:nvPicPr>
          <p:cNvPr id="120" name="image2.png" descr="BT_CI_2015.png"/>
          <p:cNvPicPr/>
          <p:nvPr/>
        </p:nvPicPr>
        <p:blipFill>
          <a:blip r:embed="rId2">
            <a:extLst/>
          </a:blip>
          <a:stretch>
            <a:fillRect/>
          </a:stretch>
        </p:blipFill>
        <p:spPr>
          <a:xfrm>
            <a:off x="6400800" y="152400"/>
            <a:ext cx="2545088" cy="745934"/>
          </a:xfrm>
          <a:prstGeom prst="rect">
            <a:avLst/>
          </a:prstGeom>
          <a:ln w="12700">
            <a:miter lim="400000"/>
          </a:ln>
        </p:spPr>
      </p:pic>
      <p:pic>
        <p:nvPicPr>
          <p:cNvPr id="5" name="Picture 4" descr="Fraisier 02 MOOD.jpg"/>
          <p:cNvPicPr>
            <a:picLocks noChangeAspect="1"/>
          </p:cNvPicPr>
          <p:nvPr/>
        </p:nvPicPr>
        <p:blipFill>
          <a:blip r:embed="rId3" cstate="print"/>
          <a:stretch>
            <a:fillRect/>
          </a:stretch>
        </p:blipFill>
        <p:spPr>
          <a:xfrm>
            <a:off x="762000" y="1600200"/>
            <a:ext cx="3251200" cy="4876800"/>
          </a:xfrm>
          <a:prstGeom prst="rect">
            <a:avLst/>
          </a:prstGeom>
        </p:spPr>
      </p:pic>
      <p:sp>
        <p:nvSpPr>
          <p:cNvPr id="6" name="Rectangle 5"/>
          <p:cNvSpPr/>
          <p:nvPr/>
        </p:nvSpPr>
        <p:spPr>
          <a:xfrm>
            <a:off x="4572000" y="2667000"/>
            <a:ext cx="4572000" cy="2677656"/>
          </a:xfrm>
          <a:prstGeom prst="rect">
            <a:avLst/>
          </a:prstGeom>
        </p:spPr>
        <p:txBody>
          <a:bodyPr>
            <a:spAutoFit/>
          </a:bodyPr>
          <a:lstStyle/>
          <a:p>
            <a:pPr lvl="0"/>
            <a:r>
              <a:rPr lang="en-US" dirty="0" err="1" smtClean="0">
                <a:latin typeface="Century Schoolbook"/>
                <a:ea typeface="Century Schoolbook"/>
                <a:cs typeface="Century Schoolbook"/>
                <a:sym typeface="Century Schoolbook"/>
              </a:rPr>
              <a:t>Bánh</a:t>
            </a:r>
            <a:r>
              <a:rPr lang="en-US" dirty="0" smtClean="0">
                <a:latin typeface="Century Schoolbook"/>
                <a:ea typeface="Century Schoolbook"/>
                <a:cs typeface="Century Schoolbook"/>
                <a:sym typeface="Century Schoolbook"/>
              </a:rPr>
              <a:t> </a:t>
            </a:r>
            <a:r>
              <a:rPr lang="en-US" dirty="0" err="1" smtClean="0">
                <a:latin typeface="Century Schoolbook"/>
                <a:ea typeface="Century Schoolbook"/>
                <a:cs typeface="Century Schoolbook"/>
                <a:sym typeface="Century Schoolbook"/>
              </a:rPr>
              <a:t>Kem</a:t>
            </a:r>
            <a:r>
              <a:rPr lang="en-US" dirty="0" smtClean="0">
                <a:latin typeface="Century Schoolbook"/>
                <a:ea typeface="Century Schoolbook"/>
                <a:cs typeface="Century Schoolbook"/>
                <a:sym typeface="Century Schoolbook"/>
              </a:rPr>
              <a:t> PITASCHIO (</a:t>
            </a:r>
            <a:r>
              <a:rPr lang="en-US" dirty="0" err="1" smtClean="0">
                <a:latin typeface="Century Schoolbook"/>
                <a:ea typeface="Century Schoolbook"/>
                <a:cs typeface="Century Schoolbook"/>
                <a:sym typeface="Century Schoolbook"/>
              </a:rPr>
              <a:t>Bánh</a:t>
            </a:r>
            <a:r>
              <a:rPr lang="en-US" dirty="0" smtClean="0">
                <a:latin typeface="Century Schoolbook"/>
                <a:ea typeface="Century Schoolbook"/>
                <a:cs typeface="Century Schoolbook"/>
                <a:sym typeface="Century Schoolbook"/>
              </a:rPr>
              <a:t> </a:t>
            </a:r>
            <a:r>
              <a:rPr lang="en-US" dirty="0" err="1" smtClean="0">
                <a:latin typeface="Century Schoolbook"/>
                <a:ea typeface="Century Schoolbook"/>
                <a:cs typeface="Century Schoolbook"/>
                <a:sym typeface="Century Schoolbook"/>
              </a:rPr>
              <a:t>kem</a:t>
            </a:r>
            <a:r>
              <a:rPr lang="en-US" dirty="0" smtClean="0">
                <a:latin typeface="Century Schoolbook"/>
                <a:ea typeface="Century Schoolbook"/>
                <a:cs typeface="Century Schoolbook"/>
                <a:sym typeface="Century Schoolbook"/>
              </a:rPr>
              <a:t> </a:t>
            </a:r>
            <a:r>
              <a:rPr lang="en-US" dirty="0" err="1" smtClean="0">
                <a:latin typeface="Century Schoolbook"/>
                <a:ea typeface="Century Schoolbook"/>
                <a:cs typeface="Century Schoolbook"/>
                <a:sym typeface="Century Schoolbook"/>
              </a:rPr>
              <a:t>hạt</a:t>
            </a:r>
            <a:r>
              <a:rPr lang="en-US" dirty="0" smtClean="0">
                <a:latin typeface="Century Schoolbook"/>
                <a:ea typeface="Century Schoolbook"/>
                <a:cs typeface="Century Schoolbook"/>
                <a:sym typeface="Century Schoolbook"/>
              </a:rPr>
              <a:t> </a:t>
            </a:r>
            <a:r>
              <a:rPr lang="en-US" dirty="0" err="1" smtClean="0">
                <a:latin typeface="Century Schoolbook"/>
                <a:ea typeface="Century Schoolbook"/>
                <a:cs typeface="Century Schoolbook"/>
                <a:sym typeface="Century Schoolbook"/>
              </a:rPr>
              <a:t>dẻ</a:t>
            </a:r>
            <a:r>
              <a:rPr lang="en-US" dirty="0" smtClean="0">
                <a:latin typeface="Century Schoolbook"/>
                <a:ea typeface="Century Schoolbook"/>
                <a:cs typeface="Century Schoolbook"/>
                <a:sym typeface="Century Schoolbook"/>
              </a:rPr>
              <a:t>)</a:t>
            </a:r>
          </a:p>
          <a:p>
            <a:pPr lvl="0"/>
            <a:endParaRPr lang="en-US" dirty="0" smtClean="0">
              <a:latin typeface="Century Schoolbook"/>
              <a:ea typeface="Century Schoolbook"/>
              <a:cs typeface="Century Schoolbook"/>
              <a:sym typeface="Century Schoolbook"/>
            </a:endParaRPr>
          </a:p>
          <a:p>
            <a:pPr lvl="0"/>
            <a:r>
              <a:rPr lang="en-US" dirty="0" smtClean="0">
                <a:latin typeface="Times New Roman"/>
                <a:ea typeface="Times New Roman"/>
                <a:cs typeface="Times New Roman"/>
                <a:sym typeface="Times New Roman"/>
              </a:rPr>
              <a:t>Filling: </a:t>
            </a:r>
            <a:r>
              <a:rPr lang="en-US" dirty="0" err="1" smtClean="0">
                <a:latin typeface="Times New Roman"/>
                <a:ea typeface="Times New Roman"/>
                <a:cs typeface="Times New Roman"/>
                <a:sym typeface="Times New Roman"/>
              </a:rPr>
              <a:t>kem</a:t>
            </a:r>
            <a:r>
              <a:rPr lang="en-US" dirty="0" smtClean="0">
                <a:latin typeface="Times New Roman"/>
                <a:ea typeface="Times New Roman"/>
                <a:cs typeface="Times New Roman"/>
                <a:sym typeface="Times New Roman"/>
              </a:rPr>
              <a:t> pistachio, </a:t>
            </a:r>
            <a:r>
              <a:rPr lang="en-US" dirty="0" err="1" smtClean="0">
                <a:latin typeface="Times New Roman"/>
                <a:ea typeface="Times New Roman"/>
                <a:cs typeface="Times New Roman"/>
                <a:sym typeface="Times New Roman"/>
              </a:rPr>
              <a:t>dâu</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tằm</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quả</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việt</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quốc</a:t>
            </a:r>
            <a:r>
              <a:rPr lang="en-US" dirty="0" smtClean="0">
                <a:latin typeface="Times New Roman"/>
                <a:ea typeface="Times New Roman"/>
                <a:cs typeface="Times New Roman"/>
                <a:sym typeface="Times New Roman"/>
              </a:rPr>
              <a:t>.</a:t>
            </a:r>
            <a:endParaRPr lang="en-US" dirty="0" smtClean="0">
              <a:latin typeface="Century Schoolbook"/>
              <a:ea typeface="Century Schoolbook"/>
              <a:cs typeface="Century Schoolbook"/>
              <a:sym typeface="Century Schoolbook"/>
            </a:endParaRPr>
          </a:p>
          <a:p>
            <a:pPr lvl="0"/>
            <a:r>
              <a:rPr lang="en-US" dirty="0" smtClean="0">
                <a:latin typeface="Times New Roman"/>
                <a:ea typeface="Times New Roman"/>
                <a:cs typeface="Times New Roman"/>
                <a:sym typeface="Times New Roman"/>
              </a:rPr>
              <a:t>Topping: </a:t>
            </a:r>
            <a:r>
              <a:rPr lang="en-US" dirty="0" err="1" smtClean="0">
                <a:latin typeface="Times New Roman"/>
                <a:ea typeface="Times New Roman"/>
                <a:cs typeface="Times New Roman"/>
                <a:sym typeface="Times New Roman"/>
              </a:rPr>
              <a:t>dâu</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tằm</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quả</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việt</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quốc</a:t>
            </a:r>
            <a:r>
              <a:rPr lang="en-US" dirty="0" smtClean="0">
                <a:latin typeface="Times New Roman"/>
                <a:ea typeface="Times New Roman"/>
                <a:cs typeface="Times New Roman"/>
                <a:sym typeface="Times New Roman"/>
              </a:rPr>
              <a:t>.</a:t>
            </a:r>
            <a:endParaRPr lang="en-US" dirty="0" smtClean="0">
              <a:latin typeface="Century Schoolbook"/>
              <a:ea typeface="Century Schoolbook"/>
              <a:cs typeface="Century Schoolbook"/>
              <a:sym typeface="Century Schoolbook"/>
            </a:endParaRPr>
          </a:p>
          <a:p>
            <a:pPr lvl="0"/>
            <a:endParaRPr lang="en-US" sz="2400" dirty="0" smtClean="0">
              <a:latin typeface="Times New Roman"/>
              <a:ea typeface="Times New Roman"/>
              <a:cs typeface="Times New Roman"/>
              <a:sym typeface="Times New Roman"/>
            </a:endParaRPr>
          </a:p>
          <a:p>
            <a:pPr lvl="0"/>
            <a:r>
              <a:rPr lang="en-US" dirty="0" err="1" smtClean="0">
                <a:latin typeface="Times New Roman"/>
                <a:ea typeface="Times New Roman"/>
                <a:cs typeface="Times New Roman"/>
                <a:sym typeface="Times New Roman"/>
              </a:rPr>
              <a:t>Giá</a:t>
            </a:r>
            <a:r>
              <a:rPr lang="en-US" dirty="0" smtClean="0">
                <a:latin typeface="Times New Roman"/>
                <a:ea typeface="Times New Roman"/>
                <a:cs typeface="Times New Roman"/>
                <a:sym typeface="Times New Roman"/>
              </a:rPr>
              <a:t>: 300,000đ/390,000đ</a:t>
            </a:r>
          </a:p>
          <a:p>
            <a:pPr lvl="0"/>
            <a:endParaRPr lang="en-US" dirty="0">
              <a:latin typeface="Times New Roman"/>
              <a:ea typeface="Times New Roman"/>
              <a:cs typeface="Times New Roman"/>
              <a:sym typeface="Times New Roman"/>
            </a:endParaRPr>
          </a:p>
          <a:p>
            <a:pPr lvl="0"/>
            <a:r>
              <a:rPr lang="en-US" dirty="0" err="1" smtClean="0">
                <a:latin typeface="Times New Roman"/>
                <a:ea typeface="Times New Roman"/>
                <a:cs typeface="Times New Roman"/>
                <a:sym typeface="Times New Roman"/>
              </a:rPr>
              <a:t>Thành</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phần</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trong</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Pitaschio</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mang</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đến</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nhiều</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lợi</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ích</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sức</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khỏe</a:t>
            </a:r>
            <a:r>
              <a:rPr lang="en-US" dirty="0" smtClean="0">
                <a:latin typeface="Times New Roman"/>
                <a:ea typeface="Times New Roman"/>
                <a:cs typeface="Times New Roman"/>
                <a:sym typeface="Times New Roman"/>
              </a:rPr>
              <a:t>. </a:t>
            </a:r>
            <a:endParaRPr lang="en-US" dirty="0">
              <a:latin typeface="Times New Roman"/>
              <a:ea typeface="Times New Roman"/>
              <a:cs typeface="Times New Roman"/>
              <a:sym typeface="Times New Roman"/>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228600"/>
            <a:ext cx="6705600" cy="553998"/>
          </a:xfrm>
          <a:prstGeom prst="rect">
            <a:avLst/>
          </a:prstGeom>
        </p:spPr>
        <p:txBody>
          <a:bodyPr wrap="square">
            <a:spAutoFit/>
          </a:bodyPr>
          <a:lstStyle/>
          <a:p>
            <a:r>
              <a:rPr lang="en-US" sz="3000" cap="small" dirty="0" smtClean="0">
                <a:solidFill>
                  <a:srgbClr val="575F6D"/>
                </a:solidFill>
                <a:latin typeface="Times New Roman" pitchFamily="18" charset="0"/>
                <a:cs typeface="Times New Roman" pitchFamily="18" charset="0"/>
              </a:rPr>
              <a:t>MẪU VIẾT CHỮ TRÊN BÁNH</a:t>
            </a:r>
            <a:endParaRPr lang="en-US" sz="3000" dirty="0"/>
          </a:p>
        </p:txBody>
      </p:sp>
      <p:pic>
        <p:nvPicPr>
          <p:cNvPr id="6" name="image2.png" descr="BT_CI_2015.png"/>
          <p:cNvPicPr/>
          <p:nvPr/>
        </p:nvPicPr>
        <p:blipFill>
          <a:blip r:embed="rId2">
            <a:extLst/>
          </a:blip>
          <a:stretch>
            <a:fillRect/>
          </a:stretch>
        </p:blipFill>
        <p:spPr>
          <a:xfrm>
            <a:off x="6400800" y="152400"/>
            <a:ext cx="2545088" cy="745934"/>
          </a:xfrm>
          <a:prstGeom prst="rect">
            <a:avLst/>
          </a:prstGeom>
          <a:ln w="12700">
            <a:miter lim="400000"/>
          </a:ln>
        </p:spPr>
      </p:pic>
      <p:pic>
        <p:nvPicPr>
          <p:cNvPr id="7" name="Picture 6" descr="chu tren banh_8.3 (nho).jpg"/>
          <p:cNvPicPr>
            <a:picLocks noChangeAspect="1"/>
          </p:cNvPicPr>
          <p:nvPr/>
        </p:nvPicPr>
        <p:blipFill>
          <a:blip r:embed="rId3"/>
          <a:srcRect l="23333" r="24815" b="48889"/>
          <a:stretch>
            <a:fillRect/>
          </a:stretch>
        </p:blipFill>
        <p:spPr>
          <a:xfrm>
            <a:off x="838200" y="1524000"/>
            <a:ext cx="2667000" cy="3505200"/>
          </a:xfrm>
          <a:prstGeom prst="rect">
            <a:avLst/>
          </a:prstGeom>
        </p:spPr>
      </p:pic>
      <p:sp>
        <p:nvSpPr>
          <p:cNvPr id="11" name="TextBox 10"/>
          <p:cNvSpPr txBox="1"/>
          <p:nvPr/>
        </p:nvSpPr>
        <p:spPr>
          <a:xfrm>
            <a:off x="3733800" y="3200400"/>
            <a:ext cx="2819400" cy="646331"/>
          </a:xfrm>
          <a:prstGeom prst="rect">
            <a:avLst/>
          </a:prstGeom>
          <a:noFill/>
        </p:spPr>
        <p:txBody>
          <a:bodyPr wrap="square" rtlCol="0">
            <a:spAutoFit/>
          </a:bodyPr>
          <a:lstStyle/>
          <a:p>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phiến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socola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sẵn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bánh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chữ</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Pitaschio</a:t>
            </a:r>
            <a:r>
              <a:rPr lang="en-US" dirty="0" smtClean="0"/>
              <a:t> health </a:t>
            </a:r>
            <a:r>
              <a:rPr lang="en-US" dirty="0" err="1" smtClean="0"/>
              <a:t>benifits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71155234"/>
              </p:ext>
            </p:extLst>
          </p:nvPr>
        </p:nvGraphicFramePr>
        <p:xfrm>
          <a:off x="381000" y="1676400"/>
          <a:ext cx="4123754" cy="4676863"/>
        </p:xfrm>
        <a:graphic>
          <a:graphicData uri="http://schemas.openxmlformats.org/drawingml/2006/table">
            <a:tbl>
              <a:tblPr/>
              <a:tblGrid>
                <a:gridCol w="1856244"/>
                <a:gridCol w="2267510"/>
              </a:tblGrid>
              <a:tr h="283759">
                <a:tc>
                  <a:txBody>
                    <a:bodyPr/>
                    <a:lstStyle/>
                    <a:p>
                      <a:pPr algn="ctr"/>
                      <a:r>
                        <a:rPr lang="en-US" sz="500" b="1" dirty="0"/>
                        <a:t>Nutrients</a:t>
                      </a:r>
                      <a:endParaRPr lang="en-US" sz="500" dirty="0"/>
                    </a:p>
                  </a:txBody>
                  <a:tcPr marL="25704" marR="25704" marT="25704" marB="25704" anchor="ctr">
                    <a:lnL>
                      <a:noFill/>
                    </a:lnL>
                    <a:lnR>
                      <a:noFill/>
                    </a:lnR>
                    <a:lnT>
                      <a:noFill/>
                    </a:lnT>
                    <a:lnB>
                      <a:noFill/>
                    </a:lnB>
                    <a:solidFill>
                      <a:srgbClr val="EE9A4D"/>
                    </a:solidFill>
                  </a:tcPr>
                </a:tc>
                <a:tc>
                  <a:txBody>
                    <a:bodyPr/>
                    <a:lstStyle/>
                    <a:p>
                      <a:pPr algn="ctr"/>
                      <a:r>
                        <a:rPr lang="en-US" sz="500" b="1"/>
                        <a:t>Nutritional Value of Pistachio (per 100 grams)</a:t>
                      </a:r>
                      <a:endParaRPr lang="en-US" sz="500"/>
                    </a:p>
                  </a:txBody>
                  <a:tcPr marL="25704" marR="25704" marT="25704" marB="25704" anchor="ctr">
                    <a:lnL>
                      <a:noFill/>
                    </a:lnL>
                    <a:lnR>
                      <a:noFill/>
                    </a:lnR>
                    <a:lnT>
                      <a:noFill/>
                    </a:lnT>
                    <a:lnB>
                      <a:noFill/>
                    </a:lnB>
                    <a:solidFill>
                      <a:srgbClr val="EE9A4D"/>
                    </a:solidFill>
                  </a:tcPr>
                </a:tc>
              </a:tr>
              <a:tr h="129318">
                <a:tc>
                  <a:txBody>
                    <a:bodyPr/>
                    <a:lstStyle/>
                    <a:p>
                      <a:r>
                        <a:rPr lang="en-US" sz="500"/>
                        <a:t>Total Fat</a:t>
                      </a:r>
                    </a:p>
                  </a:txBody>
                  <a:tcPr marL="25704" marR="25704" marT="25704" marB="25704" anchor="ctr">
                    <a:lnL>
                      <a:noFill/>
                    </a:lnL>
                    <a:lnR>
                      <a:noFill/>
                    </a:lnR>
                    <a:lnT>
                      <a:noFill/>
                    </a:lnT>
                    <a:lnB>
                      <a:noFill/>
                    </a:lnB>
                    <a:solidFill>
                      <a:srgbClr val="FFFFFF"/>
                    </a:solidFill>
                  </a:tcPr>
                </a:tc>
                <a:tc>
                  <a:txBody>
                    <a:bodyPr/>
                    <a:lstStyle/>
                    <a:p>
                      <a:pPr algn="ctr"/>
                      <a:r>
                        <a:rPr lang="en-US" sz="500"/>
                        <a:t>46 g (71%)</a:t>
                      </a:r>
                    </a:p>
                  </a:txBody>
                  <a:tcPr marL="25704" marR="25704" marT="25704" marB="25704" anchor="ctr">
                    <a:lnL>
                      <a:noFill/>
                    </a:lnL>
                    <a:lnR>
                      <a:noFill/>
                    </a:lnR>
                    <a:lnT>
                      <a:noFill/>
                    </a:lnT>
                    <a:lnB>
                      <a:noFill/>
                    </a:lnB>
                    <a:solidFill>
                      <a:srgbClr val="FFFFFF"/>
                    </a:solidFill>
                  </a:tcPr>
                </a:tc>
              </a:tr>
              <a:tr h="129318">
                <a:tc>
                  <a:txBody>
                    <a:bodyPr/>
                    <a:lstStyle/>
                    <a:p>
                      <a:r>
                        <a:rPr lang="en-US" sz="500"/>
                        <a:t>Cholesterol</a:t>
                      </a:r>
                    </a:p>
                  </a:txBody>
                  <a:tcPr marL="25704" marR="25704" marT="25704" marB="25704" anchor="ctr">
                    <a:lnL>
                      <a:noFill/>
                    </a:lnL>
                    <a:lnR>
                      <a:noFill/>
                    </a:lnR>
                    <a:lnT>
                      <a:noFill/>
                    </a:lnT>
                    <a:lnB>
                      <a:noFill/>
                    </a:lnB>
                    <a:solidFill>
                      <a:srgbClr val="FFFFFF"/>
                    </a:solidFill>
                  </a:tcPr>
                </a:tc>
                <a:tc>
                  <a:txBody>
                    <a:bodyPr/>
                    <a:lstStyle/>
                    <a:p>
                      <a:pPr algn="ctr"/>
                      <a:r>
                        <a:rPr lang="en-US" sz="500"/>
                        <a:t>0 mg (0%)</a:t>
                      </a:r>
                    </a:p>
                  </a:txBody>
                  <a:tcPr marL="25704" marR="25704" marT="25704" marB="25704" anchor="ctr">
                    <a:lnL>
                      <a:noFill/>
                    </a:lnL>
                    <a:lnR>
                      <a:noFill/>
                    </a:lnR>
                    <a:lnT>
                      <a:noFill/>
                    </a:lnT>
                    <a:lnB>
                      <a:noFill/>
                    </a:lnB>
                    <a:solidFill>
                      <a:srgbClr val="FFFFFF"/>
                    </a:solidFill>
                  </a:tcPr>
                </a:tc>
              </a:tr>
              <a:tr h="129318">
                <a:tc>
                  <a:txBody>
                    <a:bodyPr/>
                    <a:lstStyle/>
                    <a:p>
                      <a:r>
                        <a:rPr lang="en-US" sz="500"/>
                        <a:t>Sodium</a:t>
                      </a:r>
                    </a:p>
                  </a:txBody>
                  <a:tcPr marL="25704" marR="25704" marT="25704" marB="25704" anchor="ctr">
                    <a:lnL>
                      <a:noFill/>
                    </a:lnL>
                    <a:lnR>
                      <a:noFill/>
                    </a:lnR>
                    <a:lnT>
                      <a:noFill/>
                    </a:lnT>
                    <a:lnB>
                      <a:noFill/>
                    </a:lnB>
                    <a:solidFill>
                      <a:srgbClr val="FFFFFF"/>
                    </a:solidFill>
                  </a:tcPr>
                </a:tc>
                <a:tc>
                  <a:txBody>
                    <a:bodyPr/>
                    <a:lstStyle/>
                    <a:p>
                      <a:pPr algn="ctr"/>
                      <a:r>
                        <a:rPr lang="en-US" sz="500"/>
                        <a:t>405 mg (17%)</a:t>
                      </a:r>
                    </a:p>
                  </a:txBody>
                  <a:tcPr marL="25704" marR="25704" marT="25704" marB="25704" anchor="ctr">
                    <a:lnL>
                      <a:noFill/>
                    </a:lnL>
                    <a:lnR>
                      <a:noFill/>
                    </a:lnR>
                    <a:lnT>
                      <a:noFill/>
                    </a:lnT>
                    <a:lnB>
                      <a:noFill/>
                    </a:lnB>
                    <a:solidFill>
                      <a:srgbClr val="FFFFFF"/>
                    </a:solidFill>
                  </a:tcPr>
                </a:tc>
              </a:tr>
              <a:tr h="206538">
                <a:tc>
                  <a:txBody>
                    <a:bodyPr/>
                    <a:lstStyle/>
                    <a:p>
                      <a:r>
                        <a:rPr lang="en-US" sz="500"/>
                        <a:t>Total Carbohydrate</a:t>
                      </a:r>
                    </a:p>
                  </a:txBody>
                  <a:tcPr marL="25704" marR="25704" marT="25704" marB="25704" anchor="ctr">
                    <a:lnL>
                      <a:noFill/>
                    </a:lnL>
                    <a:lnR>
                      <a:noFill/>
                    </a:lnR>
                    <a:lnT>
                      <a:noFill/>
                    </a:lnT>
                    <a:lnB>
                      <a:noFill/>
                    </a:lnB>
                    <a:solidFill>
                      <a:srgbClr val="FFFFFF"/>
                    </a:solidFill>
                  </a:tcPr>
                </a:tc>
                <a:tc>
                  <a:txBody>
                    <a:bodyPr/>
                    <a:lstStyle/>
                    <a:p>
                      <a:pPr algn="ctr"/>
                      <a:r>
                        <a:rPr lang="en-US" sz="500"/>
                        <a:t>27 g (9%)</a:t>
                      </a:r>
                    </a:p>
                  </a:txBody>
                  <a:tcPr marL="25704" marR="25704" marT="25704" marB="25704" anchor="ctr">
                    <a:lnL>
                      <a:noFill/>
                    </a:lnL>
                    <a:lnR>
                      <a:noFill/>
                    </a:lnR>
                    <a:lnT>
                      <a:noFill/>
                    </a:lnT>
                    <a:lnB>
                      <a:noFill/>
                    </a:lnB>
                    <a:solidFill>
                      <a:srgbClr val="FFFFFF"/>
                    </a:solidFill>
                  </a:tcPr>
                </a:tc>
              </a:tr>
              <a:tr h="129318">
                <a:tc>
                  <a:txBody>
                    <a:bodyPr/>
                    <a:lstStyle/>
                    <a:p>
                      <a:r>
                        <a:rPr lang="en-US" sz="500"/>
                        <a:t>Dietary fiber</a:t>
                      </a:r>
                    </a:p>
                  </a:txBody>
                  <a:tcPr marL="25704" marR="25704" marT="25704" marB="25704" anchor="ctr">
                    <a:lnL>
                      <a:noFill/>
                    </a:lnL>
                    <a:lnR>
                      <a:noFill/>
                    </a:lnR>
                    <a:lnT>
                      <a:noFill/>
                    </a:lnT>
                    <a:lnB>
                      <a:noFill/>
                    </a:lnB>
                    <a:solidFill>
                      <a:srgbClr val="FFFFFF"/>
                    </a:solidFill>
                  </a:tcPr>
                </a:tc>
                <a:tc>
                  <a:txBody>
                    <a:bodyPr/>
                    <a:lstStyle/>
                    <a:p>
                      <a:pPr algn="ctr"/>
                      <a:r>
                        <a:rPr lang="en-US" sz="500"/>
                        <a:t>10 g (41%)</a:t>
                      </a:r>
                    </a:p>
                  </a:txBody>
                  <a:tcPr marL="25704" marR="25704" marT="25704" marB="25704" anchor="ctr">
                    <a:lnL>
                      <a:noFill/>
                    </a:lnL>
                    <a:lnR>
                      <a:noFill/>
                    </a:lnR>
                    <a:lnT>
                      <a:noFill/>
                    </a:lnT>
                    <a:lnB>
                      <a:noFill/>
                    </a:lnB>
                    <a:solidFill>
                      <a:srgbClr val="FFFFFF"/>
                    </a:solidFill>
                  </a:tcPr>
                </a:tc>
              </a:tr>
              <a:tr h="129318">
                <a:tc>
                  <a:txBody>
                    <a:bodyPr/>
                    <a:lstStyle/>
                    <a:p>
                      <a:r>
                        <a:rPr lang="en-US" sz="500"/>
                        <a:t>Sugars</a:t>
                      </a:r>
                    </a:p>
                  </a:txBody>
                  <a:tcPr marL="25704" marR="25704" marT="25704" marB="25704" anchor="ctr">
                    <a:lnL>
                      <a:noFill/>
                    </a:lnL>
                    <a:lnR>
                      <a:noFill/>
                    </a:lnR>
                    <a:lnT>
                      <a:noFill/>
                    </a:lnT>
                    <a:lnB>
                      <a:noFill/>
                    </a:lnB>
                    <a:solidFill>
                      <a:srgbClr val="FFFFFF"/>
                    </a:solidFill>
                  </a:tcPr>
                </a:tc>
                <a:tc>
                  <a:txBody>
                    <a:bodyPr/>
                    <a:lstStyle/>
                    <a:p>
                      <a:pPr algn="ctr"/>
                      <a:r>
                        <a:rPr lang="en-US" sz="500"/>
                        <a:t>8 g</a:t>
                      </a:r>
                    </a:p>
                  </a:txBody>
                  <a:tcPr marL="25704" marR="25704" marT="25704" marB="25704" anchor="ctr">
                    <a:lnL>
                      <a:noFill/>
                    </a:lnL>
                    <a:lnR>
                      <a:noFill/>
                    </a:lnR>
                    <a:lnT>
                      <a:noFill/>
                    </a:lnT>
                    <a:lnB>
                      <a:noFill/>
                    </a:lnB>
                    <a:solidFill>
                      <a:srgbClr val="FFFFFF"/>
                    </a:solidFill>
                  </a:tcPr>
                </a:tc>
              </a:tr>
              <a:tr h="129318">
                <a:tc>
                  <a:txBody>
                    <a:bodyPr/>
                    <a:lstStyle/>
                    <a:p>
                      <a:r>
                        <a:rPr lang="en-US" sz="500"/>
                        <a:t>Protein</a:t>
                      </a:r>
                    </a:p>
                  </a:txBody>
                  <a:tcPr marL="25704" marR="25704" marT="25704" marB="25704" anchor="ctr">
                    <a:lnL>
                      <a:noFill/>
                    </a:lnL>
                    <a:lnR>
                      <a:noFill/>
                    </a:lnR>
                    <a:lnT>
                      <a:noFill/>
                    </a:lnT>
                    <a:lnB>
                      <a:noFill/>
                    </a:lnB>
                    <a:solidFill>
                      <a:srgbClr val="FFFFFF"/>
                    </a:solidFill>
                  </a:tcPr>
                </a:tc>
                <a:tc>
                  <a:txBody>
                    <a:bodyPr/>
                    <a:lstStyle/>
                    <a:p>
                      <a:pPr algn="ctr"/>
                      <a:r>
                        <a:rPr lang="en-US" sz="500"/>
                        <a:t>21 g (43%)</a:t>
                      </a:r>
                    </a:p>
                  </a:txBody>
                  <a:tcPr marL="25704" marR="25704" marT="25704" marB="25704" anchor="ctr">
                    <a:lnL>
                      <a:noFill/>
                    </a:lnL>
                    <a:lnR>
                      <a:noFill/>
                    </a:lnR>
                    <a:lnT>
                      <a:noFill/>
                    </a:lnT>
                    <a:lnB>
                      <a:noFill/>
                    </a:lnB>
                    <a:solidFill>
                      <a:srgbClr val="FFFFFF"/>
                    </a:solidFill>
                  </a:tcPr>
                </a:tc>
              </a:tr>
              <a:tr h="129318">
                <a:tc>
                  <a:txBody>
                    <a:bodyPr/>
                    <a:lstStyle/>
                    <a:p>
                      <a:r>
                        <a:rPr lang="en-US" sz="500" dirty="0"/>
                        <a:t>Vitamin A</a:t>
                      </a:r>
                    </a:p>
                  </a:txBody>
                  <a:tcPr marL="25704" marR="25704" marT="25704" marB="25704" anchor="ctr">
                    <a:lnL>
                      <a:noFill/>
                    </a:lnL>
                    <a:lnR>
                      <a:noFill/>
                    </a:lnR>
                    <a:lnT>
                      <a:noFill/>
                    </a:lnT>
                    <a:lnB>
                      <a:noFill/>
                    </a:lnB>
                    <a:solidFill>
                      <a:srgbClr val="FFFFFF"/>
                    </a:solidFill>
                  </a:tcPr>
                </a:tc>
                <a:tc>
                  <a:txBody>
                    <a:bodyPr/>
                    <a:lstStyle/>
                    <a:p>
                      <a:pPr algn="ctr"/>
                      <a:r>
                        <a:rPr lang="en-US" sz="500"/>
                        <a:t>262 IU (5%)</a:t>
                      </a:r>
                    </a:p>
                  </a:txBody>
                  <a:tcPr marL="25704" marR="25704" marT="25704" marB="25704" anchor="ctr">
                    <a:lnL>
                      <a:noFill/>
                    </a:lnL>
                    <a:lnR>
                      <a:noFill/>
                    </a:lnR>
                    <a:lnT>
                      <a:noFill/>
                    </a:lnT>
                    <a:lnB>
                      <a:noFill/>
                    </a:lnB>
                    <a:solidFill>
                      <a:srgbClr val="FFFFFF"/>
                    </a:solidFill>
                  </a:tcPr>
                </a:tc>
              </a:tr>
              <a:tr h="129318">
                <a:tc>
                  <a:txBody>
                    <a:bodyPr/>
                    <a:lstStyle/>
                    <a:p>
                      <a:r>
                        <a:rPr lang="en-US" sz="500" dirty="0"/>
                        <a:t>Vitamin C</a:t>
                      </a:r>
                    </a:p>
                  </a:txBody>
                  <a:tcPr marL="25704" marR="25704" marT="25704" marB="25704" anchor="ctr">
                    <a:lnL>
                      <a:noFill/>
                    </a:lnL>
                    <a:lnR>
                      <a:noFill/>
                    </a:lnR>
                    <a:lnT>
                      <a:noFill/>
                    </a:lnT>
                    <a:lnB>
                      <a:noFill/>
                    </a:lnB>
                    <a:solidFill>
                      <a:srgbClr val="FFFFFF"/>
                    </a:solidFill>
                  </a:tcPr>
                </a:tc>
                <a:tc>
                  <a:txBody>
                    <a:bodyPr/>
                    <a:lstStyle/>
                    <a:p>
                      <a:pPr algn="ctr"/>
                      <a:r>
                        <a:rPr lang="en-US" sz="500"/>
                        <a:t>2.3 mg (4%)</a:t>
                      </a:r>
                    </a:p>
                  </a:txBody>
                  <a:tcPr marL="25704" marR="25704" marT="25704" marB="25704" anchor="ctr">
                    <a:lnL>
                      <a:noFill/>
                    </a:lnL>
                    <a:lnR>
                      <a:noFill/>
                    </a:lnR>
                    <a:lnT>
                      <a:noFill/>
                    </a:lnT>
                    <a:lnB>
                      <a:noFill/>
                    </a:lnB>
                    <a:solidFill>
                      <a:srgbClr val="FFFFFF"/>
                    </a:solidFill>
                  </a:tcPr>
                </a:tc>
              </a:tr>
              <a:tr h="129318">
                <a:tc>
                  <a:txBody>
                    <a:bodyPr/>
                    <a:lstStyle/>
                    <a:p>
                      <a:r>
                        <a:rPr lang="en-US" sz="500"/>
                        <a:t>Vitamin K</a:t>
                      </a:r>
                    </a:p>
                  </a:txBody>
                  <a:tcPr marL="25704" marR="25704" marT="25704" marB="25704" anchor="ctr">
                    <a:lnL>
                      <a:noFill/>
                    </a:lnL>
                    <a:lnR>
                      <a:noFill/>
                    </a:lnR>
                    <a:lnT>
                      <a:noFill/>
                    </a:lnT>
                    <a:lnB>
                      <a:noFill/>
                    </a:lnB>
                    <a:solidFill>
                      <a:srgbClr val="FFFFFF"/>
                    </a:solidFill>
                  </a:tcPr>
                </a:tc>
                <a:tc>
                  <a:txBody>
                    <a:bodyPr/>
                    <a:lstStyle/>
                    <a:p>
                      <a:pPr algn="ctr"/>
                      <a:r>
                        <a:rPr lang="en-US" sz="500"/>
                        <a:t>13.2 mcg (16%)</a:t>
                      </a:r>
                    </a:p>
                  </a:txBody>
                  <a:tcPr marL="25704" marR="25704" marT="25704" marB="25704" anchor="ctr">
                    <a:lnL>
                      <a:noFill/>
                    </a:lnL>
                    <a:lnR>
                      <a:noFill/>
                    </a:lnR>
                    <a:lnT>
                      <a:noFill/>
                    </a:lnT>
                    <a:lnB>
                      <a:noFill/>
                    </a:lnB>
                    <a:solidFill>
                      <a:srgbClr val="FFFFFF"/>
                    </a:solidFill>
                  </a:tcPr>
                </a:tc>
              </a:tr>
              <a:tr h="206538">
                <a:tc>
                  <a:txBody>
                    <a:bodyPr/>
                    <a:lstStyle/>
                    <a:p>
                      <a:r>
                        <a:rPr lang="en-US" sz="500"/>
                        <a:t>Vitamin B1 (Thiamin)</a:t>
                      </a:r>
                    </a:p>
                  </a:txBody>
                  <a:tcPr marL="25704" marR="25704" marT="25704" marB="25704" anchor="ctr">
                    <a:lnL>
                      <a:noFill/>
                    </a:lnL>
                    <a:lnR>
                      <a:noFill/>
                    </a:lnR>
                    <a:lnT>
                      <a:noFill/>
                    </a:lnT>
                    <a:lnB>
                      <a:noFill/>
                    </a:lnB>
                    <a:solidFill>
                      <a:srgbClr val="FFFFFF"/>
                    </a:solidFill>
                  </a:tcPr>
                </a:tc>
                <a:tc>
                  <a:txBody>
                    <a:bodyPr/>
                    <a:lstStyle/>
                    <a:p>
                      <a:pPr algn="ctr"/>
                      <a:r>
                        <a:rPr lang="en-US" sz="500"/>
                        <a:t>0.8 mg (56%)</a:t>
                      </a:r>
                    </a:p>
                  </a:txBody>
                  <a:tcPr marL="25704" marR="25704" marT="25704" marB="25704" anchor="ctr">
                    <a:lnL>
                      <a:noFill/>
                    </a:lnL>
                    <a:lnR>
                      <a:noFill/>
                    </a:lnR>
                    <a:lnT>
                      <a:noFill/>
                    </a:lnT>
                    <a:lnB>
                      <a:noFill/>
                    </a:lnB>
                    <a:solidFill>
                      <a:srgbClr val="FFFFFF"/>
                    </a:solidFill>
                  </a:tcPr>
                </a:tc>
              </a:tr>
              <a:tr h="206538">
                <a:tc>
                  <a:txBody>
                    <a:bodyPr/>
                    <a:lstStyle/>
                    <a:p>
                      <a:r>
                        <a:rPr lang="en-US" sz="500"/>
                        <a:t>Vitamin B2 (Riboflavin)</a:t>
                      </a:r>
                    </a:p>
                  </a:txBody>
                  <a:tcPr marL="25704" marR="25704" marT="25704" marB="25704" anchor="ctr">
                    <a:lnL>
                      <a:noFill/>
                    </a:lnL>
                    <a:lnR>
                      <a:noFill/>
                    </a:lnR>
                    <a:lnT>
                      <a:noFill/>
                    </a:lnT>
                    <a:lnB>
                      <a:noFill/>
                    </a:lnB>
                    <a:solidFill>
                      <a:srgbClr val="FFFFFF"/>
                    </a:solidFill>
                  </a:tcPr>
                </a:tc>
                <a:tc>
                  <a:txBody>
                    <a:bodyPr/>
                    <a:lstStyle/>
                    <a:p>
                      <a:pPr algn="ctr"/>
                      <a:r>
                        <a:rPr lang="en-US" sz="500"/>
                        <a:t>0.2 mg (9%)</a:t>
                      </a:r>
                    </a:p>
                  </a:txBody>
                  <a:tcPr marL="25704" marR="25704" marT="25704" marB="25704" anchor="ctr">
                    <a:lnL>
                      <a:noFill/>
                    </a:lnL>
                    <a:lnR>
                      <a:noFill/>
                    </a:lnR>
                    <a:lnT>
                      <a:noFill/>
                    </a:lnT>
                    <a:lnB>
                      <a:noFill/>
                    </a:lnB>
                    <a:solidFill>
                      <a:srgbClr val="FFFFFF"/>
                    </a:solidFill>
                  </a:tcPr>
                </a:tc>
              </a:tr>
              <a:tr h="206538">
                <a:tc>
                  <a:txBody>
                    <a:bodyPr/>
                    <a:lstStyle/>
                    <a:p>
                      <a:r>
                        <a:rPr lang="en-US" sz="500"/>
                        <a:t>Vitamin B3 (Niacin)</a:t>
                      </a:r>
                    </a:p>
                  </a:txBody>
                  <a:tcPr marL="25704" marR="25704" marT="25704" marB="25704" anchor="ctr">
                    <a:lnL>
                      <a:noFill/>
                    </a:lnL>
                    <a:lnR>
                      <a:noFill/>
                    </a:lnR>
                    <a:lnT>
                      <a:noFill/>
                    </a:lnT>
                    <a:lnB>
                      <a:noFill/>
                    </a:lnB>
                    <a:solidFill>
                      <a:srgbClr val="FFFFFF"/>
                    </a:solidFill>
                  </a:tcPr>
                </a:tc>
                <a:tc>
                  <a:txBody>
                    <a:bodyPr/>
                    <a:lstStyle/>
                    <a:p>
                      <a:pPr algn="ctr"/>
                      <a:r>
                        <a:rPr lang="en-US" sz="500"/>
                        <a:t>1.4 mg (7%)</a:t>
                      </a:r>
                    </a:p>
                  </a:txBody>
                  <a:tcPr marL="25704" marR="25704" marT="25704" marB="25704" anchor="ctr">
                    <a:lnL>
                      <a:noFill/>
                    </a:lnL>
                    <a:lnR>
                      <a:noFill/>
                    </a:lnR>
                    <a:lnT>
                      <a:noFill/>
                    </a:lnT>
                    <a:lnB>
                      <a:noFill/>
                    </a:lnB>
                    <a:solidFill>
                      <a:srgbClr val="FFFFFF"/>
                    </a:solidFill>
                  </a:tcPr>
                </a:tc>
              </a:tr>
              <a:tr h="206538">
                <a:tc>
                  <a:txBody>
                    <a:bodyPr/>
                    <a:lstStyle/>
                    <a:p>
                      <a:r>
                        <a:rPr lang="en-US" sz="500"/>
                        <a:t>Vitamin B6 (Pyridoxine)</a:t>
                      </a:r>
                    </a:p>
                  </a:txBody>
                  <a:tcPr marL="25704" marR="25704" marT="25704" marB="25704" anchor="ctr">
                    <a:lnL>
                      <a:noFill/>
                    </a:lnL>
                    <a:lnR>
                      <a:noFill/>
                    </a:lnR>
                    <a:lnT>
                      <a:noFill/>
                    </a:lnT>
                    <a:lnB>
                      <a:noFill/>
                    </a:lnB>
                    <a:solidFill>
                      <a:srgbClr val="FFFFFF"/>
                    </a:solidFill>
                  </a:tcPr>
                </a:tc>
                <a:tc>
                  <a:txBody>
                    <a:bodyPr/>
                    <a:lstStyle/>
                    <a:p>
                      <a:pPr algn="ctr"/>
                      <a:r>
                        <a:rPr lang="en-US" sz="500"/>
                        <a:t>1.3 mg (64%)</a:t>
                      </a:r>
                    </a:p>
                  </a:txBody>
                  <a:tcPr marL="25704" marR="25704" marT="25704" marB="25704" anchor="ctr">
                    <a:lnL>
                      <a:noFill/>
                    </a:lnL>
                    <a:lnR>
                      <a:noFill/>
                    </a:lnR>
                    <a:lnT>
                      <a:noFill/>
                    </a:lnT>
                    <a:lnB>
                      <a:noFill/>
                    </a:lnB>
                    <a:solidFill>
                      <a:srgbClr val="FFFFFF"/>
                    </a:solidFill>
                  </a:tcPr>
                </a:tc>
              </a:tr>
              <a:tr h="206538">
                <a:tc>
                  <a:txBody>
                    <a:bodyPr/>
                    <a:lstStyle/>
                    <a:p>
                      <a:r>
                        <a:rPr lang="en-US" sz="500"/>
                        <a:t>Vitamin B9 (Folate)</a:t>
                      </a:r>
                    </a:p>
                  </a:txBody>
                  <a:tcPr marL="25704" marR="25704" marT="25704" marB="25704" anchor="ctr">
                    <a:lnL>
                      <a:noFill/>
                    </a:lnL>
                    <a:lnR>
                      <a:noFill/>
                    </a:lnR>
                    <a:lnT>
                      <a:noFill/>
                    </a:lnT>
                    <a:lnB>
                      <a:noFill/>
                    </a:lnB>
                    <a:solidFill>
                      <a:srgbClr val="FFFFFF"/>
                    </a:solidFill>
                  </a:tcPr>
                </a:tc>
                <a:tc>
                  <a:txBody>
                    <a:bodyPr/>
                    <a:lstStyle/>
                    <a:p>
                      <a:pPr algn="ctr"/>
                      <a:r>
                        <a:rPr lang="en-US" sz="500"/>
                        <a:t>50.0 mcg (12%)</a:t>
                      </a:r>
                    </a:p>
                  </a:txBody>
                  <a:tcPr marL="25704" marR="25704" marT="25704" marB="25704" anchor="ctr">
                    <a:lnL>
                      <a:noFill/>
                    </a:lnL>
                    <a:lnR>
                      <a:noFill/>
                    </a:lnR>
                    <a:lnT>
                      <a:noFill/>
                    </a:lnT>
                    <a:lnB>
                      <a:noFill/>
                    </a:lnB>
                    <a:solidFill>
                      <a:srgbClr val="FFFFFF"/>
                    </a:solidFill>
                  </a:tcPr>
                </a:tc>
              </a:tr>
              <a:tr h="129318">
                <a:tc>
                  <a:txBody>
                    <a:bodyPr/>
                    <a:lstStyle/>
                    <a:p>
                      <a:r>
                        <a:rPr lang="en-US" sz="500"/>
                        <a:t>Calcium</a:t>
                      </a:r>
                    </a:p>
                  </a:txBody>
                  <a:tcPr marL="25704" marR="25704" marT="25704" marB="25704" anchor="ctr">
                    <a:lnL>
                      <a:noFill/>
                    </a:lnL>
                    <a:lnR>
                      <a:noFill/>
                    </a:lnR>
                    <a:lnT>
                      <a:noFill/>
                    </a:lnT>
                    <a:lnB>
                      <a:noFill/>
                    </a:lnB>
                    <a:solidFill>
                      <a:srgbClr val="FFFFFF"/>
                    </a:solidFill>
                  </a:tcPr>
                </a:tc>
                <a:tc>
                  <a:txBody>
                    <a:bodyPr/>
                    <a:lstStyle/>
                    <a:p>
                      <a:pPr algn="ctr"/>
                      <a:r>
                        <a:rPr lang="en-US" sz="500"/>
                        <a:t>110.0 mg (11%)</a:t>
                      </a:r>
                    </a:p>
                  </a:txBody>
                  <a:tcPr marL="25704" marR="25704" marT="25704" marB="25704" anchor="ctr">
                    <a:lnL>
                      <a:noFill/>
                    </a:lnL>
                    <a:lnR>
                      <a:noFill/>
                    </a:lnR>
                    <a:lnT>
                      <a:noFill/>
                    </a:lnT>
                    <a:lnB>
                      <a:noFill/>
                    </a:lnB>
                    <a:solidFill>
                      <a:srgbClr val="FFFFFF"/>
                    </a:solidFill>
                  </a:tcPr>
                </a:tc>
              </a:tr>
              <a:tr h="129318">
                <a:tc>
                  <a:txBody>
                    <a:bodyPr/>
                    <a:lstStyle/>
                    <a:p>
                      <a:r>
                        <a:rPr lang="en-US" sz="500"/>
                        <a:t>Iron</a:t>
                      </a:r>
                    </a:p>
                  </a:txBody>
                  <a:tcPr marL="25704" marR="25704" marT="25704" marB="25704" anchor="ctr">
                    <a:lnL>
                      <a:noFill/>
                    </a:lnL>
                    <a:lnR>
                      <a:noFill/>
                    </a:lnR>
                    <a:lnT>
                      <a:noFill/>
                    </a:lnT>
                    <a:lnB>
                      <a:noFill/>
                    </a:lnB>
                    <a:solidFill>
                      <a:srgbClr val="FFFFFF"/>
                    </a:solidFill>
                  </a:tcPr>
                </a:tc>
                <a:tc>
                  <a:txBody>
                    <a:bodyPr/>
                    <a:lstStyle/>
                    <a:p>
                      <a:pPr algn="ctr"/>
                      <a:r>
                        <a:rPr lang="en-US" sz="500"/>
                        <a:t>4.2 mg (23%)</a:t>
                      </a:r>
                    </a:p>
                  </a:txBody>
                  <a:tcPr marL="25704" marR="25704" marT="25704" marB="25704" anchor="ctr">
                    <a:lnL>
                      <a:noFill/>
                    </a:lnL>
                    <a:lnR>
                      <a:noFill/>
                    </a:lnR>
                    <a:lnT>
                      <a:noFill/>
                    </a:lnT>
                    <a:lnB>
                      <a:noFill/>
                    </a:lnB>
                    <a:solidFill>
                      <a:srgbClr val="FFFFFF"/>
                    </a:solidFill>
                  </a:tcPr>
                </a:tc>
              </a:tr>
              <a:tr h="129318">
                <a:tc>
                  <a:txBody>
                    <a:bodyPr/>
                    <a:lstStyle/>
                    <a:p>
                      <a:r>
                        <a:rPr lang="en-US" sz="500"/>
                        <a:t>Magnesium</a:t>
                      </a:r>
                    </a:p>
                  </a:txBody>
                  <a:tcPr marL="25704" marR="25704" marT="25704" marB="25704" anchor="ctr">
                    <a:lnL>
                      <a:noFill/>
                    </a:lnL>
                    <a:lnR>
                      <a:noFill/>
                    </a:lnR>
                    <a:lnT>
                      <a:noFill/>
                    </a:lnT>
                    <a:lnB>
                      <a:noFill/>
                    </a:lnB>
                    <a:solidFill>
                      <a:srgbClr val="FFFFFF"/>
                    </a:solidFill>
                  </a:tcPr>
                </a:tc>
                <a:tc>
                  <a:txBody>
                    <a:bodyPr/>
                    <a:lstStyle/>
                    <a:p>
                      <a:pPr algn="ctr"/>
                      <a:r>
                        <a:rPr lang="en-US" sz="500"/>
                        <a:t>120 mg (30%)</a:t>
                      </a:r>
                    </a:p>
                  </a:txBody>
                  <a:tcPr marL="25704" marR="25704" marT="25704" marB="25704" anchor="ctr">
                    <a:lnL>
                      <a:noFill/>
                    </a:lnL>
                    <a:lnR>
                      <a:noFill/>
                    </a:lnR>
                    <a:lnT>
                      <a:noFill/>
                    </a:lnT>
                    <a:lnB>
                      <a:noFill/>
                    </a:lnB>
                    <a:solidFill>
                      <a:srgbClr val="FFFFFF"/>
                    </a:solidFill>
                  </a:tcPr>
                </a:tc>
              </a:tr>
              <a:tr h="129318">
                <a:tc>
                  <a:txBody>
                    <a:bodyPr/>
                    <a:lstStyle/>
                    <a:p>
                      <a:r>
                        <a:rPr lang="en-US" sz="500"/>
                        <a:t>Phosphorous</a:t>
                      </a:r>
                    </a:p>
                  </a:txBody>
                  <a:tcPr marL="25704" marR="25704" marT="25704" marB="25704" anchor="ctr">
                    <a:lnL>
                      <a:noFill/>
                    </a:lnL>
                    <a:lnR>
                      <a:noFill/>
                    </a:lnR>
                    <a:lnT>
                      <a:noFill/>
                    </a:lnT>
                    <a:lnB>
                      <a:noFill/>
                    </a:lnB>
                    <a:solidFill>
                      <a:srgbClr val="FFFFFF"/>
                    </a:solidFill>
                  </a:tcPr>
                </a:tc>
                <a:tc>
                  <a:txBody>
                    <a:bodyPr/>
                    <a:lstStyle/>
                    <a:p>
                      <a:pPr algn="ctr"/>
                      <a:r>
                        <a:rPr lang="en-US" sz="500"/>
                        <a:t>485 mg (48%)</a:t>
                      </a:r>
                    </a:p>
                  </a:txBody>
                  <a:tcPr marL="25704" marR="25704" marT="25704" marB="25704" anchor="ctr">
                    <a:lnL>
                      <a:noFill/>
                    </a:lnL>
                    <a:lnR>
                      <a:noFill/>
                    </a:lnR>
                    <a:lnT>
                      <a:noFill/>
                    </a:lnT>
                    <a:lnB>
                      <a:noFill/>
                    </a:lnB>
                    <a:solidFill>
                      <a:srgbClr val="FFFFFF"/>
                    </a:solidFill>
                  </a:tcPr>
                </a:tc>
              </a:tr>
              <a:tr h="129318">
                <a:tc>
                  <a:txBody>
                    <a:bodyPr/>
                    <a:lstStyle/>
                    <a:p>
                      <a:r>
                        <a:rPr lang="en-US" sz="500"/>
                        <a:t>Potassium</a:t>
                      </a:r>
                    </a:p>
                  </a:txBody>
                  <a:tcPr marL="25704" marR="25704" marT="25704" marB="25704" anchor="ctr">
                    <a:lnL>
                      <a:noFill/>
                    </a:lnL>
                    <a:lnR>
                      <a:noFill/>
                    </a:lnR>
                    <a:lnT>
                      <a:noFill/>
                    </a:lnT>
                    <a:lnB>
                      <a:noFill/>
                    </a:lnB>
                    <a:solidFill>
                      <a:srgbClr val="FFFFFF"/>
                    </a:solidFill>
                  </a:tcPr>
                </a:tc>
                <a:tc>
                  <a:txBody>
                    <a:bodyPr/>
                    <a:lstStyle/>
                    <a:p>
                      <a:pPr algn="ctr"/>
                      <a:r>
                        <a:rPr lang="en-US" sz="500"/>
                        <a:t>1042 mg (30%)</a:t>
                      </a:r>
                    </a:p>
                  </a:txBody>
                  <a:tcPr marL="25704" marR="25704" marT="25704" marB="25704" anchor="ctr">
                    <a:lnL>
                      <a:noFill/>
                    </a:lnL>
                    <a:lnR>
                      <a:noFill/>
                    </a:lnR>
                    <a:lnT>
                      <a:noFill/>
                    </a:lnT>
                    <a:lnB>
                      <a:noFill/>
                    </a:lnB>
                    <a:solidFill>
                      <a:srgbClr val="FFFFFF"/>
                    </a:solidFill>
                  </a:tcPr>
                </a:tc>
              </a:tr>
              <a:tr h="129318">
                <a:tc>
                  <a:txBody>
                    <a:bodyPr/>
                    <a:lstStyle/>
                    <a:p>
                      <a:r>
                        <a:rPr lang="en-US" sz="500"/>
                        <a:t>Zinc</a:t>
                      </a:r>
                    </a:p>
                  </a:txBody>
                  <a:tcPr marL="25704" marR="25704" marT="25704" marB="25704" anchor="ctr">
                    <a:lnL>
                      <a:noFill/>
                    </a:lnL>
                    <a:lnR>
                      <a:noFill/>
                    </a:lnR>
                    <a:lnT>
                      <a:noFill/>
                    </a:lnT>
                    <a:lnB>
                      <a:noFill/>
                    </a:lnB>
                    <a:solidFill>
                      <a:srgbClr val="FFFFFF"/>
                    </a:solidFill>
                  </a:tcPr>
                </a:tc>
                <a:tc>
                  <a:txBody>
                    <a:bodyPr/>
                    <a:lstStyle/>
                    <a:p>
                      <a:pPr algn="ctr"/>
                      <a:r>
                        <a:rPr lang="en-US" sz="500"/>
                        <a:t>2.3 mg (15%)</a:t>
                      </a:r>
                    </a:p>
                  </a:txBody>
                  <a:tcPr marL="25704" marR="25704" marT="25704" marB="25704" anchor="ctr">
                    <a:lnL>
                      <a:noFill/>
                    </a:lnL>
                    <a:lnR>
                      <a:noFill/>
                    </a:lnR>
                    <a:lnT>
                      <a:noFill/>
                    </a:lnT>
                    <a:lnB>
                      <a:noFill/>
                    </a:lnB>
                    <a:solidFill>
                      <a:srgbClr val="FFFFFF"/>
                    </a:solidFill>
                  </a:tcPr>
                </a:tc>
              </a:tr>
              <a:tr h="129318">
                <a:tc>
                  <a:txBody>
                    <a:bodyPr/>
                    <a:lstStyle/>
                    <a:p>
                      <a:r>
                        <a:rPr lang="en-US" sz="500"/>
                        <a:t>Copper</a:t>
                      </a:r>
                    </a:p>
                  </a:txBody>
                  <a:tcPr marL="25704" marR="25704" marT="25704" marB="25704" anchor="ctr">
                    <a:lnL>
                      <a:noFill/>
                    </a:lnL>
                    <a:lnR>
                      <a:noFill/>
                    </a:lnR>
                    <a:lnT>
                      <a:noFill/>
                    </a:lnT>
                    <a:lnB>
                      <a:noFill/>
                    </a:lnB>
                    <a:solidFill>
                      <a:srgbClr val="FFFFFF"/>
                    </a:solidFill>
                  </a:tcPr>
                </a:tc>
                <a:tc>
                  <a:txBody>
                    <a:bodyPr/>
                    <a:lstStyle/>
                    <a:p>
                      <a:pPr algn="ctr"/>
                      <a:r>
                        <a:rPr lang="en-US" sz="500"/>
                        <a:t>1.3 mg (66%)</a:t>
                      </a:r>
                    </a:p>
                  </a:txBody>
                  <a:tcPr marL="25704" marR="25704" marT="25704" marB="25704" anchor="ctr">
                    <a:lnL>
                      <a:noFill/>
                    </a:lnL>
                    <a:lnR>
                      <a:noFill/>
                    </a:lnR>
                    <a:lnT>
                      <a:noFill/>
                    </a:lnT>
                    <a:lnB>
                      <a:noFill/>
                    </a:lnB>
                    <a:solidFill>
                      <a:srgbClr val="FFFFFF"/>
                    </a:solidFill>
                  </a:tcPr>
                </a:tc>
              </a:tr>
              <a:tr h="129318">
                <a:tc>
                  <a:txBody>
                    <a:bodyPr/>
                    <a:lstStyle/>
                    <a:p>
                      <a:r>
                        <a:rPr lang="en-US" sz="500"/>
                        <a:t>Manganese</a:t>
                      </a:r>
                    </a:p>
                  </a:txBody>
                  <a:tcPr marL="25704" marR="25704" marT="25704" marB="25704" anchor="ctr">
                    <a:lnL>
                      <a:noFill/>
                    </a:lnL>
                    <a:lnR>
                      <a:noFill/>
                    </a:lnR>
                    <a:lnT>
                      <a:noFill/>
                    </a:lnT>
                    <a:lnB>
                      <a:noFill/>
                    </a:lnB>
                    <a:solidFill>
                      <a:srgbClr val="FFFFFF"/>
                    </a:solidFill>
                  </a:tcPr>
                </a:tc>
                <a:tc>
                  <a:txBody>
                    <a:bodyPr/>
                    <a:lstStyle/>
                    <a:p>
                      <a:pPr algn="ctr"/>
                      <a:r>
                        <a:rPr lang="en-US" sz="500"/>
                        <a:t>1.3 mg (64%)</a:t>
                      </a:r>
                    </a:p>
                  </a:txBody>
                  <a:tcPr marL="25704" marR="25704" marT="25704" marB="25704" anchor="ctr">
                    <a:lnL>
                      <a:noFill/>
                    </a:lnL>
                    <a:lnR>
                      <a:noFill/>
                    </a:lnR>
                    <a:lnT>
                      <a:noFill/>
                    </a:lnT>
                    <a:lnB>
                      <a:noFill/>
                    </a:lnB>
                    <a:solidFill>
                      <a:srgbClr val="FFFFFF"/>
                    </a:solidFill>
                  </a:tcPr>
                </a:tc>
              </a:tr>
              <a:tr h="129318">
                <a:tc>
                  <a:txBody>
                    <a:bodyPr/>
                    <a:lstStyle/>
                    <a:p>
                      <a:r>
                        <a:rPr lang="en-US" sz="500"/>
                        <a:t>Selenium</a:t>
                      </a:r>
                    </a:p>
                  </a:txBody>
                  <a:tcPr marL="25704" marR="25704" marT="25704" marB="25704" anchor="ctr">
                    <a:lnL>
                      <a:noFill/>
                    </a:lnL>
                    <a:lnR>
                      <a:noFill/>
                    </a:lnR>
                    <a:lnT>
                      <a:noFill/>
                    </a:lnT>
                    <a:lnB>
                      <a:noFill/>
                    </a:lnB>
                    <a:solidFill>
                      <a:srgbClr val="FFFFFF"/>
                    </a:solidFill>
                  </a:tcPr>
                </a:tc>
                <a:tc>
                  <a:txBody>
                    <a:bodyPr/>
                    <a:lstStyle/>
                    <a:p>
                      <a:pPr algn="ctr"/>
                      <a:r>
                        <a:rPr lang="en-US" sz="500"/>
                        <a:t>9.3 mcg (13%)</a:t>
                      </a:r>
                    </a:p>
                  </a:txBody>
                  <a:tcPr marL="25704" marR="25704" marT="25704" marB="25704" anchor="ctr">
                    <a:lnL>
                      <a:noFill/>
                    </a:lnL>
                    <a:lnR>
                      <a:noFill/>
                    </a:lnR>
                    <a:lnT>
                      <a:noFill/>
                    </a:lnT>
                    <a:lnB>
                      <a:noFill/>
                    </a:lnB>
                    <a:solidFill>
                      <a:srgbClr val="FFFFFF"/>
                    </a:solidFill>
                  </a:tcPr>
                </a:tc>
              </a:tr>
              <a:tr h="206538">
                <a:tc>
                  <a:txBody>
                    <a:bodyPr/>
                    <a:lstStyle/>
                    <a:p>
                      <a:r>
                        <a:rPr lang="en-US" sz="500"/>
                        <a:t>Total Omega-3 fatty acids</a:t>
                      </a:r>
                    </a:p>
                  </a:txBody>
                  <a:tcPr marL="25704" marR="25704" marT="25704" marB="25704" anchor="ctr">
                    <a:lnL>
                      <a:noFill/>
                    </a:lnL>
                    <a:lnR>
                      <a:noFill/>
                    </a:lnR>
                    <a:lnT>
                      <a:noFill/>
                    </a:lnT>
                    <a:lnB>
                      <a:noFill/>
                    </a:lnB>
                    <a:solidFill>
                      <a:srgbClr val="FFFFFF"/>
                    </a:solidFill>
                  </a:tcPr>
                </a:tc>
                <a:tc>
                  <a:txBody>
                    <a:bodyPr/>
                    <a:lstStyle/>
                    <a:p>
                      <a:pPr algn="ctr"/>
                      <a:r>
                        <a:rPr lang="en-US" sz="500"/>
                        <a:t>262 mg</a:t>
                      </a:r>
                    </a:p>
                  </a:txBody>
                  <a:tcPr marL="25704" marR="25704" marT="25704" marB="25704" anchor="ctr">
                    <a:lnL>
                      <a:noFill/>
                    </a:lnL>
                    <a:lnR>
                      <a:noFill/>
                    </a:lnR>
                    <a:lnT>
                      <a:noFill/>
                    </a:lnT>
                    <a:lnB>
                      <a:noFill/>
                    </a:lnB>
                    <a:solidFill>
                      <a:srgbClr val="FFFFFF"/>
                    </a:solidFill>
                  </a:tcPr>
                </a:tc>
              </a:tr>
              <a:tr h="206538">
                <a:tc>
                  <a:txBody>
                    <a:bodyPr/>
                    <a:lstStyle/>
                    <a:p>
                      <a:r>
                        <a:rPr lang="en-US" sz="500"/>
                        <a:t>Total Omega-6 fatty acids</a:t>
                      </a:r>
                    </a:p>
                  </a:txBody>
                  <a:tcPr marL="25704" marR="25704" marT="25704" marB="25704" anchor="ctr">
                    <a:lnL>
                      <a:noFill/>
                    </a:lnL>
                    <a:lnR>
                      <a:noFill/>
                    </a:lnR>
                    <a:lnT>
                      <a:noFill/>
                    </a:lnT>
                    <a:lnB>
                      <a:noFill/>
                    </a:lnB>
                    <a:solidFill>
                      <a:srgbClr val="FFFFFF"/>
                    </a:solidFill>
                  </a:tcPr>
                </a:tc>
                <a:tc>
                  <a:txBody>
                    <a:bodyPr/>
                    <a:lstStyle/>
                    <a:p>
                      <a:pPr algn="ctr"/>
                      <a:r>
                        <a:rPr lang="en-US" sz="500"/>
                        <a:t>13636 mg</a:t>
                      </a:r>
                    </a:p>
                  </a:txBody>
                  <a:tcPr marL="25704" marR="25704" marT="25704" marB="25704" anchor="ctr">
                    <a:lnL>
                      <a:noFill/>
                    </a:lnL>
                    <a:lnR>
                      <a:noFill/>
                    </a:lnR>
                    <a:lnT>
                      <a:noFill/>
                    </a:lnT>
                    <a:lnB>
                      <a:noFill/>
                    </a:lnB>
                    <a:solidFill>
                      <a:srgbClr val="FFFFFF"/>
                    </a:solidFill>
                  </a:tcPr>
                </a:tc>
              </a:tr>
              <a:tr h="206538">
                <a:tc>
                  <a:txBody>
                    <a:bodyPr/>
                    <a:lstStyle/>
                    <a:p>
                      <a:r>
                        <a:rPr lang="en-US" sz="500"/>
                        <a:t>Monounsaturated Fat</a:t>
                      </a:r>
                    </a:p>
                  </a:txBody>
                  <a:tcPr marL="25704" marR="25704" marT="25704" marB="25704" anchor="ctr">
                    <a:lnL>
                      <a:noFill/>
                    </a:lnL>
                    <a:lnR>
                      <a:noFill/>
                    </a:lnR>
                    <a:lnT>
                      <a:noFill/>
                    </a:lnT>
                    <a:lnB>
                      <a:noFill/>
                    </a:lnB>
                    <a:solidFill>
                      <a:srgbClr val="FFFFFF"/>
                    </a:solidFill>
                  </a:tcPr>
                </a:tc>
                <a:tc>
                  <a:txBody>
                    <a:bodyPr/>
                    <a:lstStyle/>
                    <a:p>
                      <a:pPr algn="ctr"/>
                      <a:r>
                        <a:rPr lang="en-US" sz="500"/>
                        <a:t>24.2 g</a:t>
                      </a:r>
                    </a:p>
                  </a:txBody>
                  <a:tcPr marL="25704" marR="25704" marT="25704" marB="25704" anchor="ctr">
                    <a:lnL>
                      <a:noFill/>
                    </a:lnL>
                    <a:lnR>
                      <a:noFill/>
                    </a:lnR>
                    <a:lnT>
                      <a:noFill/>
                    </a:lnT>
                    <a:lnB>
                      <a:noFill/>
                    </a:lnB>
                    <a:solidFill>
                      <a:srgbClr val="FFFFFF"/>
                    </a:solidFill>
                  </a:tcPr>
                </a:tc>
              </a:tr>
              <a:tr h="206538">
                <a:tc>
                  <a:txBody>
                    <a:bodyPr/>
                    <a:lstStyle/>
                    <a:p>
                      <a:r>
                        <a:rPr lang="en-US" sz="500"/>
                        <a:t>Polyunsaturate fat</a:t>
                      </a:r>
                    </a:p>
                  </a:txBody>
                  <a:tcPr marL="25704" marR="25704" marT="25704" marB="25704" anchor="ctr">
                    <a:lnL>
                      <a:noFill/>
                    </a:lnL>
                    <a:lnR>
                      <a:noFill/>
                    </a:lnR>
                    <a:lnT>
                      <a:noFill/>
                    </a:lnT>
                    <a:lnB>
                      <a:noFill/>
                    </a:lnB>
                    <a:solidFill>
                      <a:srgbClr val="FFFFFF"/>
                    </a:solidFill>
                  </a:tcPr>
                </a:tc>
                <a:tc>
                  <a:txBody>
                    <a:bodyPr/>
                    <a:lstStyle/>
                    <a:p>
                      <a:pPr algn="ctr"/>
                      <a:r>
                        <a:rPr lang="en-US" sz="500" dirty="0"/>
                        <a:t>13.9 g</a:t>
                      </a:r>
                    </a:p>
                  </a:txBody>
                  <a:tcPr marL="25704" marR="25704" marT="25704" marB="25704" anchor="ctr">
                    <a:lnL>
                      <a:noFill/>
                    </a:lnL>
                    <a:lnR>
                      <a:noFill/>
                    </a:lnR>
                    <a:lnT>
                      <a:noFill/>
                    </a:lnT>
                    <a:lnB>
                      <a:noFill/>
                    </a:lnB>
                    <a:solidFill>
                      <a:srgbClr val="FFFFFF"/>
                    </a:solidFill>
                  </a:tcPr>
                </a:tc>
              </a:tr>
            </a:tbl>
          </a:graphicData>
        </a:graphic>
      </p:graphicFrame>
      <p:sp>
        <p:nvSpPr>
          <p:cNvPr id="5" name="Rectangle 4"/>
          <p:cNvSpPr/>
          <p:nvPr/>
        </p:nvSpPr>
        <p:spPr>
          <a:xfrm>
            <a:off x="4876800" y="3200400"/>
            <a:ext cx="4083234" cy="369332"/>
          </a:xfrm>
          <a:prstGeom prst="rect">
            <a:avLst/>
          </a:prstGeom>
        </p:spPr>
        <p:txBody>
          <a:bodyPr wrap="none">
            <a:spAutoFit/>
          </a:bodyPr>
          <a:lstStyle/>
          <a:p>
            <a:r>
              <a:rPr lang="en-US" dirty="0"/>
              <a:t>http://www.seedguides.info/pistachios/</a:t>
            </a:r>
          </a:p>
        </p:txBody>
      </p:sp>
    </p:spTree>
    <p:extLst>
      <p:ext uri="{BB962C8B-B14F-4D97-AF65-F5344CB8AC3E}">
        <p14:creationId xmlns:p14="http://schemas.microsoft.com/office/powerpoint/2010/main" val="3082189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p:cNvSpPr>
          <p:nvPr>
            <p:ph type="title"/>
          </p:nvPr>
        </p:nvSpPr>
        <p:spPr>
          <a:xfrm>
            <a:off x="457200" y="0"/>
            <a:ext cx="7467600" cy="1417639"/>
          </a:xfrm>
          <a:prstGeom prst="rect">
            <a:avLst/>
          </a:prstGeom>
        </p:spPr>
        <p:txBody>
          <a:bodyPr/>
          <a:lstStyle/>
          <a:p>
            <a:pPr lvl="0">
              <a:defRPr sz="1800" cap="none">
                <a:solidFill>
                  <a:srgbClr val="000000"/>
                </a:solidFill>
              </a:defRPr>
            </a:pPr>
            <a:r>
              <a:rPr lang="en-US" sz="3000" cap="small" dirty="0">
                <a:solidFill>
                  <a:srgbClr val="575F6D"/>
                </a:solidFill>
              </a:rPr>
              <a:t>C</a:t>
            </a:r>
            <a:r>
              <a:rPr sz="3000" cap="small" smtClean="0">
                <a:solidFill>
                  <a:srgbClr val="575F6D"/>
                </a:solidFill>
              </a:rPr>
              <a:t>AM </a:t>
            </a:r>
            <a:r>
              <a:rPr sz="3000" cap="small">
                <a:solidFill>
                  <a:srgbClr val="575F6D"/>
                </a:solidFill>
              </a:rPr>
              <a:t>PAIGN Objectives</a:t>
            </a:r>
          </a:p>
        </p:txBody>
      </p:sp>
      <p:sp>
        <p:nvSpPr>
          <p:cNvPr id="7" name="Content Placeholder 6"/>
          <p:cNvSpPr>
            <a:spLocks noGrp="1"/>
          </p:cNvSpPr>
          <p:nvPr>
            <p:ph idx="1"/>
          </p:nvPr>
        </p:nvSpPr>
        <p:spPr/>
        <p:txBody>
          <a:bodyPr/>
          <a:lstStyle/>
          <a:p>
            <a:r>
              <a:rPr lang="en-US" sz="2800" dirty="0" err="1" smtClean="0">
                <a:latin typeface="Times New Roman" pitchFamily="18" charset="0"/>
                <a:cs typeface="Times New Roman" pitchFamily="18" charset="0"/>
              </a:rPr>
              <a:t>Tăng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doanh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số</a:t>
            </a:r>
            <a:endParaRPr lang="en-US" sz="2800" dirty="0" smtClean="0">
              <a:latin typeface="Times New Roman" pitchFamily="18" charset="0"/>
              <a:cs typeface="Times New Roman" pitchFamily="18" charset="0"/>
            </a:endParaRPr>
          </a:p>
          <a:p>
            <a:r>
              <a:rPr lang="en-US" sz="2800" dirty="0" err="1" smtClean="0">
                <a:latin typeface="Times New Roman" pitchFamily="18" charset="0"/>
                <a:cs typeface="Times New Roman" pitchFamily="18" charset="0"/>
              </a:rPr>
              <a:t>Giới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thiệu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sản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phẩm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mới</a:t>
            </a:r>
            <a:r>
              <a:rPr lang="en-US" sz="2800" dirty="0" smtClean="0">
                <a:latin typeface="Times New Roman" pitchFamily="18" charset="0"/>
                <a:cs typeface="Times New Roman" pitchFamily="18" charset="0"/>
              </a:rPr>
              <a:t> – </a:t>
            </a:r>
            <a:r>
              <a:rPr lang="en-US" sz="2800" dirty="0" err="1" smtClean="0">
                <a:latin typeface="Times New Roman" pitchFamily="18" charset="0"/>
                <a:cs typeface="Times New Roman" pitchFamily="18" charset="0"/>
              </a:rPr>
              <a:t>dòng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bánh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kem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New Concept.</a:t>
            </a:r>
          </a:p>
          <a:p>
            <a:pPr lvl="0"/>
            <a:r>
              <a:rPr lang="en-US" sz="2800" dirty="0" err="1" smtClean="0">
                <a:latin typeface="Times New Roman" pitchFamily="18" charset="0"/>
                <a:cs typeface="Times New Roman" pitchFamily="18" charset="0"/>
              </a:rPr>
              <a:t>Tăng</a:t>
            </a:r>
            <a:r>
              <a:rPr lang="en-US" sz="2800" dirty="0" smtClean="0">
                <a:latin typeface="Times New Roman" pitchFamily="18" charset="0"/>
                <a:cs typeface="Times New Roman" pitchFamily="18" charset="0"/>
              </a:rPr>
              <a:t> TC: </a:t>
            </a:r>
            <a:r>
              <a:rPr lang="en-US" sz="2800" dirty="0">
                <a:latin typeface="Times New Roman" pitchFamily="18" charset="0"/>
                <a:cs typeface="Times New Roman" pitchFamily="18" charset="0"/>
              </a:rPr>
              <a:t>k</a:t>
            </a:r>
            <a:r>
              <a:rPr lang="vi-VN" sz="2800" dirty="0" smtClean="0">
                <a:latin typeface="Times New Roman" pitchFamily="18" charset="0"/>
                <a:cs typeface="Times New Roman" pitchFamily="18" charset="0"/>
              </a:rPr>
              <a:t>ết hợp nhiều kênh bán hàng/ đối tác khác nhau để lấy thêm lượng khách mới : Mobifone, Gotit, Quà tặng Galaxy</a:t>
            </a:r>
            <a:r>
              <a:rPr lang="en-US" sz="2800" dirty="0" smtClean="0">
                <a:latin typeface="Times New Roman" pitchFamily="18" charset="0"/>
                <a:cs typeface="Times New Roman" pitchFamily="18" charset="0"/>
              </a:rPr>
              <a:t>. </a:t>
            </a:r>
            <a:endParaRPr lang="vi-VN" sz="2800" dirty="0" smtClean="0">
              <a:latin typeface="Times New Roman" pitchFamily="18" charset="0"/>
              <a:cs typeface="Times New Roman" pitchFamily="18" charset="0"/>
            </a:endParaRPr>
          </a:p>
          <a:p>
            <a:pPr lvl="0"/>
            <a:r>
              <a:rPr lang="vi-VN" sz="2800" dirty="0" smtClean="0">
                <a:latin typeface="Times New Roman" pitchFamily="18" charset="0"/>
                <a:cs typeface="Times New Roman" pitchFamily="18" charset="0"/>
              </a:rPr>
              <a:t>Sử dụng SMS, </a:t>
            </a:r>
            <a:r>
              <a:rPr lang="en-US" sz="2800" dirty="0" smtClean="0">
                <a:latin typeface="Times New Roman" pitchFamily="18" charset="0"/>
                <a:cs typeface="Times New Roman" pitchFamily="18" charset="0"/>
              </a:rPr>
              <a:t>flyer &amp; table </a:t>
            </a:r>
            <a:r>
              <a:rPr lang="en-US" sz="2800" dirty="0" err="1" smtClean="0">
                <a:latin typeface="Times New Roman" pitchFamily="18" charset="0"/>
                <a:cs typeface="Times New Roman" pitchFamily="18" charset="0"/>
              </a:rPr>
              <a:t>tentcard</a:t>
            </a:r>
            <a:r>
              <a:rPr lang="vi-VN" sz="2800" dirty="0" smtClean="0">
                <a:latin typeface="Times New Roman" pitchFamily="18" charset="0"/>
                <a:cs typeface="Times New Roman" pitchFamily="18" charset="0"/>
              </a:rPr>
              <a:t> để quảng bá sản phẩm đến khách hàng</a:t>
            </a:r>
            <a:r>
              <a:rPr lang="en-US" sz="2800" dirty="0" smtClean="0">
                <a:latin typeface="Times New Roman" pitchFamily="18" charset="0"/>
                <a:cs typeface="Times New Roman" pitchFamily="18" charset="0"/>
              </a:rPr>
              <a:t>.</a:t>
            </a:r>
            <a:endParaRPr lang="vi-VN" sz="2800" dirty="0" smtClean="0">
              <a:latin typeface="Times New Roman" pitchFamily="18" charset="0"/>
              <a:cs typeface="Times New Roman" pitchFamily="18" charset="0"/>
            </a:endParaRPr>
          </a:p>
          <a:p>
            <a:endParaRPr lang="en-US" dirty="0"/>
          </a:p>
        </p:txBody>
      </p:sp>
      <p:sp>
        <p:nvSpPr>
          <p:cNvPr id="131" name="Shape 131"/>
          <p:cNvSpPr>
            <a:spLocks noGrp="1"/>
          </p:cNvSpPr>
          <p:nvPr>
            <p:ph type="sldNum" sz="quarter" idx="12"/>
          </p:nvPr>
        </p:nvSpPr>
        <p:spPr>
          <a:xfrm>
            <a:off x="8129016" y="5687313"/>
            <a:ext cx="609602" cy="307339"/>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b="0">
                <a:solidFill>
                  <a:srgbClr val="000000"/>
                </a:solidFill>
              </a:defRPr>
            </a:pPr>
            <a:fld id="{86CB4B4D-7CA3-9044-876B-883B54F8677D}" type="slidenum">
              <a:rPr sz="1400" b="1">
                <a:solidFill>
                  <a:srgbClr val="FFFFFF"/>
                </a:solidFill>
              </a:rPr>
              <a:pPr lvl="0">
                <a:defRPr sz="1800" b="0">
                  <a:solidFill>
                    <a:srgbClr val="000000"/>
                  </a:solidFill>
                </a:defRPr>
              </a:pPr>
              <a:t>7</a:t>
            </a:fld>
            <a:endParaRPr sz="1400" b="1">
              <a:solidFill>
                <a:srgbClr val="FFFFFF"/>
              </a:solidFill>
            </a:endParaRPr>
          </a:p>
        </p:txBody>
      </p:sp>
      <p:pic>
        <p:nvPicPr>
          <p:cNvPr id="132" name="image2.png" descr="BT_CI_2015.png"/>
          <p:cNvPicPr/>
          <p:nvPr/>
        </p:nvPicPr>
        <p:blipFill>
          <a:blip r:embed="rId2">
            <a:extLst/>
          </a:blip>
          <a:stretch>
            <a:fillRect/>
          </a:stretch>
        </p:blipFill>
        <p:spPr>
          <a:xfrm>
            <a:off x="6400800" y="152400"/>
            <a:ext cx="2545088" cy="745934"/>
          </a:xfrm>
          <a:prstGeom prst="rect">
            <a:avLst/>
          </a:prstGeom>
          <a:ln w="12700">
            <a:miter lim="400000"/>
          </a:ln>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title"/>
          </p:nvPr>
        </p:nvSpPr>
        <p:spPr>
          <a:xfrm>
            <a:off x="457200" y="0"/>
            <a:ext cx="7467600" cy="1417639"/>
          </a:xfrm>
          <a:prstGeom prst="rect">
            <a:avLst/>
          </a:prstGeom>
        </p:spPr>
        <p:txBody>
          <a:bodyPr>
            <a:normAutofit/>
          </a:bodyPr>
          <a:lstStyle/>
          <a:p>
            <a:pPr lvl="0">
              <a:defRPr sz="1800" cap="none">
                <a:solidFill>
                  <a:srgbClr val="000000"/>
                </a:solidFill>
              </a:defRPr>
            </a:pPr>
            <a:r>
              <a:rPr lang="en-US" sz="4000" b="1" cap="small" dirty="0" smtClean="0">
                <a:solidFill>
                  <a:srgbClr val="575F6D"/>
                </a:solidFill>
                <a:latin typeface="Times New Roman" pitchFamily="18" charset="0"/>
                <a:cs typeface="Times New Roman" pitchFamily="18" charset="0"/>
              </a:rPr>
              <a:t>TARGET</a:t>
            </a:r>
            <a:endParaRPr sz="4000" b="1" cap="small">
              <a:solidFill>
                <a:srgbClr val="575F6D"/>
              </a:solidFill>
              <a:latin typeface="Times New Roman" pitchFamily="18" charset="0"/>
              <a:cs typeface="Times New Roman" pitchFamily="18" charset="0"/>
            </a:endParaRPr>
          </a:p>
        </p:txBody>
      </p:sp>
      <p:sp>
        <p:nvSpPr>
          <p:cNvPr id="149" name="Shape 149"/>
          <p:cNvSpPr>
            <a:spLocks noGrp="1"/>
          </p:cNvSpPr>
          <p:nvPr>
            <p:ph type="sldNum" sz="quarter" idx="12"/>
          </p:nvPr>
        </p:nvSpPr>
        <p:spPr>
          <a:xfrm>
            <a:off x="8129016" y="5687313"/>
            <a:ext cx="609602" cy="307339"/>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b="0">
                <a:solidFill>
                  <a:srgbClr val="000000"/>
                </a:solidFill>
              </a:defRPr>
            </a:pPr>
            <a:fld id="{86CB4B4D-7CA3-9044-876B-883B54F8677D}" type="slidenum">
              <a:rPr sz="1400" b="1">
                <a:solidFill>
                  <a:srgbClr val="FFFFFF"/>
                </a:solidFill>
              </a:rPr>
              <a:pPr lvl="0">
                <a:defRPr sz="1800" b="0">
                  <a:solidFill>
                    <a:srgbClr val="000000"/>
                  </a:solidFill>
                </a:defRPr>
              </a:pPr>
              <a:t>8</a:t>
            </a:fld>
            <a:endParaRPr sz="1400" b="1">
              <a:solidFill>
                <a:srgbClr val="FFFFFF"/>
              </a:solidFill>
            </a:endParaRPr>
          </a:p>
        </p:txBody>
      </p:sp>
      <p:pic>
        <p:nvPicPr>
          <p:cNvPr id="150" name="image2.png" descr="BT_CI_2015.png"/>
          <p:cNvPicPr/>
          <p:nvPr/>
        </p:nvPicPr>
        <p:blipFill>
          <a:blip r:embed="rId2">
            <a:extLst/>
          </a:blip>
          <a:stretch>
            <a:fillRect/>
          </a:stretch>
        </p:blipFill>
        <p:spPr>
          <a:xfrm>
            <a:off x="6400800" y="152400"/>
            <a:ext cx="2545088" cy="745934"/>
          </a:xfrm>
          <a:prstGeom prst="rect">
            <a:avLst/>
          </a:prstGeom>
          <a:ln w="12700">
            <a:miter lim="400000"/>
          </a:ln>
        </p:spPr>
      </p:pic>
      <p:graphicFrame>
        <p:nvGraphicFramePr>
          <p:cNvPr id="6" name="Table 5"/>
          <p:cNvGraphicFramePr>
            <a:graphicFrameLocks noGrp="1"/>
          </p:cNvGraphicFramePr>
          <p:nvPr/>
        </p:nvGraphicFramePr>
        <p:xfrm>
          <a:off x="609600" y="1295400"/>
          <a:ext cx="7315200" cy="5062956"/>
        </p:xfrm>
        <a:graphic>
          <a:graphicData uri="http://schemas.openxmlformats.org/drawingml/2006/table">
            <a:tbl>
              <a:tblPr/>
              <a:tblGrid>
                <a:gridCol w="706439"/>
                <a:gridCol w="1116179"/>
                <a:gridCol w="709975"/>
                <a:gridCol w="838889"/>
                <a:gridCol w="762984"/>
                <a:gridCol w="667612"/>
                <a:gridCol w="563341"/>
                <a:gridCol w="367352"/>
                <a:gridCol w="452123"/>
                <a:gridCol w="452123"/>
                <a:gridCol w="678183"/>
              </a:tblGrid>
              <a:tr h="315486">
                <a:tc rowSpan="2">
                  <a:txBody>
                    <a:bodyPr/>
                    <a:lstStyle/>
                    <a:p>
                      <a:pPr algn="ctr" rtl="0" fontAlgn="ctr"/>
                      <a:r>
                        <a:rPr lang="en-US" sz="1100" b="1" i="0" u="none" strike="noStrike" dirty="0">
                          <a:solidFill>
                            <a:srgbClr val="000000"/>
                          </a:solidFill>
                          <a:latin typeface="Times New Roman"/>
                        </a:rPr>
                        <a:t>No.</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8B54"/>
                    </a:solidFill>
                  </a:tcPr>
                </a:tc>
                <a:tc rowSpan="2">
                  <a:txBody>
                    <a:bodyPr/>
                    <a:lstStyle/>
                    <a:p>
                      <a:pPr algn="ctr" rtl="0" fontAlgn="ctr"/>
                      <a:r>
                        <a:rPr lang="en-US" sz="1100" b="1" i="0" u="none" strike="noStrike">
                          <a:solidFill>
                            <a:srgbClr val="000000"/>
                          </a:solidFill>
                          <a:latin typeface="Times New Roman"/>
                        </a:rPr>
                        <a:t>Outlets</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8B54"/>
                    </a:solidFill>
                  </a:tcPr>
                </a:tc>
                <a:tc gridSpan="2">
                  <a:txBody>
                    <a:bodyPr/>
                    <a:lstStyle/>
                    <a:p>
                      <a:pPr algn="ctr" rtl="0" fontAlgn="ctr"/>
                      <a:r>
                        <a:rPr lang="en-US" sz="1100" b="1" i="0" u="none" strike="noStrike">
                          <a:solidFill>
                            <a:srgbClr val="000000"/>
                          </a:solidFill>
                          <a:latin typeface="Times New Roman"/>
                        </a:rPr>
                        <a:t>6.03</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8B54"/>
                    </a:solidFill>
                  </a:tcPr>
                </a:tc>
                <a:tc hMerge="1">
                  <a:txBody>
                    <a:bodyPr/>
                    <a:lstStyle/>
                    <a:p>
                      <a:endParaRPr lang="en-US"/>
                    </a:p>
                  </a:txBody>
                  <a:tcPr/>
                </a:tc>
                <a:tc gridSpan="2">
                  <a:txBody>
                    <a:bodyPr/>
                    <a:lstStyle/>
                    <a:p>
                      <a:pPr algn="ctr" rtl="0" fontAlgn="ctr"/>
                      <a:r>
                        <a:rPr lang="en-US" sz="1100" b="1" i="0" u="none" strike="noStrike">
                          <a:solidFill>
                            <a:srgbClr val="000000"/>
                          </a:solidFill>
                          <a:latin typeface="Times New Roman"/>
                        </a:rPr>
                        <a:t>7.03</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8B54"/>
                    </a:solidFill>
                  </a:tcPr>
                </a:tc>
                <a:tc hMerge="1">
                  <a:txBody>
                    <a:bodyPr/>
                    <a:lstStyle/>
                    <a:p>
                      <a:endParaRPr lang="en-US"/>
                    </a:p>
                  </a:txBody>
                  <a:tcPr/>
                </a:tc>
                <a:tc gridSpan="5">
                  <a:txBody>
                    <a:bodyPr/>
                    <a:lstStyle/>
                    <a:p>
                      <a:pPr algn="ctr" fontAlgn="b"/>
                      <a:r>
                        <a:rPr lang="en-US" sz="1100" b="1" i="0" u="none" strike="noStrike">
                          <a:solidFill>
                            <a:srgbClr val="000000"/>
                          </a:solidFill>
                          <a:latin typeface="Times New Roman"/>
                        </a:rPr>
                        <a:t>8.03</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8B5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60376">
                <a:tc vMerge="1">
                  <a:txBody>
                    <a:bodyPr/>
                    <a:lstStyle/>
                    <a:p>
                      <a:endParaRPr lang="en-US"/>
                    </a:p>
                  </a:txBody>
                  <a:tcPr/>
                </a:tc>
                <a:tc vMerge="1">
                  <a:txBody>
                    <a:bodyPr/>
                    <a:lstStyle/>
                    <a:p>
                      <a:endParaRPr lang="en-US"/>
                    </a:p>
                  </a:txBody>
                  <a:tcPr/>
                </a:tc>
                <a:tc>
                  <a:txBody>
                    <a:bodyPr/>
                    <a:lstStyle/>
                    <a:p>
                      <a:pPr algn="ctr" fontAlgn="ctr"/>
                      <a:r>
                        <a:rPr lang="en-US" sz="1100" b="1" i="0" u="none" strike="noStrike">
                          <a:solidFill>
                            <a:srgbClr val="000000"/>
                          </a:solidFill>
                          <a:latin typeface="Times New Roman"/>
                        </a:rPr>
                        <a:t>Pistachio</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ctr"/>
                      <a:r>
                        <a:rPr lang="en-US" sz="1100" b="1" i="0" u="none" strike="noStrike">
                          <a:solidFill>
                            <a:srgbClr val="000000"/>
                          </a:solidFill>
                          <a:latin typeface="Times New Roman"/>
                        </a:rPr>
                        <a:t>Vouchers</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8B54"/>
                    </a:solidFill>
                  </a:tcPr>
                </a:tc>
                <a:tc>
                  <a:txBody>
                    <a:bodyPr/>
                    <a:lstStyle/>
                    <a:p>
                      <a:pPr algn="ctr" fontAlgn="ctr"/>
                      <a:r>
                        <a:rPr lang="en-US" sz="1100" b="1" i="0" u="none" strike="noStrike">
                          <a:solidFill>
                            <a:srgbClr val="000000"/>
                          </a:solidFill>
                          <a:latin typeface="Times New Roman"/>
                        </a:rPr>
                        <a:t>Pistachio</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ctr"/>
                      <a:r>
                        <a:rPr lang="en-US" sz="1100" b="1" i="0" u="none" strike="noStrike">
                          <a:solidFill>
                            <a:srgbClr val="000000"/>
                          </a:solidFill>
                          <a:latin typeface="Times New Roman"/>
                        </a:rPr>
                        <a:t>Vouchers</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8B54"/>
                    </a:solidFill>
                  </a:tcPr>
                </a:tc>
                <a:tc>
                  <a:txBody>
                    <a:bodyPr/>
                    <a:lstStyle/>
                    <a:p>
                      <a:pPr algn="ctr" fontAlgn="ctr"/>
                      <a:r>
                        <a:rPr lang="en-US" sz="1100" b="1" i="0" u="none" strike="noStrike">
                          <a:solidFill>
                            <a:srgbClr val="000000"/>
                          </a:solidFill>
                          <a:latin typeface="Times New Roman"/>
                        </a:rPr>
                        <a:t>Pistachio</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ctr"/>
                      <a:r>
                        <a:rPr lang="en-US" sz="1100" b="1" i="0" u="none" strike="noStrike">
                          <a:solidFill>
                            <a:srgbClr val="000000"/>
                          </a:solidFill>
                          <a:latin typeface="Times New Roman"/>
                        </a:rPr>
                        <a:t>Sin</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8B54"/>
                    </a:solidFill>
                  </a:tcPr>
                </a:tc>
                <a:tc>
                  <a:txBody>
                    <a:bodyPr/>
                    <a:lstStyle/>
                    <a:p>
                      <a:pPr algn="ctr" fontAlgn="ctr"/>
                      <a:r>
                        <a:rPr lang="en-US" sz="1100" b="1" i="0" u="none" strike="noStrike">
                          <a:solidFill>
                            <a:srgbClr val="000000"/>
                          </a:solidFill>
                          <a:latin typeface="Times New Roman"/>
                        </a:rPr>
                        <a:t>Việt</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8B54"/>
                    </a:solidFill>
                  </a:tcPr>
                </a:tc>
                <a:tc>
                  <a:txBody>
                    <a:bodyPr/>
                    <a:lstStyle/>
                    <a:p>
                      <a:pPr algn="ctr" fontAlgn="ctr"/>
                      <a:r>
                        <a:rPr lang="en-US" sz="1100" b="1" i="0" u="none" strike="noStrike">
                          <a:solidFill>
                            <a:srgbClr val="000000"/>
                          </a:solidFill>
                          <a:latin typeface="Times New Roman"/>
                        </a:rPr>
                        <a:t>Total</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8B54"/>
                    </a:solidFill>
                  </a:tcPr>
                </a:tc>
                <a:tc>
                  <a:txBody>
                    <a:bodyPr/>
                    <a:lstStyle/>
                    <a:p>
                      <a:pPr algn="ctr" fontAlgn="ctr"/>
                      <a:r>
                        <a:rPr lang="en-US" sz="1100" b="1" i="0" u="none" strike="noStrike">
                          <a:solidFill>
                            <a:srgbClr val="000000"/>
                          </a:solidFill>
                          <a:latin typeface="Times New Roman"/>
                        </a:rPr>
                        <a:t>Vouchers</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8B54"/>
                    </a:solidFill>
                  </a:tcPr>
                </a:tc>
              </a:tr>
              <a:tr h="290938">
                <a:tc>
                  <a:txBody>
                    <a:bodyPr/>
                    <a:lstStyle/>
                    <a:p>
                      <a:pPr algn="ctr" rtl="0" fontAlgn="b"/>
                      <a:r>
                        <a:rPr lang="en-US" sz="1100" b="0" i="0" u="none" strike="noStrike">
                          <a:solidFill>
                            <a:srgbClr val="000000"/>
                          </a:solidFill>
                          <a:latin typeface="Times New Roman"/>
                        </a:rPr>
                        <a:t>1</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latin typeface="Times New Roman"/>
                        </a:rPr>
                        <a:t>Phan Xích Long</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latin typeface="Times New Roman"/>
                        </a:rPr>
                        <a:t>2</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dirty="0">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latin typeface="Times New Roman"/>
                        </a:rPr>
                        <a:t>4</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dirty="0">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latin typeface="Times New Roman"/>
                        </a:rPr>
                        <a:t>25</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dirty="0">
                          <a:solidFill>
                            <a:srgbClr val="000000"/>
                          </a:solidFill>
                          <a:latin typeface="Times New Roman"/>
                        </a:rPr>
                        <a:t>12</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latin typeface="Times New Roman"/>
                        </a:rPr>
                        <a:t>13</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latin typeface="Times New Roman"/>
                        </a:rPr>
                        <a:t>50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5378">
                <a:tc>
                  <a:txBody>
                    <a:bodyPr/>
                    <a:lstStyle/>
                    <a:p>
                      <a:pPr algn="ctr" rtl="0" fontAlgn="b"/>
                      <a:r>
                        <a:rPr lang="en-US" sz="1100" b="0" i="0" u="none" strike="noStrike">
                          <a:solidFill>
                            <a:srgbClr val="000000"/>
                          </a:solidFill>
                          <a:latin typeface="Times New Roman"/>
                        </a:rPr>
                        <a:t>2</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latin typeface="Times New Roman"/>
                        </a:rPr>
                        <a:t>Vincom B</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2</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8</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15</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a:solidFill>
                            <a:srgbClr val="000000"/>
                          </a:solidFill>
                          <a:latin typeface="Times New Roman"/>
                        </a:rPr>
                        <a:t>7</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8</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30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5378">
                <a:tc>
                  <a:txBody>
                    <a:bodyPr/>
                    <a:lstStyle/>
                    <a:p>
                      <a:pPr algn="ctr" rtl="0" fontAlgn="b"/>
                      <a:r>
                        <a:rPr lang="en-US" sz="1100" b="0" i="0" u="none" strike="noStrike">
                          <a:solidFill>
                            <a:srgbClr val="000000"/>
                          </a:solidFill>
                          <a:latin typeface="Times New Roman"/>
                        </a:rPr>
                        <a:t>3</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latin typeface="Times New Roman"/>
                        </a:rPr>
                        <a:t>NTP</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2</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8</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30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a:solidFill>
                            <a:srgbClr val="000000"/>
                          </a:solidFill>
                          <a:latin typeface="Times New Roman"/>
                        </a:rPr>
                        <a:t>15</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15</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60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5378">
                <a:tc>
                  <a:txBody>
                    <a:bodyPr/>
                    <a:lstStyle/>
                    <a:p>
                      <a:pPr algn="ctr" rtl="0" fontAlgn="b"/>
                      <a:r>
                        <a:rPr lang="en-US" sz="1100" b="0" i="0" u="none" strike="noStrike">
                          <a:solidFill>
                            <a:srgbClr val="000000"/>
                          </a:solidFill>
                          <a:latin typeface="Times New Roman"/>
                        </a:rPr>
                        <a:t>4</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latin typeface="Times New Roman"/>
                        </a:rPr>
                        <a:t>Vivo</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2</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4</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a:solidFill>
                            <a:srgbClr val="000000"/>
                          </a:solidFill>
                          <a:latin typeface="Times New Roman"/>
                        </a:rPr>
                        <a:t>5</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5</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20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5378">
                <a:tc>
                  <a:txBody>
                    <a:bodyPr/>
                    <a:lstStyle/>
                    <a:p>
                      <a:pPr algn="ctr" rtl="0" fontAlgn="b"/>
                      <a:r>
                        <a:rPr lang="en-US" sz="1100" b="0" i="0" u="none" strike="noStrike">
                          <a:solidFill>
                            <a:srgbClr val="000000"/>
                          </a:solidFill>
                          <a:latin typeface="Times New Roman"/>
                        </a:rPr>
                        <a:t>5</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latin typeface="Times New Roman"/>
                        </a:rPr>
                        <a:t>TQD</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2</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4</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20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40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5378">
                <a:tc>
                  <a:txBody>
                    <a:bodyPr/>
                    <a:lstStyle/>
                    <a:p>
                      <a:pPr algn="ctr" rtl="0" fontAlgn="b"/>
                      <a:r>
                        <a:rPr lang="en-US" sz="1100" b="0" i="0" u="none" strike="noStrike">
                          <a:solidFill>
                            <a:srgbClr val="000000"/>
                          </a:solidFill>
                          <a:latin typeface="Times New Roman"/>
                        </a:rPr>
                        <a:t>6</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latin typeface="Times New Roman"/>
                        </a:rPr>
                        <a:t>Tân Phú</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2</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4</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20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40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5378">
                <a:tc>
                  <a:txBody>
                    <a:bodyPr/>
                    <a:lstStyle/>
                    <a:p>
                      <a:pPr algn="ctr" rtl="0" fontAlgn="b"/>
                      <a:r>
                        <a:rPr lang="en-US" sz="1100" b="0" i="0" u="none" strike="noStrike">
                          <a:solidFill>
                            <a:srgbClr val="000000"/>
                          </a:solidFill>
                          <a:latin typeface="Times New Roman"/>
                        </a:rPr>
                        <a:t>7</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latin typeface="Times New Roman"/>
                        </a:rPr>
                        <a:t>Bình Tân</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2</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8</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15</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a:solidFill>
                            <a:srgbClr val="000000"/>
                          </a:solidFill>
                          <a:latin typeface="Times New Roman"/>
                        </a:rPr>
                        <a:t>7</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8</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30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5378">
                <a:tc>
                  <a:txBody>
                    <a:bodyPr/>
                    <a:lstStyle/>
                    <a:p>
                      <a:pPr algn="ctr" rtl="0" fontAlgn="b"/>
                      <a:r>
                        <a:rPr lang="en-US" sz="1100" b="0" i="0" u="none" strike="noStrike">
                          <a:solidFill>
                            <a:srgbClr val="000000"/>
                          </a:solidFill>
                          <a:latin typeface="Times New Roman"/>
                        </a:rPr>
                        <a:t>8</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latin typeface="Times New Roman"/>
                        </a:rPr>
                        <a:t>Saigon Centre</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2</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4</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a:solidFill>
                            <a:srgbClr val="000000"/>
                          </a:solidFill>
                          <a:latin typeface="Times New Roman"/>
                        </a:rPr>
                        <a:t>5</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5</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20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5378">
                <a:tc>
                  <a:txBody>
                    <a:bodyPr/>
                    <a:lstStyle/>
                    <a:p>
                      <a:pPr algn="ctr" rtl="0" fontAlgn="b"/>
                      <a:r>
                        <a:rPr lang="en-US" sz="1100" b="0" i="0" u="none" strike="noStrike">
                          <a:solidFill>
                            <a:srgbClr val="000000"/>
                          </a:solidFill>
                          <a:latin typeface="Times New Roman"/>
                        </a:rPr>
                        <a:t>9</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latin typeface="Times New Roman"/>
                        </a:rPr>
                        <a:t>Quang Trung</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2</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8</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15</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a:solidFill>
                            <a:srgbClr val="000000"/>
                          </a:solidFill>
                          <a:latin typeface="Times New Roman"/>
                        </a:rPr>
                        <a:t>7</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8</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30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5378">
                <a:tc>
                  <a:txBody>
                    <a:bodyPr/>
                    <a:lstStyle/>
                    <a:p>
                      <a:pPr algn="ctr" rtl="0" fontAlgn="b"/>
                      <a:r>
                        <a:rPr lang="en-US" sz="1100" b="0" i="0" u="none" strike="noStrike">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latin typeface="Times New Roman"/>
                        </a:rPr>
                        <a:t>Cantavil</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2</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7</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30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a:solidFill>
                            <a:srgbClr val="000000"/>
                          </a:solidFill>
                          <a:latin typeface="Times New Roman"/>
                        </a:rPr>
                        <a:t>15</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15</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60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5378">
                <a:tc>
                  <a:txBody>
                    <a:bodyPr/>
                    <a:lstStyle/>
                    <a:p>
                      <a:pPr algn="ctr" rtl="0" fontAlgn="b"/>
                      <a:r>
                        <a:rPr lang="en-US" sz="1100" b="0" i="0" u="none" strike="noStrike">
                          <a:solidFill>
                            <a:srgbClr val="000000"/>
                          </a:solidFill>
                          <a:latin typeface="Times New Roman"/>
                        </a:rPr>
                        <a:t>11</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latin typeface="Times New Roman"/>
                        </a:rPr>
                        <a:t>Cộng Hòa</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2</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4</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a:solidFill>
                            <a:srgbClr val="000000"/>
                          </a:solidFill>
                          <a:latin typeface="Times New Roman"/>
                        </a:rPr>
                        <a:t>5</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5</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20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5378">
                <a:tc>
                  <a:txBody>
                    <a:bodyPr/>
                    <a:lstStyle/>
                    <a:p>
                      <a:pPr algn="ctr" rtl="0" fontAlgn="b"/>
                      <a:r>
                        <a:rPr lang="en-US" sz="1100" b="0" i="0" u="none" strike="noStrike">
                          <a:solidFill>
                            <a:srgbClr val="000000"/>
                          </a:solidFill>
                          <a:latin typeface="Times New Roman"/>
                        </a:rPr>
                        <a:t>12</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latin typeface="Times New Roman"/>
                        </a:rPr>
                        <a:t>Biên Hòa</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2</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5</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a:solidFill>
                            <a:srgbClr val="000000"/>
                          </a:solidFill>
                          <a:latin typeface="Times New Roman"/>
                        </a:rPr>
                        <a:t>5</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5</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20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5378">
                <a:tc>
                  <a:txBody>
                    <a:bodyPr/>
                    <a:lstStyle/>
                    <a:p>
                      <a:pPr algn="ctr" rtl="0" fontAlgn="b"/>
                      <a:r>
                        <a:rPr lang="en-US" sz="1100" b="0" i="0" u="none" strike="noStrike">
                          <a:solidFill>
                            <a:srgbClr val="000000"/>
                          </a:solidFill>
                          <a:latin typeface="Times New Roman"/>
                        </a:rPr>
                        <a:t>13</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latin typeface="Times New Roman"/>
                        </a:rPr>
                        <a:t>Vũng Tàu</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2</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5</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a:solidFill>
                            <a:srgbClr val="000000"/>
                          </a:solidFill>
                          <a:latin typeface="Times New Roman"/>
                        </a:rPr>
                        <a:t>5</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5</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20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5378">
                <a:tc>
                  <a:txBody>
                    <a:bodyPr/>
                    <a:lstStyle/>
                    <a:p>
                      <a:pPr algn="ctr" rtl="0" fontAlgn="b"/>
                      <a:r>
                        <a:rPr lang="en-US" sz="1100" b="0" i="0" u="none" strike="noStrike">
                          <a:solidFill>
                            <a:srgbClr val="000000"/>
                          </a:solidFill>
                          <a:latin typeface="Times New Roman"/>
                        </a:rPr>
                        <a:t>14</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latin typeface="Times New Roman"/>
                        </a:rPr>
                        <a:t>Hà Nội</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2</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5</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a:solidFill>
                            <a:srgbClr val="000000"/>
                          </a:solidFill>
                          <a:latin typeface="Times New Roman"/>
                        </a:rPr>
                        <a:t>5</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5</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20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5378">
                <a:tc>
                  <a:txBody>
                    <a:bodyPr/>
                    <a:lstStyle/>
                    <a:p>
                      <a:pPr algn="ctr" rtl="0" fontAlgn="b"/>
                      <a:r>
                        <a:rPr lang="en-US" sz="1100" b="0" i="0" u="none" strike="noStrike">
                          <a:solidFill>
                            <a:srgbClr val="000000"/>
                          </a:solidFill>
                          <a:latin typeface="Times New Roman"/>
                        </a:rPr>
                        <a:t>15</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latin typeface="Times New Roman"/>
                        </a:rPr>
                        <a:t>Vinh</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2</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5</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a:solidFill>
                            <a:srgbClr val="000000"/>
                          </a:solidFill>
                          <a:latin typeface="Times New Roman"/>
                        </a:rPr>
                        <a:t>5</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5</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20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5378">
                <a:tc>
                  <a:txBody>
                    <a:bodyPr/>
                    <a:lstStyle/>
                    <a:p>
                      <a:pPr algn="ctr" rtl="0" fontAlgn="b"/>
                      <a:r>
                        <a:rPr lang="en-US" sz="1100" b="0" i="0" u="none" strike="noStrike">
                          <a:solidFill>
                            <a:srgbClr val="000000"/>
                          </a:solidFill>
                          <a:latin typeface="Times New Roman"/>
                        </a:rPr>
                        <a:t>16</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latin typeface="Times New Roman"/>
                        </a:rPr>
                        <a:t>NT</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2</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20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0" i="0" u="none" strike="noStrike">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latin typeface="Times New Roman"/>
                        </a:rPr>
                        <a:t>40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latin typeface="Times New Roman"/>
                        </a:rPr>
                        <a:t>10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5486">
                <a:tc gridSpan="2">
                  <a:txBody>
                    <a:bodyPr/>
                    <a:lstStyle/>
                    <a:p>
                      <a:pPr algn="ctr" rtl="0" fontAlgn="b"/>
                      <a:r>
                        <a:rPr lang="en-US" sz="1100" b="1" i="0" u="none" strike="noStrike">
                          <a:solidFill>
                            <a:srgbClr val="000000"/>
                          </a:solidFill>
                          <a:latin typeface="Times New Roman"/>
                        </a:rPr>
                        <a:t>Tổng</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rtl="0" fontAlgn="b"/>
                      <a:r>
                        <a:rPr lang="en-US" sz="1100" b="1" i="0" u="none" strike="noStrike">
                          <a:solidFill>
                            <a:srgbClr val="000000"/>
                          </a:solidFill>
                          <a:latin typeface="Times New Roman"/>
                        </a:rPr>
                        <a:t>32</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1" i="0" u="none" strike="noStrike">
                          <a:solidFill>
                            <a:srgbClr val="000000"/>
                          </a:solidFill>
                          <a:latin typeface="Times New Roman"/>
                        </a:rPr>
                        <a:t>160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1" i="0" u="none" strike="noStrike">
                          <a:solidFill>
                            <a:srgbClr val="000000"/>
                          </a:solidFill>
                          <a:latin typeface="Times New Roman"/>
                        </a:rPr>
                        <a:t>93</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1" i="0" u="none" strike="noStrike">
                          <a:solidFill>
                            <a:srgbClr val="000000"/>
                          </a:solidFill>
                          <a:latin typeface="Times New Roman"/>
                        </a:rPr>
                        <a:t>160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1" i="0" u="none" strike="noStrike">
                          <a:solidFill>
                            <a:srgbClr val="000000"/>
                          </a:solidFill>
                          <a:latin typeface="Times New Roman"/>
                        </a:rPr>
                        <a:t>260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rtl="0" fontAlgn="b"/>
                      <a:r>
                        <a:rPr lang="en-US" sz="1100" b="1" i="0" u="none" strike="noStrike">
                          <a:solidFill>
                            <a:srgbClr val="000000"/>
                          </a:solidFill>
                          <a:latin typeface="Times New Roman"/>
                        </a:rPr>
                        <a:t>128</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1" i="0" u="none" strike="noStrike" dirty="0">
                          <a:solidFill>
                            <a:srgbClr val="000000"/>
                          </a:solidFill>
                          <a:latin typeface="Times New Roman"/>
                        </a:rPr>
                        <a:t>132</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1" i="0" u="none" strike="noStrike">
                          <a:solidFill>
                            <a:srgbClr val="000000"/>
                          </a:solidFill>
                          <a:latin typeface="Times New Roman"/>
                        </a:rPr>
                        <a:t>520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1" i="0" u="none" strike="noStrike" dirty="0">
                          <a:solidFill>
                            <a:srgbClr val="000000"/>
                          </a:solidFill>
                          <a:latin typeface="Times New Roman"/>
                        </a:rPr>
                        <a:t>160</a:t>
                      </a:r>
                    </a:p>
                  </a:txBody>
                  <a:tcPr marL="9075" marR="9075" marT="90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title"/>
          </p:nvPr>
        </p:nvSpPr>
        <p:spPr>
          <a:xfrm>
            <a:off x="457200" y="0"/>
            <a:ext cx="7467600" cy="1417639"/>
          </a:xfrm>
          <a:prstGeom prst="rect">
            <a:avLst/>
          </a:prstGeom>
        </p:spPr>
        <p:txBody>
          <a:bodyPr>
            <a:normAutofit/>
          </a:bodyPr>
          <a:lstStyle/>
          <a:p>
            <a:pPr lvl="0">
              <a:defRPr sz="1800" cap="none">
                <a:solidFill>
                  <a:srgbClr val="000000"/>
                </a:solidFill>
              </a:defRPr>
            </a:pPr>
            <a:r>
              <a:rPr lang="en-US" sz="4000" b="1" cap="small" dirty="0" smtClean="0">
                <a:solidFill>
                  <a:srgbClr val="575F6D"/>
                </a:solidFill>
                <a:latin typeface="Times New Roman" pitchFamily="18" charset="0"/>
                <a:cs typeface="Times New Roman" pitchFamily="18" charset="0"/>
              </a:rPr>
              <a:t>Campaign</a:t>
            </a:r>
            <a:endParaRPr sz="4000" b="1" cap="small">
              <a:solidFill>
                <a:srgbClr val="575F6D"/>
              </a:solidFill>
              <a:latin typeface="Times New Roman" pitchFamily="18" charset="0"/>
              <a:cs typeface="Times New Roman" pitchFamily="18" charset="0"/>
            </a:endParaRPr>
          </a:p>
        </p:txBody>
      </p:sp>
      <p:sp>
        <p:nvSpPr>
          <p:cNvPr id="7" name="Content Placeholder 6"/>
          <p:cNvSpPr>
            <a:spLocks noGrp="1"/>
          </p:cNvSpPr>
          <p:nvPr>
            <p:ph idx="1"/>
          </p:nvPr>
        </p:nvSpPr>
        <p:spPr/>
        <p:txBody>
          <a:bodyPr>
            <a:normAutofit/>
          </a:bodyPr>
          <a:lstStyle/>
          <a:p>
            <a:r>
              <a:rPr lang="en-US" sz="2800" dirty="0" err="1" smtClean="0">
                <a:latin typeface="Times New Roman" pitchFamily="18" charset="0"/>
                <a:cs typeface="Times New Roman" pitchFamily="18" charset="0"/>
              </a:rPr>
              <a:t>Mỗi</a:t>
            </a:r>
            <a:r>
              <a:rPr lang="en-US" sz="2800" dirty="0" smtClean="0">
                <a:latin typeface="Times New Roman" pitchFamily="18" charset="0"/>
                <a:cs typeface="Times New Roman" pitchFamily="18" charset="0"/>
              </a:rPr>
              <a:t> CH </a:t>
            </a:r>
            <a:r>
              <a:rPr lang="en-US" sz="2800" dirty="0" err="1">
                <a:latin typeface="Times New Roman" pitchFamily="18" charset="0"/>
                <a:cs typeface="Times New Roman" pitchFamily="18" charset="0"/>
              </a:rPr>
              <a:t>t</a:t>
            </a:r>
            <a:r>
              <a:rPr lang="en-US" sz="2800" dirty="0" err="1" smtClean="0">
                <a:latin typeface="Times New Roman" pitchFamily="18" charset="0"/>
                <a:cs typeface="Times New Roman" pitchFamily="18" charset="0"/>
              </a:rPr>
              <a:t>ặng</a:t>
            </a:r>
            <a:r>
              <a:rPr lang="en-US" sz="2800" dirty="0" smtClean="0">
                <a:latin typeface="Times New Roman" pitchFamily="18" charset="0"/>
                <a:cs typeface="Times New Roman" pitchFamily="18" charset="0"/>
              </a:rPr>
              <a:t> 1 </a:t>
            </a:r>
            <a:r>
              <a:rPr lang="en-US" sz="2800" dirty="0" err="1" smtClean="0">
                <a:latin typeface="Times New Roman" pitchFamily="18" charset="0"/>
                <a:cs typeface="Times New Roman" pitchFamily="18" charset="0"/>
              </a:rPr>
              <a:t>bó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hoa</a:t>
            </a:r>
            <a:r>
              <a:rPr lang="en-US" sz="2800" dirty="0" smtClean="0">
                <a:latin typeface="Times New Roman" pitchFamily="18" charset="0"/>
                <a:cs typeface="Times New Roman" pitchFamily="18" charset="0"/>
              </a:rPr>
              <a:t> (300,000đ) </a:t>
            </a:r>
            <a:r>
              <a:rPr lang="en-US" sz="2800" dirty="0" err="1" smtClean="0">
                <a:latin typeface="Times New Roman" pitchFamily="18" charset="0"/>
                <a:cs typeface="Times New Roman" pitchFamily="18" charset="0"/>
              </a:rPr>
              <a:t>cho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vị</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khách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hàng</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đầu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tiên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nam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hoặc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nữ</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mua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bánh</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Fraisier</a:t>
            </a:r>
            <a:r>
              <a:rPr lang="en-US" sz="2800" dirty="0" smtClean="0">
                <a:latin typeface="Times New Roman" pitchFamily="18" charset="0"/>
                <a:cs typeface="Times New Roman" pitchFamily="18" charset="0"/>
              </a:rPr>
              <a:t> Pistachio.</a:t>
            </a:r>
          </a:p>
          <a:p>
            <a:r>
              <a:rPr lang="en-US" sz="2800" dirty="0" err="1" smtClean="0">
                <a:latin typeface="Times New Roman" pitchFamily="18" charset="0"/>
                <a:cs typeface="Times New Roman" pitchFamily="18" charset="0"/>
              </a:rPr>
              <a:t>Phát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hành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phiếu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tặng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trị</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giá</a:t>
            </a:r>
            <a:r>
              <a:rPr lang="en-US" sz="2800" dirty="0" smtClean="0">
                <a:latin typeface="Times New Roman" pitchFamily="18" charset="0"/>
                <a:cs typeface="Times New Roman" pitchFamily="18" charset="0"/>
              </a:rPr>
              <a:t> 100.000đ &amp; 200.000 đ </a:t>
            </a:r>
            <a:r>
              <a:rPr lang="en-US" sz="2800" dirty="0" err="1" smtClean="0">
                <a:latin typeface="Times New Roman" pitchFamily="18" charset="0"/>
                <a:cs typeface="Times New Roman" pitchFamily="18" charset="0"/>
              </a:rPr>
              <a:t>dành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khách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hàng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doanh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nghiệp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tặng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nhân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viên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hoặc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khách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hàng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lẻ</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bán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giảm</a:t>
            </a:r>
            <a:r>
              <a:rPr lang="en-US" sz="2800" dirty="0" smtClean="0">
                <a:latin typeface="Times New Roman" pitchFamily="18" charset="0"/>
                <a:cs typeface="Times New Roman" pitchFamily="18" charset="0"/>
              </a:rPr>
              <a:t> 20%) </a:t>
            </a:r>
            <a:r>
              <a:rPr lang="en-US" sz="2800" dirty="0" err="1" smtClean="0">
                <a:latin typeface="Times New Roman" pitchFamily="18" charset="0"/>
                <a:cs typeface="Times New Roman" pitchFamily="18" charset="0"/>
              </a:rPr>
              <a:t>từ</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ngày</a:t>
            </a:r>
            <a:r>
              <a:rPr lang="en-US" sz="2800" dirty="0" smtClean="0">
                <a:latin typeface="Times New Roman" pitchFamily="18" charset="0"/>
                <a:cs typeface="Times New Roman" pitchFamily="18" charset="0"/>
              </a:rPr>
              <a:t> 06-31.03.2017, HSD:  3 </a:t>
            </a:r>
            <a:r>
              <a:rPr lang="en-US" sz="2800" dirty="0" err="1" smtClean="0">
                <a:latin typeface="Times New Roman" pitchFamily="18" charset="0"/>
                <a:cs typeface="Times New Roman" pitchFamily="18" charset="0"/>
              </a:rPr>
              <a:t>tháng</a:t>
            </a:r>
            <a:r>
              <a:rPr lang="en-US" sz="2800" dirty="0" smtClean="0">
                <a:latin typeface="Times New Roman" pitchFamily="18" charset="0"/>
                <a:cs typeface="Times New Roman" pitchFamily="18" charset="0"/>
              </a:rPr>
              <a:t>.</a:t>
            </a:r>
          </a:p>
          <a:p>
            <a:r>
              <a:rPr lang="en-US" sz="2800" dirty="0" err="1" smtClean="0">
                <a:latin typeface="Times New Roman" pitchFamily="18" charset="0"/>
                <a:cs typeface="Times New Roman" pitchFamily="18" charset="0"/>
              </a:rPr>
              <a:t>Giam</a:t>
            </a:r>
            <a:r>
              <a:rPr lang="en-US" sz="2800" dirty="0" smtClean="0">
                <a:latin typeface="Times New Roman" pitchFamily="18" charset="0"/>
                <a:cs typeface="Times New Roman" pitchFamily="18" charset="0"/>
              </a:rPr>
              <a:t> 15% </a:t>
            </a:r>
            <a:r>
              <a:rPr lang="en-US" sz="2800" dirty="0" err="1" smtClean="0">
                <a:latin typeface="Times New Roman" pitchFamily="18" charset="0"/>
                <a:cs typeface="Times New Roman" pitchFamily="18" charset="0"/>
              </a:rPr>
              <a:t>cho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khách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hàng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đối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tác</a:t>
            </a:r>
            <a:r>
              <a:rPr lang="en-US" sz="2800" dirty="0" smtClean="0">
                <a:latin typeface="Times New Roman" pitchFamily="18" charset="0"/>
                <a:cs typeface="Times New Roman" pitchFamily="18" charset="0"/>
              </a:rPr>
              <a:t>: Galaxy, </a:t>
            </a:r>
            <a:r>
              <a:rPr lang="en-US" sz="2800" dirty="0" err="1" smtClean="0">
                <a:latin typeface="Times New Roman" pitchFamily="18" charset="0"/>
                <a:cs typeface="Times New Roman" pitchFamily="18" charset="0"/>
              </a:rPr>
              <a:t>Gotit</a:t>
            </a:r>
            <a:r>
              <a:rPr lang="en-US" sz="2800" dirty="0" smtClean="0">
                <a:latin typeface="Times New Roman" pitchFamily="18" charset="0"/>
                <a:cs typeface="Times New Roman" pitchFamily="18" charset="0"/>
              </a:rPr>
              <a:t>, Delivery Now.</a:t>
            </a:r>
          </a:p>
          <a:p>
            <a:endParaRPr lang="en-US" dirty="0"/>
          </a:p>
        </p:txBody>
      </p:sp>
      <p:sp>
        <p:nvSpPr>
          <p:cNvPr id="149" name="Shape 149"/>
          <p:cNvSpPr>
            <a:spLocks noGrp="1"/>
          </p:cNvSpPr>
          <p:nvPr>
            <p:ph type="sldNum" sz="quarter" idx="12"/>
          </p:nvPr>
        </p:nvSpPr>
        <p:spPr>
          <a:xfrm>
            <a:off x="8129016" y="5687313"/>
            <a:ext cx="609602" cy="307339"/>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b="0">
                <a:solidFill>
                  <a:srgbClr val="000000"/>
                </a:solidFill>
              </a:defRPr>
            </a:pPr>
            <a:fld id="{86CB4B4D-7CA3-9044-876B-883B54F8677D}" type="slidenum">
              <a:rPr sz="1400" b="1">
                <a:solidFill>
                  <a:srgbClr val="FFFFFF"/>
                </a:solidFill>
              </a:rPr>
              <a:pPr lvl="0">
                <a:defRPr sz="1800" b="0">
                  <a:solidFill>
                    <a:srgbClr val="000000"/>
                  </a:solidFill>
                </a:defRPr>
              </a:pPr>
              <a:t>9</a:t>
            </a:fld>
            <a:endParaRPr sz="1400" b="1">
              <a:solidFill>
                <a:srgbClr val="FFFFFF"/>
              </a:solidFill>
            </a:endParaRPr>
          </a:p>
        </p:txBody>
      </p:sp>
      <p:pic>
        <p:nvPicPr>
          <p:cNvPr id="150" name="image2.png" descr="BT_CI_2015.png"/>
          <p:cNvPicPr/>
          <p:nvPr/>
        </p:nvPicPr>
        <p:blipFill>
          <a:blip r:embed="rId2">
            <a:extLst/>
          </a:blip>
          <a:stretch>
            <a:fillRect/>
          </a:stretch>
        </p:blipFill>
        <p:spPr>
          <a:xfrm>
            <a:off x="6400800" y="152400"/>
            <a:ext cx="2545088" cy="745934"/>
          </a:xfrm>
          <a:prstGeom prst="rect">
            <a:avLst/>
          </a:prstGeom>
          <a:ln w="12700">
            <a:miter lim="400000"/>
          </a:ln>
        </p:spPr>
      </p:pic>
    </p:spTree>
  </p:cSld>
  <p:clrMapOvr>
    <a:masterClrMapping/>
  </p:clrMapOvr>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432</TotalTime>
  <Words>1019</Words>
  <Application>Microsoft Office PowerPoint</Application>
  <PresentationFormat>On-screen Show (4:3)</PresentationFormat>
  <Paragraphs>335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Trek</vt:lpstr>
      <vt:lpstr>COMMUNICATION PLAN  NGÀY QuỐC TẾ PHỤ NỮ 8/3</vt:lpstr>
      <vt:lpstr>Agenda</vt:lpstr>
      <vt:lpstr>CREATIVE THEME</vt:lpstr>
      <vt:lpstr>PRODUCTS – FRAISIER PISTACHIO</vt:lpstr>
      <vt:lpstr>PowerPoint Presentation</vt:lpstr>
      <vt:lpstr>Pitaschio health benifits</vt:lpstr>
      <vt:lpstr>CAM PAIGN Objectives</vt:lpstr>
      <vt:lpstr>TARGET</vt:lpstr>
      <vt:lpstr>Campaign</vt:lpstr>
      <vt:lpstr>FB CAMPAIGN</vt:lpstr>
      <vt:lpstr>POSM &amp; COLLATERALS</vt:lpstr>
      <vt:lpstr>Partnership</vt:lpstr>
      <vt:lpstr>PR &amp; Media</vt:lpstr>
      <vt:lpstr>Timeline</vt:lpstr>
    </vt:vector>
  </TitlesOfParts>
  <Company>btvn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bt</dc:creator>
  <cp:lastModifiedBy>PhuongThanh Tran</cp:lastModifiedBy>
  <cp:revision>100</cp:revision>
  <dcterms:created xsi:type="dcterms:W3CDTF">2017-02-10T09:06:27Z</dcterms:created>
  <dcterms:modified xsi:type="dcterms:W3CDTF">2017-02-28T05:21:13Z</dcterms:modified>
</cp:coreProperties>
</file>