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80" r:id="rId4"/>
    <p:sldId id="265" r:id="rId5"/>
    <p:sldId id="282" r:id="rId6"/>
    <p:sldId id="295" r:id="rId7"/>
    <p:sldId id="283" r:id="rId8"/>
    <p:sldId id="289" r:id="rId9"/>
    <p:sldId id="296" r:id="rId10"/>
    <p:sldId id="287" r:id="rId11"/>
    <p:sldId id="297" r:id="rId12"/>
    <p:sldId id="290" r:id="rId13"/>
    <p:sldId id="291" r:id="rId14"/>
    <p:sldId id="298" r:id="rId15"/>
    <p:sldId id="299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E0C1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howGuides="1">
      <p:cViewPr>
        <p:scale>
          <a:sx n="60" d="100"/>
          <a:sy n="60" d="100"/>
        </p:scale>
        <p:origin x="-798" y="-294"/>
      </p:cViewPr>
      <p:guideLst>
        <p:guide orient="horz" pos="2160"/>
        <p:guide pos="31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F713-C9C8-43BF-A692-76E4E6348233}" type="datetimeFigureOut">
              <a:rPr lang="en-SG" smtClean="0"/>
              <a:pPr/>
              <a:t>29/04/2017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FE7-0B77-4D91-8D8A-D0C2531FBB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412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F713-C9C8-43BF-A692-76E4E6348233}" type="datetimeFigureOut">
              <a:rPr lang="en-SG" smtClean="0"/>
              <a:pPr/>
              <a:t>29/04/2017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FE7-0B77-4D91-8D8A-D0C2531FBB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044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F713-C9C8-43BF-A692-76E4E6348233}" type="datetimeFigureOut">
              <a:rPr lang="en-SG" smtClean="0"/>
              <a:pPr/>
              <a:t>29/04/2017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FE7-0B77-4D91-8D8A-D0C2531FBB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510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F713-C9C8-43BF-A692-76E4E6348233}" type="datetimeFigureOut">
              <a:rPr lang="en-SG" smtClean="0"/>
              <a:pPr/>
              <a:t>29/04/2017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FE7-0B77-4D91-8D8A-D0C2531FBB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68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F713-C9C8-43BF-A692-76E4E6348233}" type="datetimeFigureOut">
              <a:rPr lang="en-SG" smtClean="0"/>
              <a:pPr/>
              <a:t>29/04/2017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FE7-0B77-4D91-8D8A-D0C2531FBB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62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F713-C9C8-43BF-A692-76E4E6348233}" type="datetimeFigureOut">
              <a:rPr lang="en-SG" smtClean="0"/>
              <a:pPr/>
              <a:t>29/04/2017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FE7-0B77-4D91-8D8A-D0C2531FBB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26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F713-C9C8-43BF-A692-76E4E6348233}" type="datetimeFigureOut">
              <a:rPr lang="en-SG" smtClean="0"/>
              <a:pPr/>
              <a:t>29/04/2017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FE7-0B77-4D91-8D8A-D0C2531FBB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111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F713-C9C8-43BF-A692-76E4E6348233}" type="datetimeFigureOut">
              <a:rPr lang="en-SG" smtClean="0"/>
              <a:pPr/>
              <a:t>29/04/2017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FE7-0B77-4D91-8D8A-D0C2531FBB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279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F713-C9C8-43BF-A692-76E4E6348233}" type="datetimeFigureOut">
              <a:rPr lang="en-SG" smtClean="0"/>
              <a:pPr/>
              <a:t>29/04/2017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FE7-0B77-4D91-8D8A-D0C2531FBB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9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F713-C9C8-43BF-A692-76E4E6348233}" type="datetimeFigureOut">
              <a:rPr lang="en-SG" smtClean="0"/>
              <a:pPr/>
              <a:t>29/04/2017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FE7-0B77-4D91-8D8A-D0C2531FBB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45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F713-C9C8-43BF-A692-76E4E6348233}" type="datetimeFigureOut">
              <a:rPr lang="en-SG" smtClean="0"/>
              <a:pPr/>
              <a:t>29/04/2017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8FE7-0B77-4D91-8D8A-D0C2531FBB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23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2F713-C9C8-43BF-A692-76E4E6348233}" type="datetimeFigureOut">
              <a:rPr lang="en-SG" smtClean="0"/>
              <a:pPr/>
              <a:t>29/04/2017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8FE7-0B77-4D91-8D8A-D0C2531FBB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15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4488"/>
            <a:ext cx="9144000" cy="691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445224"/>
            <a:ext cx="9144000" cy="1518732"/>
          </a:xfrm>
          <a:prstGeom prst="rect">
            <a:avLst/>
          </a:prstGeom>
          <a:solidFill>
            <a:srgbClr val="EAEAEA">
              <a:alpha val="63922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sz="2400" b="1" dirty="0" smtClean="0"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Marketing Plan</a:t>
            </a:r>
          </a:p>
          <a:p>
            <a:pPr algn="r"/>
            <a:r>
              <a:rPr lang="en-US" altLang="en-US" sz="2400" b="1" dirty="0" smtClean="0"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07-14 </a:t>
            </a:r>
            <a:r>
              <a:rPr lang="en-US" altLang="en-US" sz="2400" b="1" dirty="0" smtClean="0"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May</a:t>
            </a:r>
          </a:p>
        </p:txBody>
      </p:sp>
    </p:spTree>
    <p:extLst>
      <p:ext uri="{BB962C8B-B14F-4D97-AF65-F5344CB8AC3E}">
        <p14:creationId xmlns:p14="http://schemas.microsoft.com/office/powerpoint/2010/main" val="32018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9552" y="548680"/>
            <a:ext cx="66247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b="1" dirty="0" smtClean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COLLATERALS</a:t>
            </a:r>
            <a:endParaRPr lang="en-SG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5240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Poster Outside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standeee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poster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 tag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Poster A3/ 40x80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cake counter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cắm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Poster A4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9552" y="548680"/>
            <a:ext cx="66247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b="1" dirty="0" smtClean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COLLATERALS</a:t>
            </a:r>
            <a:endParaRPr lang="en-SG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423191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Cake counter poster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5334000"/>
            <a:ext cx="96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dirty="0" smtClean="0"/>
              <a:t>Price Tags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48600" y="3124201"/>
            <a:ext cx="1066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Poster A4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867400"/>
            <a:ext cx="50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400" dirty="0" smtClean="0"/>
              <a:t>Tag</a:t>
            </a:r>
            <a:endParaRPr lang="en-SG" sz="1400" dirty="0"/>
          </a:p>
        </p:txBody>
      </p:sp>
      <p:pic>
        <p:nvPicPr>
          <p:cNvPr id="14" name="Picture 13" descr="20%off_M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3676750" cy="2743200"/>
          </a:xfrm>
          <a:prstGeom prst="rect">
            <a:avLst/>
          </a:prstGeom>
        </p:spPr>
      </p:pic>
      <p:pic>
        <p:nvPicPr>
          <p:cNvPr id="15" name="Picture 14" descr="ta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71" y="4998720"/>
            <a:ext cx="2060829" cy="1097280"/>
          </a:xfrm>
          <a:prstGeom prst="rect">
            <a:avLst/>
          </a:prstGeom>
        </p:spPr>
      </p:pic>
      <p:pic>
        <p:nvPicPr>
          <p:cNvPr id="16" name="Picture 15" descr="A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1601" y="1371600"/>
            <a:ext cx="1937385" cy="2743200"/>
          </a:xfrm>
          <a:prstGeom prst="rect">
            <a:avLst/>
          </a:prstGeom>
        </p:spPr>
      </p:pic>
      <p:pic>
        <p:nvPicPr>
          <p:cNvPr id="18" name="Picture 17" descr="price ta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86696" y="4343400"/>
            <a:ext cx="380010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9552" y="144463"/>
            <a:ext cx="8064500" cy="1143000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TRƯNG BÀY SẢN PHẨM &amp; COLLATERALS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5726668"/>
            <a:ext cx="454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Poster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dán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dirty="0" err="1" smtClean="0">
                <a:latin typeface="Times New Roman" pitchFamily="18" charset="0"/>
                <a:cs typeface="Times New Roman" pitchFamily="18" charset="0"/>
              </a:rPr>
              <a:t>kiếng</a:t>
            </a:r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S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dan kie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95600"/>
            <a:ext cx="4116408" cy="2743200"/>
          </a:xfrm>
          <a:prstGeom prst="rect">
            <a:avLst/>
          </a:prstGeom>
        </p:spPr>
      </p:pic>
      <p:pic>
        <p:nvPicPr>
          <p:cNvPr id="9" name="Picture 8" descr="stand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990600"/>
            <a:ext cx="2746772" cy="457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55778" y="5715000"/>
            <a:ext cx="347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atin typeface="Times New Roman" pitchFamily="18" charset="0"/>
                <a:cs typeface="Times New Roman" pitchFamily="18" charset="0"/>
              </a:rPr>
              <a:t>Outside Standee </a:t>
            </a:r>
            <a:endParaRPr lang="en-S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7544" y="144463"/>
            <a:ext cx="8064500" cy="1143000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TRƯNG BÀY SẢN PHẨM &amp; COLLATERALS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488" y="1287463"/>
            <a:ext cx="364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 smtClean="0">
                <a:solidFill>
                  <a:schemeClr val="accent6"/>
                </a:solidFill>
              </a:rPr>
              <a:t>Poster Cake Counter</a:t>
            </a:r>
            <a:endParaRPr lang="en-SG" sz="2400" b="1" u="sng" dirty="0">
              <a:solidFill>
                <a:schemeClr val="accent6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25536" y="1975343"/>
            <a:ext cx="2980453" cy="3973937"/>
            <a:chOff x="4925536" y="1975343"/>
            <a:chExt cx="2980453" cy="3973937"/>
          </a:xfrm>
        </p:grpSpPr>
        <p:grpSp>
          <p:nvGrpSpPr>
            <p:cNvPr id="10" name="Group 9"/>
            <p:cNvGrpSpPr/>
            <p:nvPr/>
          </p:nvGrpSpPr>
          <p:grpSpPr>
            <a:xfrm>
              <a:off x="4925536" y="1975343"/>
              <a:ext cx="2980453" cy="3973937"/>
              <a:chOff x="873353" y="1975343"/>
              <a:chExt cx="2980453" cy="397393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353" y="1975343"/>
                <a:ext cx="2980453" cy="3973937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 rot="16200000">
                <a:off x="2863352" y="3361276"/>
                <a:ext cx="606061" cy="88552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accent6"/>
                  </a:solidFill>
                </a:endParaRPr>
              </a:p>
            </p:txBody>
          </p:sp>
        </p:grp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143" y="3603012"/>
              <a:ext cx="784845" cy="497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381000" y="51054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Poster.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 descr="20%off_M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209800"/>
            <a:ext cx="36767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kem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 07.05 – 14.05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½ ổ </a:t>
            </a:r>
            <a:r>
              <a:rPr lang="en-US" dirty="0" err="1" smtClean="0"/>
              <a:t>bánh</a:t>
            </a:r>
            <a:r>
              <a:rPr lang="en-US" dirty="0" smtClean="0"/>
              <a:t> Yam, ½ ổ </a:t>
            </a:r>
            <a:r>
              <a:rPr lang="en-US" dirty="0" err="1" smtClean="0"/>
              <a:t>bánh</a:t>
            </a:r>
            <a:r>
              <a:rPr lang="en-US" dirty="0" smtClean="0"/>
              <a:t> Queen. = 4 ổ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7 </a:t>
            </a:r>
            <a:r>
              <a:rPr lang="en-US" dirty="0" err="1" smtClean="0"/>
              <a:t>ngày</a:t>
            </a:r>
            <a:r>
              <a:rPr lang="en-US" dirty="0" smtClean="0"/>
              <a:t>.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</a:t>
            </a:r>
          </a:p>
          <a:p>
            <a:pPr marL="514350" indent="-514350">
              <a:buFontTx/>
              <a:buChar char="-"/>
            </a:pP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miếng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5cm,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dĩa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,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mời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, 1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2 </a:t>
            </a:r>
            <a:r>
              <a:rPr lang="en-US" dirty="0" err="1" smtClean="0"/>
              <a:t>lần</a:t>
            </a:r>
            <a:r>
              <a:rPr lang="en-US" dirty="0" smtClean="0"/>
              <a:t>, sampling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kem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smtClean="0"/>
              <a:t>1/2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smtClean="0"/>
              <a:t>Yam Of Love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smtClean="0"/>
              <a:t>½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smtClean="0"/>
              <a:t>Queen Of Love. </a:t>
            </a:r>
          </a:p>
          <a:p>
            <a:pPr marL="514350" indent="-514350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81645"/>
              </p:ext>
            </p:extLst>
          </p:nvPr>
        </p:nvGraphicFramePr>
        <p:xfrm>
          <a:off x="1295400" y="1524003"/>
          <a:ext cx="6629401" cy="3962400"/>
        </p:xfrm>
        <a:graphic>
          <a:graphicData uri="http://schemas.openxmlformats.org/drawingml/2006/table">
            <a:tbl>
              <a:tblPr/>
              <a:tblGrid>
                <a:gridCol w="1497090"/>
                <a:gridCol w="1226340"/>
                <a:gridCol w="875956"/>
                <a:gridCol w="1417458"/>
                <a:gridCol w="1612557"/>
              </a:tblGrid>
              <a:tr h="290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Hạng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mục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2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Đơn giá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Số lượng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Thành tiền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Ghi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chú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Báo kenh 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 6,000,000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        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     6,000,000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Phiếu quà tặng 50k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     50,000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50,000,000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42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Quà tặng fb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   100,000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       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       700,000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Bánh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Yam Of Love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   140,000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       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       980,000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Bánh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Queen Of Love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Chạy QC fb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1,000,000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       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2,000,000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SMS Marketing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1,070,000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       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    1,070,000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lần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 ấn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2,800,000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    2,800,000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42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Sampling:1 CH 4 ổ</a:t>
                      </a:r>
                    </a:p>
                    <a:p>
                      <a:pPr algn="l" fontAlgn="t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(4 x 16 = 64 ổ)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   100,000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3,200,000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Bánh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Yam Of Love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        140,000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4,480,000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Bánh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Queen Of Love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74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Tổng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latin typeface="Times New Roman"/>
                        </a:rPr>
                        <a:t>       </a:t>
                      </a:r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latin typeface="Times New Roman"/>
                        </a:rPr>
                        <a:t>71,230,000 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" y="0"/>
            <a:ext cx="9123428" cy="6870052"/>
          </a:xfrm>
        </p:spPr>
      </p:pic>
    </p:spTree>
    <p:extLst>
      <p:ext uri="{BB962C8B-B14F-4D97-AF65-F5344CB8AC3E}">
        <p14:creationId xmlns:p14="http://schemas.microsoft.com/office/powerpoint/2010/main" val="25685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99592" y="336205"/>
            <a:ext cx="734481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b="1" dirty="0" smtClean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AGENDA</a:t>
            </a:r>
            <a:endParaRPr lang="en-SG" altLang="en-US" b="1" dirty="0">
              <a:solidFill>
                <a:srgbClr val="C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592" y="1483618"/>
            <a:ext cx="777686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Creative theme/ </a:t>
            </a:r>
            <a:r>
              <a:rPr lang="en-US" altLang="en-US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Chủ</a:t>
            </a: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đề</a:t>
            </a:r>
            <a:endParaRPr lang="en-US" alt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Products/ </a:t>
            </a:r>
            <a:r>
              <a:rPr lang="en-US" altLang="en-US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Sản</a:t>
            </a: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phẩm</a:t>
            </a:r>
            <a:endParaRPr lang="en-US" alt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Campaign Objectives/ </a:t>
            </a:r>
            <a:r>
              <a:rPr lang="en-US" altLang="en-US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Mục</a:t>
            </a: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tiêu</a:t>
            </a:r>
            <a:endParaRPr lang="en-US" alt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Promotional activities/ </a:t>
            </a:r>
            <a:r>
              <a:rPr lang="en-US" altLang="en-US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Hoạt</a:t>
            </a: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động</a:t>
            </a: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tiếp</a:t>
            </a: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thị</a:t>
            </a:r>
            <a:endParaRPr lang="en-US" alt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 &amp; Media/ </a:t>
            </a:r>
            <a:r>
              <a:rPr lang="en-US" altLang="en-US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Truyền</a:t>
            </a: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thông</a:t>
            </a: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&amp; </a:t>
            </a:r>
            <a:r>
              <a:rPr lang="en-US" altLang="en-US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báo</a:t>
            </a: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chí</a:t>
            </a:r>
            <a:endParaRPr lang="en-US" alt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POSM &amp; Collaterals</a:t>
            </a:r>
          </a:p>
          <a:p>
            <a:pPr>
              <a:defRPr/>
            </a:pP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Collaterals &amp; Placement/ </a:t>
            </a:r>
            <a:r>
              <a:rPr lang="en-US" altLang="en-US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Vị</a:t>
            </a: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trí</a:t>
            </a: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trưng</a:t>
            </a:r>
            <a:r>
              <a:rPr lang="en-US" altLang="en-US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en-US" sz="28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bày</a:t>
            </a:r>
            <a:endParaRPr lang="en-US" alt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18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28800" y="1196364"/>
            <a:ext cx="8091671" cy="41768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SG" altLang="en-US" sz="3200" b="1" dirty="0" smtClean="0"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Recipe of Love: Celebrating Mums</a:t>
            </a:r>
            <a:endParaRPr lang="en-SG" altLang="en-US" sz="3200" b="1" dirty="0"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defRPr/>
            </a:pPr>
            <a:endParaRPr lang="en-SG" altLang="en-US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SG" sz="2000" b="1" u="sng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SG" sz="2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b="1" u="sng" dirty="0" err="1" smtClean="0">
                <a:latin typeface="Times New Roman" pitchFamily="18" charset="0"/>
                <a:cs typeface="Times New Roman" pitchFamily="18" charset="0"/>
              </a:rPr>
              <a:t>điệp</a:t>
            </a:r>
            <a:r>
              <a:rPr lang="en-SG" sz="20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Mum, you’re our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recipe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love –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con!</a:t>
            </a:r>
          </a:p>
          <a:p>
            <a:pPr algn="l"/>
            <a:endParaRPr lang="en-SG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SG" sz="2000" b="1" u="sng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SG" sz="2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b="1" u="sng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SG" sz="20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? BreadTalk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món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quà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chiếc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bếp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BreadTalk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gắm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chiếc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SG" sz="2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SG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Nhân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, BreadTalk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gợi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nhắc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SG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3568" y="404664"/>
            <a:ext cx="734481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b="1" dirty="0" smtClean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CHỦ ĐỀ</a:t>
            </a:r>
            <a:endParaRPr lang="en-SG" altLang="en-US" b="1" dirty="0">
              <a:solidFill>
                <a:srgbClr val="C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18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9552" y="548680"/>
            <a:ext cx="66247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b="1" dirty="0" smtClean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SẢN PHẨM</a:t>
            </a:r>
            <a:endParaRPr lang="en-SG" alt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2132856"/>
            <a:ext cx="406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b="1" dirty="0">
              <a:latin typeface="Calibri" pitchFamily="34" charset="0"/>
              <a:ea typeface="SimSun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3" y="4437112"/>
            <a:ext cx="462757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smtClean="0">
                <a:latin typeface="Times New Roman" pitchFamily="18" charset="0"/>
                <a:cs typeface="Times New Roman" pitchFamily="18" charset="0"/>
              </a:rPr>
              <a:t>Yams of Love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SG" sz="1400" dirty="0" err="1" smtClean="0"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SG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dirty="0" err="1" smtClean="0">
                <a:latin typeface="Times New Roman" pitchFamily="18" charset="0"/>
                <a:cs typeface="Times New Roman" pitchFamily="18" charset="0"/>
              </a:rPr>
              <a:t>bông</a:t>
            </a:r>
            <a:r>
              <a:rPr lang="en-SG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SG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dirty="0" err="1" smtClean="0">
                <a:latin typeface="Times New Roman" pitchFamily="18" charset="0"/>
                <a:cs typeface="Times New Roman" pitchFamily="18" charset="0"/>
              </a:rPr>
              <a:t>vani</a:t>
            </a:r>
            <a:r>
              <a:rPr lang="en-SG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SG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SG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dirty="0" err="1" smtClean="0">
                <a:latin typeface="Times New Roman" pitchFamily="18" charset="0"/>
                <a:cs typeface="Times New Roman" pitchFamily="18" charset="0"/>
              </a:rPr>
              <a:t>khoai</a:t>
            </a:r>
            <a:r>
              <a:rPr lang="en-SG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SG" sz="1400" dirty="0" smtClean="0">
                <a:latin typeface="Times New Roman" pitchFamily="18" charset="0"/>
                <a:cs typeface="Times New Roman" pitchFamily="18" charset="0"/>
              </a:rPr>
              <a:t> pudding </a:t>
            </a:r>
            <a:r>
              <a:rPr lang="en-SG" sz="1400" dirty="0" err="1" smtClean="0">
                <a:latin typeface="Times New Roman" pitchFamily="18" charset="0"/>
                <a:cs typeface="Times New Roman" pitchFamily="18" charset="0"/>
              </a:rPr>
              <a:t>sữa</a:t>
            </a:r>
            <a:r>
              <a:rPr lang="en-SG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SG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Lôi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cuốn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tím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nhẹ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chiếc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nhã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hút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bông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kem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khoai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SG" sz="1400" dirty="0" smtClean="0"/>
          </a:p>
          <a:p>
            <a:r>
              <a:rPr lang="en-SG" sz="1400" b="1" dirty="0" err="1" smtClean="0"/>
              <a:t>Giá</a:t>
            </a:r>
            <a:r>
              <a:rPr lang="en-SG" sz="1400" b="1" dirty="0" smtClean="0"/>
              <a:t>:  320.000đ (Regular</a:t>
            </a:r>
            <a:r>
              <a:rPr lang="en-SG" sz="1400" b="1" dirty="0" smtClean="0"/>
              <a:t>) </a:t>
            </a:r>
            <a:endParaRPr lang="en-SG" sz="14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912469" y="482670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99548" y="4149598"/>
            <a:ext cx="412893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smtClean="0">
                <a:latin typeface="Times New Roman" pitchFamily="18" charset="0"/>
                <a:cs typeface="Times New Roman" pitchFamily="18" charset="0"/>
              </a:rPr>
              <a:t>Queen of Hearts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SG" altLang="zh-CN" sz="1400" dirty="0" err="1" smtClean="0"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SG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dirty="0" err="1" smtClean="0">
                <a:latin typeface="Times New Roman" pitchFamily="18" charset="0"/>
                <a:cs typeface="Times New Roman" pitchFamily="18" charset="0"/>
              </a:rPr>
              <a:t>bông</a:t>
            </a:r>
            <a:r>
              <a:rPr lang="en-SG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dirty="0" err="1" smtClean="0">
                <a:latin typeface="Times New Roman" pitchFamily="18" charset="0"/>
                <a:cs typeface="Times New Roman" pitchFamily="18" charset="0"/>
              </a:rPr>
              <a:t>lan</a:t>
            </a:r>
            <a:r>
              <a:rPr lang="en-SG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dirty="0" err="1" smtClean="0">
                <a:latin typeface="Times New Roman" pitchFamily="18" charset="0"/>
                <a:cs typeface="Times New Roman" pitchFamily="18" charset="0"/>
              </a:rPr>
              <a:t>vani</a:t>
            </a:r>
            <a:r>
              <a:rPr lang="en-SG" altLang="zh-CN" sz="1400" dirty="0" smtClean="0">
                <a:latin typeface="Times New Roman" pitchFamily="18" charset="0"/>
                <a:cs typeface="Times New Roman" pitchFamily="18" charset="0"/>
              </a:rPr>
              <a:t>, mousse </a:t>
            </a:r>
            <a:r>
              <a:rPr lang="en-SG" altLang="zh-CN" sz="1400" dirty="0" err="1" smtClean="0">
                <a:latin typeface="Times New Roman" pitchFamily="18" charset="0"/>
                <a:cs typeface="Times New Roman" pitchFamily="18" charset="0"/>
              </a:rPr>
              <a:t>sữa</a:t>
            </a:r>
            <a:r>
              <a:rPr lang="en-SG" altLang="zh-CN" sz="1400" dirty="0" smtClean="0">
                <a:latin typeface="Times New Roman" pitchFamily="18" charset="0"/>
                <a:cs typeface="Times New Roman" pitchFamily="18" charset="0"/>
              </a:rPr>
              <a:t> , mousse </a:t>
            </a:r>
            <a:r>
              <a:rPr lang="en-SG" altLang="zh-CN" sz="1400" dirty="0" err="1" smtClean="0">
                <a:latin typeface="Times New Roman" pitchFamily="18" charset="0"/>
                <a:cs typeface="Times New Roman" pitchFamily="18" charset="0"/>
              </a:rPr>
              <a:t>dâu</a:t>
            </a:r>
            <a:r>
              <a:rPr lang="en-SG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dirty="0" err="1" smtClean="0">
                <a:latin typeface="Times New Roman" pitchFamily="18" charset="0"/>
                <a:cs typeface="Times New Roman" pitchFamily="18" charset="0"/>
              </a:rPr>
              <a:t>rừng</a:t>
            </a:r>
            <a:r>
              <a:rPr lang="en-SG" altLang="zh-CN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SG" altLang="zh-CN" sz="1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SG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dirty="0" err="1" smtClean="0">
                <a:latin typeface="Times New Roman" pitchFamily="18" charset="0"/>
                <a:cs typeface="Times New Roman" pitchFamily="18" charset="0"/>
              </a:rPr>
              <a:t>thạch</a:t>
            </a:r>
            <a:r>
              <a:rPr lang="en-SG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dirty="0" err="1" smtClean="0">
                <a:latin typeface="Times New Roman" pitchFamily="18" charset="0"/>
                <a:cs typeface="Times New Roman" pitchFamily="18" charset="0"/>
              </a:rPr>
              <a:t>dâu</a:t>
            </a:r>
            <a:r>
              <a:rPr lang="en-SG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dirty="0" err="1" smtClean="0">
                <a:latin typeface="Times New Roman" pitchFamily="18" charset="0"/>
                <a:cs typeface="Times New Roman" pitchFamily="18" charset="0"/>
              </a:rPr>
              <a:t>rừng</a:t>
            </a:r>
            <a:r>
              <a:rPr lang="en-SG" altLang="zh-C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SG" altLang="zh-C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Bao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phủ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mứt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dâu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rừng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mouuse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-la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dâu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rừng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giác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ngon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SG" altLang="zh-CN" sz="1400" b="1" dirty="0" err="1" smtClean="0">
                <a:latin typeface="Times New Roman" pitchFamily="18" charset="0"/>
                <a:cs typeface="Times New Roman" pitchFamily="18" charset="0"/>
              </a:rPr>
              <a:t>lạ</a:t>
            </a:r>
            <a:r>
              <a:rPr lang="en-SG" altLang="zh-CN" sz="1400" b="1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endParaRPr lang="en-SG" altLang="zh-C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SG" sz="1400" b="1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SG" sz="1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SG" sz="1400" b="1" dirty="0" smtClean="0"/>
              <a:t>350.000đ </a:t>
            </a:r>
            <a:r>
              <a:rPr lang="en-SG" sz="1400" b="1" dirty="0" smtClean="0"/>
              <a:t>(Regular</a:t>
            </a:r>
            <a:r>
              <a:rPr lang="en-SG" sz="1400" b="1" dirty="0" smtClean="0"/>
              <a:t>) </a:t>
            </a:r>
            <a:endParaRPr lang="en-SG" sz="1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Y:\BT Photos\BT\2017 pic\BT_Mothers Day 2017\MomDay01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2" b="94705" l="5107" r="899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7117" t="10450" r="16154" b="8271"/>
          <a:stretch/>
        </p:blipFill>
        <p:spPr bwMode="auto">
          <a:xfrm>
            <a:off x="395536" y="1229370"/>
            <a:ext cx="3766959" cy="32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Y:\BT Photos\BT\2017 pic\BT_Mothers Day 2017\MomDay020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2" b="96835" l="6329" r="899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359" t="8982" r="16148" b="6198"/>
          <a:stretch/>
        </p:blipFill>
        <p:spPr bwMode="auto">
          <a:xfrm>
            <a:off x="5051576" y="304800"/>
            <a:ext cx="3624880" cy="336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8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7564" y="620688"/>
            <a:ext cx="7272808" cy="848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b="1" dirty="0" err="1" smtClean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Mục</a:t>
            </a:r>
            <a:r>
              <a:rPr lang="en-US" altLang="en-US" b="1" dirty="0" smtClean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en-US" b="1" dirty="0" err="1" smtClean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tiêu</a:t>
            </a:r>
            <a:endParaRPr lang="en-SG" altLang="en-US" b="1" dirty="0">
              <a:solidFill>
                <a:srgbClr val="C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7564" y="1772816"/>
            <a:ext cx="777686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kem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Mother’s Day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A/C.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342900">
              <a:buFont typeface="Arial" pitchFamily="34" charset="0"/>
              <a:buChar char="•"/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phẩm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 </a:t>
            </a:r>
          </a:p>
          <a:p>
            <a:pPr marL="742950" lvl="1" indent="-342900">
              <a:buFont typeface="Arial" pitchFamily="34" charset="0"/>
              <a:buChar char="•"/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partners: Foody,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Gotit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342900">
              <a:buFont typeface="Arial" pitchFamily="34" charset="0"/>
              <a:buChar char="•"/>
              <a:defRPr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Đẩy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kênh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online.</a:t>
            </a:r>
          </a:p>
          <a:p>
            <a:pPr marL="742950" lvl="1" indent="-342900"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SMS marketing</a:t>
            </a:r>
          </a:p>
          <a:p>
            <a:pPr marL="742950" lvl="1" indent="-342900">
              <a:buFont typeface="Arial" pitchFamily="34" charset="0"/>
              <a:buChar char="•"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	Sales Target: 500 cakes (16 stores) in 11 days</a:t>
            </a:r>
          </a:p>
        </p:txBody>
      </p:sp>
    </p:spTree>
    <p:extLst>
      <p:ext uri="{BB962C8B-B14F-4D97-AF65-F5344CB8AC3E}">
        <p14:creationId xmlns:p14="http://schemas.microsoft.com/office/powerpoint/2010/main" val="23855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7564" y="620688"/>
            <a:ext cx="7272808" cy="848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b="1" dirty="0" err="1" smtClean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Mục</a:t>
            </a:r>
            <a:r>
              <a:rPr lang="en-US" altLang="en-US" b="1" dirty="0" smtClean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en-US" b="1" dirty="0" err="1" smtClean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tiêu</a:t>
            </a:r>
            <a:endParaRPr lang="en-SG" altLang="en-US" b="1" dirty="0">
              <a:solidFill>
                <a:srgbClr val="C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524001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defRPr/>
            </a:pPr>
            <a:r>
              <a:rPr lang="en-US" sz="2400" b="1" dirty="0" smtClean="0"/>
              <a:t>Sales Target: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2994" y="2065830"/>
          <a:ext cx="6553206" cy="3953970"/>
        </p:xfrm>
        <a:graphic>
          <a:graphicData uri="http://schemas.openxmlformats.org/drawingml/2006/table">
            <a:tbl>
              <a:tblPr/>
              <a:tblGrid>
                <a:gridCol w="253321"/>
                <a:gridCol w="750918"/>
                <a:gridCol w="470456"/>
                <a:gridCol w="470456"/>
                <a:gridCol w="470456"/>
                <a:gridCol w="470456"/>
                <a:gridCol w="470456"/>
                <a:gridCol w="470456"/>
                <a:gridCol w="470456"/>
                <a:gridCol w="470456"/>
                <a:gridCol w="470456"/>
                <a:gridCol w="470456"/>
                <a:gridCol w="470456"/>
                <a:gridCol w="373951"/>
              </a:tblGrid>
              <a:tr h="21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Cửa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hàng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04-May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05-May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06-May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07-May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08-May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09-May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10-May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11-May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12-May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13-May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14-May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TQD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Vincom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Quang Trung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SGC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ViVo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PXL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Cantavil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NTP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Cong Hoa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Biên Hòa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Vũng Tàu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Nha Trang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Vinh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9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Hà Nội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21966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Tổng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520" y="460516"/>
            <a:ext cx="67462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b="1" dirty="0" smtClean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CHƯƠNG TRÌNH</a:t>
            </a:r>
            <a:endParaRPr lang="en-SG" altLang="en-US" b="1" dirty="0">
              <a:solidFill>
                <a:srgbClr val="C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AutoShape 4" descr="Image result for vanit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381000" y="1752600"/>
            <a:ext cx="784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Whole Cake Promotion- THÁNG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MẸ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Tặng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Voucher 50,000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ổ 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Mother’s day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07–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31 May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2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Mother’s day Cake: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Discount 20%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Yam of Love &amp; Queen of Love 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Tặng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Voucher 50,000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07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14 May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acebook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Mother’s day Sliced Cakes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Slices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70.000đ (1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slice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45.000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đ,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kiệm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22%)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07-14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1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3400" y="836712"/>
            <a:ext cx="67462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b="1" dirty="0" smtClean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 &amp; Media</a:t>
            </a:r>
            <a:endParaRPr lang="en-SG" altLang="en-US" b="1" dirty="0">
              <a:solidFill>
                <a:srgbClr val="C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7696200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0" hangingPunct="0">
              <a:lnSpc>
                <a:spcPct val="90000"/>
              </a:lnSpc>
              <a:buFont typeface="Times New Roman" pitchFamily="18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Social Media: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Fanpage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Malls &amp;BreadTalk.</a:t>
            </a:r>
          </a:p>
          <a:p>
            <a:pPr marL="609600" indent="-609600" eaLnBrk="0" hangingPunct="0">
              <a:lnSpc>
                <a:spcPct val="90000"/>
              </a:lnSpc>
              <a:buFont typeface="Times New Roman" pitchFamily="18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Online: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Website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BreadTalk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&amp; Malls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Gotit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Foody. </a:t>
            </a:r>
          </a:p>
          <a:p>
            <a:pPr marL="609600" indent="-609600" eaLnBrk="0" hangingPunct="0">
              <a:lnSpc>
                <a:spcPct val="90000"/>
              </a:lnSpc>
              <a:buFont typeface="Times New Roman" pitchFamily="18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Pr Articles: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depvaphongcach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phunuhiendai.com.vn,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trẻ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thế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phụ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lifestyleonline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nhipcaudautu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cosmo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life.</a:t>
            </a:r>
          </a:p>
          <a:p>
            <a:pPr marL="609600" indent="-609600" eaLnBrk="0" hangingPunct="0">
              <a:lnSpc>
                <a:spcPct val="90000"/>
              </a:lnSpc>
              <a:buFont typeface="Times New Roman" pitchFamily="18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SMS marketing.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3291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3400" y="836712"/>
            <a:ext cx="67462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b="1" dirty="0" smtClean="0">
                <a:solidFill>
                  <a:srgbClr val="C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FACEBOOK</a:t>
            </a:r>
            <a:endParaRPr lang="en-SG" altLang="en-US" b="1" dirty="0">
              <a:solidFill>
                <a:srgbClr val="C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8056" y="1692121"/>
            <a:ext cx="52684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Recipe of Mum –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Me!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Ingredients”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?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tuyệt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Amazing/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Tuyệt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vời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Loving/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yếm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Strong/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mẽ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Happy/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vẻ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Selfless/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Graceful/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dáng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14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Mother’s Day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07-12.05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13.05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14.05</a:t>
            </a:r>
          </a:p>
          <a:p>
            <a:endParaRPr lang="en-US" b="1" dirty="0" smtClean="0"/>
          </a:p>
          <a:p>
            <a:endParaRPr lang="en-SG" dirty="0" smtClean="0"/>
          </a:p>
          <a:p>
            <a:endParaRPr lang="en-SG" dirty="0"/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0" y="1628800"/>
            <a:ext cx="2719980" cy="362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91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10697</TotalTime>
  <Words>1028</Words>
  <Application>Microsoft Office PowerPoint</Application>
  <PresentationFormat>On-screen Show (4:3)</PresentationFormat>
  <Paragraphs>410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SAMPLING</vt:lpstr>
      <vt:lpstr>BUDGET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brand.temp</dc:creator>
  <cp:lastModifiedBy>BMTC</cp:lastModifiedBy>
  <cp:revision>252</cp:revision>
  <dcterms:created xsi:type="dcterms:W3CDTF">2015-12-23T02:27:44Z</dcterms:created>
  <dcterms:modified xsi:type="dcterms:W3CDTF">2017-04-29T03:11:41Z</dcterms:modified>
</cp:coreProperties>
</file>