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34"/>
  </p:notesMasterIdLst>
  <p:handoutMasterIdLst>
    <p:handoutMasterId r:id="rId35"/>
  </p:handoutMasterIdLst>
  <p:sldIdLst>
    <p:sldId id="320" r:id="rId2"/>
    <p:sldId id="321" r:id="rId3"/>
    <p:sldId id="376" r:id="rId4"/>
    <p:sldId id="373" r:id="rId5"/>
    <p:sldId id="374" r:id="rId6"/>
    <p:sldId id="375" r:id="rId7"/>
    <p:sldId id="329" r:id="rId8"/>
    <p:sldId id="330" r:id="rId9"/>
    <p:sldId id="327" r:id="rId10"/>
    <p:sldId id="328" r:id="rId11"/>
    <p:sldId id="331" r:id="rId12"/>
    <p:sldId id="364" r:id="rId13"/>
    <p:sldId id="332" r:id="rId14"/>
    <p:sldId id="377" r:id="rId15"/>
    <p:sldId id="378" r:id="rId16"/>
    <p:sldId id="379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25" r:id="rId3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B07C7C"/>
    <a:srgbClr val="40ECE8"/>
    <a:srgbClr val="E8FFC8"/>
    <a:srgbClr val="FAF7C8"/>
    <a:srgbClr val="FAF8C8"/>
    <a:srgbClr val="F5FFC2"/>
    <a:srgbClr val="EBFFD2"/>
    <a:srgbClr val="EBFFDC"/>
    <a:srgbClr val="FAF8B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5" autoAdjust="0"/>
    <p:restoredTop sz="93985" autoAdjust="0"/>
  </p:normalViewPr>
  <p:slideViewPr>
    <p:cSldViewPr>
      <p:cViewPr varScale="1">
        <p:scale>
          <a:sx n="102" d="100"/>
          <a:sy n="102" d="100"/>
        </p:scale>
        <p:origin x="-1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061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672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F3F3F"/>
                </a:solidFill>
                <a:latin typeface="Calibri" charset="0"/>
                <a:cs typeface="Calibri" charset="0"/>
                <a:sym typeface="Calibri" charset="0"/>
              </a:rPr>
              <a:t>The network/cluster management is written in </a:t>
            </a:r>
            <a:r>
              <a:rPr lang="en-US" dirty="0" err="1" smtClean="0">
                <a:solidFill>
                  <a:srgbClr val="3F3F3F"/>
                </a:solidFill>
                <a:latin typeface="Calibri" charset="0"/>
                <a:cs typeface="Calibri" charset="0"/>
                <a:sym typeface="Calibri" charset="0"/>
              </a:rPr>
              <a:t>Erlang</a:t>
            </a:r>
            <a:r>
              <a:rPr lang="en-US" dirty="0" smtClean="0">
                <a:solidFill>
                  <a:srgbClr val="3F3F3F"/>
                </a:solidFill>
                <a:latin typeface="Calibri" charset="0"/>
                <a:cs typeface="Calibri" charset="0"/>
                <a:sym typeface="Calibri" charset="0"/>
              </a:rPr>
              <a:t> with several components:</a:t>
            </a:r>
          </a:p>
          <a:p>
            <a:r>
              <a:rPr lang="en-US" dirty="0" smtClean="0">
                <a:solidFill>
                  <a:srgbClr val="3F3F3F"/>
                </a:solidFill>
                <a:latin typeface="Calibri" charset="0"/>
                <a:cs typeface="Calibri" charset="0"/>
                <a:sym typeface="Calibri" charset="0"/>
              </a:rPr>
              <a:t>- OTP : Open Telecom Platform</a:t>
            </a:r>
          </a:p>
          <a:p>
            <a:r>
              <a:rPr lang="en-US" dirty="0" smtClean="0">
                <a:solidFill>
                  <a:srgbClr val="3F3F3F"/>
                </a:solidFill>
                <a:latin typeface="Calibri" charset="0"/>
                <a:cs typeface="Calibri" charset="0"/>
                <a:sym typeface="Calibri" charset="0"/>
              </a:rPr>
              <a:t>- all the </a:t>
            </a:r>
            <a:r>
              <a:rPr lang="en-US" dirty="0" err="1" smtClean="0">
                <a:solidFill>
                  <a:srgbClr val="3F3F3F"/>
                </a:solidFill>
                <a:latin typeface="Calibri" charset="0"/>
                <a:cs typeface="Calibri" charset="0"/>
                <a:sym typeface="Calibri" charset="0"/>
              </a:rPr>
              <a:t>administartion</a:t>
            </a:r>
            <a:r>
              <a:rPr lang="en-US" dirty="0" smtClean="0">
                <a:solidFill>
                  <a:srgbClr val="3F3F3F"/>
                </a:solidFill>
                <a:latin typeface="Calibri" charset="0"/>
                <a:cs typeface="Calibri" charset="0"/>
                <a:sym typeface="Calibri" charset="0"/>
              </a:rPr>
              <a:t> console is created in </a:t>
            </a:r>
            <a:r>
              <a:rPr lang="en-US" dirty="0" err="1" smtClean="0">
                <a:solidFill>
                  <a:srgbClr val="3F3F3F"/>
                </a:solidFill>
                <a:latin typeface="Calibri" charset="0"/>
                <a:cs typeface="Calibri" charset="0"/>
                <a:sym typeface="Calibri" charset="0"/>
              </a:rPr>
              <a:t>Erlang</a:t>
            </a:r>
            <a:r>
              <a:rPr lang="en-US" dirty="0" smtClean="0">
                <a:solidFill>
                  <a:srgbClr val="3F3F3F"/>
                </a:solidFill>
                <a:latin typeface="Calibri" charset="0"/>
                <a:cs typeface="Calibri" charset="0"/>
                <a:sym typeface="Calibri" charset="0"/>
              </a:rPr>
              <a:t> :</a:t>
            </a:r>
          </a:p>
          <a:p>
            <a:r>
              <a:rPr lang="en-US" dirty="0" smtClean="0">
                <a:solidFill>
                  <a:srgbClr val="3F3F3F"/>
                </a:solidFill>
                <a:latin typeface="Calibri" charset="0"/>
                <a:cs typeface="Calibri" charset="0"/>
                <a:sym typeface="Calibri" charset="0"/>
              </a:rPr>
              <a:t>    - REST API</a:t>
            </a:r>
          </a:p>
          <a:p>
            <a:r>
              <a:rPr lang="en-US" dirty="0" smtClean="0">
                <a:solidFill>
                  <a:srgbClr val="3F3F3F"/>
                </a:solidFill>
                <a:latin typeface="Calibri" charset="0"/>
                <a:cs typeface="Calibri" charset="0"/>
                <a:sym typeface="Calibri" charset="0"/>
              </a:rPr>
              <a:t>    - Web UI (many JS with </a:t>
            </a:r>
            <a:r>
              <a:rPr lang="en-US" dirty="0" err="1" smtClean="0">
                <a:solidFill>
                  <a:srgbClr val="3F3F3F"/>
                </a:solidFill>
                <a:latin typeface="Calibri" charset="0"/>
                <a:cs typeface="Calibri" charset="0"/>
                <a:sym typeface="Calibri" charset="0"/>
              </a:rPr>
              <a:t>JQuery</a:t>
            </a:r>
            <a:r>
              <a:rPr lang="en-US" dirty="0" smtClean="0">
                <a:solidFill>
                  <a:srgbClr val="3F3F3F"/>
                </a:solidFill>
                <a:latin typeface="Calibri" charset="0"/>
                <a:cs typeface="Calibri" charset="0"/>
                <a:sym typeface="Calibri" charset="0"/>
              </a:rPr>
              <a:t> and Sparkline)</a:t>
            </a:r>
          </a:p>
          <a:p>
            <a:endParaRPr lang="en-US" dirty="0" smtClean="0">
              <a:solidFill>
                <a:srgbClr val="3F3F3F"/>
              </a:solidFill>
              <a:latin typeface="Calibri" charset="0"/>
              <a:cs typeface="Calibri" charset="0"/>
              <a:sym typeface="Calibri" charset="0"/>
            </a:endParaRPr>
          </a:p>
          <a:p>
            <a:r>
              <a:rPr lang="en-US" dirty="0" smtClean="0">
                <a:solidFill>
                  <a:srgbClr val="3F3F3F"/>
                </a:solidFill>
                <a:latin typeface="Calibri" charset="0"/>
                <a:cs typeface="Calibri" charset="0"/>
                <a:sym typeface="Calibri" charset="0"/>
              </a:rPr>
              <a:t>- The data server is written in C</a:t>
            </a:r>
          </a:p>
          <a:p>
            <a:r>
              <a:rPr lang="en-US" dirty="0" smtClean="0">
                <a:solidFill>
                  <a:srgbClr val="3F3F3F"/>
                </a:solidFill>
                <a:latin typeface="Calibri" charset="0"/>
                <a:cs typeface="Calibri" charset="0"/>
                <a:sym typeface="Calibri" charset="0"/>
              </a:rPr>
              <a:t>Includes </a:t>
            </a:r>
            <a:r>
              <a:rPr lang="en-US" dirty="0" err="1" smtClean="0">
                <a:solidFill>
                  <a:srgbClr val="3F3F3F"/>
                </a:solidFill>
                <a:latin typeface="Calibri" charset="0"/>
                <a:cs typeface="Calibri" charset="0"/>
                <a:sym typeface="Calibri" charset="0"/>
              </a:rPr>
              <a:t>memcache</a:t>
            </a:r>
            <a:r>
              <a:rPr lang="en-US" dirty="0" smtClean="0">
                <a:solidFill>
                  <a:srgbClr val="3F3F3F"/>
                </a:solidFill>
                <a:latin typeface="Calibri" charset="0"/>
                <a:cs typeface="Calibri" charset="0"/>
                <a:sym typeface="Calibri" charset="0"/>
              </a:rPr>
              <a:t> as main cache for the DB</a:t>
            </a:r>
          </a:p>
          <a:p>
            <a:r>
              <a:rPr lang="en-US" dirty="0" smtClean="0">
                <a:solidFill>
                  <a:srgbClr val="3F3F3F"/>
                </a:solidFill>
                <a:latin typeface="Calibri" charset="0"/>
                <a:cs typeface="Calibri" charset="0"/>
                <a:sym typeface="Calibri" charset="0"/>
              </a:rPr>
              <a:t>The storage itself is also written in C, based on a  Append only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3623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 A set request comes in from the application .</a:t>
            </a:r>
          </a:p>
          <a:p>
            <a:r>
              <a:rPr lang="en-US" dirty="0" smtClean="0"/>
              <a:t>2.  </a:t>
            </a:r>
            <a:r>
              <a:rPr lang="en-US" dirty="0" err="1" smtClean="0"/>
              <a:t>Couchbase</a:t>
            </a:r>
            <a:r>
              <a:rPr lang="en-US" dirty="0" smtClean="0"/>
              <a:t> Server responses back that they key is written</a:t>
            </a:r>
          </a:p>
          <a:p>
            <a:r>
              <a:rPr lang="en-US" dirty="0" smtClean="0"/>
              <a:t>3.  </a:t>
            </a:r>
            <a:r>
              <a:rPr lang="en-US" dirty="0" err="1" smtClean="0"/>
              <a:t>Couchbase</a:t>
            </a:r>
            <a:r>
              <a:rPr lang="en-US" dirty="0" smtClean="0"/>
              <a:t> Server then Replicates the data out to memory in the other nodes</a:t>
            </a:r>
          </a:p>
          <a:p>
            <a:r>
              <a:rPr lang="en-US" dirty="0" smtClean="0"/>
              <a:t>4.  At the same time it is put the data into a write </a:t>
            </a:r>
            <a:r>
              <a:rPr lang="en-US" dirty="0" err="1" smtClean="0"/>
              <a:t>que</a:t>
            </a:r>
            <a:r>
              <a:rPr lang="en-US" dirty="0" smtClean="0"/>
              <a:t> to be persisted to disk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47190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 A set request comes in from the application .</a:t>
            </a:r>
          </a:p>
          <a:p>
            <a:r>
              <a:rPr lang="en-US" dirty="0" smtClean="0"/>
              <a:t>2.  </a:t>
            </a:r>
            <a:r>
              <a:rPr lang="en-US" dirty="0" err="1" smtClean="0"/>
              <a:t>Couchbase</a:t>
            </a:r>
            <a:r>
              <a:rPr lang="en-US" dirty="0" smtClean="0"/>
              <a:t> Server responses back that they key is written</a:t>
            </a:r>
          </a:p>
          <a:p>
            <a:r>
              <a:rPr lang="en-US" dirty="0" smtClean="0"/>
              <a:t>3.  </a:t>
            </a:r>
            <a:r>
              <a:rPr lang="en-US" dirty="0" err="1" smtClean="0"/>
              <a:t>Couchbase</a:t>
            </a:r>
            <a:r>
              <a:rPr lang="en-US" dirty="0" smtClean="0"/>
              <a:t> Server then Replicates the data out to memory in the other nodes</a:t>
            </a:r>
          </a:p>
          <a:p>
            <a:r>
              <a:rPr lang="en-US" dirty="0" smtClean="0"/>
              <a:t>4.  At the same time it is put the data into a write </a:t>
            </a:r>
            <a:r>
              <a:rPr lang="en-US" dirty="0" err="1" smtClean="0"/>
              <a:t>que</a:t>
            </a:r>
            <a:r>
              <a:rPr lang="en-US" dirty="0" smtClean="0"/>
              <a:t> to be persisted to disk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45974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6981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200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Talking Points:</a:t>
            </a:r>
          </a:p>
          <a:p>
            <a:pPr eaLnBrk="1" hangingPunct="1"/>
            <a:endParaRPr lang="en-US" sz="1200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You can choose to self host files - this is including jQuery in the scripts folder in Visual Studio.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also just include jQuery from a CDN - simply change the script reference to point to jQuery on the CDN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be faster loading and client browser may already have jQuery file cached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Be careful! If the CDN goes down your site may also go down.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Source version is human readable.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Always include the minified version for your production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465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22575" y="460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162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7493787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06533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876725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7"/>
          </p:nvPr>
        </p:nvSpPr>
        <p:spPr>
          <a:xfrm>
            <a:off x="3754438" y="1931947"/>
            <a:ext cx="2192337" cy="147955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2167" y="1596433"/>
            <a:ext cx="3154989" cy="2456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54968" y="1601684"/>
            <a:ext cx="2191788" cy="268984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54967" y="3671289"/>
            <a:ext cx="4967613" cy="268984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58253" y="1601684"/>
            <a:ext cx="2564328" cy="268984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653366" y="1610602"/>
            <a:ext cx="0" cy="39519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65120" y="1610602"/>
            <a:ext cx="0" cy="18720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01638" y="1841500"/>
            <a:ext cx="3155950" cy="377983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/>
          </p:nvPr>
        </p:nvSpPr>
        <p:spPr>
          <a:xfrm>
            <a:off x="508882" y="1604976"/>
            <a:ext cx="3048705" cy="24447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18"/>
          </p:nvPr>
        </p:nvSpPr>
        <p:spPr>
          <a:xfrm>
            <a:off x="6158253" y="1931947"/>
            <a:ext cx="2564328" cy="147955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5" name="Text Placeholder 42"/>
          <p:cNvSpPr>
            <a:spLocks noGrp="1"/>
          </p:cNvSpPr>
          <p:nvPr>
            <p:ph type="body" sz="quarter" idx="19"/>
          </p:nvPr>
        </p:nvSpPr>
        <p:spPr>
          <a:xfrm>
            <a:off x="3754437" y="4029502"/>
            <a:ext cx="4968143" cy="159207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823583" y="1604976"/>
            <a:ext cx="2123174" cy="237119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259852" y="1604976"/>
            <a:ext cx="2462727" cy="265692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3823583" y="3683989"/>
            <a:ext cx="2123174" cy="237119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54968" y="1601684"/>
            <a:ext cx="2191788" cy="268984"/>
          </a:xfrm>
          <a:prstGeom prst="rect">
            <a:avLst/>
          </a:prstGeom>
          <a:solidFill>
            <a:srgbClr val="D6B200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54967" y="3671289"/>
            <a:ext cx="4967613" cy="268984"/>
          </a:xfrm>
          <a:prstGeom prst="rect">
            <a:avLst/>
          </a:prstGeom>
          <a:solidFill>
            <a:srgbClr val="2D7E9B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58253" y="1601684"/>
            <a:ext cx="2564328" cy="268984"/>
          </a:xfrm>
          <a:prstGeom prst="rect">
            <a:avLst/>
          </a:prstGeom>
          <a:solidFill>
            <a:srgbClr val="6B9B20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653366" y="1610602"/>
            <a:ext cx="0" cy="39519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65120" y="1610602"/>
            <a:ext cx="0" cy="18720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243035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 anchor="b"/>
          <a:lstStyle>
            <a:lvl1pPr algn="ctr">
              <a:defRPr sz="4800">
                <a:solidFill>
                  <a:srgbClr val="005A7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1485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996570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228600" y="2133600"/>
            <a:ext cx="8686800" cy="1219200"/>
          </a:xfrm>
          <a:prstGeom prst="rect">
            <a:avLst/>
          </a:prstGeom>
        </p:spPr>
        <p:txBody>
          <a:bodyPr tIns="0" bIns="0" anchor="b" anchorCtr="0"/>
          <a:lstStyle>
            <a:lvl1pPr algn="ct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0" y="3505200"/>
            <a:ext cx="3581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1004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two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3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Your Two line</a:t>
            </a:r>
            <a:br>
              <a:rPr lang="en-US" sz="4800" dirty="0" smtClean="0">
                <a:solidFill>
                  <a:schemeClr val="accent2"/>
                </a:solidFill>
              </a:rPr>
            </a:br>
            <a:r>
              <a:rPr lang="en-US" sz="4800" dirty="0" smtClean="0">
                <a:solidFill>
                  <a:schemeClr val="accent2"/>
                </a:solidFill>
              </a:rPr>
              <a:t>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431671"/>
            <a:ext cx="6400800" cy="175260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dirty="0" smtClean="0"/>
              <a:t>Title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088071" y="1711868"/>
            <a:ext cx="292564" cy="1379126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10800000">
            <a:off x="7759467" y="1711868"/>
            <a:ext cx="292564" cy="1379126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739962" y="587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583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animBg="1"/>
      <p:bldP spid="11" grpId="0" animBg="1"/>
    </p:bld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one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52600"/>
            <a:ext cx="7772400" cy="1470025"/>
          </a:xfrm>
        </p:spPr>
        <p:txBody>
          <a:bodyPr anchor="ctr" anchorCtr="0"/>
          <a:lstStyle>
            <a:lvl1pPr>
              <a:defRPr>
                <a:solidFill>
                  <a:srgbClr val="186A93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One-Line 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39962" y="587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431671"/>
            <a:ext cx="6400800" cy="175260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dirty="0" smtClean="0"/>
              <a:t>Title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88071" y="1896531"/>
            <a:ext cx="292564" cy="1144448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10800000">
            <a:off x="7759467" y="1896530"/>
            <a:ext cx="292564" cy="1144448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860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ular log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752600" y="3733800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62000" y="2057400"/>
            <a:ext cx="7772400" cy="1470025"/>
          </a:xfrm>
        </p:spPr>
        <p:txBody>
          <a:bodyPr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One-Line 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878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89315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0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6142907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89668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29388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0909896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103663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noFill/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noFill/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67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02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7472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Lucida Grande"/>
        <a:buChar char="•"/>
        <a:defRPr lang="en-US" sz="24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100000"/>
        <a:buFont typeface="Lucida Grande"/>
        <a:buChar char="­"/>
        <a:defRPr lang="en-US" sz="2000" kern="12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Lucida Grande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Lucida Grande"/>
        <a:buChar char="­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625475" indent="-457200" algn="l" defTabSz="914400" rtl="0" eaLnBrk="1" latinLnBrk="0" hangingPunct="1">
        <a:lnSpc>
          <a:spcPct val="90000"/>
        </a:lnSpc>
        <a:spcBef>
          <a:spcPts val="1200"/>
        </a:spcBef>
        <a:buClr>
          <a:schemeClr val="bg1">
            <a:lumMod val="6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.NET Memory Leak</a:t>
            </a:r>
            <a:br>
              <a:rPr lang="en-US" dirty="0" smtClean="0"/>
            </a:br>
            <a:r>
              <a:rPr lang="en-US" dirty="0" smtClean="0"/>
              <a:t>Problems &amp; Solution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410200" y="3505200"/>
            <a:ext cx="3352800" cy="523220"/>
          </a:xfrm>
        </p:spPr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7"/>
          <p:cNvSpPr>
            <a:spLocks noGrp="1"/>
          </p:cNvSpPr>
          <p:nvPr>
            <p:ph type="title"/>
          </p:nvPr>
        </p:nvSpPr>
        <p:spPr>
          <a:xfrm>
            <a:off x="457200" y="381002"/>
            <a:ext cx="8229600" cy="724744"/>
          </a:xfrm>
        </p:spPr>
        <p:txBody>
          <a:bodyPr/>
          <a:lstStyle/>
          <a:p>
            <a:r>
              <a:rPr lang="en-US" dirty="0" smtClean="0"/>
              <a:t>Add Nodes to Cluster</a:t>
            </a:r>
            <a:endParaRPr lang="en-US" dirty="0"/>
          </a:p>
        </p:txBody>
      </p:sp>
      <p:sp>
        <p:nvSpPr>
          <p:cNvPr id="8" name="Content Placeholder 48"/>
          <p:cNvSpPr>
            <a:spLocks noGrp="1"/>
          </p:cNvSpPr>
          <p:nvPr>
            <p:ph idx="4294967295"/>
          </p:nvPr>
        </p:nvSpPr>
        <p:spPr>
          <a:xfrm>
            <a:off x="6853593" y="2133600"/>
            <a:ext cx="2290407" cy="4238625"/>
          </a:xfrm>
        </p:spPr>
        <p:txBody>
          <a:bodyPr vert="horz" lIns="0" tIns="0" rIns="0" bIns="0" rtlCol="0" anchor="ctr">
            <a:normAutofit/>
          </a:bodyPr>
          <a:lstStyle/>
          <a:p>
            <a:pPr marL="174625" indent="-17462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1400" b="1" dirty="0"/>
              <a:t>Two servers added</a:t>
            </a:r>
            <a:br>
              <a:rPr lang="en-US" sz="1400" b="1" dirty="0"/>
            </a:br>
            <a:r>
              <a:rPr lang="en-US" sz="1400" b="1" dirty="0"/>
              <a:t>One-click operation</a:t>
            </a:r>
          </a:p>
          <a:p>
            <a:pPr marL="174625" indent="-17462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1400" b="1" dirty="0"/>
              <a:t>Docs automatically rebalanced across cluster</a:t>
            </a:r>
          </a:p>
          <a:p>
            <a:pPr marL="179388" lvl="1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Even distribution of docs</a:t>
            </a:r>
          </a:p>
          <a:p>
            <a:pPr marL="179388" lvl="1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Minimum doc movement</a:t>
            </a:r>
          </a:p>
          <a:p>
            <a:pPr marL="174625" indent="-17462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1400" b="1" dirty="0"/>
              <a:t>Cluster map updated</a:t>
            </a:r>
          </a:p>
          <a:p>
            <a:pPr marL="174625" indent="-17462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1400" b="1" dirty="0"/>
              <a:t>App database </a:t>
            </a:r>
            <a:br>
              <a:rPr lang="en-US" sz="1400" b="1" dirty="0"/>
            </a:br>
            <a:r>
              <a:rPr lang="en-US" sz="1400" b="1" dirty="0"/>
              <a:t>calls now distributed </a:t>
            </a:r>
            <a:br>
              <a:rPr lang="en-US" sz="1400" b="1" dirty="0"/>
            </a:br>
            <a:r>
              <a:rPr lang="en-US" sz="1400" b="1" dirty="0"/>
              <a:t>over larger number of servers</a:t>
            </a:r>
            <a:br>
              <a:rPr lang="en-US" sz="1400" b="1" dirty="0"/>
            </a:b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127842" y="2898042"/>
            <a:ext cx="1219201" cy="3135587"/>
          </a:xfrm>
          <a:prstGeom prst="rect">
            <a:avLst/>
          </a:prstGeom>
          <a:solidFill>
            <a:srgbClr val="79797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t"/>
          <a:lstStyle/>
          <a:p>
            <a:pPr algn="ctr"/>
            <a:endParaRPr lang="en-US" sz="1000" b="1" cap="all" dirty="0">
              <a:solidFill>
                <a:srgbClr val="FFFFFF"/>
              </a:solidFill>
              <a:latin typeface="Calibri"/>
            </a:endParaRPr>
          </a:p>
          <a:p>
            <a:pPr algn="ctr"/>
            <a:endParaRPr lang="en-US" sz="1000" b="1" cap="all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0850" y="4570613"/>
            <a:ext cx="1106940" cy="14126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cap="all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REPLICA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0850" y="3121417"/>
            <a:ext cx="1106940" cy="1426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cap="all" dirty="0">
                <a:solidFill>
                  <a:srgbClr val="1F497D"/>
                </a:solidFill>
                <a:latin typeface="Calibri"/>
              </a:rPr>
              <a:t>Active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65457" y="3356095"/>
            <a:ext cx="445677" cy="353823"/>
            <a:chOff x="805861" y="3931213"/>
            <a:chExt cx="445677" cy="353823"/>
          </a:xfrm>
        </p:grpSpPr>
        <p:grpSp>
          <p:nvGrpSpPr>
            <p:cNvPr id="13" name="Group 12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5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5457" y="3724694"/>
            <a:ext cx="445677" cy="353823"/>
            <a:chOff x="805861" y="3931213"/>
            <a:chExt cx="445677" cy="353823"/>
          </a:xfrm>
        </p:grpSpPr>
        <p:grpSp>
          <p:nvGrpSpPr>
            <p:cNvPr id="18" name="Group 17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2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64714" y="3356095"/>
            <a:ext cx="445677" cy="353823"/>
            <a:chOff x="1390346" y="3931213"/>
            <a:chExt cx="445677" cy="353823"/>
          </a:xfrm>
        </p:grpSpPr>
        <p:grpSp>
          <p:nvGrpSpPr>
            <p:cNvPr id="23" name="Group 22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6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4F81BD"/>
                  </a:solidFill>
                  <a:latin typeface="Calibri"/>
                </a:rPr>
                <a:t>Doc</a:t>
              </a:r>
              <a:endParaRPr lang="en-US" sz="1050" b="1" dirty="0">
                <a:solidFill>
                  <a:srgbClr val="4F81BD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64714" y="3724694"/>
            <a:ext cx="445677" cy="353823"/>
            <a:chOff x="1390346" y="3931213"/>
            <a:chExt cx="445677" cy="353823"/>
          </a:xfrm>
        </p:grpSpPr>
        <p:grpSp>
          <p:nvGrpSpPr>
            <p:cNvPr id="28" name="Group 27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1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4F81BD"/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2127" y="4826711"/>
            <a:ext cx="445677" cy="353823"/>
            <a:chOff x="805861" y="3931213"/>
            <a:chExt cx="445677" cy="353823"/>
          </a:xfrm>
        </p:grpSpPr>
        <p:grpSp>
          <p:nvGrpSpPr>
            <p:cNvPr id="33" name="Group 32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35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prstClr val="white">
                      <a:lumMod val="75000"/>
                    </a:prstClr>
                  </a:solidFill>
                  <a:latin typeface="Calibri"/>
                </a:rPr>
                <a:t>Doc 4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62127" y="5195310"/>
            <a:ext cx="445677" cy="353823"/>
            <a:chOff x="805861" y="3931213"/>
            <a:chExt cx="445677" cy="353823"/>
          </a:xfrm>
        </p:grpSpPr>
        <p:grpSp>
          <p:nvGrpSpPr>
            <p:cNvPr id="38" name="Group 37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40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41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prstClr val="white">
                      <a:lumMod val="75000"/>
                    </a:prstClr>
                  </a:solidFill>
                  <a:latin typeface="Calibri"/>
                </a:rPr>
                <a:t>Doc 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61384" y="4826711"/>
            <a:ext cx="445677" cy="353823"/>
            <a:chOff x="1390346" y="3931213"/>
            <a:chExt cx="445677" cy="353823"/>
          </a:xfrm>
        </p:grpSpPr>
        <p:grpSp>
          <p:nvGrpSpPr>
            <p:cNvPr id="43" name="Group 42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45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46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2">
                      <a:lumMod val="40000"/>
                      <a:lumOff val="6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61384" y="5195310"/>
            <a:ext cx="445677" cy="353823"/>
            <a:chOff x="1390346" y="3931213"/>
            <a:chExt cx="445677" cy="353823"/>
          </a:xfrm>
        </p:grpSpPr>
        <p:grpSp>
          <p:nvGrpSpPr>
            <p:cNvPr id="48" name="Group 47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50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51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2">
                      <a:lumMod val="40000"/>
                      <a:lumOff val="6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04468" y="2876592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cap="all" dirty="0" smtClean="0">
                <a:solidFill>
                  <a:prstClr val="white"/>
                </a:solidFill>
                <a:latin typeface="Calibri"/>
              </a:rPr>
              <a:t>Server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432670" y="2898042"/>
            <a:ext cx="1219201" cy="3135587"/>
          </a:xfrm>
          <a:prstGeom prst="rect">
            <a:avLst/>
          </a:prstGeom>
          <a:solidFill>
            <a:srgbClr val="79797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t"/>
          <a:lstStyle/>
          <a:p>
            <a:pPr algn="ctr"/>
            <a:endParaRPr lang="en-US" sz="1000" b="1" cap="all" dirty="0">
              <a:solidFill>
                <a:srgbClr val="FFFFFF"/>
              </a:solidFill>
              <a:latin typeface="Calibri"/>
            </a:endParaRPr>
          </a:p>
          <a:p>
            <a:pPr algn="ctr"/>
            <a:endParaRPr lang="en-US" sz="1000" b="1" cap="all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86513" y="4570613"/>
            <a:ext cx="1106940" cy="14126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cap="all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REPLICA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86513" y="3121417"/>
            <a:ext cx="1106940" cy="1426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cap="all" dirty="0">
                <a:solidFill>
                  <a:srgbClr val="1F497D"/>
                </a:solidFill>
                <a:latin typeface="Calibri"/>
              </a:rPr>
              <a:t>Active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571120" y="3356095"/>
            <a:ext cx="445677" cy="353823"/>
            <a:chOff x="805861" y="3931213"/>
            <a:chExt cx="445677" cy="353823"/>
          </a:xfrm>
        </p:grpSpPr>
        <p:grpSp>
          <p:nvGrpSpPr>
            <p:cNvPr id="57" name="Group 56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59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0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4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571120" y="3724694"/>
            <a:ext cx="445677" cy="353823"/>
            <a:chOff x="805861" y="3931213"/>
            <a:chExt cx="445677" cy="353823"/>
          </a:xfrm>
        </p:grpSpPr>
        <p:grpSp>
          <p:nvGrpSpPr>
            <p:cNvPr id="62" name="Group 61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6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5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7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070377" y="3356095"/>
            <a:ext cx="445677" cy="353823"/>
            <a:chOff x="1390346" y="3931213"/>
            <a:chExt cx="445677" cy="353823"/>
          </a:xfrm>
        </p:grpSpPr>
        <p:grpSp>
          <p:nvGrpSpPr>
            <p:cNvPr id="67" name="Group 66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69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0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4F81BD"/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070377" y="3724694"/>
            <a:ext cx="445677" cy="353823"/>
            <a:chOff x="1390346" y="3931213"/>
            <a:chExt cx="445677" cy="353823"/>
          </a:xfrm>
        </p:grpSpPr>
        <p:grpSp>
          <p:nvGrpSpPr>
            <p:cNvPr id="72" name="Group 71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7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5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4F81BD"/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567790" y="4826711"/>
            <a:ext cx="445677" cy="353823"/>
            <a:chOff x="805861" y="3931213"/>
            <a:chExt cx="445677" cy="353823"/>
          </a:xfrm>
        </p:grpSpPr>
        <p:grpSp>
          <p:nvGrpSpPr>
            <p:cNvPr id="77" name="Group 76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79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80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prstClr val="white">
                      <a:lumMod val="75000"/>
                    </a:prstClr>
                  </a:solidFill>
                  <a:latin typeface="Calibri"/>
                </a:rPr>
                <a:t>Doc 6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567790" y="5195310"/>
            <a:ext cx="445677" cy="353823"/>
            <a:chOff x="805861" y="3931213"/>
            <a:chExt cx="445677" cy="353823"/>
          </a:xfrm>
        </p:grpSpPr>
        <p:grpSp>
          <p:nvGrpSpPr>
            <p:cNvPr id="82" name="Group 81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8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85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prstClr val="white">
                      <a:lumMod val="75000"/>
                    </a:prstClr>
                  </a:solidFill>
                  <a:latin typeface="Calibri"/>
                </a:rPr>
                <a:t>Doc 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67047" y="4826711"/>
            <a:ext cx="445677" cy="353823"/>
            <a:chOff x="1390346" y="3931213"/>
            <a:chExt cx="445677" cy="353823"/>
          </a:xfrm>
        </p:grpSpPr>
        <p:grpSp>
          <p:nvGrpSpPr>
            <p:cNvPr id="87" name="Group 86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89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90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2">
                      <a:lumMod val="40000"/>
                      <a:lumOff val="6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067047" y="5195310"/>
            <a:ext cx="445677" cy="353823"/>
            <a:chOff x="1390346" y="3931213"/>
            <a:chExt cx="445677" cy="353823"/>
          </a:xfrm>
        </p:grpSpPr>
        <p:grpSp>
          <p:nvGrpSpPr>
            <p:cNvPr id="92" name="Group 91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9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95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2">
                      <a:lumMod val="40000"/>
                      <a:lumOff val="6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699868" y="2876592"/>
            <a:ext cx="684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cap="all" dirty="0" smtClean="0">
                <a:solidFill>
                  <a:prstClr val="white"/>
                </a:solidFill>
                <a:latin typeface="Calibri"/>
              </a:rPr>
              <a:t>Server 2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728070" y="2898042"/>
            <a:ext cx="1219201" cy="3135587"/>
          </a:xfrm>
          <a:prstGeom prst="rect">
            <a:avLst/>
          </a:prstGeom>
          <a:solidFill>
            <a:srgbClr val="79797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t"/>
          <a:lstStyle/>
          <a:p>
            <a:pPr algn="ctr"/>
            <a:endParaRPr lang="en-US" sz="1000" b="1" cap="all" dirty="0">
              <a:solidFill>
                <a:srgbClr val="FFFFFF"/>
              </a:solidFill>
              <a:latin typeface="Calibri"/>
            </a:endParaRPr>
          </a:p>
          <a:p>
            <a:pPr algn="ctr"/>
            <a:endParaRPr lang="en-US" sz="1000" b="1" cap="all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785243" y="4570613"/>
            <a:ext cx="1106940" cy="14126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cap="all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REPLICA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785243" y="3121417"/>
            <a:ext cx="1106940" cy="1426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cap="all" dirty="0">
                <a:solidFill>
                  <a:srgbClr val="1F497D"/>
                </a:solidFill>
                <a:latin typeface="Calibri"/>
              </a:rPr>
              <a:t>Active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2869850" y="3356095"/>
            <a:ext cx="445677" cy="353823"/>
            <a:chOff x="805861" y="3931213"/>
            <a:chExt cx="445677" cy="353823"/>
          </a:xfrm>
        </p:grpSpPr>
        <p:grpSp>
          <p:nvGrpSpPr>
            <p:cNvPr id="101" name="Group 100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103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4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1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869850" y="3724694"/>
            <a:ext cx="445677" cy="353823"/>
            <a:chOff x="805861" y="3931213"/>
            <a:chExt cx="445677" cy="353823"/>
          </a:xfrm>
        </p:grpSpPr>
        <p:grpSp>
          <p:nvGrpSpPr>
            <p:cNvPr id="106" name="Group 105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108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9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2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369107" y="3356095"/>
            <a:ext cx="445677" cy="353823"/>
            <a:chOff x="1390346" y="3931213"/>
            <a:chExt cx="445677" cy="353823"/>
          </a:xfrm>
        </p:grpSpPr>
        <p:grpSp>
          <p:nvGrpSpPr>
            <p:cNvPr id="111" name="Group 110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113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4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4F81BD"/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369107" y="3724694"/>
            <a:ext cx="445677" cy="353823"/>
            <a:chOff x="1390346" y="3931213"/>
            <a:chExt cx="445677" cy="353823"/>
          </a:xfrm>
        </p:grpSpPr>
        <p:grpSp>
          <p:nvGrpSpPr>
            <p:cNvPr id="116" name="Group 115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118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9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4F81BD"/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866520" y="4826711"/>
            <a:ext cx="445677" cy="353823"/>
            <a:chOff x="805861" y="3931213"/>
            <a:chExt cx="445677" cy="353823"/>
          </a:xfrm>
        </p:grpSpPr>
        <p:grpSp>
          <p:nvGrpSpPr>
            <p:cNvPr id="121" name="Group 120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123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124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prstClr val="white">
                      <a:lumMod val="75000"/>
                    </a:prstClr>
                  </a:solidFill>
                  <a:latin typeface="Calibri"/>
                </a:rPr>
                <a:t>Doc 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866520" y="5195310"/>
            <a:ext cx="445677" cy="353823"/>
            <a:chOff x="805861" y="3931213"/>
            <a:chExt cx="445677" cy="353823"/>
          </a:xfrm>
        </p:grpSpPr>
        <p:grpSp>
          <p:nvGrpSpPr>
            <p:cNvPr id="126" name="Group 125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128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129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prstClr val="white">
                      <a:lumMod val="75000"/>
                    </a:prstClr>
                  </a:solidFill>
                  <a:latin typeface="Calibri"/>
                </a:rPr>
                <a:t>Doc 9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365777" y="4826711"/>
            <a:ext cx="445677" cy="353823"/>
            <a:chOff x="1390346" y="3931213"/>
            <a:chExt cx="445677" cy="353823"/>
          </a:xfrm>
        </p:grpSpPr>
        <p:grpSp>
          <p:nvGrpSpPr>
            <p:cNvPr id="131" name="Group 130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133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134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2">
                      <a:lumMod val="40000"/>
                      <a:lumOff val="6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365777" y="5195310"/>
            <a:ext cx="445677" cy="353823"/>
            <a:chOff x="1390346" y="3931213"/>
            <a:chExt cx="445677" cy="353823"/>
          </a:xfrm>
        </p:grpSpPr>
        <p:grpSp>
          <p:nvGrpSpPr>
            <p:cNvPr id="136" name="Group 135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138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139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2">
                      <a:lumMod val="40000"/>
                      <a:lumOff val="6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</a:t>
              </a: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2995269" y="2876592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cap="all" dirty="0" smtClean="0">
                <a:solidFill>
                  <a:prstClr val="white"/>
                </a:solidFill>
                <a:latin typeface="Calibri"/>
              </a:rPr>
              <a:t>Server 3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4023470" y="2876592"/>
            <a:ext cx="2514601" cy="3157037"/>
            <a:chOff x="4572000" y="2801779"/>
            <a:chExt cx="2514601" cy="3157037"/>
          </a:xfrm>
        </p:grpSpPr>
        <p:sp>
          <p:nvSpPr>
            <p:cNvPr id="142" name="Rectangle 141"/>
            <p:cNvSpPr/>
            <p:nvPr/>
          </p:nvSpPr>
          <p:spPr>
            <a:xfrm>
              <a:off x="4572000" y="2823229"/>
              <a:ext cx="1219201" cy="3135587"/>
            </a:xfrm>
            <a:prstGeom prst="rect">
              <a:avLst/>
            </a:prstGeom>
            <a:solidFill>
              <a:srgbClr val="797979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t"/>
            <a:lstStyle/>
            <a:p>
              <a:pPr algn="ctr"/>
              <a:endParaRPr lang="en-US" sz="1000" b="1" cap="all" dirty="0">
                <a:solidFill>
                  <a:srgbClr val="FFFFFF"/>
                </a:solidFill>
                <a:latin typeface="Calibri"/>
              </a:endParaRPr>
            </a:p>
            <a:p>
              <a:pPr algn="ctr"/>
              <a:endParaRPr lang="en-US" sz="1000" b="1" cap="all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839198" y="2801779"/>
              <a:ext cx="6848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cap="all" dirty="0" smtClean="0">
                  <a:solidFill>
                    <a:prstClr val="white"/>
                  </a:solidFill>
                  <a:latin typeface="Calibri"/>
                </a:rPr>
                <a:t>Server </a:t>
              </a:r>
              <a:r>
                <a:rPr lang="en-US" sz="1000" b="1" cap="all" dirty="0">
                  <a:solidFill>
                    <a:prstClr val="white"/>
                  </a:solidFill>
                  <a:latin typeface="Calibri"/>
                </a:rPr>
                <a:t>4</a:t>
              </a:r>
              <a:endParaRPr lang="en-US" sz="1000" b="1" cap="all" dirty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867400" y="2823229"/>
              <a:ext cx="1219201" cy="3135587"/>
            </a:xfrm>
            <a:prstGeom prst="rect">
              <a:avLst/>
            </a:prstGeom>
            <a:solidFill>
              <a:srgbClr val="797979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t"/>
            <a:lstStyle/>
            <a:p>
              <a:pPr algn="ctr"/>
              <a:endParaRPr lang="en-US" sz="1000" b="1" cap="all" dirty="0">
                <a:solidFill>
                  <a:srgbClr val="FFFFFF"/>
                </a:solidFill>
                <a:latin typeface="Calibri"/>
              </a:endParaRPr>
            </a:p>
            <a:p>
              <a:pPr algn="ctr"/>
              <a:endParaRPr lang="en-US" sz="1000" b="1" cap="all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134599" y="2801779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cap="all" dirty="0" smtClean="0">
                  <a:solidFill>
                    <a:prstClr val="white"/>
                  </a:solidFill>
                  <a:latin typeface="Calibri"/>
                </a:rPr>
                <a:t>Server 5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079600" y="3121417"/>
            <a:ext cx="2402340" cy="2861860"/>
            <a:chOff x="4628130" y="3046604"/>
            <a:chExt cx="2402340" cy="2861860"/>
          </a:xfrm>
        </p:grpSpPr>
        <p:sp>
          <p:nvSpPr>
            <p:cNvPr id="147" name="Rectangle 146"/>
            <p:cNvSpPr/>
            <p:nvPr/>
          </p:nvSpPr>
          <p:spPr>
            <a:xfrm>
              <a:off x="4628130" y="4495800"/>
              <a:ext cx="1106940" cy="1412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prstDash val="sysDash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cap="all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</a:rPr>
                <a:t>REPLICA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628130" y="3046604"/>
              <a:ext cx="1106940" cy="142681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cap="all" dirty="0">
                  <a:solidFill>
                    <a:srgbClr val="1F497D"/>
                  </a:solidFill>
                  <a:latin typeface="Calibri"/>
                </a:rPr>
                <a:t>Active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923530" y="4495800"/>
              <a:ext cx="1106940" cy="1412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prstDash val="sysDash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cap="all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</a:rPr>
                <a:t>REPLICA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923530" y="3046604"/>
              <a:ext cx="1106940" cy="142681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cap="all" dirty="0">
                  <a:solidFill>
                    <a:srgbClr val="1F497D"/>
                  </a:solidFill>
                  <a:latin typeface="Calibri"/>
                </a:rPr>
                <a:t>Active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64714" y="4101660"/>
            <a:ext cx="445677" cy="353823"/>
            <a:chOff x="1390346" y="3931213"/>
            <a:chExt cx="445677" cy="353823"/>
          </a:xfrm>
        </p:grpSpPr>
        <p:grpSp>
          <p:nvGrpSpPr>
            <p:cNvPr id="152" name="Group 151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15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5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4F81BD"/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62127" y="5572276"/>
            <a:ext cx="445677" cy="353823"/>
            <a:chOff x="805861" y="3931213"/>
            <a:chExt cx="445677" cy="353823"/>
          </a:xfrm>
        </p:grpSpPr>
        <p:grpSp>
          <p:nvGrpSpPr>
            <p:cNvPr id="157" name="Group 156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159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160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158" name="TextBox 157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prstClr val="white">
                      <a:lumMod val="75000"/>
                    </a:prstClr>
                  </a:solidFill>
                  <a:latin typeface="Calibri"/>
                </a:rPr>
                <a:t>Doc 8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761384" y="5572276"/>
            <a:ext cx="445677" cy="353823"/>
            <a:chOff x="1390346" y="3931213"/>
            <a:chExt cx="445677" cy="353823"/>
          </a:xfrm>
        </p:grpSpPr>
        <p:grpSp>
          <p:nvGrpSpPr>
            <p:cNvPr id="162" name="Group 161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16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165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2">
                      <a:lumMod val="40000"/>
                      <a:lumOff val="6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265457" y="4101660"/>
            <a:ext cx="445677" cy="353823"/>
            <a:chOff x="805861" y="3931213"/>
            <a:chExt cx="445677" cy="353823"/>
          </a:xfrm>
        </p:grpSpPr>
        <p:grpSp>
          <p:nvGrpSpPr>
            <p:cNvPr id="167" name="Group 166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169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0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68" name="TextBox 167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9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070377" y="4101660"/>
            <a:ext cx="445677" cy="353823"/>
            <a:chOff x="1390346" y="3931213"/>
            <a:chExt cx="445677" cy="353823"/>
          </a:xfrm>
        </p:grpSpPr>
        <p:grpSp>
          <p:nvGrpSpPr>
            <p:cNvPr id="172" name="Group 171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17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5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4F81BD"/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567790" y="5572276"/>
            <a:ext cx="445677" cy="353823"/>
            <a:chOff x="805861" y="3931213"/>
            <a:chExt cx="445677" cy="353823"/>
          </a:xfrm>
        </p:grpSpPr>
        <p:grpSp>
          <p:nvGrpSpPr>
            <p:cNvPr id="177" name="Group 176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179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180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178" name="TextBox 177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prstClr val="white">
                      <a:lumMod val="75000"/>
                    </a:prstClr>
                  </a:solidFill>
                  <a:latin typeface="Calibri"/>
                </a:rPr>
                <a:t>Doc 2</a:t>
              </a: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2067047" y="5572276"/>
            <a:ext cx="445677" cy="353823"/>
            <a:chOff x="1390346" y="3931213"/>
            <a:chExt cx="445677" cy="353823"/>
          </a:xfrm>
        </p:grpSpPr>
        <p:grpSp>
          <p:nvGrpSpPr>
            <p:cNvPr id="182" name="Group 181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18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185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2">
                      <a:lumMod val="40000"/>
                      <a:lumOff val="6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571120" y="4101660"/>
            <a:ext cx="445677" cy="353823"/>
            <a:chOff x="805861" y="3931213"/>
            <a:chExt cx="445677" cy="353823"/>
          </a:xfrm>
        </p:grpSpPr>
        <p:grpSp>
          <p:nvGrpSpPr>
            <p:cNvPr id="187" name="Group 186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189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0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8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3369107" y="4101660"/>
            <a:ext cx="445677" cy="353823"/>
            <a:chOff x="1390346" y="3931213"/>
            <a:chExt cx="445677" cy="353823"/>
          </a:xfrm>
        </p:grpSpPr>
        <p:grpSp>
          <p:nvGrpSpPr>
            <p:cNvPr id="192" name="Group 191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19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5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4F81BD"/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2866520" y="5572276"/>
            <a:ext cx="445677" cy="353823"/>
            <a:chOff x="805861" y="3931213"/>
            <a:chExt cx="445677" cy="353823"/>
          </a:xfrm>
        </p:grpSpPr>
        <p:grpSp>
          <p:nvGrpSpPr>
            <p:cNvPr id="197" name="Group 196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199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200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prstClr val="white">
                      <a:lumMod val="75000"/>
                    </a:prstClr>
                  </a:solidFill>
                  <a:latin typeface="Calibri"/>
                </a:rPr>
                <a:t>Doc 5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365777" y="5572276"/>
            <a:ext cx="445677" cy="353823"/>
            <a:chOff x="1390346" y="3931213"/>
            <a:chExt cx="445677" cy="353823"/>
          </a:xfrm>
        </p:grpSpPr>
        <p:grpSp>
          <p:nvGrpSpPr>
            <p:cNvPr id="202" name="Group 201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20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205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203" name="TextBox 202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2">
                      <a:lumMod val="40000"/>
                      <a:lumOff val="6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2869850" y="4101660"/>
            <a:ext cx="445677" cy="353823"/>
            <a:chOff x="805861" y="3931213"/>
            <a:chExt cx="445677" cy="353823"/>
          </a:xfrm>
        </p:grpSpPr>
        <p:grpSp>
          <p:nvGrpSpPr>
            <p:cNvPr id="207" name="Group 206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209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0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08" name="TextBox 207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6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cxnSp>
        <p:nvCxnSpPr>
          <p:cNvPr id="211" name="Straight Connector 210"/>
          <p:cNvCxnSpPr>
            <a:endCxn id="215" idx="2"/>
          </p:cNvCxnSpPr>
          <p:nvPr/>
        </p:nvCxnSpPr>
        <p:spPr>
          <a:xfrm flipV="1">
            <a:off x="1122993" y="2302532"/>
            <a:ext cx="626780" cy="1203214"/>
          </a:xfrm>
          <a:prstGeom prst="line">
            <a:avLst/>
          </a:prstGeom>
          <a:ln w="25400" cap="flat" cmpd="sng" algn="ctr">
            <a:solidFill>
              <a:srgbClr val="6B9B2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endCxn id="220" idx="2"/>
          </p:cNvCxnSpPr>
          <p:nvPr/>
        </p:nvCxnSpPr>
        <p:spPr>
          <a:xfrm flipH="1" flipV="1">
            <a:off x="4384694" y="2298538"/>
            <a:ext cx="1440180" cy="1186216"/>
          </a:xfrm>
          <a:prstGeom prst="line">
            <a:avLst/>
          </a:prstGeom>
          <a:ln w="25400" cap="flat" cmpd="sng" algn="ctr">
            <a:solidFill>
              <a:srgbClr val="6B9B2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622205" y="2391393"/>
            <a:ext cx="160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 b="1" cap="all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9BBB59"/>
                </a:solidFill>
                <a:latin typeface="Calibri"/>
              </a:rPr>
              <a:t>READ/WRITE/UPDATE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4670672" y="2391393"/>
            <a:ext cx="160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 b="1" cap="all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9BBB59"/>
                </a:solidFill>
                <a:latin typeface="Calibri"/>
              </a:rPr>
              <a:t>READ/WRITE/UPDATE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819816" y="1360688"/>
            <a:ext cx="1859914" cy="941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114300" sx="102000" sy="102000" algn="ctr" rotWithShape="0">
              <a:prstClr val="black">
                <a:alpha val="25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211934" y="1380510"/>
            <a:ext cx="1075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all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App Server </a:t>
            </a:r>
            <a:r>
              <a:rPr lang="en-US" sz="1200" b="1" cap="all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1</a:t>
            </a:r>
            <a:endParaRPr lang="en-US" sz="1200" b="1" cap="all" dirty="0" smtClean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217" name="Freeform 6"/>
          <p:cNvSpPr>
            <a:spLocks noEditPoints="1"/>
          </p:cNvSpPr>
          <p:nvPr/>
        </p:nvSpPr>
        <p:spPr bwMode="auto">
          <a:xfrm>
            <a:off x="1241826" y="1954209"/>
            <a:ext cx="116624" cy="185726"/>
          </a:xfrm>
          <a:custGeom>
            <a:avLst/>
            <a:gdLst/>
            <a:ahLst/>
            <a:cxnLst>
              <a:cxn ang="0">
                <a:pos x="238" y="119"/>
              </a:cxn>
              <a:cxn ang="0">
                <a:pos x="119" y="0"/>
              </a:cxn>
              <a:cxn ang="0">
                <a:pos x="0" y="119"/>
              </a:cxn>
              <a:cxn ang="0">
                <a:pos x="23" y="189"/>
              </a:cxn>
              <a:cxn ang="0">
                <a:pos x="23" y="189"/>
              </a:cxn>
              <a:cxn ang="0">
                <a:pos x="24" y="190"/>
              </a:cxn>
              <a:cxn ang="0">
                <a:pos x="24" y="190"/>
              </a:cxn>
              <a:cxn ang="0">
                <a:pos x="25" y="191"/>
              </a:cxn>
              <a:cxn ang="0">
                <a:pos x="117" y="374"/>
              </a:cxn>
              <a:cxn ang="0">
                <a:pos x="121" y="374"/>
              </a:cxn>
              <a:cxn ang="0">
                <a:pos x="214" y="191"/>
              </a:cxn>
              <a:cxn ang="0">
                <a:pos x="214" y="190"/>
              </a:cxn>
              <a:cxn ang="0">
                <a:pos x="214" y="190"/>
              </a:cxn>
              <a:cxn ang="0">
                <a:pos x="215" y="189"/>
              </a:cxn>
              <a:cxn ang="0">
                <a:pos x="215" y="189"/>
              </a:cxn>
              <a:cxn ang="0">
                <a:pos x="238" y="119"/>
              </a:cxn>
              <a:cxn ang="0">
                <a:pos x="119" y="168"/>
              </a:cxn>
              <a:cxn ang="0">
                <a:pos x="70" y="119"/>
              </a:cxn>
              <a:cxn ang="0">
                <a:pos x="119" y="70"/>
              </a:cxn>
              <a:cxn ang="0">
                <a:pos x="169" y="119"/>
              </a:cxn>
              <a:cxn ang="0">
                <a:pos x="119" y="168"/>
              </a:cxn>
            </a:cxnLst>
            <a:rect l="0" t="0" r="r" b="b"/>
            <a:pathLst>
              <a:path w="238" h="379">
                <a:moveTo>
                  <a:pt x="238" y="119"/>
                </a:moveTo>
                <a:cubicBezTo>
                  <a:pt x="238" y="53"/>
                  <a:pt x="185" y="0"/>
                  <a:pt x="119" y="0"/>
                </a:cubicBezTo>
                <a:cubicBezTo>
                  <a:pt x="54" y="0"/>
                  <a:pt x="0" y="53"/>
                  <a:pt x="0" y="119"/>
                </a:cubicBezTo>
                <a:cubicBezTo>
                  <a:pt x="0" y="145"/>
                  <a:pt x="9" y="169"/>
                  <a:pt x="23" y="189"/>
                </a:cubicBezTo>
                <a:cubicBezTo>
                  <a:pt x="23" y="189"/>
                  <a:pt x="23" y="189"/>
                  <a:pt x="23" y="189"/>
                </a:cubicBezTo>
                <a:cubicBezTo>
                  <a:pt x="23" y="189"/>
                  <a:pt x="23" y="189"/>
                  <a:pt x="24" y="190"/>
                </a:cubicBezTo>
                <a:cubicBezTo>
                  <a:pt x="24" y="190"/>
                  <a:pt x="24" y="190"/>
                  <a:pt x="24" y="190"/>
                </a:cubicBezTo>
                <a:cubicBezTo>
                  <a:pt x="24" y="191"/>
                  <a:pt x="24" y="191"/>
                  <a:pt x="25" y="191"/>
                </a:cubicBezTo>
                <a:cubicBezTo>
                  <a:pt x="92" y="281"/>
                  <a:pt x="117" y="374"/>
                  <a:pt x="117" y="374"/>
                </a:cubicBezTo>
                <a:cubicBezTo>
                  <a:pt x="118" y="379"/>
                  <a:pt x="120" y="379"/>
                  <a:pt x="121" y="374"/>
                </a:cubicBezTo>
                <a:cubicBezTo>
                  <a:pt x="121" y="374"/>
                  <a:pt x="146" y="281"/>
                  <a:pt x="214" y="191"/>
                </a:cubicBezTo>
                <a:cubicBezTo>
                  <a:pt x="214" y="190"/>
                  <a:pt x="214" y="190"/>
                  <a:pt x="214" y="190"/>
                </a:cubicBezTo>
                <a:cubicBezTo>
                  <a:pt x="214" y="190"/>
                  <a:pt x="214" y="190"/>
                  <a:pt x="214" y="190"/>
                </a:cubicBezTo>
                <a:cubicBezTo>
                  <a:pt x="215" y="189"/>
                  <a:pt x="215" y="189"/>
                  <a:pt x="215" y="189"/>
                </a:cubicBezTo>
                <a:cubicBezTo>
                  <a:pt x="215" y="189"/>
                  <a:pt x="215" y="189"/>
                  <a:pt x="215" y="189"/>
                </a:cubicBezTo>
                <a:cubicBezTo>
                  <a:pt x="230" y="169"/>
                  <a:pt x="238" y="145"/>
                  <a:pt x="238" y="119"/>
                </a:cubicBezTo>
                <a:close/>
                <a:moveTo>
                  <a:pt x="119" y="168"/>
                </a:moveTo>
                <a:cubicBezTo>
                  <a:pt x="92" y="168"/>
                  <a:pt x="70" y="146"/>
                  <a:pt x="70" y="119"/>
                </a:cubicBezTo>
                <a:cubicBezTo>
                  <a:pt x="70" y="92"/>
                  <a:pt x="92" y="70"/>
                  <a:pt x="119" y="70"/>
                </a:cubicBezTo>
                <a:cubicBezTo>
                  <a:pt x="146" y="70"/>
                  <a:pt x="169" y="92"/>
                  <a:pt x="169" y="119"/>
                </a:cubicBezTo>
                <a:cubicBezTo>
                  <a:pt x="169" y="146"/>
                  <a:pt x="146" y="168"/>
                  <a:pt x="119" y="168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873473" y="1651952"/>
            <a:ext cx="1752600" cy="597405"/>
          </a:xfrm>
          <a:prstGeom prst="rect">
            <a:avLst/>
          </a:prstGeom>
          <a:solidFill>
            <a:srgbClr val="225F74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050" b="1" dirty="0">
                <a:solidFill>
                  <a:prstClr val="white"/>
                </a:solidFill>
                <a:latin typeface="Calibri"/>
              </a:rPr>
              <a:t>COUCHBASE Client Library</a:t>
            </a:r>
          </a:p>
          <a:p>
            <a:pPr algn="ctr">
              <a:lnSpc>
                <a:spcPct val="80000"/>
              </a:lnSpc>
            </a:pPr>
            <a:endParaRPr lang="en-US" sz="1050" b="1" dirty="0">
              <a:solidFill>
                <a:prstClr val="white"/>
              </a:solidFill>
              <a:latin typeface="Calibri"/>
            </a:endParaRPr>
          </a:p>
          <a:p>
            <a:pPr algn="ctr">
              <a:lnSpc>
                <a:spcPct val="80000"/>
              </a:lnSpc>
            </a:pPr>
            <a:endParaRPr lang="en-US" sz="105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1251933" y="1919164"/>
            <a:ext cx="995680" cy="268224"/>
          </a:xfrm>
          <a:prstGeom prst="rect">
            <a:avLst/>
          </a:prstGeom>
          <a:solidFill>
            <a:srgbClr val="2D7E9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ctr"/>
          <a:lstStyle/>
          <a:p>
            <a:pPr algn="ctr"/>
            <a:r>
              <a:rPr lang="en-US" sz="1000" b="1" cap="all" dirty="0">
                <a:solidFill>
                  <a:srgbClr val="FFFFFF"/>
                </a:solidFill>
                <a:latin typeface="Calibri"/>
              </a:rPr>
              <a:t>Cluster </a:t>
            </a:r>
            <a:r>
              <a:rPr lang="en-US" sz="1000" b="1" cap="all" dirty="0" smtClean="0">
                <a:solidFill>
                  <a:srgbClr val="FFFFFF"/>
                </a:solidFill>
                <a:latin typeface="Calibri"/>
              </a:rPr>
              <a:t>Map</a:t>
            </a:r>
            <a:endParaRPr lang="en-US" sz="1000" b="1" cap="all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3432175" y="1360688"/>
            <a:ext cx="1905037" cy="937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114300" sx="102000" sy="102000" algn="ctr" rotWithShape="0">
              <a:prstClr val="black">
                <a:alpha val="25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3483659" y="1651952"/>
            <a:ext cx="1759012" cy="597405"/>
          </a:xfrm>
          <a:prstGeom prst="rect">
            <a:avLst/>
          </a:prstGeom>
          <a:solidFill>
            <a:srgbClr val="225F74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050" b="1" dirty="0">
                <a:solidFill>
                  <a:prstClr val="white"/>
                </a:solidFill>
                <a:latin typeface="Calibri"/>
              </a:rPr>
              <a:t>COUCHBASE Client Library</a:t>
            </a:r>
          </a:p>
          <a:p>
            <a:pPr algn="ctr">
              <a:lnSpc>
                <a:spcPct val="80000"/>
              </a:lnSpc>
            </a:pPr>
            <a:endParaRPr lang="en-US" sz="1050" b="1" dirty="0">
              <a:solidFill>
                <a:prstClr val="white"/>
              </a:solidFill>
              <a:latin typeface="Calibri"/>
            </a:endParaRPr>
          </a:p>
          <a:p>
            <a:pPr algn="ctr">
              <a:lnSpc>
                <a:spcPct val="80000"/>
              </a:lnSpc>
            </a:pPr>
            <a:endParaRPr lang="en-US" sz="105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3862119" y="1919164"/>
            <a:ext cx="995680" cy="268224"/>
          </a:xfrm>
          <a:prstGeom prst="rect">
            <a:avLst/>
          </a:prstGeom>
          <a:solidFill>
            <a:srgbClr val="2D7E9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ctr"/>
          <a:lstStyle/>
          <a:p>
            <a:pPr algn="ctr"/>
            <a:r>
              <a:rPr lang="en-US" sz="1000" b="1" cap="all" dirty="0">
                <a:solidFill>
                  <a:srgbClr val="FFFFFF"/>
                </a:solidFill>
                <a:latin typeface="Calibri"/>
              </a:rPr>
              <a:t>Cluster Map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3822120" y="1380510"/>
            <a:ext cx="1075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all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App Server 2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2275180" y="6039749"/>
            <a:ext cx="2120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all" dirty="0" smtClean="0">
                <a:solidFill>
                  <a:prstClr val="black"/>
                </a:solidFill>
                <a:latin typeface="Calibri"/>
              </a:rPr>
              <a:t>Couchbase Server  Cluster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76765" y="6627168"/>
            <a:ext cx="81088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User Configured Replica Count = 1</a:t>
            </a:r>
          </a:p>
        </p:txBody>
      </p:sp>
    </p:spTree>
    <p:extLst>
      <p:ext uri="{BB962C8B-B14F-4D97-AF65-F5344CB8AC3E}">
        <p14:creationId xmlns="" xmlns:p14="http://schemas.microsoft.com/office/powerpoint/2010/main" val="92783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accel="17000" decel="78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295 0.00417 L 0.42535 -0.10872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06" y="-564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17000" decel="7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0232 L 0.28264 -0.05505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71" y="-286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17000" decel="7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0.00417 L 0.42847 -0.10872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97" y="-564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17000" decel="7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416 L 0.28281 -0.10878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53" y="-564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17000" decel="7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0.00416 L 0.28455 -0.1087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8" y="-564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17000" decel="7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4 0.00231 L 0.42657 -0.05508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45" y="-287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17000" decel="7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00371 L 0.1408 -0.1087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525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17000" decel="7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73 -0.00532 L 0.28333 -0.05483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72" y="-247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17000" decel="7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-0.0037 L 0.42552 -0.10874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98" y="-525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17000" decel="7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371 L 0.56944 -0.1088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07" y="-525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17000" decel="7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0394 L 0.42656 -0.0534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46" y="-24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17000" decel="7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0371 L 0.28455 -0.1088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50" autoRev="1" fill="remove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250" autoRev="1" fill="remove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13" grpId="0"/>
      <p:bldP spid="214" grpId="0"/>
      <p:bldP spid="219" grpId="0" animBg="1"/>
      <p:bldP spid="2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7"/>
          <p:cNvSpPr txBox="1">
            <a:spLocks/>
          </p:cNvSpPr>
          <p:nvPr/>
        </p:nvSpPr>
        <p:spPr>
          <a:xfrm>
            <a:off x="457200" y="381002"/>
            <a:ext cx="8229600" cy="57543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ctr" defTabSz="914400" eaLnBrk="1" latinLnBrk="0" hangingPunct="1">
              <a:lnSpc>
                <a:spcPct val="90000"/>
              </a:lnSpc>
              <a:buNone/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Fail Over Node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5637" y="2900770"/>
            <a:ext cx="1219201" cy="3135587"/>
          </a:xfrm>
          <a:prstGeom prst="rect">
            <a:avLst/>
          </a:prstGeom>
          <a:solidFill>
            <a:srgbClr val="79797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t"/>
          <a:lstStyle/>
          <a:p>
            <a:pPr algn="ctr"/>
            <a:endParaRPr lang="en-US" sz="1000" b="1" cap="all" dirty="0">
              <a:solidFill>
                <a:srgbClr val="FFFFFF"/>
              </a:solidFill>
              <a:latin typeface="Calibri"/>
            </a:endParaRPr>
          </a:p>
          <a:p>
            <a:pPr algn="ctr"/>
            <a:endParaRPr lang="en-US" sz="1000" b="1" cap="all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645" y="4573341"/>
            <a:ext cx="1106940" cy="14126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cap="all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REPLICA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8645" y="3124145"/>
            <a:ext cx="1106940" cy="1426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cap="all" dirty="0">
                <a:solidFill>
                  <a:srgbClr val="1F497D"/>
                </a:solidFill>
                <a:latin typeface="Calibri"/>
              </a:rPr>
              <a:t>Active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63252" y="3358823"/>
            <a:ext cx="445677" cy="353823"/>
            <a:chOff x="805861" y="3931213"/>
            <a:chExt cx="445677" cy="353823"/>
          </a:xfrm>
        </p:grpSpPr>
        <p:grpSp>
          <p:nvGrpSpPr>
            <p:cNvPr id="14" name="Group 13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5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3252" y="3727422"/>
            <a:ext cx="445677" cy="353823"/>
            <a:chOff x="805861" y="3931213"/>
            <a:chExt cx="445677" cy="353823"/>
          </a:xfrm>
        </p:grpSpPr>
        <p:grpSp>
          <p:nvGrpSpPr>
            <p:cNvPr id="19" name="Group 18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2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62509" y="3358823"/>
            <a:ext cx="445677" cy="353823"/>
            <a:chOff x="1390346" y="3931213"/>
            <a:chExt cx="445677" cy="353823"/>
          </a:xfrm>
        </p:grpSpPr>
        <p:grpSp>
          <p:nvGrpSpPr>
            <p:cNvPr id="24" name="Group 2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2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4F81BD"/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2509" y="3727422"/>
            <a:ext cx="445677" cy="353823"/>
            <a:chOff x="1390346" y="3931213"/>
            <a:chExt cx="445677" cy="353823"/>
          </a:xfrm>
        </p:grpSpPr>
        <p:grpSp>
          <p:nvGrpSpPr>
            <p:cNvPr id="29" name="Group 28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31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2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4F81BD"/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9922" y="4829439"/>
            <a:ext cx="445677" cy="353823"/>
            <a:chOff x="805861" y="3931213"/>
            <a:chExt cx="445677" cy="353823"/>
          </a:xfrm>
        </p:grpSpPr>
        <p:grpSp>
          <p:nvGrpSpPr>
            <p:cNvPr id="34" name="Group 33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3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 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9922" y="5198038"/>
            <a:ext cx="445677" cy="353823"/>
            <a:chOff x="805861" y="3931213"/>
            <a:chExt cx="445677" cy="353823"/>
          </a:xfrm>
        </p:grpSpPr>
        <p:grpSp>
          <p:nvGrpSpPr>
            <p:cNvPr id="39" name="Group 38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41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42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 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59179" y="4829439"/>
            <a:ext cx="445677" cy="353823"/>
            <a:chOff x="1390346" y="3931213"/>
            <a:chExt cx="445677" cy="353823"/>
          </a:xfrm>
        </p:grpSpPr>
        <p:grpSp>
          <p:nvGrpSpPr>
            <p:cNvPr id="44" name="Group 4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4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4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2">
                      <a:lumMod val="40000"/>
                      <a:lumOff val="6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59179" y="5198038"/>
            <a:ext cx="445677" cy="353823"/>
            <a:chOff x="1390346" y="3931213"/>
            <a:chExt cx="445677" cy="353823"/>
          </a:xfrm>
        </p:grpSpPr>
        <p:grpSp>
          <p:nvGrpSpPr>
            <p:cNvPr id="49" name="Group 48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52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2">
                      <a:lumMod val="40000"/>
                      <a:lumOff val="6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02263" y="287932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cap="all" dirty="0" smtClean="0">
                <a:solidFill>
                  <a:prstClr val="white"/>
                </a:solidFill>
                <a:latin typeface="Calibri"/>
              </a:rPr>
              <a:t>Server 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430465" y="2900770"/>
            <a:ext cx="1219201" cy="3135587"/>
          </a:xfrm>
          <a:prstGeom prst="rect">
            <a:avLst/>
          </a:prstGeom>
          <a:solidFill>
            <a:srgbClr val="79797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t"/>
          <a:lstStyle/>
          <a:p>
            <a:pPr algn="ctr"/>
            <a:endParaRPr lang="en-US" sz="1000" b="1" cap="all" dirty="0">
              <a:solidFill>
                <a:srgbClr val="FFFFFF"/>
              </a:solidFill>
              <a:latin typeface="Calibri"/>
            </a:endParaRPr>
          </a:p>
          <a:p>
            <a:pPr algn="ctr"/>
            <a:endParaRPr lang="en-US" sz="1000" b="1" cap="all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84308" y="4573341"/>
            <a:ext cx="1106940" cy="14126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cap="all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REPLICA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484308" y="3124145"/>
            <a:ext cx="1106940" cy="1426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cap="all" dirty="0">
                <a:solidFill>
                  <a:srgbClr val="1F497D"/>
                </a:solidFill>
                <a:latin typeface="Calibri"/>
              </a:rPr>
              <a:t>Active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568915" y="3358823"/>
            <a:ext cx="445677" cy="353823"/>
            <a:chOff x="805861" y="3931213"/>
            <a:chExt cx="445677" cy="353823"/>
          </a:xfrm>
        </p:grpSpPr>
        <p:grpSp>
          <p:nvGrpSpPr>
            <p:cNvPr id="58" name="Group 57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60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1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4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568915" y="3727422"/>
            <a:ext cx="445677" cy="353823"/>
            <a:chOff x="805861" y="3931213"/>
            <a:chExt cx="445677" cy="353823"/>
          </a:xfrm>
        </p:grpSpPr>
        <p:grpSp>
          <p:nvGrpSpPr>
            <p:cNvPr id="63" name="Group 62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65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6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7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68172" y="3358823"/>
            <a:ext cx="445677" cy="353823"/>
            <a:chOff x="1390346" y="3931213"/>
            <a:chExt cx="445677" cy="353823"/>
          </a:xfrm>
        </p:grpSpPr>
        <p:grpSp>
          <p:nvGrpSpPr>
            <p:cNvPr id="68" name="Group 67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70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1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4F81BD"/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068172" y="3727422"/>
            <a:ext cx="445677" cy="353823"/>
            <a:chOff x="1390346" y="3931213"/>
            <a:chExt cx="445677" cy="353823"/>
          </a:xfrm>
        </p:grpSpPr>
        <p:grpSp>
          <p:nvGrpSpPr>
            <p:cNvPr id="73" name="Group 72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75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6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4F81BD"/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565585" y="4829439"/>
            <a:ext cx="445677" cy="353823"/>
            <a:chOff x="805861" y="3931213"/>
            <a:chExt cx="445677" cy="353823"/>
          </a:xfrm>
        </p:grpSpPr>
        <p:grpSp>
          <p:nvGrpSpPr>
            <p:cNvPr id="78" name="Group 77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80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81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 6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565585" y="5198038"/>
            <a:ext cx="445677" cy="353823"/>
            <a:chOff x="805861" y="3931213"/>
            <a:chExt cx="445677" cy="353823"/>
          </a:xfrm>
        </p:grpSpPr>
        <p:grpSp>
          <p:nvGrpSpPr>
            <p:cNvPr id="83" name="Group 82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85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86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 3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064842" y="4829439"/>
            <a:ext cx="445677" cy="353823"/>
            <a:chOff x="1390346" y="3931213"/>
            <a:chExt cx="445677" cy="353823"/>
          </a:xfrm>
        </p:grpSpPr>
        <p:grpSp>
          <p:nvGrpSpPr>
            <p:cNvPr id="88" name="Group 87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91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2">
                      <a:lumMod val="40000"/>
                      <a:lumOff val="6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64842" y="5198038"/>
            <a:ext cx="445677" cy="353823"/>
            <a:chOff x="1390346" y="3931213"/>
            <a:chExt cx="445677" cy="353823"/>
          </a:xfrm>
        </p:grpSpPr>
        <p:grpSp>
          <p:nvGrpSpPr>
            <p:cNvPr id="93" name="Group 92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95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96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2">
                      <a:lumMod val="40000"/>
                      <a:lumOff val="6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697663" y="2879320"/>
            <a:ext cx="684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cap="all" dirty="0" smtClean="0">
                <a:solidFill>
                  <a:prstClr val="white"/>
                </a:solidFill>
                <a:latin typeface="Calibri"/>
              </a:rPr>
              <a:t>Server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725865" y="2900770"/>
            <a:ext cx="1219201" cy="3135587"/>
          </a:xfrm>
          <a:prstGeom prst="rect">
            <a:avLst/>
          </a:prstGeom>
          <a:solidFill>
            <a:srgbClr val="79797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t"/>
          <a:lstStyle/>
          <a:p>
            <a:pPr algn="ctr"/>
            <a:endParaRPr lang="en-US" sz="1000" b="1" cap="all" dirty="0">
              <a:solidFill>
                <a:srgbClr val="FFFFFF"/>
              </a:solidFill>
              <a:latin typeface="Calibri"/>
            </a:endParaRPr>
          </a:p>
          <a:p>
            <a:pPr algn="ctr"/>
            <a:endParaRPr lang="en-US" sz="1000" b="1" cap="all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783038" y="4573341"/>
            <a:ext cx="1106940" cy="14126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cap="all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REPLICA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783038" y="3124145"/>
            <a:ext cx="1106940" cy="1426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cap="all" dirty="0">
                <a:solidFill>
                  <a:srgbClr val="1F497D"/>
                </a:solidFill>
                <a:latin typeface="Calibri"/>
              </a:rPr>
              <a:t>Active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2867645" y="3358823"/>
            <a:ext cx="445677" cy="353823"/>
            <a:chOff x="805861" y="3931213"/>
            <a:chExt cx="445677" cy="353823"/>
          </a:xfrm>
        </p:grpSpPr>
        <p:grpSp>
          <p:nvGrpSpPr>
            <p:cNvPr id="102" name="Group 101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10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5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1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867645" y="3727422"/>
            <a:ext cx="445677" cy="353823"/>
            <a:chOff x="805861" y="3931213"/>
            <a:chExt cx="445677" cy="353823"/>
          </a:xfrm>
        </p:grpSpPr>
        <p:grpSp>
          <p:nvGrpSpPr>
            <p:cNvPr id="107" name="Group 106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109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0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2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366902" y="3358823"/>
            <a:ext cx="445677" cy="353823"/>
            <a:chOff x="1390346" y="3931213"/>
            <a:chExt cx="445677" cy="353823"/>
          </a:xfrm>
        </p:grpSpPr>
        <p:grpSp>
          <p:nvGrpSpPr>
            <p:cNvPr id="112" name="Group 111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11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5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4F81BD"/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366902" y="3727422"/>
            <a:ext cx="445677" cy="353823"/>
            <a:chOff x="1390346" y="3931213"/>
            <a:chExt cx="445677" cy="353823"/>
          </a:xfrm>
        </p:grpSpPr>
        <p:grpSp>
          <p:nvGrpSpPr>
            <p:cNvPr id="117" name="Group 116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119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20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4F81BD"/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864315" y="4829439"/>
            <a:ext cx="445677" cy="353823"/>
            <a:chOff x="805861" y="3931213"/>
            <a:chExt cx="445677" cy="353823"/>
          </a:xfrm>
        </p:grpSpPr>
        <p:grpSp>
          <p:nvGrpSpPr>
            <p:cNvPr id="122" name="Group 121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12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125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 7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864315" y="5198038"/>
            <a:ext cx="445677" cy="353823"/>
            <a:chOff x="805861" y="3931213"/>
            <a:chExt cx="445677" cy="353823"/>
          </a:xfrm>
        </p:grpSpPr>
        <p:grpSp>
          <p:nvGrpSpPr>
            <p:cNvPr id="127" name="Group 126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129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130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 9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363572" y="4829439"/>
            <a:ext cx="445677" cy="353823"/>
            <a:chOff x="1390346" y="3931213"/>
            <a:chExt cx="445677" cy="353823"/>
          </a:xfrm>
        </p:grpSpPr>
        <p:grpSp>
          <p:nvGrpSpPr>
            <p:cNvPr id="132" name="Group 131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13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135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2">
                      <a:lumMod val="40000"/>
                      <a:lumOff val="6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363572" y="5198038"/>
            <a:ext cx="445677" cy="353823"/>
            <a:chOff x="1390346" y="3931213"/>
            <a:chExt cx="445677" cy="353823"/>
          </a:xfrm>
        </p:grpSpPr>
        <p:grpSp>
          <p:nvGrpSpPr>
            <p:cNvPr id="137" name="Group 136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139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140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2">
                      <a:lumMod val="40000"/>
                      <a:lumOff val="6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</a:t>
              </a: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2993064" y="287932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cap="all" dirty="0" smtClean="0">
                <a:solidFill>
                  <a:prstClr val="white"/>
                </a:solidFill>
                <a:latin typeface="Calibri"/>
              </a:rPr>
              <a:t>Server 3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4021265" y="2879320"/>
            <a:ext cx="2514601" cy="3157037"/>
            <a:chOff x="4572000" y="2801779"/>
            <a:chExt cx="2514601" cy="3157037"/>
          </a:xfrm>
        </p:grpSpPr>
        <p:sp>
          <p:nvSpPr>
            <p:cNvPr id="143" name="Rectangle 142"/>
            <p:cNvSpPr/>
            <p:nvPr/>
          </p:nvSpPr>
          <p:spPr>
            <a:xfrm>
              <a:off x="4572000" y="2823229"/>
              <a:ext cx="1219201" cy="3135587"/>
            </a:xfrm>
            <a:prstGeom prst="rect">
              <a:avLst/>
            </a:prstGeom>
            <a:solidFill>
              <a:srgbClr val="797979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t"/>
            <a:lstStyle/>
            <a:p>
              <a:pPr algn="ctr"/>
              <a:endParaRPr lang="en-US" sz="1000" b="1" cap="all" dirty="0">
                <a:solidFill>
                  <a:srgbClr val="FFFFFF"/>
                </a:solidFill>
                <a:latin typeface="Calibri"/>
              </a:endParaRPr>
            </a:p>
            <a:p>
              <a:pPr algn="ctr"/>
              <a:endParaRPr lang="en-US" sz="1000" b="1" cap="all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839198" y="2801779"/>
              <a:ext cx="684804" cy="246221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t"/>
            <a:lstStyle>
              <a:defPPr>
                <a:defRPr lang="en-US"/>
              </a:defPPr>
              <a:lvl1pPr algn="ctr">
                <a:defRPr sz="1000" b="1" cap="all">
                  <a:solidFill>
                    <a:srgbClr val="FFFFFF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latin typeface="Calibri"/>
                </a:rPr>
                <a:t>Server 4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867400" y="2823229"/>
              <a:ext cx="1219201" cy="3135587"/>
            </a:xfrm>
            <a:prstGeom prst="rect">
              <a:avLst/>
            </a:prstGeom>
            <a:solidFill>
              <a:srgbClr val="797979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t"/>
            <a:lstStyle/>
            <a:p>
              <a:pPr algn="ctr"/>
              <a:endParaRPr lang="en-US" sz="1000" b="1" cap="all" dirty="0">
                <a:solidFill>
                  <a:srgbClr val="FFFFFF"/>
                </a:solidFill>
                <a:latin typeface="Calibri"/>
              </a:endParaRPr>
            </a:p>
            <a:p>
              <a:pPr algn="ctr"/>
              <a:endParaRPr lang="en-US" sz="1000" b="1" cap="all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134599" y="2801779"/>
              <a:ext cx="684803" cy="246221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t"/>
            <a:lstStyle>
              <a:defPPr>
                <a:defRPr lang="en-US"/>
              </a:defPPr>
              <a:lvl1pPr algn="ctr">
                <a:defRPr sz="1000" b="1" cap="all">
                  <a:solidFill>
                    <a:srgbClr val="FFFFFF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latin typeface="Calibri"/>
                </a:rPr>
                <a:t>Server 5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077395" y="3124145"/>
            <a:ext cx="2402340" cy="2861860"/>
            <a:chOff x="4628130" y="3046604"/>
            <a:chExt cx="2402340" cy="2861860"/>
          </a:xfrm>
        </p:grpSpPr>
        <p:sp>
          <p:nvSpPr>
            <p:cNvPr id="148" name="Rectangle 147"/>
            <p:cNvSpPr/>
            <p:nvPr/>
          </p:nvSpPr>
          <p:spPr>
            <a:xfrm>
              <a:off x="4628130" y="4495800"/>
              <a:ext cx="1106940" cy="1412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prstDash val="sysDash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cap="all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</a:rPr>
                <a:t>REPLICA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628130" y="3046604"/>
              <a:ext cx="1106940" cy="142681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cap="all" dirty="0">
                  <a:solidFill>
                    <a:srgbClr val="1F497D"/>
                  </a:solidFill>
                  <a:latin typeface="Calibri"/>
                </a:rPr>
                <a:t>Active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923530" y="4495800"/>
              <a:ext cx="1106940" cy="1412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prstDash val="sysDash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cap="all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</a:rPr>
                <a:t>REPLICA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923530" y="3046604"/>
              <a:ext cx="1106940" cy="142681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cap="all" dirty="0">
                  <a:solidFill>
                    <a:srgbClr val="1F497D"/>
                  </a:solidFill>
                  <a:latin typeface="Calibri"/>
                </a:rPr>
                <a:t>Active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153591" y="3358823"/>
            <a:ext cx="445677" cy="353823"/>
            <a:chOff x="805861" y="3931213"/>
            <a:chExt cx="445677" cy="353823"/>
          </a:xfrm>
        </p:grpSpPr>
        <p:grpSp>
          <p:nvGrpSpPr>
            <p:cNvPr id="153" name="Group 152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155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6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</a:t>
              </a:r>
              <a:r>
                <a:rPr lang="en-US" sz="1050" b="1" dirty="0">
                  <a:solidFill>
                    <a:srgbClr val="2D7E9B"/>
                  </a:solidFill>
                  <a:latin typeface="Calibri"/>
                </a:rPr>
                <a:t>9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153591" y="3727422"/>
            <a:ext cx="445677" cy="353823"/>
            <a:chOff x="805861" y="3931213"/>
            <a:chExt cx="445677" cy="353823"/>
          </a:xfrm>
        </p:grpSpPr>
        <p:grpSp>
          <p:nvGrpSpPr>
            <p:cNvPr id="158" name="Group 157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160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1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59" name="TextBox 158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</a:t>
              </a:r>
              <a:r>
                <a:rPr lang="en-US" sz="1050" b="1" dirty="0">
                  <a:solidFill>
                    <a:srgbClr val="2D7E9B"/>
                  </a:solidFill>
                  <a:latin typeface="Calibri"/>
                </a:rPr>
                <a:t>8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4679881" y="3358823"/>
            <a:ext cx="445677" cy="353823"/>
            <a:chOff x="1390346" y="3931213"/>
            <a:chExt cx="445677" cy="353823"/>
          </a:xfrm>
        </p:grpSpPr>
        <p:grpSp>
          <p:nvGrpSpPr>
            <p:cNvPr id="163" name="Group 162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165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6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4F81BD"/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5453593" y="3358823"/>
            <a:ext cx="445677" cy="353823"/>
            <a:chOff x="805861" y="3931213"/>
            <a:chExt cx="445677" cy="353823"/>
          </a:xfrm>
        </p:grpSpPr>
        <p:grpSp>
          <p:nvGrpSpPr>
            <p:cNvPr id="168" name="Group 167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170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1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6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5969344" y="3358823"/>
            <a:ext cx="445677" cy="353823"/>
            <a:chOff x="1390346" y="3931213"/>
            <a:chExt cx="445677" cy="353823"/>
          </a:xfrm>
        </p:grpSpPr>
        <p:grpSp>
          <p:nvGrpSpPr>
            <p:cNvPr id="173" name="Group 172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175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6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4F81BD"/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69344" y="3727422"/>
            <a:ext cx="445677" cy="353823"/>
            <a:chOff x="1390346" y="3931213"/>
            <a:chExt cx="445677" cy="353823"/>
          </a:xfrm>
        </p:grpSpPr>
        <p:grpSp>
          <p:nvGrpSpPr>
            <p:cNvPr id="178" name="Group 177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180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1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4F81BD"/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4150770" y="4829439"/>
            <a:ext cx="445677" cy="353823"/>
            <a:chOff x="805861" y="3931213"/>
            <a:chExt cx="445677" cy="353823"/>
          </a:xfrm>
        </p:grpSpPr>
        <p:grpSp>
          <p:nvGrpSpPr>
            <p:cNvPr id="183" name="Group 182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185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186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184" name="TextBox 183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 5</a:t>
              </a: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4650027" y="4829439"/>
            <a:ext cx="445677" cy="353823"/>
            <a:chOff x="1390346" y="3931213"/>
            <a:chExt cx="445677" cy="353823"/>
          </a:xfrm>
        </p:grpSpPr>
        <p:grpSp>
          <p:nvGrpSpPr>
            <p:cNvPr id="188" name="Group 187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190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191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189" name="TextBox 188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2">
                      <a:lumMod val="40000"/>
                      <a:lumOff val="6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4155667" y="5198038"/>
            <a:ext cx="445677" cy="353823"/>
            <a:chOff x="805861" y="3931213"/>
            <a:chExt cx="445677" cy="353823"/>
          </a:xfrm>
        </p:grpSpPr>
        <p:grpSp>
          <p:nvGrpSpPr>
            <p:cNvPr id="193" name="Group 192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195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196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194" name="TextBox 193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 2</a:t>
              </a: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5467185" y="4829439"/>
            <a:ext cx="445677" cy="353823"/>
            <a:chOff x="805861" y="3931213"/>
            <a:chExt cx="445677" cy="353823"/>
          </a:xfrm>
        </p:grpSpPr>
        <p:grpSp>
          <p:nvGrpSpPr>
            <p:cNvPr id="198" name="Group 197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200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9BBB59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201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199" name="TextBox 198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 8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966442" y="4829439"/>
            <a:ext cx="445677" cy="353823"/>
            <a:chOff x="1390346" y="3931213"/>
            <a:chExt cx="445677" cy="353823"/>
          </a:xfrm>
        </p:grpSpPr>
        <p:grpSp>
          <p:nvGrpSpPr>
            <p:cNvPr id="203" name="Group 202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205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206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204" name="TextBox 203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2">
                      <a:lumMod val="40000"/>
                      <a:lumOff val="6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5966442" y="5208747"/>
            <a:ext cx="445677" cy="353823"/>
            <a:chOff x="1390346" y="3931213"/>
            <a:chExt cx="445677" cy="353823"/>
          </a:xfrm>
        </p:grpSpPr>
        <p:grpSp>
          <p:nvGrpSpPr>
            <p:cNvPr id="208" name="Group 207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210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211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56078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79646">
                      <a:lumMod val="60000"/>
                      <a:lumOff val="4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2">
                      <a:lumMod val="40000"/>
                      <a:lumOff val="6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Doc</a:t>
              </a:r>
            </a:p>
          </p:txBody>
        </p:sp>
      </p:grpSp>
      <p:sp>
        <p:nvSpPr>
          <p:cNvPr id="212" name="Content Placeholder 48"/>
          <p:cNvSpPr txBox="1">
            <a:spLocks/>
          </p:cNvSpPr>
          <p:nvPr/>
        </p:nvSpPr>
        <p:spPr>
          <a:xfrm>
            <a:off x="6640545" y="2188895"/>
            <a:ext cx="2285988" cy="38000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5475" indent="-4572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buClr>
                <a:srgbClr val="4F81BD"/>
              </a:buClr>
            </a:pPr>
            <a:r>
              <a:rPr sz="1400" b="1">
                <a:solidFill>
                  <a:prstClr val="black"/>
                </a:solidFill>
                <a:latin typeface="Calibri"/>
              </a:rPr>
              <a:t>App servers accessing docs</a:t>
            </a:r>
          </a:p>
          <a:p>
            <a:pPr marL="174625" indent="-174625">
              <a:buClr>
                <a:srgbClr val="4F81BD"/>
              </a:buClr>
            </a:pPr>
            <a:r>
              <a:rPr sz="1400" b="1">
                <a:solidFill>
                  <a:prstClr val="black"/>
                </a:solidFill>
                <a:latin typeface="Calibri"/>
              </a:rPr>
              <a:t>Requests to Server 3 fail</a:t>
            </a:r>
          </a:p>
          <a:p>
            <a:pPr marL="174625" indent="-174625">
              <a:buClr>
                <a:srgbClr val="4F81BD"/>
              </a:buClr>
            </a:pPr>
            <a:r>
              <a:rPr sz="1400" b="1">
                <a:solidFill>
                  <a:prstClr val="black"/>
                </a:solidFill>
                <a:latin typeface="Calibri"/>
              </a:rPr>
              <a:t>Cluster detects server failed</a:t>
            </a:r>
          </a:p>
          <a:p>
            <a:pPr marL="179388" lvl="1" indent="0">
              <a:lnSpc>
                <a:spcPct val="80000"/>
              </a:lnSpc>
              <a:spcBef>
                <a:spcPts val="0"/>
              </a:spcBef>
              <a:buClr>
                <a:srgbClr val="4F81BD"/>
              </a:buClr>
              <a:buFont typeface="Arial" pitchFamily="34" charset="0"/>
              <a:buNone/>
            </a:pPr>
            <a:r>
              <a:rPr sz="1200">
                <a:solidFill>
                  <a:prstClr val="white">
                    <a:lumMod val="50000"/>
                  </a:prstClr>
                </a:solidFill>
                <a:latin typeface="Calibri"/>
              </a:rPr>
              <a:t>Promotes replicas of docs to active</a:t>
            </a:r>
          </a:p>
          <a:p>
            <a:pPr marL="179388" lvl="1" indent="0">
              <a:lnSpc>
                <a:spcPct val="80000"/>
              </a:lnSpc>
              <a:spcBef>
                <a:spcPts val="0"/>
              </a:spcBef>
              <a:buClr>
                <a:srgbClr val="4F81BD"/>
              </a:buClr>
              <a:buFont typeface="Arial" pitchFamily="34" charset="0"/>
              <a:buNone/>
            </a:pPr>
            <a:r>
              <a:rPr sz="1200">
                <a:solidFill>
                  <a:prstClr val="white">
                    <a:lumMod val="50000"/>
                  </a:prstClr>
                </a:solidFill>
                <a:latin typeface="Calibri"/>
              </a:rPr>
              <a:t>Updates cluster map</a:t>
            </a:r>
          </a:p>
          <a:p>
            <a:pPr marL="174625" indent="-174625">
              <a:buClr>
                <a:srgbClr val="4F81BD"/>
              </a:buClr>
            </a:pPr>
            <a:r>
              <a:rPr sz="1400" b="1">
                <a:solidFill>
                  <a:prstClr val="black"/>
                </a:solidFill>
                <a:latin typeface="Calibri"/>
              </a:rPr>
              <a:t>Requests for docs now go to appropriate server</a:t>
            </a:r>
          </a:p>
          <a:p>
            <a:pPr marL="174625" indent="-174625">
              <a:buClr>
                <a:srgbClr val="4F81BD"/>
              </a:buClr>
            </a:pPr>
            <a:r>
              <a:rPr sz="1400" b="1">
                <a:solidFill>
                  <a:prstClr val="black"/>
                </a:solidFill>
                <a:latin typeface="Calibri"/>
              </a:rPr>
              <a:t>Typically rebalance </a:t>
            </a:r>
            <a:br>
              <a:rPr sz="1400" b="1">
                <a:solidFill>
                  <a:prstClr val="black"/>
                </a:solidFill>
                <a:latin typeface="Calibri"/>
              </a:rPr>
            </a:br>
            <a:r>
              <a:rPr sz="1400" b="1">
                <a:solidFill>
                  <a:prstClr val="black"/>
                </a:solidFill>
                <a:latin typeface="Calibri"/>
              </a:rPr>
              <a:t>would follow</a:t>
            </a:r>
          </a:p>
        </p:txBody>
      </p:sp>
      <p:cxnSp>
        <p:nvCxnSpPr>
          <p:cNvPr id="213" name="Straight Connector 212"/>
          <p:cNvCxnSpPr>
            <a:endCxn id="240" idx="2"/>
          </p:cNvCxnSpPr>
          <p:nvPr/>
        </p:nvCxnSpPr>
        <p:spPr>
          <a:xfrm flipH="1" flipV="1">
            <a:off x="1748543" y="2252085"/>
            <a:ext cx="1132694" cy="1046464"/>
          </a:xfrm>
          <a:prstGeom prst="line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endCxn id="243" idx="2"/>
          </p:cNvCxnSpPr>
          <p:nvPr/>
        </p:nvCxnSpPr>
        <p:spPr>
          <a:xfrm flipV="1">
            <a:off x="3677867" y="2252085"/>
            <a:ext cx="683580" cy="1106737"/>
          </a:xfrm>
          <a:prstGeom prst="line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endCxn id="240" idx="2"/>
          </p:cNvCxnSpPr>
          <p:nvPr/>
        </p:nvCxnSpPr>
        <p:spPr>
          <a:xfrm flipH="1" flipV="1">
            <a:off x="1748543" y="2252085"/>
            <a:ext cx="1338610" cy="1046464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none" w="med" len="med"/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endCxn id="243" idx="2"/>
          </p:cNvCxnSpPr>
          <p:nvPr/>
        </p:nvCxnSpPr>
        <p:spPr>
          <a:xfrm flipV="1">
            <a:off x="3589740" y="2252085"/>
            <a:ext cx="771707" cy="1046464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none" w="med" len="med"/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endCxn id="240" idx="2"/>
          </p:cNvCxnSpPr>
          <p:nvPr/>
        </p:nvCxnSpPr>
        <p:spPr>
          <a:xfrm flipV="1">
            <a:off x="985347" y="2252085"/>
            <a:ext cx="763196" cy="1046464"/>
          </a:xfrm>
          <a:prstGeom prst="line">
            <a:avLst/>
          </a:prstGeom>
          <a:ln w="25400" cap="flat" cmpd="sng" algn="ctr">
            <a:solidFill>
              <a:srgbClr val="6B9B2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endCxn id="240" idx="2"/>
          </p:cNvCxnSpPr>
          <p:nvPr/>
        </p:nvCxnSpPr>
        <p:spPr>
          <a:xfrm flipH="1" flipV="1">
            <a:off x="1748543" y="2252085"/>
            <a:ext cx="633924" cy="1046464"/>
          </a:xfrm>
          <a:prstGeom prst="line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endCxn id="243" idx="2"/>
          </p:cNvCxnSpPr>
          <p:nvPr/>
        </p:nvCxnSpPr>
        <p:spPr>
          <a:xfrm flipH="1" flipV="1">
            <a:off x="4361447" y="2252085"/>
            <a:ext cx="611820" cy="1046464"/>
          </a:xfrm>
          <a:prstGeom prst="line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0" name="Multiply 219"/>
          <p:cNvSpPr/>
          <p:nvPr/>
        </p:nvSpPr>
        <p:spPr>
          <a:xfrm>
            <a:off x="2516285" y="3712646"/>
            <a:ext cx="1650026" cy="1650026"/>
          </a:xfrm>
          <a:prstGeom prst="mathMultiply">
            <a:avLst>
              <a:gd name="adj1" fmla="val 19127"/>
            </a:avLst>
          </a:prstGeom>
          <a:solidFill>
            <a:srgbClr val="C00000"/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4679881" y="3727422"/>
            <a:ext cx="445677" cy="353823"/>
            <a:chOff x="1390346" y="3931213"/>
            <a:chExt cx="445677" cy="353823"/>
          </a:xfrm>
        </p:grpSpPr>
        <p:grpSp>
          <p:nvGrpSpPr>
            <p:cNvPr id="222" name="Group 221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22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5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23" name="TextBox 222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4F81BD"/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263252" y="4096728"/>
            <a:ext cx="445677" cy="353823"/>
            <a:chOff x="805861" y="3931213"/>
            <a:chExt cx="445677" cy="353823"/>
          </a:xfrm>
        </p:grpSpPr>
        <p:grpSp>
          <p:nvGrpSpPr>
            <p:cNvPr id="227" name="Group 226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229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0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28" name="TextBox 227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1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568915" y="4096728"/>
            <a:ext cx="445677" cy="353823"/>
            <a:chOff x="805861" y="3931213"/>
            <a:chExt cx="445677" cy="353823"/>
          </a:xfrm>
        </p:grpSpPr>
        <p:grpSp>
          <p:nvGrpSpPr>
            <p:cNvPr id="232" name="Group 231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23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5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33" name="TextBox 232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3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818586" y="1363416"/>
            <a:ext cx="4498078" cy="941844"/>
            <a:chOff x="654686" y="1219200"/>
            <a:chExt cx="4498078" cy="941844"/>
          </a:xfrm>
        </p:grpSpPr>
        <p:sp>
          <p:nvSpPr>
            <p:cNvPr id="237" name="Rectangle 236"/>
            <p:cNvSpPr/>
            <p:nvPr/>
          </p:nvSpPr>
          <p:spPr>
            <a:xfrm>
              <a:off x="654686" y="1219200"/>
              <a:ext cx="1859914" cy="941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114300" sx="102000" sy="102000" algn="ctr" rotWithShape="0">
                <a:prstClr val="black">
                  <a:alpha val="25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046804" y="1226322"/>
              <a:ext cx="1075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cap="all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</a:rPr>
                <a:t>App Server </a:t>
              </a:r>
              <a:r>
                <a:rPr lang="en-US" sz="1200" b="1" cap="all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</a:rPr>
                <a:t>1</a:t>
              </a:r>
              <a:endParaRPr lang="en-US" sz="1200" b="1" cap="all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endParaRPr>
            </a:p>
          </p:txBody>
        </p:sp>
        <p:sp>
          <p:nvSpPr>
            <p:cNvPr id="239" name="Freeform 6"/>
            <p:cNvSpPr>
              <a:spLocks noEditPoints="1"/>
            </p:cNvSpPr>
            <p:nvPr/>
          </p:nvSpPr>
          <p:spPr bwMode="auto">
            <a:xfrm>
              <a:off x="1076696" y="1812721"/>
              <a:ext cx="116624" cy="185726"/>
            </a:xfrm>
            <a:custGeom>
              <a:avLst/>
              <a:gdLst/>
              <a:ahLst/>
              <a:cxnLst>
                <a:cxn ang="0">
                  <a:pos x="238" y="119"/>
                </a:cxn>
                <a:cxn ang="0">
                  <a:pos x="119" y="0"/>
                </a:cxn>
                <a:cxn ang="0">
                  <a:pos x="0" y="119"/>
                </a:cxn>
                <a:cxn ang="0">
                  <a:pos x="23" y="189"/>
                </a:cxn>
                <a:cxn ang="0">
                  <a:pos x="23" y="189"/>
                </a:cxn>
                <a:cxn ang="0">
                  <a:pos x="24" y="190"/>
                </a:cxn>
                <a:cxn ang="0">
                  <a:pos x="24" y="190"/>
                </a:cxn>
                <a:cxn ang="0">
                  <a:pos x="25" y="191"/>
                </a:cxn>
                <a:cxn ang="0">
                  <a:pos x="117" y="374"/>
                </a:cxn>
                <a:cxn ang="0">
                  <a:pos x="121" y="374"/>
                </a:cxn>
                <a:cxn ang="0">
                  <a:pos x="214" y="191"/>
                </a:cxn>
                <a:cxn ang="0">
                  <a:pos x="214" y="190"/>
                </a:cxn>
                <a:cxn ang="0">
                  <a:pos x="214" y="190"/>
                </a:cxn>
                <a:cxn ang="0">
                  <a:pos x="215" y="189"/>
                </a:cxn>
                <a:cxn ang="0">
                  <a:pos x="215" y="189"/>
                </a:cxn>
                <a:cxn ang="0">
                  <a:pos x="238" y="119"/>
                </a:cxn>
                <a:cxn ang="0">
                  <a:pos x="119" y="168"/>
                </a:cxn>
                <a:cxn ang="0">
                  <a:pos x="70" y="119"/>
                </a:cxn>
                <a:cxn ang="0">
                  <a:pos x="119" y="70"/>
                </a:cxn>
                <a:cxn ang="0">
                  <a:pos x="169" y="119"/>
                </a:cxn>
                <a:cxn ang="0">
                  <a:pos x="119" y="168"/>
                </a:cxn>
              </a:cxnLst>
              <a:rect l="0" t="0" r="r" b="b"/>
              <a:pathLst>
                <a:path w="238" h="379">
                  <a:moveTo>
                    <a:pt x="238" y="119"/>
                  </a:moveTo>
                  <a:cubicBezTo>
                    <a:pt x="238" y="53"/>
                    <a:pt x="185" y="0"/>
                    <a:pt x="119" y="0"/>
                  </a:cubicBezTo>
                  <a:cubicBezTo>
                    <a:pt x="54" y="0"/>
                    <a:pt x="0" y="53"/>
                    <a:pt x="0" y="119"/>
                  </a:cubicBezTo>
                  <a:cubicBezTo>
                    <a:pt x="0" y="145"/>
                    <a:pt x="9" y="169"/>
                    <a:pt x="23" y="189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23" y="189"/>
                    <a:pt x="23" y="189"/>
                    <a:pt x="24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4" y="191"/>
                    <a:pt x="24" y="191"/>
                    <a:pt x="25" y="191"/>
                  </a:cubicBezTo>
                  <a:cubicBezTo>
                    <a:pt x="92" y="281"/>
                    <a:pt x="117" y="374"/>
                    <a:pt x="117" y="374"/>
                  </a:cubicBezTo>
                  <a:cubicBezTo>
                    <a:pt x="118" y="379"/>
                    <a:pt x="120" y="379"/>
                    <a:pt x="121" y="374"/>
                  </a:cubicBezTo>
                  <a:cubicBezTo>
                    <a:pt x="121" y="374"/>
                    <a:pt x="146" y="281"/>
                    <a:pt x="214" y="191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15" y="189"/>
                    <a:pt x="215" y="189"/>
                    <a:pt x="215" y="189"/>
                  </a:cubicBezTo>
                  <a:cubicBezTo>
                    <a:pt x="215" y="189"/>
                    <a:pt x="215" y="189"/>
                    <a:pt x="215" y="189"/>
                  </a:cubicBezTo>
                  <a:cubicBezTo>
                    <a:pt x="230" y="169"/>
                    <a:pt x="238" y="145"/>
                    <a:pt x="238" y="119"/>
                  </a:cubicBezTo>
                  <a:close/>
                  <a:moveTo>
                    <a:pt x="119" y="168"/>
                  </a:moveTo>
                  <a:cubicBezTo>
                    <a:pt x="92" y="168"/>
                    <a:pt x="70" y="146"/>
                    <a:pt x="70" y="119"/>
                  </a:cubicBezTo>
                  <a:cubicBezTo>
                    <a:pt x="70" y="92"/>
                    <a:pt x="92" y="70"/>
                    <a:pt x="119" y="70"/>
                  </a:cubicBezTo>
                  <a:cubicBezTo>
                    <a:pt x="146" y="70"/>
                    <a:pt x="169" y="92"/>
                    <a:pt x="169" y="119"/>
                  </a:cubicBezTo>
                  <a:cubicBezTo>
                    <a:pt x="169" y="146"/>
                    <a:pt x="146" y="168"/>
                    <a:pt x="119" y="168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708343" y="1510464"/>
              <a:ext cx="1752600" cy="597405"/>
            </a:xfrm>
            <a:prstGeom prst="rect">
              <a:avLst/>
            </a:prstGeom>
            <a:solidFill>
              <a:srgbClr val="225F74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050" b="1" dirty="0">
                  <a:solidFill>
                    <a:prstClr val="white"/>
                  </a:solidFill>
                  <a:latin typeface="Calibri"/>
                </a:rPr>
                <a:t>COUCHBASE Client Library</a:t>
              </a:r>
            </a:p>
            <a:p>
              <a:pPr algn="ctr">
                <a:lnSpc>
                  <a:spcPct val="80000"/>
                </a:lnSpc>
              </a:pPr>
              <a:endParaRPr lang="en-US" sz="1050" b="1" dirty="0">
                <a:solidFill>
                  <a:srgbClr val="1F497D"/>
                </a:solidFill>
                <a:latin typeface="Calibri"/>
              </a:endParaRPr>
            </a:p>
            <a:p>
              <a:pPr algn="ctr">
                <a:lnSpc>
                  <a:spcPct val="80000"/>
                </a:lnSpc>
              </a:pPr>
              <a:endParaRPr lang="en-US" sz="1050" b="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86803" y="1777676"/>
              <a:ext cx="995680" cy="268224"/>
            </a:xfrm>
            <a:prstGeom prst="rect">
              <a:avLst/>
            </a:prstGeom>
            <a:solidFill>
              <a:srgbClr val="2D7E9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/>
            <a:lstStyle/>
            <a:p>
              <a:pPr algn="ctr"/>
              <a:r>
                <a:rPr lang="en-US" sz="1000" b="1" cap="all" dirty="0">
                  <a:solidFill>
                    <a:srgbClr val="FFFFFF"/>
                  </a:solidFill>
                  <a:latin typeface="Calibri"/>
                </a:rPr>
                <a:t>Cluster </a:t>
              </a:r>
              <a:r>
                <a:rPr lang="en-US" sz="1000" b="1" cap="all" dirty="0" smtClean="0">
                  <a:solidFill>
                    <a:srgbClr val="FFFFFF"/>
                  </a:solidFill>
                  <a:latin typeface="Calibri"/>
                </a:rPr>
                <a:t>Map</a:t>
              </a:r>
              <a:endParaRPr lang="en-US" sz="1000" b="1" cap="all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264871" y="1219200"/>
              <a:ext cx="1887893" cy="937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114300" sx="102000" sy="102000" algn="ctr" rotWithShape="0">
                <a:prstClr val="black">
                  <a:alpha val="25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318528" y="1510464"/>
              <a:ext cx="1758037" cy="597405"/>
            </a:xfrm>
            <a:prstGeom prst="rect">
              <a:avLst/>
            </a:prstGeom>
            <a:solidFill>
              <a:srgbClr val="225F74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050" b="1" dirty="0">
                  <a:solidFill>
                    <a:prstClr val="white"/>
                  </a:solidFill>
                  <a:latin typeface="Calibri"/>
                </a:rPr>
                <a:t>COUCHBASE Client Library</a:t>
              </a:r>
            </a:p>
            <a:p>
              <a:pPr algn="ctr">
                <a:lnSpc>
                  <a:spcPct val="80000"/>
                </a:lnSpc>
              </a:pPr>
              <a:endParaRPr lang="en-US" sz="1050" b="1" dirty="0">
                <a:solidFill>
                  <a:prstClr val="white"/>
                </a:solidFill>
                <a:latin typeface="Calibri"/>
              </a:endParaRPr>
            </a:p>
            <a:p>
              <a:pPr algn="ctr">
                <a:lnSpc>
                  <a:spcPct val="80000"/>
                </a:lnSpc>
              </a:pPr>
              <a:endParaRPr lang="en-US" sz="1050" b="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696989" y="1777676"/>
              <a:ext cx="995680" cy="268224"/>
            </a:xfrm>
            <a:prstGeom prst="rect">
              <a:avLst/>
            </a:prstGeom>
            <a:solidFill>
              <a:srgbClr val="2D7E9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/>
            <a:lstStyle/>
            <a:p>
              <a:pPr algn="ctr"/>
              <a:r>
                <a:rPr lang="en-US" sz="1000" b="1" cap="all" dirty="0">
                  <a:solidFill>
                    <a:srgbClr val="FFFFFF"/>
                  </a:solidFill>
                  <a:latin typeface="Calibri"/>
                </a:rPr>
                <a:t>Cluster Map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656990" y="1226322"/>
              <a:ext cx="1075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cap="all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</a:rPr>
                <a:t>App Server 2</a:t>
              </a:r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0" y="6627168"/>
            <a:ext cx="81088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User Configured Replica Count = 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2272975" y="6042477"/>
            <a:ext cx="2120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all" dirty="0" smtClean="0">
                <a:solidFill>
                  <a:prstClr val="black"/>
                </a:solidFill>
                <a:latin typeface="Calibri"/>
              </a:rPr>
              <a:t>Couchbase Server  Cluster</a:t>
            </a:r>
          </a:p>
        </p:txBody>
      </p:sp>
    </p:spTree>
    <p:extLst>
      <p:ext uri="{BB962C8B-B14F-4D97-AF65-F5344CB8AC3E}">
        <p14:creationId xmlns="" xmlns:p14="http://schemas.microsoft.com/office/powerpoint/2010/main" val="58704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3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69 L 0.00035 -0.16061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7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69 L 0.00035 -0.16061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7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00231 L 0.0033 -0.16061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" y="-81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3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3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1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7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7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75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Couchbase</a:t>
            </a:r>
            <a:r>
              <a:rPr lang="en-US" dirty="0" smtClean="0"/>
              <a:t> Administration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87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685799"/>
          </a:xfrm>
        </p:spPr>
        <p:txBody>
          <a:bodyPr/>
          <a:lstStyle/>
          <a:p>
            <a:r>
              <a:rPr lang="en-US" dirty="0" smtClean="0"/>
              <a:t>Administration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4" y="1371601"/>
            <a:ext cx="8074025" cy="4907280"/>
          </a:xfrm>
        </p:spPr>
        <p:txBody>
          <a:bodyPr/>
          <a:lstStyle/>
          <a:p>
            <a:r>
              <a:rPr lang="en-US" dirty="0"/>
              <a:t>Web Administration </a:t>
            </a:r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Configuring</a:t>
            </a:r>
          </a:p>
          <a:p>
            <a:pPr lvl="1"/>
            <a:r>
              <a:rPr lang="en-US" dirty="0" smtClean="0"/>
              <a:t>Managing</a:t>
            </a:r>
          </a:p>
          <a:p>
            <a:pPr lvl="1"/>
            <a:r>
              <a:rPr lang="en-US" dirty="0" smtClean="0"/>
              <a:t>Monitoring</a:t>
            </a:r>
          </a:p>
          <a:p>
            <a:r>
              <a:rPr lang="en-US" dirty="0" smtClean="0"/>
              <a:t>Administration REST API</a:t>
            </a:r>
          </a:p>
          <a:p>
            <a:pPr lvl="1"/>
            <a:r>
              <a:rPr lang="en-US" dirty="0" smtClean="0"/>
              <a:t>Using HTTP REST protocol</a:t>
            </a:r>
          </a:p>
          <a:p>
            <a:pPr lvl="1"/>
            <a:r>
              <a:rPr lang="en-US" dirty="0" smtClean="0"/>
              <a:t>Can be called from your own custom management</a:t>
            </a:r>
          </a:p>
          <a:p>
            <a:r>
              <a:rPr lang="en-US" dirty="0" smtClean="0"/>
              <a:t>Command Line Interface</a:t>
            </a:r>
          </a:p>
          <a:p>
            <a:pPr lvl="1"/>
            <a:r>
              <a:rPr lang="en-US" dirty="0" smtClean="0"/>
              <a:t>Control </a:t>
            </a:r>
            <a:r>
              <a:rPr lang="en-US" dirty="0" err="1" smtClean="0"/>
              <a:t>Couchbase</a:t>
            </a:r>
            <a:r>
              <a:rPr lang="en-US" dirty="0" smtClean="0"/>
              <a:t> server &amp; cluster installation</a:t>
            </a:r>
          </a:p>
          <a:p>
            <a:pPr lvl="1"/>
            <a:r>
              <a:rPr lang="en-US" dirty="0" smtClean="0"/>
              <a:t>Functionality: Automated failover, backups…</a:t>
            </a:r>
          </a:p>
          <a:p>
            <a:pPr lvl="1"/>
            <a:r>
              <a:rPr lang="en-US" dirty="0" smtClean="0"/>
              <a:t>Use REST API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4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87" y="1417640"/>
            <a:ext cx="8074025" cy="4373563"/>
          </a:xfrm>
        </p:spPr>
        <p:txBody>
          <a:bodyPr/>
          <a:lstStyle/>
          <a:p>
            <a:r>
              <a:rPr lang="en-US" dirty="0"/>
              <a:t>Mixed </a:t>
            </a:r>
            <a:r>
              <a:rPr lang="en-US" dirty="0" smtClean="0"/>
              <a:t>deployments: cluster </a:t>
            </a:r>
            <a:r>
              <a:rPr lang="en-US" dirty="0"/>
              <a:t>with both Linux and Windows server nodes are not supported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Developer &amp; Production: </a:t>
            </a:r>
          </a:p>
          <a:p>
            <a:pPr lvl="1"/>
            <a:r>
              <a:rPr lang="en-US" dirty="0" smtClean="0"/>
              <a:t>Linux (Ubuntu, </a:t>
            </a:r>
            <a:r>
              <a:rPr lang="en-US" dirty="0" err="1" smtClean="0"/>
              <a:t>CentOS</a:t>
            </a:r>
            <a:r>
              <a:rPr lang="en-US" dirty="0" smtClean="0"/>
              <a:t>, </a:t>
            </a:r>
            <a:r>
              <a:rPr lang="en-US" dirty="0" err="1" smtClean="0"/>
              <a:t>RedHat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Windows 2008 R2 SP1 64bit</a:t>
            </a:r>
          </a:p>
          <a:p>
            <a:r>
              <a:rPr lang="en-US" dirty="0" smtClean="0"/>
              <a:t>Developer only for:</a:t>
            </a:r>
          </a:p>
          <a:p>
            <a:pPr lvl="1"/>
            <a:r>
              <a:rPr lang="en-US" dirty="0" smtClean="0"/>
              <a:t>Windows 2012</a:t>
            </a:r>
          </a:p>
          <a:p>
            <a:pPr lvl="1"/>
            <a:r>
              <a:rPr lang="en-US" dirty="0" smtClean="0"/>
              <a:t>Windows 7, 8</a:t>
            </a:r>
          </a:p>
          <a:p>
            <a:pPr lvl="1"/>
            <a:r>
              <a:rPr lang="en-US" dirty="0" err="1" smtClean="0"/>
              <a:t>MacOS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015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Quad-core: 64bit CPU with 3Ghz</a:t>
            </a:r>
          </a:p>
          <a:p>
            <a:r>
              <a:rPr lang="en-US" dirty="0" smtClean="0"/>
              <a:t>Six-core if use XDCR and views</a:t>
            </a:r>
          </a:p>
          <a:p>
            <a:r>
              <a:rPr lang="en-US" dirty="0" smtClean="0"/>
              <a:t>16GB RAM: 40% for OS -&gt; 9.6GB RAM for </a:t>
            </a:r>
            <a:r>
              <a:rPr lang="en-US" dirty="0" err="1" smtClean="0"/>
              <a:t>Couchbase</a:t>
            </a:r>
            <a:endParaRPr lang="en-US" dirty="0" smtClean="0"/>
          </a:p>
          <a:p>
            <a:r>
              <a:rPr lang="en-US" dirty="0" smtClean="0"/>
              <a:t>Storage device: Hard disk, SSD, EBS, </a:t>
            </a:r>
            <a:r>
              <a:rPr lang="en-US" dirty="0" err="1" smtClean="0"/>
              <a:t>iSCSI</a:t>
            </a:r>
            <a:r>
              <a:rPr lang="en-US" dirty="0" smtClean="0"/>
              <a:t> (NFS is not supported)</a:t>
            </a:r>
          </a:p>
          <a:p>
            <a:pPr lvl="1"/>
            <a:r>
              <a:rPr lang="en-US" dirty="0" smtClean="0"/>
              <a:t>1GB for application logging</a:t>
            </a:r>
          </a:p>
          <a:p>
            <a:pPr lvl="1"/>
            <a:r>
              <a:rPr lang="en-US" dirty="0" smtClean="0"/>
              <a:t>At least 2x16GB RAM = 32GB for persistence of information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62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685799"/>
          </a:xfrm>
        </p:spPr>
        <p:txBody>
          <a:bodyPr/>
          <a:lstStyle/>
          <a:p>
            <a:r>
              <a:rPr lang="en-US" dirty="0" smtClean="0"/>
              <a:t>Upgrading </a:t>
            </a:r>
            <a:r>
              <a:rPr lang="en-US" dirty="0" err="1" smtClean="0"/>
              <a:t>Couchbase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9904284"/>
              </p:ext>
            </p:extLst>
          </p:nvPr>
        </p:nvGraphicFramePr>
        <p:xfrm>
          <a:off x="612774" y="1905000"/>
          <a:ext cx="8074026" cy="2651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91342"/>
                <a:gridCol w="2691342"/>
                <a:gridCol w="2691342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Online Upgrades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Offline Upgrades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b="1" dirty="0"/>
                        <a:t>Applications Remain 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 dirty="0"/>
                        <a:t>Cluster Stays in 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 dirty="0"/>
                        <a:t>Cluster must be Shutdown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b="1" dirty="0"/>
                        <a:t>Time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Requires Rebalance, Upgrade, Rebalance per 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All nodes in Cluster Upgraded at Once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233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685799"/>
          </a:xfrm>
        </p:spPr>
        <p:txBody>
          <a:bodyPr/>
          <a:lstStyle/>
          <a:p>
            <a:r>
              <a:rPr lang="en-US" dirty="0" smtClean="0"/>
              <a:t>Upgrading </a:t>
            </a:r>
            <a:r>
              <a:rPr lang="en-US" dirty="0" err="1" smtClean="0"/>
              <a:t>Couchbase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599" cy="5059680"/>
          </a:xfrm>
        </p:spPr>
        <p:txBody>
          <a:bodyPr/>
          <a:lstStyle/>
          <a:p>
            <a:r>
              <a:rPr lang="en-US" dirty="0"/>
              <a:t>Online Upgrade with Swap </a:t>
            </a:r>
            <a:r>
              <a:rPr lang="en-US" dirty="0" smtClean="0"/>
              <a:t>Rebalance</a:t>
            </a:r>
          </a:p>
          <a:p>
            <a:pPr lvl="1"/>
            <a:r>
              <a:rPr lang="en-US" dirty="0" smtClean="0"/>
              <a:t>Backup your cluster</a:t>
            </a:r>
          </a:p>
          <a:p>
            <a:pPr lvl="1"/>
            <a:r>
              <a:rPr lang="en-US" dirty="0" smtClean="0"/>
              <a:t>Add new server node</a:t>
            </a:r>
          </a:p>
          <a:p>
            <a:pPr lvl="1"/>
            <a:r>
              <a:rPr lang="en-US" dirty="0" smtClean="0"/>
              <a:t>Remove old node</a:t>
            </a:r>
          </a:p>
          <a:p>
            <a:pPr lvl="1"/>
            <a:r>
              <a:rPr lang="en-US" dirty="0" smtClean="0"/>
              <a:t>Rebalance</a:t>
            </a:r>
          </a:p>
          <a:p>
            <a:pPr lvl="1"/>
            <a:r>
              <a:rPr lang="en-US" dirty="0" smtClean="0"/>
              <a:t>Repeat for all remaining old nodes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077014"/>
            <a:ext cx="5677948" cy="2478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07103"/>
            <a:ext cx="6858000" cy="7315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812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685799"/>
          </a:xfrm>
        </p:spPr>
        <p:txBody>
          <a:bodyPr/>
          <a:lstStyle/>
          <a:p>
            <a:r>
              <a:rPr lang="en-US" dirty="0" smtClean="0"/>
              <a:t>Upgrading </a:t>
            </a:r>
            <a:r>
              <a:rPr lang="en-US" dirty="0" err="1" smtClean="0"/>
              <a:t>Couchbase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02" y="1047750"/>
            <a:ext cx="4571999" cy="5059680"/>
          </a:xfrm>
        </p:spPr>
        <p:txBody>
          <a:bodyPr/>
          <a:lstStyle/>
          <a:p>
            <a:r>
              <a:rPr lang="en-US" dirty="0"/>
              <a:t>Standard Online Upgrades</a:t>
            </a:r>
          </a:p>
          <a:p>
            <a:pPr lvl="1"/>
            <a:r>
              <a:rPr lang="en-US" dirty="0" smtClean="0"/>
              <a:t>Backup your cluster</a:t>
            </a:r>
          </a:p>
          <a:p>
            <a:pPr lvl="1"/>
            <a:r>
              <a:rPr lang="en-US" dirty="0" smtClean="0"/>
              <a:t>Remove node from cluster (recommend &lt;=2 node at a time)</a:t>
            </a:r>
          </a:p>
          <a:p>
            <a:pPr lvl="1"/>
            <a:r>
              <a:rPr lang="en-US" dirty="0" smtClean="0"/>
              <a:t>Rebalance</a:t>
            </a:r>
          </a:p>
          <a:p>
            <a:pPr lvl="1"/>
            <a:r>
              <a:rPr lang="en-US" dirty="0" smtClean="0"/>
              <a:t>Upgrade removed node</a:t>
            </a:r>
          </a:p>
          <a:p>
            <a:pPr lvl="1"/>
            <a:r>
              <a:rPr lang="en-US" dirty="0" smtClean="0"/>
              <a:t>Add back upgraded node to the cluster</a:t>
            </a:r>
          </a:p>
          <a:p>
            <a:pPr lvl="1"/>
            <a:r>
              <a:rPr lang="en-US" dirty="0" smtClean="0"/>
              <a:t>Rebalance</a:t>
            </a:r>
          </a:p>
          <a:p>
            <a:pPr lvl="1"/>
            <a:r>
              <a:rPr lang="en-US" dirty="0" smtClean="0"/>
              <a:t>Repeat for all remaining old nodes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14" y="4495800"/>
            <a:ext cx="4473285" cy="13539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15" y="2798681"/>
            <a:ext cx="4473285" cy="1680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01" y="1143000"/>
            <a:ext cx="4473285" cy="16767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35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799"/>
          </a:xfrm>
        </p:spPr>
        <p:txBody>
          <a:bodyPr/>
          <a:lstStyle/>
          <a:p>
            <a:r>
              <a:rPr lang="en-US" dirty="0" smtClean="0"/>
              <a:t>Upgrading </a:t>
            </a:r>
            <a:r>
              <a:rPr lang="en-US" dirty="0" err="1" smtClean="0"/>
              <a:t>Couchbase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78632"/>
            <a:ext cx="4571999" cy="5059680"/>
          </a:xfrm>
        </p:spPr>
        <p:txBody>
          <a:bodyPr/>
          <a:lstStyle/>
          <a:p>
            <a:r>
              <a:rPr lang="en-US" dirty="0"/>
              <a:t>Offline Upgrade Process</a:t>
            </a:r>
          </a:p>
          <a:p>
            <a:pPr lvl="1"/>
            <a:r>
              <a:rPr lang="en-US" dirty="0" smtClean="0"/>
              <a:t>Disable Auto-Failover</a:t>
            </a:r>
          </a:p>
          <a:p>
            <a:pPr lvl="1"/>
            <a:r>
              <a:rPr lang="en-US" dirty="0" smtClean="0"/>
              <a:t>Shutdown application</a:t>
            </a:r>
          </a:p>
          <a:p>
            <a:pPr lvl="1"/>
            <a:r>
              <a:rPr lang="en-US" dirty="0" smtClean="0"/>
              <a:t>Backup cluster</a:t>
            </a:r>
          </a:p>
          <a:p>
            <a:pPr lvl="1"/>
            <a:r>
              <a:rPr lang="en-US" dirty="0"/>
              <a:t>Shutdown </a:t>
            </a:r>
            <a:r>
              <a:rPr lang="en-US" dirty="0" smtClean="0"/>
              <a:t>each node </a:t>
            </a:r>
          </a:p>
          <a:p>
            <a:pPr lvl="1"/>
            <a:r>
              <a:rPr lang="en-US" dirty="0" smtClean="0"/>
              <a:t>Upgrade shutdown node</a:t>
            </a:r>
          </a:p>
          <a:p>
            <a:pPr lvl="1"/>
            <a:r>
              <a:rPr lang="en-US" dirty="0" smtClean="0"/>
              <a:t>Switch on your application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793282"/>
            <a:ext cx="7373540" cy="21450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891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7200" indent="-457200">
              <a:lnSpc>
                <a:spcPct val="95000"/>
              </a:lnSpc>
            </a:pPr>
            <a:r>
              <a:rPr lang="en-US" dirty="0" smtClean="0"/>
              <a:t>.NET Framework Memory </a:t>
            </a:r>
            <a:r>
              <a:rPr lang="en-US" dirty="0" smtClean="0"/>
              <a:t>Management</a:t>
            </a:r>
          </a:p>
          <a:p>
            <a:pPr marL="800100" lvl="1" indent="-457200">
              <a:lnSpc>
                <a:spcPct val="95000"/>
              </a:lnSpc>
            </a:pPr>
            <a:r>
              <a:rPr lang="en-US" dirty="0" smtClean="0"/>
              <a:t>Stack &amp; Heap</a:t>
            </a:r>
          </a:p>
          <a:p>
            <a:pPr marL="800100" lvl="1" indent="-457200">
              <a:lnSpc>
                <a:spcPct val="95000"/>
              </a:lnSpc>
            </a:pPr>
            <a:r>
              <a:rPr lang="en-US" dirty="0" smtClean="0"/>
              <a:t>Garbage </a:t>
            </a:r>
            <a:r>
              <a:rPr lang="en-US" dirty="0" smtClean="0"/>
              <a:t>collection</a:t>
            </a:r>
            <a:endParaRPr lang="en-US" dirty="0"/>
          </a:p>
          <a:p>
            <a:pPr marL="457200" indent="-457200">
              <a:lnSpc>
                <a:spcPct val="95000"/>
              </a:lnSpc>
            </a:pPr>
            <a:r>
              <a:rPr lang="en-US" dirty="0" smtClean="0"/>
              <a:t>.NET Memory Leak </a:t>
            </a:r>
            <a:r>
              <a:rPr lang="en-US" dirty="0" smtClean="0"/>
              <a:t>Problems</a:t>
            </a:r>
          </a:p>
          <a:p>
            <a:pPr marL="800100" lvl="1" indent="-457200">
              <a:lnSpc>
                <a:spcPct val="95000"/>
              </a:lnSpc>
            </a:pPr>
            <a:r>
              <a:rPr lang="en-US" dirty="0" smtClean="0"/>
              <a:t>What is memory leak?</a:t>
            </a:r>
          </a:p>
          <a:p>
            <a:pPr marL="800100" lvl="1" indent="-457200">
              <a:lnSpc>
                <a:spcPct val="95000"/>
              </a:lnSpc>
            </a:pPr>
            <a:r>
              <a:rPr lang="en-US" dirty="0" smtClean="0"/>
              <a:t>Symptoms of memory </a:t>
            </a:r>
            <a:r>
              <a:rPr lang="en-US" dirty="0" smtClean="0"/>
              <a:t>leak</a:t>
            </a:r>
            <a:endParaRPr lang="en-US" dirty="0"/>
          </a:p>
          <a:p>
            <a:pPr marL="457200" indent="-457200">
              <a:lnSpc>
                <a:spcPct val="95000"/>
              </a:lnSpc>
            </a:pPr>
            <a:r>
              <a:rPr lang="en-US" dirty="0" smtClean="0"/>
              <a:t>.NET Memory Leak </a:t>
            </a:r>
            <a:r>
              <a:rPr lang="en-US" dirty="0" smtClean="0"/>
              <a:t>Solutions</a:t>
            </a:r>
          </a:p>
          <a:p>
            <a:pPr marL="800100" lvl="1" indent="-457200">
              <a:lnSpc>
                <a:spcPct val="95000"/>
              </a:lnSpc>
            </a:pPr>
            <a:r>
              <a:rPr lang="en-US" dirty="0" smtClean="0"/>
              <a:t>Finding memory leak</a:t>
            </a:r>
          </a:p>
          <a:p>
            <a:pPr marL="800100" lvl="1" indent="-457200">
              <a:lnSpc>
                <a:spcPct val="95000"/>
              </a:lnSpc>
            </a:pPr>
            <a:r>
              <a:rPr lang="en-US" dirty="0" smtClean="0"/>
              <a:t>Solving memory leak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686"/>
            <a:ext cx="8229600" cy="609599"/>
          </a:xfrm>
        </p:spPr>
        <p:txBody>
          <a:bodyPr/>
          <a:lstStyle/>
          <a:p>
            <a:r>
              <a:rPr lang="en-US" dirty="0" smtClean="0"/>
              <a:t>Web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2663826" cy="5135880"/>
          </a:xfrm>
        </p:spPr>
        <p:txBody>
          <a:bodyPr/>
          <a:lstStyle/>
          <a:p>
            <a:r>
              <a:rPr lang="en-US" dirty="0" smtClean="0"/>
              <a:t>Cluster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447800"/>
            <a:ext cx="5235938" cy="50738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32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609599"/>
          </a:xfrm>
        </p:spPr>
        <p:txBody>
          <a:bodyPr/>
          <a:lstStyle/>
          <a:p>
            <a:r>
              <a:rPr lang="en-US" dirty="0" smtClean="0"/>
              <a:t>Cluster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dirty="0" smtClean="0"/>
              <a:t>Buckets</a:t>
            </a:r>
          </a:p>
          <a:p>
            <a:pPr lvl="1"/>
            <a:r>
              <a:rPr lang="en-US" b="1" dirty="0" smtClean="0"/>
              <a:t>Operations </a:t>
            </a:r>
            <a:r>
              <a:rPr lang="en-US" b="1" dirty="0"/>
              <a:t>per </a:t>
            </a:r>
            <a:r>
              <a:rPr lang="en-US" b="1" dirty="0" smtClean="0"/>
              <a:t>second</a:t>
            </a:r>
            <a:r>
              <a:rPr lang="en-US" dirty="0" smtClean="0"/>
              <a:t>: activity </a:t>
            </a:r>
            <a:r>
              <a:rPr lang="en-US" dirty="0"/>
              <a:t>on </a:t>
            </a:r>
            <a:r>
              <a:rPr lang="en-US" dirty="0" smtClean="0"/>
              <a:t>storing </a:t>
            </a:r>
            <a:r>
              <a:rPr lang="en-US" dirty="0"/>
              <a:t>or retrieving objects from the data store. </a:t>
            </a:r>
          </a:p>
          <a:p>
            <a:pPr lvl="1"/>
            <a:r>
              <a:rPr lang="en-US" b="1" dirty="0" smtClean="0"/>
              <a:t>Disk </a:t>
            </a:r>
            <a:r>
              <a:rPr lang="en-US" b="1" dirty="0"/>
              <a:t>fetches per </a:t>
            </a:r>
            <a:r>
              <a:rPr lang="en-US" b="1" dirty="0" smtClean="0"/>
              <a:t>second:</a:t>
            </a:r>
            <a:r>
              <a:rPr lang="en-US" dirty="0" smtClean="0"/>
              <a:t> how </a:t>
            </a:r>
            <a:r>
              <a:rPr lang="en-US" dirty="0"/>
              <a:t>frequently </a:t>
            </a:r>
            <a:r>
              <a:rPr lang="en-US" dirty="0" smtClean="0"/>
              <a:t>having </a:t>
            </a:r>
            <a:r>
              <a:rPr lang="en-US" dirty="0"/>
              <a:t>to go to disk to retrieve information instead of using the information stored in RAM.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29000"/>
            <a:ext cx="8153400" cy="19033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030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609599"/>
          </a:xfrm>
        </p:spPr>
        <p:txBody>
          <a:bodyPr/>
          <a:lstStyle/>
          <a:p>
            <a:r>
              <a:rPr lang="en-US" dirty="0" smtClean="0"/>
              <a:t>Server Nodes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0" y="914400"/>
            <a:ext cx="7217459" cy="17526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9" y="2839441"/>
            <a:ext cx="7217459" cy="2725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066800"/>
            <a:ext cx="4713609" cy="54583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8840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685799"/>
          </a:xfrm>
        </p:spPr>
        <p:txBody>
          <a:bodyPr/>
          <a:lstStyle/>
          <a:p>
            <a:r>
              <a:rPr lang="en-US" dirty="0" smtClean="0"/>
              <a:t>Server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23900"/>
            <a:ext cx="5178426" cy="4907280"/>
          </a:xfrm>
        </p:spPr>
        <p:txBody>
          <a:bodyPr>
            <a:normAutofit/>
          </a:bodyPr>
          <a:lstStyle/>
          <a:p>
            <a:r>
              <a:rPr lang="en-US" dirty="0" smtClean="0"/>
              <a:t>Up</a:t>
            </a:r>
          </a:p>
          <a:p>
            <a:pPr lvl="1"/>
            <a:r>
              <a:rPr lang="en-US" dirty="0"/>
              <a:t>Replicating data between nodes </a:t>
            </a:r>
          </a:p>
          <a:p>
            <a:pPr lvl="1"/>
            <a:r>
              <a:rPr lang="en-US" dirty="0"/>
              <a:t>Servicing requests from </a:t>
            </a:r>
            <a:r>
              <a:rPr lang="en-US" dirty="0" smtClean="0"/>
              <a:t>clients</a:t>
            </a:r>
          </a:p>
          <a:p>
            <a:r>
              <a:rPr lang="en-US" dirty="0" smtClean="0"/>
              <a:t>Down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replicating data between nodes 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servicing requests from clients</a:t>
            </a:r>
            <a:endParaRPr lang="en-US" dirty="0" smtClean="0"/>
          </a:p>
          <a:p>
            <a:r>
              <a:rPr lang="en-US" dirty="0" smtClean="0"/>
              <a:t>Pending</a:t>
            </a:r>
          </a:p>
          <a:p>
            <a:pPr lvl="1"/>
            <a:r>
              <a:rPr lang="en-US" dirty="0" smtClean="0"/>
              <a:t>Up </a:t>
            </a:r>
            <a:r>
              <a:rPr lang="en-US" dirty="0"/>
              <a:t>and currently filling RAM with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servicing requests from clients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46" y="4495800"/>
            <a:ext cx="6371434" cy="1981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081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533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Bucket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074025" cy="4274483"/>
          </a:xfrm>
        </p:spPr>
      </p:pic>
    </p:spTree>
    <p:extLst>
      <p:ext uri="{BB962C8B-B14F-4D97-AF65-F5344CB8AC3E}">
        <p14:creationId xmlns="" xmlns:p14="http://schemas.microsoft.com/office/powerpoint/2010/main" val="33840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609599"/>
          </a:xfrm>
        </p:spPr>
        <p:txBody>
          <a:bodyPr>
            <a:normAutofit fontScale="90000"/>
          </a:bodyPr>
          <a:lstStyle/>
          <a:p>
            <a:r>
              <a:rPr lang="en-US" dirty="0"/>
              <a:t>Bucket Monitoring — Summary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3959226" cy="5135880"/>
          </a:xfrm>
        </p:spPr>
        <p:txBody>
          <a:bodyPr/>
          <a:lstStyle/>
          <a:p>
            <a:r>
              <a:rPr lang="en-US" dirty="0" smtClean="0"/>
              <a:t>Cache </a:t>
            </a:r>
            <a:r>
              <a:rPr lang="en-US" dirty="0"/>
              <a:t>miss </a:t>
            </a:r>
            <a:r>
              <a:rPr lang="en-US" dirty="0" smtClean="0"/>
              <a:t>ratio</a:t>
            </a:r>
          </a:p>
          <a:p>
            <a:pPr lvl="1"/>
            <a:r>
              <a:rPr lang="en-US" dirty="0"/>
              <a:t>Ratio of reads per second to this bucket which required a read from disk rather than RAM. </a:t>
            </a:r>
            <a:endParaRPr lang="en-US" dirty="0" smtClean="0"/>
          </a:p>
          <a:p>
            <a:r>
              <a:rPr lang="en-US" dirty="0" smtClean="0"/>
              <a:t>Temp </a:t>
            </a:r>
            <a:r>
              <a:rPr lang="en-US" dirty="0"/>
              <a:t>OOM per </a:t>
            </a:r>
            <a:r>
              <a:rPr lang="en-US" dirty="0" smtClean="0"/>
              <a:t>sec</a:t>
            </a:r>
          </a:p>
          <a:p>
            <a:pPr lvl="1"/>
            <a:r>
              <a:rPr lang="en-US" dirty="0"/>
              <a:t>Number of temporary out of memory conditions per second. </a:t>
            </a:r>
            <a:endParaRPr lang="en-US" dirty="0" smtClean="0"/>
          </a:p>
          <a:p>
            <a:r>
              <a:rPr lang="vi-VN" dirty="0"/>
              <a:t>I</a:t>
            </a:r>
            <a:r>
              <a:rPr lang="en-US" dirty="0" err="1" smtClean="0"/>
              <a:t>tems</a:t>
            </a:r>
            <a:endParaRPr lang="vi-VN" dirty="0" smtClean="0"/>
          </a:p>
          <a:p>
            <a:r>
              <a:rPr lang="vi-VN" dirty="0" smtClean="0"/>
              <a:t>H</a:t>
            </a:r>
            <a:r>
              <a:rPr lang="en-US" dirty="0" err="1" smtClean="0"/>
              <a:t>igh</a:t>
            </a:r>
            <a:r>
              <a:rPr lang="en-US" dirty="0" smtClean="0"/>
              <a:t> </a:t>
            </a:r>
            <a:r>
              <a:rPr lang="en-US" dirty="0"/>
              <a:t>water </a:t>
            </a:r>
            <a:r>
              <a:rPr lang="en-US" dirty="0" smtClean="0"/>
              <a:t>mark</a:t>
            </a:r>
            <a:endParaRPr lang="vi-VN" dirty="0" smtClean="0"/>
          </a:p>
          <a:p>
            <a:r>
              <a:rPr lang="vi-VN" dirty="0" smtClean="0"/>
              <a:t>Low</a:t>
            </a:r>
            <a:r>
              <a:rPr lang="en-US" dirty="0" smtClean="0"/>
              <a:t> </a:t>
            </a:r>
            <a:r>
              <a:rPr lang="en-US" dirty="0"/>
              <a:t>water mark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6" y="1600200"/>
            <a:ext cx="4928080" cy="31194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269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59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vi-VN" sz="3600" dirty="0">
                <a:latin typeface="Calibri (Headings)"/>
              </a:rPr>
              <a:t>vBucket monitoring</a:t>
            </a:r>
            <a:endParaRPr lang="en-US" sz="3600" dirty="0">
              <a:latin typeface="Calibri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87" y="838200"/>
            <a:ext cx="7694613" cy="5135880"/>
          </a:xfrm>
        </p:spPr>
        <p:txBody>
          <a:bodyPr/>
          <a:lstStyle/>
          <a:p>
            <a:r>
              <a:rPr lang="vi-VN" sz="2000" dirty="0" smtClean="0"/>
              <a:t>Active</a:t>
            </a:r>
          </a:p>
          <a:p>
            <a:r>
              <a:rPr lang="vi-VN" sz="2000" dirty="0" smtClean="0"/>
              <a:t>Replicate</a:t>
            </a:r>
          </a:p>
          <a:p>
            <a:r>
              <a:rPr lang="vi-VN" sz="2000" dirty="0" smtClean="0"/>
              <a:t>Pending</a:t>
            </a:r>
          </a:p>
          <a:p>
            <a:pPr lvl="1"/>
            <a:r>
              <a:rPr lang="vi-VN" dirty="0" smtClean="0"/>
              <a:t>Data is being exchanged during rebalancing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02" y="2535221"/>
            <a:ext cx="6056842" cy="40179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244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599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 Editor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6925951" cy="339097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04950"/>
            <a:ext cx="7975222" cy="22090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109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533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Settings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873" y="1143001"/>
            <a:ext cx="3452327" cy="457200"/>
          </a:xfrm>
        </p:spPr>
        <p:txBody>
          <a:bodyPr/>
          <a:lstStyle/>
          <a:p>
            <a:r>
              <a:rPr lang="en-US" dirty="0"/>
              <a:t>Enabling Auto-Failover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4823" y="3657600"/>
            <a:ext cx="3452327" cy="457200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342900" indent="-34747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Lucida Grande"/>
              <a:buChar char="•"/>
              <a:def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Lucida Grande"/>
              <a:buChar char="­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Lucida Grande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Lucida Grande"/>
              <a:buChar char="­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5475" indent="-4572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Enabling Auto-Compaction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657600"/>
            <a:ext cx="5164345" cy="29118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58322"/>
            <a:ext cx="7620000" cy="20230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4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Couchbase</a:t>
            </a:r>
            <a:r>
              <a:rPr lang="en-US" dirty="0" smtClean="0"/>
              <a:t> Querying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41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Framework Memory Management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96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- Indexes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2774" y="1142999"/>
            <a:ext cx="8074025" cy="5135881"/>
          </a:xfrm>
        </p:spPr>
        <p:txBody>
          <a:bodyPr/>
          <a:lstStyle/>
          <a:p>
            <a:r>
              <a:rPr lang="en-US" dirty="0" smtClean="0"/>
              <a:t>Indexing </a:t>
            </a:r>
            <a:r>
              <a:rPr lang="en-US" dirty="0"/>
              <a:t>and querying data from your stored objects </a:t>
            </a:r>
          </a:p>
          <a:p>
            <a:r>
              <a:rPr lang="en-US" dirty="0"/>
              <a:t>Producing lists of data on specific object types </a:t>
            </a:r>
          </a:p>
          <a:p>
            <a:r>
              <a:rPr lang="en-US" dirty="0"/>
              <a:t>Producing tables and lists of information based on your stored data </a:t>
            </a:r>
          </a:p>
          <a:p>
            <a:r>
              <a:rPr lang="en-US" dirty="0"/>
              <a:t>Extracting or filtering information from the database </a:t>
            </a:r>
          </a:p>
          <a:p>
            <a:r>
              <a:rPr lang="en-US" dirty="0"/>
              <a:t>Calculating, summarizing or reducing the information on a collection of stored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52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460" y="1371600"/>
            <a:ext cx="5765079" cy="4622222"/>
          </a:xfrm>
        </p:spPr>
      </p:pic>
    </p:spTree>
    <p:extLst>
      <p:ext uri="{BB962C8B-B14F-4D97-AF65-F5344CB8AC3E}">
        <p14:creationId xmlns="" xmlns:p14="http://schemas.microsoft.com/office/powerpoint/2010/main" val="426410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52600" y="2286000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 bwMode="auto">
          <a:xfrm>
            <a:off x="1943100" y="1752600"/>
            <a:ext cx="16891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</a:pPr>
            <a:r>
              <a:rPr lang="en-US" sz="2600" b="1" dirty="0">
                <a:solidFill>
                  <a:srgbClr val="4F81BD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Easy Scalability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537200" y="1752600"/>
            <a:ext cx="26035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</a:pPr>
            <a:r>
              <a:rPr lang="en-US" sz="2600" b="1" dirty="0" smtClean="0">
                <a:solidFill>
                  <a:srgbClr val="4F81BD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Consistent </a:t>
            </a:r>
            <a:r>
              <a:rPr lang="en-US" sz="2600" b="1" dirty="0">
                <a:solidFill>
                  <a:srgbClr val="4F81BD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High Performance</a:t>
            </a: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1993900" y="4343400"/>
            <a:ext cx="1638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</a:pPr>
            <a:r>
              <a:rPr lang="en-US" sz="2600" b="1" dirty="0">
                <a:solidFill>
                  <a:srgbClr val="4F81BD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Always On </a:t>
            </a:r>
            <a:r>
              <a:rPr lang="en-US" sz="2600" b="1" dirty="0" smtClean="0">
                <a:solidFill>
                  <a:srgbClr val="4F81BD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24x365</a:t>
            </a:r>
            <a:endParaRPr lang="en-US" sz="2600" b="1" dirty="0">
              <a:solidFill>
                <a:srgbClr val="4F81BD"/>
              </a:solidFill>
              <a:latin typeface="Calibri Bold" charset="0"/>
              <a:ea typeface="ＭＳ Ｐゴシック" charset="0"/>
              <a:cs typeface="Calibri Bold" charset="0"/>
              <a:sym typeface="Calibri Bold" charset="0"/>
            </a:endParaRPr>
          </a:p>
        </p:txBody>
      </p:sp>
      <p:sp>
        <p:nvSpPr>
          <p:cNvPr id="7" name="Rectangle 7"/>
          <p:cNvSpPr>
            <a:spLocks/>
          </p:cNvSpPr>
          <p:nvPr/>
        </p:nvSpPr>
        <p:spPr bwMode="auto">
          <a:xfrm>
            <a:off x="965200" y="2667000"/>
            <a:ext cx="3276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Grow cluster without application changes, without downtime with a single click</a:t>
            </a:r>
          </a:p>
        </p:txBody>
      </p:sp>
      <p:sp>
        <p:nvSpPr>
          <p:cNvPr id="8" name="Rectangle 8"/>
          <p:cNvSpPr>
            <a:spLocks/>
          </p:cNvSpPr>
          <p:nvPr/>
        </p:nvSpPr>
        <p:spPr bwMode="auto">
          <a:xfrm>
            <a:off x="4546600" y="2667000"/>
            <a:ext cx="391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Consistent sub-millisecond </a:t>
            </a:r>
            <a:br>
              <a:rPr lang="en-US" sz="2000" dirty="0">
                <a:solidFill>
                  <a:prstClr val="black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</a:br>
            <a:r>
              <a:rPr lang="en-US" sz="2000" dirty="0">
                <a:solidFill>
                  <a:prstClr val="black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read and write response times </a:t>
            </a:r>
            <a:br>
              <a:rPr lang="en-US" sz="2000" dirty="0">
                <a:solidFill>
                  <a:prstClr val="black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</a:br>
            <a:r>
              <a:rPr lang="en-US" sz="2000" dirty="0">
                <a:solidFill>
                  <a:prstClr val="black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with consistent high throughput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812800" y="5181600"/>
            <a:ext cx="335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No downtime for software upgrades, hardware maintenance, etc.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4394200" y="1143000"/>
            <a:ext cx="0" cy="5257800"/>
          </a:xfrm>
          <a:prstGeom prst="line">
            <a:avLst/>
          </a:prstGeom>
          <a:noFill/>
          <a:ln w="9525" cap="flat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736600" y="3886200"/>
            <a:ext cx="7391400" cy="0"/>
          </a:xfrm>
          <a:prstGeom prst="line">
            <a:avLst/>
          </a:prstGeom>
          <a:noFill/>
          <a:ln w="9525" cap="flat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300" y="4191000"/>
            <a:ext cx="841178" cy="84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000" y="4191000"/>
            <a:ext cx="841178" cy="84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5200" y="1676400"/>
            <a:ext cx="838200" cy="84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99000" y="1676400"/>
            <a:ext cx="835242" cy="84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4"/>
          <p:cNvSpPr>
            <a:spLocks/>
          </p:cNvSpPr>
          <p:nvPr/>
        </p:nvSpPr>
        <p:spPr bwMode="auto">
          <a:xfrm>
            <a:off x="5689600" y="4343400"/>
            <a:ext cx="22352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</a:pPr>
            <a:r>
              <a:rPr lang="en-US" sz="2600" b="1" dirty="0" smtClean="0">
                <a:solidFill>
                  <a:srgbClr val="4F81BD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Flexible Data Model</a:t>
            </a:r>
            <a:endParaRPr lang="en-US" sz="2600" b="1" dirty="0">
              <a:solidFill>
                <a:srgbClr val="4F81BD"/>
              </a:solidFill>
              <a:latin typeface="Calibri Bold" charset="0"/>
              <a:ea typeface="ＭＳ Ｐゴシック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75200" y="5210314"/>
            <a:ext cx="327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JSON document model with no fixed schema.</a:t>
            </a:r>
          </a:p>
        </p:txBody>
      </p:sp>
      <p:sp>
        <p:nvSpPr>
          <p:cNvPr id="18" name="Title 17"/>
          <p:cNvSpPr txBox="1">
            <a:spLocks/>
          </p:cNvSpPr>
          <p:nvPr/>
        </p:nvSpPr>
        <p:spPr>
          <a:xfrm>
            <a:off x="457200" y="228600"/>
            <a:ext cx="8229600" cy="1036639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bg1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Stack &amp; Heap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614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0" y="4114800"/>
            <a:ext cx="9156700" cy="25146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C5C5C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4584700" y="1584325"/>
            <a:ext cx="3670300" cy="445611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10800000" flipH="1">
            <a:off x="6065838" y="5006975"/>
            <a:ext cx="1587" cy="669925"/>
          </a:xfrm>
          <a:prstGeom prst="line">
            <a:avLst/>
          </a:prstGeom>
          <a:noFill/>
          <a:ln w="28575" cap="flat">
            <a:solidFill>
              <a:srgbClr val="00628E"/>
            </a:solidFill>
            <a:prstDash val="solid"/>
            <a:round/>
            <a:headEnd type="oval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rot="10800000" flipH="1">
            <a:off x="6216650" y="5492750"/>
            <a:ext cx="1588" cy="652463"/>
          </a:xfrm>
          <a:prstGeom prst="line">
            <a:avLst/>
          </a:prstGeom>
          <a:noFill/>
          <a:ln w="28575" cap="flat">
            <a:solidFill>
              <a:srgbClr val="00628E"/>
            </a:solidFill>
            <a:prstDash val="solid"/>
            <a:round/>
            <a:headEnd type="oval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7"/>
          <p:cNvSpPr>
            <a:spLocks/>
          </p:cNvSpPr>
          <p:nvPr/>
        </p:nvSpPr>
        <p:spPr bwMode="auto">
          <a:xfrm>
            <a:off x="5395913" y="1897063"/>
            <a:ext cx="1379537" cy="3201987"/>
          </a:xfrm>
          <a:prstGeom prst="rect">
            <a:avLst/>
          </a:prstGeom>
          <a:solidFill>
            <a:srgbClr val="0096D7"/>
          </a:solidFill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5497513" y="2092325"/>
            <a:ext cx="252412" cy="2686050"/>
          </a:xfrm>
          <a:prstGeom prst="rect">
            <a:avLst/>
          </a:prstGeom>
          <a:solidFill>
            <a:srgbClr val="09B3FF"/>
          </a:solidFill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 rot="-5400000">
            <a:off x="5252243" y="3415507"/>
            <a:ext cx="6651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Heartbeat</a:t>
            </a:r>
          </a:p>
        </p:txBody>
      </p:sp>
      <p:sp>
        <p:nvSpPr>
          <p:cNvPr id="13" name="Rectangle 10"/>
          <p:cNvSpPr>
            <a:spLocks/>
          </p:cNvSpPr>
          <p:nvPr/>
        </p:nvSpPr>
        <p:spPr bwMode="auto">
          <a:xfrm>
            <a:off x="5799138" y="2092325"/>
            <a:ext cx="252412" cy="2686050"/>
          </a:xfrm>
          <a:prstGeom prst="rect">
            <a:avLst/>
          </a:prstGeom>
          <a:solidFill>
            <a:srgbClr val="09B3FF"/>
          </a:solidFill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1"/>
          <p:cNvSpPr>
            <a:spLocks/>
          </p:cNvSpPr>
          <p:nvPr/>
        </p:nvSpPr>
        <p:spPr bwMode="auto">
          <a:xfrm rot="-5400000">
            <a:off x="5380037" y="3433763"/>
            <a:ext cx="10128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Process monitor</a:t>
            </a:r>
          </a:p>
        </p:txBody>
      </p:sp>
      <p:sp>
        <p:nvSpPr>
          <p:cNvPr id="15" name="Rectangle 12"/>
          <p:cNvSpPr>
            <a:spLocks/>
          </p:cNvSpPr>
          <p:nvPr/>
        </p:nvSpPr>
        <p:spPr bwMode="auto">
          <a:xfrm>
            <a:off x="6110288" y="2092325"/>
            <a:ext cx="252412" cy="2686050"/>
          </a:xfrm>
          <a:prstGeom prst="rect">
            <a:avLst/>
          </a:prstGeom>
          <a:solidFill>
            <a:srgbClr val="09B3FF"/>
          </a:solidFill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3"/>
          <p:cNvSpPr>
            <a:spLocks/>
          </p:cNvSpPr>
          <p:nvPr/>
        </p:nvSpPr>
        <p:spPr bwMode="auto">
          <a:xfrm>
            <a:off x="6416675" y="2092325"/>
            <a:ext cx="252413" cy="2686050"/>
          </a:xfrm>
          <a:prstGeom prst="rect">
            <a:avLst/>
          </a:prstGeom>
          <a:solidFill>
            <a:srgbClr val="09B3FF"/>
          </a:solidFill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 rot="-5400000">
            <a:off x="5689600" y="3465513"/>
            <a:ext cx="16319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Global singleton supervisor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 rot="-5400000">
            <a:off x="5505450" y="3449638"/>
            <a:ext cx="1397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Configuration manager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rot="10800000" flipH="1">
            <a:off x="7448550" y="5018088"/>
            <a:ext cx="1588" cy="658812"/>
          </a:xfrm>
          <a:prstGeom prst="line">
            <a:avLst/>
          </a:prstGeom>
          <a:noFill/>
          <a:ln w="28575" cap="flat">
            <a:solidFill>
              <a:srgbClr val="00628E"/>
            </a:solidFill>
            <a:prstDash val="solid"/>
            <a:round/>
            <a:headEnd type="oval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7"/>
          <p:cNvSpPr>
            <a:spLocks/>
          </p:cNvSpPr>
          <p:nvPr/>
        </p:nvSpPr>
        <p:spPr bwMode="auto">
          <a:xfrm>
            <a:off x="5548313" y="4791075"/>
            <a:ext cx="8588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5F8A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on each node</a:t>
            </a:r>
          </a:p>
        </p:txBody>
      </p:sp>
      <p:sp>
        <p:nvSpPr>
          <p:cNvPr id="21" name="Rectangle 18"/>
          <p:cNvSpPr>
            <a:spLocks/>
          </p:cNvSpPr>
          <p:nvPr/>
        </p:nvSpPr>
        <p:spPr bwMode="auto">
          <a:xfrm>
            <a:off x="6859588" y="1897063"/>
            <a:ext cx="1179512" cy="3209925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Rectangle 19"/>
          <p:cNvSpPr>
            <a:spLocks/>
          </p:cNvSpPr>
          <p:nvPr/>
        </p:nvSpPr>
        <p:spPr bwMode="auto">
          <a:xfrm>
            <a:off x="7013575" y="2087563"/>
            <a:ext cx="252413" cy="2684462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0"/>
          <p:cNvSpPr>
            <a:spLocks/>
          </p:cNvSpPr>
          <p:nvPr/>
        </p:nvSpPr>
        <p:spPr bwMode="auto">
          <a:xfrm rot="-5400000">
            <a:off x="6392069" y="3442494"/>
            <a:ext cx="14176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Rebalance orchestrator</a:t>
            </a:r>
          </a:p>
        </p:txBody>
      </p:sp>
      <p:sp>
        <p:nvSpPr>
          <p:cNvPr id="24" name="Rectangle 21"/>
          <p:cNvSpPr>
            <a:spLocks/>
          </p:cNvSpPr>
          <p:nvPr/>
        </p:nvSpPr>
        <p:spPr bwMode="auto">
          <a:xfrm>
            <a:off x="7315200" y="2087563"/>
            <a:ext cx="252413" cy="2684462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22"/>
          <p:cNvSpPr>
            <a:spLocks/>
          </p:cNvSpPr>
          <p:nvPr/>
        </p:nvSpPr>
        <p:spPr bwMode="auto">
          <a:xfrm rot="-5400000">
            <a:off x="6762750" y="3441701"/>
            <a:ext cx="12795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Node health monitor</a:t>
            </a:r>
          </a:p>
        </p:txBody>
      </p:sp>
      <p:sp>
        <p:nvSpPr>
          <p:cNvPr id="26" name="Rectangle 23"/>
          <p:cNvSpPr>
            <a:spLocks/>
          </p:cNvSpPr>
          <p:nvPr/>
        </p:nvSpPr>
        <p:spPr bwMode="auto">
          <a:xfrm>
            <a:off x="7626350" y="2087563"/>
            <a:ext cx="252413" cy="2684462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24"/>
          <p:cNvSpPr>
            <a:spLocks/>
          </p:cNvSpPr>
          <p:nvPr/>
        </p:nvSpPr>
        <p:spPr bwMode="auto">
          <a:xfrm>
            <a:off x="6888163" y="4791075"/>
            <a:ext cx="94456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8A8A8A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one per cluster</a:t>
            </a:r>
          </a:p>
        </p:txBody>
      </p:sp>
      <p:sp>
        <p:nvSpPr>
          <p:cNvPr id="28" name="Rectangle 25"/>
          <p:cNvSpPr>
            <a:spLocks/>
          </p:cNvSpPr>
          <p:nvPr/>
        </p:nvSpPr>
        <p:spPr bwMode="auto">
          <a:xfrm rot="-5400000">
            <a:off x="6592888" y="3451225"/>
            <a:ext cx="2273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vBucket state and replication manager</a:t>
            </a: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6562725" y="2168525"/>
            <a:ext cx="373063" cy="1588"/>
          </a:xfrm>
          <a:prstGeom prst="line">
            <a:avLst/>
          </a:prstGeom>
          <a:noFill/>
          <a:ln w="28575" cap="flat">
            <a:solidFill>
              <a:srgbClr val="7F7F7F"/>
            </a:solidFill>
            <a:prstDash val="solid"/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5068888" y="4551363"/>
            <a:ext cx="14287" cy="12700"/>
          </a:xfrm>
          <a:prstGeom prst="line">
            <a:avLst/>
          </a:prstGeom>
          <a:noFill/>
          <a:ln w="28575" cap="flat">
            <a:solidFill>
              <a:srgbClr val="00628E"/>
            </a:solidFill>
            <a:prstDash val="solid"/>
            <a:round/>
            <a:headEnd type="oval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Rectangle 28"/>
          <p:cNvSpPr>
            <a:spLocks/>
          </p:cNvSpPr>
          <p:nvPr/>
        </p:nvSpPr>
        <p:spPr bwMode="auto">
          <a:xfrm>
            <a:off x="4792663" y="4681538"/>
            <a:ext cx="515937" cy="420687"/>
          </a:xfrm>
          <a:prstGeom prst="rect">
            <a:avLst/>
          </a:prstGeom>
          <a:solidFill>
            <a:srgbClr val="0096D7"/>
          </a:solidFill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Rectangle 29"/>
          <p:cNvSpPr>
            <a:spLocks/>
          </p:cNvSpPr>
          <p:nvPr/>
        </p:nvSpPr>
        <p:spPr bwMode="auto">
          <a:xfrm>
            <a:off x="4806950" y="4740275"/>
            <a:ext cx="3524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http</a:t>
            </a:r>
          </a:p>
        </p:txBody>
      </p:sp>
      <p:sp>
        <p:nvSpPr>
          <p:cNvPr id="33" name="Rectangle 30"/>
          <p:cNvSpPr>
            <a:spLocks/>
          </p:cNvSpPr>
          <p:nvPr/>
        </p:nvSpPr>
        <p:spPr bwMode="auto">
          <a:xfrm>
            <a:off x="4813300" y="1897063"/>
            <a:ext cx="515938" cy="2667000"/>
          </a:xfrm>
          <a:prstGeom prst="rect">
            <a:avLst/>
          </a:prstGeom>
          <a:solidFill>
            <a:srgbClr val="0096D7"/>
          </a:solidFill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Rectangle 31"/>
          <p:cNvSpPr>
            <a:spLocks/>
          </p:cNvSpPr>
          <p:nvPr/>
        </p:nvSpPr>
        <p:spPr bwMode="auto">
          <a:xfrm rot="-5400000">
            <a:off x="4002088" y="3359150"/>
            <a:ext cx="20574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REST management API/Web UI</a:t>
            </a: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rot="10800000" flipH="1">
            <a:off x="5075238" y="5767388"/>
            <a:ext cx="0" cy="377825"/>
          </a:xfrm>
          <a:prstGeom prst="line">
            <a:avLst/>
          </a:prstGeom>
          <a:noFill/>
          <a:ln w="28575" cap="flat">
            <a:solidFill>
              <a:srgbClr val="00628E"/>
            </a:solidFill>
            <a:prstDash val="solid"/>
            <a:round/>
            <a:headEnd type="oval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Rectangle 33"/>
          <p:cNvSpPr>
            <a:spLocks/>
          </p:cNvSpPr>
          <p:nvPr/>
        </p:nvSpPr>
        <p:spPr bwMode="auto">
          <a:xfrm>
            <a:off x="4826000" y="6145213"/>
            <a:ext cx="2885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HTTP</a:t>
            </a: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algn="l"/>
            <a:r>
              <a:rPr lang="en-US" sz="11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8091</a:t>
            </a:r>
          </a:p>
        </p:txBody>
      </p:sp>
      <p:sp>
        <p:nvSpPr>
          <p:cNvPr id="37" name="Rectangle 34"/>
          <p:cNvSpPr>
            <a:spLocks/>
          </p:cNvSpPr>
          <p:nvPr/>
        </p:nvSpPr>
        <p:spPr bwMode="auto">
          <a:xfrm>
            <a:off x="5491163" y="6159500"/>
            <a:ext cx="9937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A5A5A5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Erlang port mapper</a:t>
            </a:r>
            <a:endParaRPr lang="en-US" sz="180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algn="l"/>
            <a:r>
              <a:rPr lang="en-US" sz="1100">
                <a:solidFill>
                  <a:srgbClr val="A5A5A5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4369</a:t>
            </a: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rot="10800000" flipH="1">
            <a:off x="7864475" y="5505450"/>
            <a:ext cx="1588" cy="650875"/>
          </a:xfrm>
          <a:prstGeom prst="line">
            <a:avLst/>
          </a:prstGeom>
          <a:noFill/>
          <a:ln w="28575" cap="flat">
            <a:solidFill>
              <a:srgbClr val="00628E"/>
            </a:solidFill>
            <a:prstDash val="solid"/>
            <a:round/>
            <a:headEnd type="oval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Rectangle 36"/>
          <p:cNvSpPr>
            <a:spLocks/>
          </p:cNvSpPr>
          <p:nvPr/>
        </p:nvSpPr>
        <p:spPr bwMode="auto">
          <a:xfrm>
            <a:off x="7183438" y="6172200"/>
            <a:ext cx="9255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A5A5A5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Distributed Erlang</a:t>
            </a:r>
            <a:endParaRPr lang="en-US" sz="180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algn="l"/>
            <a:r>
              <a:rPr lang="en-US" sz="1100">
                <a:solidFill>
                  <a:srgbClr val="A5A5A5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21100 - 21199</a:t>
            </a:r>
          </a:p>
        </p:txBody>
      </p:sp>
      <p:sp>
        <p:nvSpPr>
          <p:cNvPr id="40" name="Rectangle 37"/>
          <p:cNvSpPr>
            <a:spLocks/>
          </p:cNvSpPr>
          <p:nvPr/>
        </p:nvSpPr>
        <p:spPr bwMode="auto">
          <a:xfrm>
            <a:off x="4799013" y="5353050"/>
            <a:ext cx="3260725" cy="428625"/>
          </a:xfrm>
          <a:prstGeom prst="rect">
            <a:avLst/>
          </a:prstGeom>
          <a:solidFill>
            <a:srgbClr val="0096D7"/>
          </a:solidFill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" name="Rectangle 38"/>
          <p:cNvSpPr>
            <a:spLocks/>
          </p:cNvSpPr>
          <p:nvPr/>
        </p:nvSpPr>
        <p:spPr bwMode="auto">
          <a:xfrm>
            <a:off x="5895975" y="5389563"/>
            <a:ext cx="8080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Erlang/OTP</a:t>
            </a:r>
          </a:p>
        </p:txBody>
      </p:sp>
      <p:sp>
        <p:nvSpPr>
          <p:cNvPr id="42" name="Rectangle 39"/>
          <p:cNvSpPr>
            <a:spLocks/>
          </p:cNvSpPr>
          <p:nvPr/>
        </p:nvSpPr>
        <p:spPr bwMode="auto">
          <a:xfrm>
            <a:off x="762000" y="1582738"/>
            <a:ext cx="3670300" cy="44529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" name="Rectangle 40"/>
          <p:cNvSpPr>
            <a:spLocks/>
          </p:cNvSpPr>
          <p:nvPr/>
        </p:nvSpPr>
        <p:spPr bwMode="auto">
          <a:xfrm>
            <a:off x="1779588" y="2170113"/>
            <a:ext cx="2441575" cy="1624012"/>
          </a:xfrm>
          <a:prstGeom prst="rect">
            <a:avLst/>
          </a:prstGeom>
          <a:solidFill>
            <a:srgbClr val="0096D7"/>
          </a:solidFill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" name="Rectangle 41"/>
          <p:cNvSpPr>
            <a:spLocks/>
          </p:cNvSpPr>
          <p:nvPr/>
        </p:nvSpPr>
        <p:spPr bwMode="auto">
          <a:xfrm>
            <a:off x="1003300" y="4081463"/>
            <a:ext cx="3217863" cy="1685925"/>
          </a:xfrm>
          <a:prstGeom prst="rect">
            <a:avLst/>
          </a:prstGeom>
          <a:solidFill>
            <a:srgbClr val="0096D7"/>
          </a:solidFill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957263" y="3946525"/>
            <a:ext cx="2111375" cy="0"/>
          </a:xfrm>
          <a:prstGeom prst="line">
            <a:avLst/>
          </a:prstGeom>
          <a:noFill/>
          <a:ln w="28575" cap="flat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" name="Rectangle 43"/>
          <p:cNvSpPr>
            <a:spLocks/>
          </p:cNvSpPr>
          <p:nvPr/>
        </p:nvSpPr>
        <p:spPr bwMode="auto">
          <a:xfrm>
            <a:off x="3074988" y="3789363"/>
            <a:ext cx="10541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storage interface</a:t>
            </a:r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 flipH="1">
            <a:off x="2921000" y="3700463"/>
            <a:ext cx="1588" cy="660400"/>
          </a:xfrm>
          <a:prstGeom prst="line">
            <a:avLst/>
          </a:prstGeom>
          <a:noFill/>
          <a:ln w="28575" cap="flat">
            <a:solidFill>
              <a:srgbClr val="00628E"/>
            </a:solidFill>
            <a:prstDash val="solid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" name="Rectangle 45"/>
          <p:cNvSpPr>
            <a:spLocks/>
          </p:cNvSpPr>
          <p:nvPr/>
        </p:nvSpPr>
        <p:spPr bwMode="auto">
          <a:xfrm>
            <a:off x="2008188" y="2320925"/>
            <a:ext cx="2128837" cy="669925"/>
          </a:xfrm>
          <a:prstGeom prst="rect">
            <a:avLst/>
          </a:prstGeom>
          <a:solidFill>
            <a:srgbClr val="09B3FF"/>
          </a:solidFill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" name="Rectangle 46"/>
          <p:cNvSpPr>
            <a:spLocks/>
          </p:cNvSpPr>
          <p:nvPr/>
        </p:nvSpPr>
        <p:spPr bwMode="auto">
          <a:xfrm>
            <a:off x="2012950" y="3124200"/>
            <a:ext cx="2130425" cy="550863"/>
          </a:xfrm>
          <a:prstGeom prst="rect">
            <a:avLst/>
          </a:prstGeom>
          <a:solidFill>
            <a:srgbClr val="09B3FF"/>
          </a:solidFill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" name="Rectangle 47"/>
          <p:cNvSpPr>
            <a:spLocks/>
          </p:cNvSpPr>
          <p:nvPr/>
        </p:nvSpPr>
        <p:spPr bwMode="auto">
          <a:xfrm>
            <a:off x="1981200" y="3219450"/>
            <a:ext cx="208756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Couchbase EP Engine</a:t>
            </a:r>
          </a:p>
        </p:txBody>
      </p:sp>
      <p:sp>
        <p:nvSpPr>
          <p:cNvPr id="51" name="Rectangle 48"/>
          <p:cNvSpPr>
            <a:spLocks/>
          </p:cNvSpPr>
          <p:nvPr/>
        </p:nvSpPr>
        <p:spPr bwMode="auto">
          <a:xfrm>
            <a:off x="3181350" y="952500"/>
            <a:ext cx="8095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11210</a:t>
            </a:r>
            <a:endParaRPr lang="en-US" sz="180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algn="l"/>
            <a:r>
              <a:rPr lang="en-US" sz="9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Memcapable  2.0</a:t>
            </a:r>
          </a:p>
        </p:txBody>
      </p:sp>
      <p:sp>
        <p:nvSpPr>
          <p:cNvPr id="52" name="Rectangle 49"/>
          <p:cNvSpPr>
            <a:spLocks/>
          </p:cNvSpPr>
          <p:nvPr/>
        </p:nvSpPr>
        <p:spPr bwMode="auto">
          <a:xfrm>
            <a:off x="1927225" y="1711325"/>
            <a:ext cx="915988" cy="373063"/>
          </a:xfrm>
          <a:prstGeom prst="rect">
            <a:avLst/>
          </a:prstGeom>
          <a:solidFill>
            <a:srgbClr val="0096D7"/>
          </a:solidFill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" name="Rectangle 50"/>
          <p:cNvSpPr>
            <a:spLocks/>
          </p:cNvSpPr>
          <p:nvPr/>
        </p:nvSpPr>
        <p:spPr bwMode="auto">
          <a:xfrm>
            <a:off x="2038350" y="1695450"/>
            <a:ext cx="571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Moxi</a:t>
            </a:r>
          </a:p>
        </p:txBody>
      </p:sp>
      <p:sp>
        <p:nvSpPr>
          <p:cNvPr id="54" name="Rectangle 51"/>
          <p:cNvSpPr>
            <a:spLocks/>
          </p:cNvSpPr>
          <p:nvPr/>
        </p:nvSpPr>
        <p:spPr bwMode="auto">
          <a:xfrm>
            <a:off x="1860550" y="933450"/>
            <a:ext cx="8095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11211</a:t>
            </a:r>
            <a:endParaRPr lang="en-US" sz="180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algn="l"/>
            <a:r>
              <a:rPr lang="en-US" sz="9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Memcapable  1.0</a:t>
            </a: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 rot="10800000">
            <a:off x="2376488" y="1344613"/>
            <a:ext cx="12700" cy="12700"/>
          </a:xfrm>
          <a:prstGeom prst="line">
            <a:avLst/>
          </a:prstGeom>
          <a:noFill/>
          <a:ln w="28575" cap="flat">
            <a:solidFill>
              <a:srgbClr val="00628E"/>
            </a:solidFill>
            <a:prstDash val="solid"/>
            <a:round/>
            <a:headEnd type="oval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 flipH="1">
            <a:off x="3684588" y="1397000"/>
            <a:ext cx="1587" cy="773113"/>
          </a:xfrm>
          <a:prstGeom prst="line">
            <a:avLst/>
          </a:prstGeom>
          <a:noFill/>
          <a:ln w="28575" cap="flat">
            <a:solidFill>
              <a:srgbClr val="00628E"/>
            </a:solidFill>
            <a:prstDash val="solid"/>
            <a:round/>
            <a:headEnd type="oval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4"/>
          <p:cNvSpPr>
            <a:spLocks/>
          </p:cNvSpPr>
          <p:nvPr/>
        </p:nvSpPr>
        <p:spPr bwMode="auto">
          <a:xfrm>
            <a:off x="2312988" y="2457450"/>
            <a:ext cx="12541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Memcached</a:t>
            </a:r>
          </a:p>
        </p:txBody>
      </p:sp>
      <p:sp>
        <p:nvSpPr>
          <p:cNvPr id="58" name="Rectangle 55"/>
          <p:cNvSpPr>
            <a:spLocks/>
          </p:cNvSpPr>
          <p:nvPr/>
        </p:nvSpPr>
        <p:spPr bwMode="auto">
          <a:xfrm>
            <a:off x="1474788" y="4667250"/>
            <a:ext cx="2225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New Persistence Layer</a:t>
            </a:r>
          </a:p>
        </p:txBody>
      </p:sp>
      <p:sp>
        <p:nvSpPr>
          <p:cNvPr id="59" name="Rectangle 56"/>
          <p:cNvSpPr>
            <a:spLocks/>
          </p:cNvSpPr>
          <p:nvPr/>
        </p:nvSpPr>
        <p:spPr bwMode="auto">
          <a:xfrm>
            <a:off x="841375" y="938213"/>
            <a:ext cx="4696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8092</a:t>
            </a: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algn="l"/>
            <a:r>
              <a:rPr lang="en-US" sz="900" dirty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Query API</a:t>
            </a:r>
          </a:p>
        </p:txBody>
      </p:sp>
      <p:sp>
        <p:nvSpPr>
          <p:cNvPr id="60" name="Rectangle 57"/>
          <p:cNvSpPr>
            <a:spLocks/>
          </p:cNvSpPr>
          <p:nvPr/>
        </p:nvSpPr>
        <p:spPr bwMode="auto">
          <a:xfrm>
            <a:off x="1003300" y="1771650"/>
            <a:ext cx="565150" cy="2027238"/>
          </a:xfrm>
          <a:prstGeom prst="rect">
            <a:avLst/>
          </a:prstGeom>
          <a:solidFill>
            <a:srgbClr val="0096D7"/>
          </a:solidFill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" name="Rectangle 58"/>
          <p:cNvSpPr>
            <a:spLocks/>
          </p:cNvSpPr>
          <p:nvPr/>
        </p:nvSpPr>
        <p:spPr bwMode="auto">
          <a:xfrm rot="-5400000">
            <a:off x="522288" y="2457450"/>
            <a:ext cx="1498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800">
                <a:solidFill>
                  <a:srgbClr val="FFFF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Query Engine</a:t>
            </a:r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 flipH="1">
            <a:off x="1276350" y="3700463"/>
            <a:ext cx="1588" cy="660400"/>
          </a:xfrm>
          <a:prstGeom prst="line">
            <a:avLst/>
          </a:prstGeom>
          <a:noFill/>
          <a:ln w="28575" cap="flat">
            <a:solidFill>
              <a:srgbClr val="00628E"/>
            </a:solidFill>
            <a:prstDash val="solid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1277938" y="1368425"/>
            <a:ext cx="0" cy="403225"/>
          </a:xfrm>
          <a:prstGeom prst="line">
            <a:avLst/>
          </a:prstGeom>
          <a:noFill/>
          <a:ln w="28575" cap="flat">
            <a:solidFill>
              <a:srgbClr val="00628E"/>
            </a:solidFill>
            <a:prstDash val="solid"/>
            <a:round/>
            <a:headEnd type="oval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1474788" y="2609850"/>
            <a:ext cx="500062" cy="0"/>
          </a:xfrm>
          <a:prstGeom prst="line">
            <a:avLst/>
          </a:prstGeom>
          <a:noFill/>
          <a:ln w="28575" cap="flat">
            <a:solidFill>
              <a:srgbClr val="00628E"/>
            </a:solidFill>
            <a:prstDash val="solid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2819400" y="1927225"/>
            <a:ext cx="852488" cy="0"/>
          </a:xfrm>
          <a:prstGeom prst="line">
            <a:avLst/>
          </a:prstGeom>
          <a:noFill/>
          <a:ln w="28575" cap="flat">
            <a:solidFill>
              <a:srgbClr val="00628E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" name="AutoShape 63"/>
          <p:cNvSpPr>
            <a:spLocks/>
          </p:cNvSpPr>
          <p:nvPr/>
        </p:nvSpPr>
        <p:spPr bwMode="auto">
          <a:xfrm rot="5400000">
            <a:off x="351632" y="1943894"/>
            <a:ext cx="4610100" cy="3767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995" y="0"/>
                </a:moveTo>
                <a:lnTo>
                  <a:pt x="20605" y="0"/>
                </a:lnTo>
                <a:cubicBezTo>
                  <a:pt x="21155" y="0"/>
                  <a:pt x="21600" y="545"/>
                  <a:pt x="21600" y="1217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1217"/>
                </a:lnTo>
                <a:cubicBezTo>
                  <a:pt x="0" y="545"/>
                  <a:pt x="445" y="0"/>
                  <a:pt x="995" y="0"/>
                </a:cubicBezTo>
                <a:close/>
                <a:moveTo>
                  <a:pt x="995" y="0"/>
                </a:moveTo>
              </a:path>
            </a:pathLst>
          </a:custGeom>
          <a:solidFill>
            <a:srgbClr val="000000">
              <a:alpha val="51057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>
                    <a:alpha val="70000"/>
                  </a:srgbClr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" name="AutoShape 64"/>
          <p:cNvSpPr>
            <a:spLocks/>
          </p:cNvSpPr>
          <p:nvPr/>
        </p:nvSpPr>
        <p:spPr bwMode="auto">
          <a:xfrm rot="16200000" flipH="1">
            <a:off x="4115594" y="1943894"/>
            <a:ext cx="4610100" cy="3767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995" y="0"/>
                </a:moveTo>
                <a:lnTo>
                  <a:pt x="20605" y="0"/>
                </a:lnTo>
                <a:cubicBezTo>
                  <a:pt x="21155" y="0"/>
                  <a:pt x="21600" y="545"/>
                  <a:pt x="21600" y="1217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1217"/>
                </a:lnTo>
                <a:cubicBezTo>
                  <a:pt x="0" y="545"/>
                  <a:pt x="445" y="0"/>
                  <a:pt x="995" y="0"/>
                </a:cubicBezTo>
                <a:close/>
                <a:moveTo>
                  <a:pt x="995" y="0"/>
                </a:moveTo>
              </a:path>
            </a:pathLst>
          </a:custGeom>
          <a:solidFill>
            <a:srgbClr val="000000">
              <a:alpha val="51057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>
                    <a:alpha val="70000"/>
                  </a:srgbClr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" name="Rectangle 65"/>
          <p:cNvSpPr>
            <a:spLocks/>
          </p:cNvSpPr>
          <p:nvPr/>
        </p:nvSpPr>
        <p:spPr bwMode="auto">
          <a:xfrm>
            <a:off x="1373188" y="3324225"/>
            <a:ext cx="23447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FFFF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Data Manager</a:t>
            </a:r>
          </a:p>
        </p:txBody>
      </p:sp>
      <p:sp>
        <p:nvSpPr>
          <p:cNvPr id="69" name="Rectangle 66"/>
          <p:cNvSpPr>
            <a:spLocks/>
          </p:cNvSpPr>
          <p:nvPr/>
        </p:nvSpPr>
        <p:spPr bwMode="auto">
          <a:xfrm>
            <a:off x="5014913" y="3324225"/>
            <a:ext cx="27082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FFFF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Cluster Manager</a:t>
            </a:r>
          </a:p>
        </p:txBody>
      </p:sp>
      <p:sp>
        <p:nvSpPr>
          <p:cNvPr id="70" name="Rectangle 67"/>
          <p:cNvSpPr txBox="1">
            <a:spLocks noChangeArrowheads="1"/>
          </p:cNvSpPr>
          <p:nvPr/>
        </p:nvSpPr>
        <p:spPr>
          <a:xfrm>
            <a:off x="457200" y="203201"/>
            <a:ext cx="8229600" cy="558799"/>
          </a:xfrm>
          <a:prstGeom prst="rect">
            <a:avLst/>
          </a:prstGeom>
          <a:ln/>
        </p:spPr>
        <p:txBody>
          <a:bodyPr tIns="0" bIns="0" anchor="ctr" anchorCtr="0"/>
          <a:lstStyle>
            <a:lvl1pPr algn="ctr" rtl="0" eaLnBrk="0" fontAlgn="base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bg1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000" dirty="0" err="1" smtClean="0">
                <a:solidFill>
                  <a:schemeClr val="tx1"/>
                </a:solidFill>
              </a:rPr>
              <a:t>Couchbase</a:t>
            </a:r>
            <a:r>
              <a:rPr lang="en-US" sz="4000" dirty="0" smtClean="0">
                <a:solidFill>
                  <a:schemeClr val="tx1"/>
                </a:solidFill>
              </a:rPr>
              <a:t> Server Architecture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291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0" y="4114799"/>
            <a:ext cx="9156700" cy="25146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C5C5C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223963" y="4495799"/>
            <a:ext cx="22272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New Persistence Layer</a:t>
            </a: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508000" y="1409699"/>
            <a:ext cx="3810000" cy="445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1547813" y="1997074"/>
            <a:ext cx="2540000" cy="1625600"/>
          </a:xfrm>
          <a:prstGeom prst="rect">
            <a:avLst/>
          </a:prstGeom>
          <a:solidFill>
            <a:srgbClr val="0096D7"/>
          </a:solidFill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7"/>
          <p:cNvSpPr>
            <a:spLocks/>
          </p:cNvSpPr>
          <p:nvPr/>
        </p:nvSpPr>
        <p:spPr bwMode="auto">
          <a:xfrm>
            <a:off x="749300" y="3908424"/>
            <a:ext cx="3327400" cy="1689100"/>
          </a:xfrm>
          <a:prstGeom prst="rect">
            <a:avLst/>
          </a:prstGeom>
          <a:solidFill>
            <a:srgbClr val="0096D7"/>
          </a:solidFill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708025" y="3775074"/>
            <a:ext cx="2109788" cy="0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2868613" y="3654424"/>
            <a:ext cx="105568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storage interface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670175" y="3529012"/>
            <a:ext cx="1588" cy="660400"/>
          </a:xfrm>
          <a:prstGeom prst="line">
            <a:avLst/>
          </a:prstGeom>
          <a:noFill/>
          <a:ln w="28575" cap="flat">
            <a:solidFill>
              <a:srgbClr val="00628E"/>
            </a:solidFill>
            <a:prstDash val="solid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1"/>
          <p:cNvSpPr>
            <a:spLocks/>
          </p:cNvSpPr>
          <p:nvPr/>
        </p:nvSpPr>
        <p:spPr bwMode="auto">
          <a:xfrm>
            <a:off x="1755775" y="2149474"/>
            <a:ext cx="2133600" cy="622300"/>
          </a:xfrm>
          <a:prstGeom prst="rect">
            <a:avLst/>
          </a:prstGeom>
          <a:solidFill>
            <a:srgbClr val="09B3FF"/>
          </a:solidFill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2"/>
          <p:cNvSpPr>
            <a:spLocks/>
          </p:cNvSpPr>
          <p:nvPr/>
        </p:nvSpPr>
        <p:spPr bwMode="auto">
          <a:xfrm>
            <a:off x="1760538" y="2914649"/>
            <a:ext cx="2133600" cy="584200"/>
          </a:xfrm>
          <a:prstGeom prst="rect">
            <a:avLst/>
          </a:prstGeom>
          <a:solidFill>
            <a:srgbClr val="09B3FF"/>
          </a:solidFill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3"/>
          <p:cNvSpPr>
            <a:spLocks/>
          </p:cNvSpPr>
          <p:nvPr/>
        </p:nvSpPr>
        <p:spPr bwMode="auto">
          <a:xfrm>
            <a:off x="1879600" y="3022599"/>
            <a:ext cx="208756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Couchbase EP Engine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2932113" y="781049"/>
            <a:ext cx="8095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11210</a:t>
            </a:r>
            <a:endParaRPr lang="en-US" sz="180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algn="l"/>
            <a:r>
              <a:rPr lang="en-US" sz="9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Memcapable  2.0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1676400" y="1539874"/>
            <a:ext cx="917575" cy="373063"/>
          </a:xfrm>
          <a:prstGeom prst="rect">
            <a:avLst/>
          </a:prstGeom>
          <a:solidFill>
            <a:srgbClr val="0096D7"/>
          </a:solidFill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Rectangle 16"/>
          <p:cNvSpPr>
            <a:spLocks/>
          </p:cNvSpPr>
          <p:nvPr/>
        </p:nvSpPr>
        <p:spPr bwMode="auto">
          <a:xfrm>
            <a:off x="1858963" y="1562099"/>
            <a:ext cx="573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Moxi</a:t>
            </a:r>
          </a:p>
        </p:txBody>
      </p:sp>
      <p:sp>
        <p:nvSpPr>
          <p:cNvPr id="20" name="Rectangle 17"/>
          <p:cNvSpPr>
            <a:spLocks/>
          </p:cNvSpPr>
          <p:nvPr/>
        </p:nvSpPr>
        <p:spPr bwMode="auto">
          <a:xfrm>
            <a:off x="1609725" y="761999"/>
            <a:ext cx="8095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11211</a:t>
            </a:r>
            <a:endParaRPr lang="en-US" sz="180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algn="l"/>
            <a:r>
              <a:rPr lang="en-US" sz="9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Memcapable  1.0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rot="10800000">
            <a:off x="2125663" y="1173162"/>
            <a:ext cx="14287" cy="12700"/>
          </a:xfrm>
          <a:prstGeom prst="line">
            <a:avLst/>
          </a:prstGeom>
          <a:noFill/>
          <a:ln w="28575" cap="flat">
            <a:solidFill>
              <a:srgbClr val="00628E"/>
            </a:solidFill>
            <a:prstDash val="solid"/>
            <a:round/>
            <a:headEnd type="oval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3433763" y="1225549"/>
            <a:ext cx="1587" cy="773113"/>
          </a:xfrm>
          <a:prstGeom prst="line">
            <a:avLst/>
          </a:prstGeom>
          <a:noFill/>
          <a:ln w="28575" cap="flat">
            <a:solidFill>
              <a:srgbClr val="00628E"/>
            </a:solidFill>
            <a:prstDash val="solid"/>
            <a:round/>
            <a:headEnd type="oval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0"/>
          <p:cNvSpPr>
            <a:spLocks/>
          </p:cNvSpPr>
          <p:nvPr/>
        </p:nvSpPr>
        <p:spPr bwMode="auto">
          <a:xfrm>
            <a:off x="1968500" y="2285999"/>
            <a:ext cx="18526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Object-level Cache</a:t>
            </a:r>
          </a:p>
        </p:txBody>
      </p:sp>
      <p:sp>
        <p:nvSpPr>
          <p:cNvPr id="24" name="Rectangle 21"/>
          <p:cNvSpPr>
            <a:spLocks/>
          </p:cNvSpPr>
          <p:nvPr/>
        </p:nvSpPr>
        <p:spPr bwMode="auto">
          <a:xfrm>
            <a:off x="1662113" y="4597399"/>
            <a:ext cx="1625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Disk Persistence</a:t>
            </a:r>
          </a:p>
        </p:txBody>
      </p:sp>
      <p:sp>
        <p:nvSpPr>
          <p:cNvPr id="25" name="Rectangle 22"/>
          <p:cNvSpPr>
            <a:spLocks/>
          </p:cNvSpPr>
          <p:nvPr/>
        </p:nvSpPr>
        <p:spPr bwMode="auto">
          <a:xfrm>
            <a:off x="590550" y="766762"/>
            <a:ext cx="4696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8092</a:t>
            </a:r>
            <a:endParaRPr lang="en-US" sz="180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algn="l"/>
            <a:r>
              <a:rPr lang="en-US" sz="9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Query API</a:t>
            </a:r>
          </a:p>
        </p:txBody>
      </p:sp>
      <p:sp>
        <p:nvSpPr>
          <p:cNvPr id="26" name="Rectangle 23"/>
          <p:cNvSpPr>
            <a:spLocks/>
          </p:cNvSpPr>
          <p:nvPr/>
        </p:nvSpPr>
        <p:spPr bwMode="auto">
          <a:xfrm>
            <a:off x="749300" y="1600199"/>
            <a:ext cx="565150" cy="2027238"/>
          </a:xfrm>
          <a:prstGeom prst="rect">
            <a:avLst/>
          </a:prstGeom>
          <a:solidFill>
            <a:srgbClr val="0096D7"/>
          </a:solidFill>
          <a:ln>
            <a:noFill/>
          </a:ln>
          <a:effectLst>
            <a:outerShdw blurRad="50800" dist="38099" dir="2700000" algn="ctr" rotWithShape="0">
              <a:schemeClr val="bg2">
                <a:alpha val="39999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24"/>
          <p:cNvSpPr>
            <a:spLocks/>
          </p:cNvSpPr>
          <p:nvPr/>
        </p:nvSpPr>
        <p:spPr bwMode="auto">
          <a:xfrm rot="-5400000">
            <a:off x="273050" y="2285999"/>
            <a:ext cx="1498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800">
                <a:solidFill>
                  <a:srgbClr val="FFFF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Query Engine</a:t>
            </a: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1027113" y="3529012"/>
            <a:ext cx="1587" cy="660400"/>
          </a:xfrm>
          <a:prstGeom prst="line">
            <a:avLst/>
          </a:prstGeom>
          <a:noFill/>
          <a:ln w="28575" cap="flat">
            <a:solidFill>
              <a:srgbClr val="00628E"/>
            </a:solidFill>
            <a:prstDash val="solid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1028700" y="1196974"/>
            <a:ext cx="0" cy="403225"/>
          </a:xfrm>
          <a:prstGeom prst="line">
            <a:avLst/>
          </a:prstGeom>
          <a:noFill/>
          <a:ln w="28575" cap="flat">
            <a:solidFill>
              <a:srgbClr val="00628E"/>
            </a:solidFill>
            <a:prstDash val="solid"/>
            <a:round/>
            <a:headEnd type="oval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223963" y="2463799"/>
            <a:ext cx="501650" cy="0"/>
          </a:xfrm>
          <a:prstGeom prst="line">
            <a:avLst/>
          </a:prstGeom>
          <a:noFill/>
          <a:ln w="28575" cap="flat">
            <a:solidFill>
              <a:srgbClr val="00628E"/>
            </a:solidFill>
            <a:prstDash val="solid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2578100" y="1755774"/>
            <a:ext cx="852488" cy="0"/>
          </a:xfrm>
          <a:prstGeom prst="line">
            <a:avLst/>
          </a:prstGeom>
          <a:noFill/>
          <a:ln w="28575" cap="flat">
            <a:solidFill>
              <a:srgbClr val="00628E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2" name="Group 65"/>
          <p:cNvGrpSpPr>
            <a:grpSpLocks/>
          </p:cNvGrpSpPr>
          <p:nvPr/>
        </p:nvGrpSpPr>
        <p:grpSpPr bwMode="auto">
          <a:xfrm>
            <a:off x="4940300" y="1420812"/>
            <a:ext cx="3670300" cy="5067300"/>
            <a:chOff x="0" y="0"/>
            <a:chExt cx="2312" cy="3192"/>
          </a:xfrm>
        </p:grpSpPr>
        <p:sp>
          <p:nvSpPr>
            <p:cNvPr id="33" name="Rectangle 29"/>
            <p:cNvSpPr>
              <a:spLocks/>
            </p:cNvSpPr>
            <p:nvPr/>
          </p:nvSpPr>
          <p:spPr bwMode="auto">
            <a:xfrm>
              <a:off x="220" y="2934"/>
              <a:ext cx="1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rnd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HTTP</a:t>
              </a:r>
              <a:endParaRPr lang="en-US" sz="1800" dirty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endParaRPr>
            </a:p>
            <a:p>
              <a:pPr algn="l"/>
              <a:r>
                <a:rPr lang="en-US" sz="11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8091</a:t>
              </a:r>
            </a:p>
          </p:txBody>
        </p:sp>
        <p:sp>
          <p:nvSpPr>
            <p:cNvPr id="34" name="Rectangle 30"/>
            <p:cNvSpPr>
              <a:spLocks/>
            </p:cNvSpPr>
            <p:nvPr/>
          </p:nvSpPr>
          <p:spPr bwMode="auto">
            <a:xfrm>
              <a:off x="640" y="2944"/>
              <a:ext cx="62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rnd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>
                  <a:solidFill>
                    <a:srgbClr val="A5A5A5"/>
                  </a:solidFill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Erlang port mapper</a:t>
              </a:r>
              <a:endParaRPr lang="en-US" sz="1800">
                <a:latin typeface="Calibri" charset="0"/>
                <a:ea typeface="ＭＳ Ｐゴシック" charset="0"/>
                <a:cs typeface="Calibri" charset="0"/>
                <a:sym typeface="Calibri" charset="0"/>
              </a:endParaRPr>
            </a:p>
            <a:p>
              <a:pPr algn="l"/>
              <a:r>
                <a:rPr lang="en-US" sz="1100">
                  <a:solidFill>
                    <a:srgbClr val="A5A5A5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4369</a:t>
              </a:r>
            </a:p>
          </p:txBody>
        </p:sp>
        <p:sp>
          <p:nvSpPr>
            <p:cNvPr id="35" name="Rectangle 31"/>
            <p:cNvSpPr>
              <a:spLocks/>
            </p:cNvSpPr>
            <p:nvPr/>
          </p:nvSpPr>
          <p:spPr bwMode="auto">
            <a:xfrm>
              <a:off x="1705" y="2952"/>
              <a:ext cx="5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rnd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dirty="0">
                  <a:solidFill>
                    <a:srgbClr val="A5A5A5"/>
                  </a:solidFill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Distributed </a:t>
              </a:r>
              <a:r>
                <a:rPr lang="en-US" sz="900" dirty="0" err="1">
                  <a:solidFill>
                    <a:srgbClr val="A5A5A5"/>
                  </a:solidFill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Erlang</a:t>
              </a:r>
              <a:endParaRPr lang="en-US" sz="1800" dirty="0">
                <a:latin typeface="Calibri" charset="0"/>
                <a:ea typeface="ＭＳ Ｐゴシック" charset="0"/>
                <a:cs typeface="Calibri" charset="0"/>
                <a:sym typeface="Calibri" charset="0"/>
              </a:endParaRPr>
            </a:p>
            <a:p>
              <a:pPr algn="l"/>
              <a:r>
                <a:rPr lang="en-US" sz="1100" dirty="0">
                  <a:solidFill>
                    <a:srgbClr val="A5A5A5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21100 - 21199</a:t>
              </a:r>
            </a:p>
          </p:txBody>
        </p:sp>
        <p:grpSp>
          <p:nvGrpSpPr>
            <p:cNvPr id="36" name="Group 64"/>
            <p:cNvGrpSpPr>
              <a:grpSpLocks/>
            </p:cNvGrpSpPr>
            <p:nvPr/>
          </p:nvGrpSpPr>
          <p:grpSpPr bwMode="auto">
            <a:xfrm>
              <a:off x="0" y="0"/>
              <a:ext cx="2312" cy="2906"/>
              <a:chOff x="0" y="0"/>
              <a:chExt cx="2312" cy="2906"/>
            </a:xfrm>
          </p:grpSpPr>
          <p:sp>
            <p:nvSpPr>
              <p:cNvPr id="37" name="Rectangle 32"/>
              <p:cNvSpPr>
                <a:spLocks/>
              </p:cNvSpPr>
              <p:nvPr/>
            </p:nvSpPr>
            <p:spPr bwMode="auto">
              <a:xfrm>
                <a:off x="0" y="0"/>
                <a:ext cx="2312" cy="280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38100" dist="23000" dir="5400000" algn="ctr" rotWithShape="0">
                  <a:schemeClr val="bg2">
                    <a:alpha val="34999"/>
                  </a:schemeClr>
                </a:outerShdw>
              </a:effectLst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8" name="Line 33"/>
              <p:cNvSpPr>
                <a:spLocks noChangeShapeType="1"/>
              </p:cNvSpPr>
              <p:nvPr/>
            </p:nvSpPr>
            <p:spPr bwMode="auto">
              <a:xfrm rot="10800000" flipH="1">
                <a:off x="934" y="2156"/>
                <a:ext cx="1" cy="422"/>
              </a:xfrm>
              <a:prstGeom prst="line">
                <a:avLst/>
              </a:prstGeom>
              <a:noFill/>
              <a:ln w="28575" cap="flat">
                <a:solidFill>
                  <a:srgbClr val="00628E"/>
                </a:solidFill>
                <a:prstDash val="solid"/>
                <a:round/>
                <a:headEnd type="oval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9" name="Line 34"/>
              <p:cNvSpPr>
                <a:spLocks noChangeShapeType="1"/>
              </p:cNvSpPr>
              <p:nvPr/>
            </p:nvSpPr>
            <p:spPr bwMode="auto">
              <a:xfrm rot="10800000" flipH="1">
                <a:off x="1029" y="2462"/>
                <a:ext cx="1" cy="411"/>
              </a:xfrm>
              <a:prstGeom prst="line">
                <a:avLst/>
              </a:prstGeom>
              <a:noFill/>
              <a:ln w="28575" cap="flat">
                <a:solidFill>
                  <a:srgbClr val="00628E"/>
                </a:solidFill>
                <a:prstDash val="solid"/>
                <a:round/>
                <a:headEnd type="oval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0" name="Rectangle 35"/>
              <p:cNvSpPr>
                <a:spLocks/>
              </p:cNvSpPr>
              <p:nvPr/>
            </p:nvSpPr>
            <p:spPr bwMode="auto">
              <a:xfrm>
                <a:off x="512" y="197"/>
                <a:ext cx="869" cy="2017"/>
              </a:xfrm>
              <a:prstGeom prst="rect">
                <a:avLst/>
              </a:prstGeom>
              <a:solidFill>
                <a:srgbClr val="0096D7"/>
              </a:solidFill>
              <a:ln>
                <a:noFill/>
              </a:ln>
              <a:effectLst>
                <a:outerShdw blurRad="50800" dist="38099" dir="2700000" algn="ctr" rotWithShape="0">
                  <a:schemeClr val="bg2">
                    <a:alpha val="39999"/>
                  </a:schemeClr>
                </a:outerShdw>
              </a:effectLst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1" name="Rectangle 36"/>
              <p:cNvSpPr>
                <a:spLocks/>
              </p:cNvSpPr>
              <p:nvPr/>
            </p:nvSpPr>
            <p:spPr bwMode="auto">
              <a:xfrm>
                <a:off x="576" y="320"/>
                <a:ext cx="159" cy="1691"/>
              </a:xfrm>
              <a:prstGeom prst="rect">
                <a:avLst/>
              </a:prstGeom>
              <a:solidFill>
                <a:srgbClr val="09B3FF"/>
              </a:solidFill>
              <a:ln>
                <a:noFill/>
              </a:ln>
              <a:effectLst>
                <a:outerShdw blurRad="50800" dist="38099" dir="2700000" algn="ctr" rotWithShape="0">
                  <a:schemeClr val="bg2">
                    <a:alpha val="39999"/>
                  </a:schemeClr>
                </a:outerShdw>
              </a:effectLst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2" name="Rectangle 37"/>
              <p:cNvSpPr>
                <a:spLocks/>
              </p:cNvSpPr>
              <p:nvPr/>
            </p:nvSpPr>
            <p:spPr bwMode="auto">
              <a:xfrm rot="-5400000">
                <a:off x="438" y="1080"/>
                <a:ext cx="419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rnd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1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Heartbeat</a:t>
                </a:r>
              </a:p>
            </p:txBody>
          </p:sp>
          <p:sp>
            <p:nvSpPr>
              <p:cNvPr id="43" name="Rectangle 38"/>
              <p:cNvSpPr>
                <a:spLocks/>
              </p:cNvSpPr>
              <p:nvPr/>
            </p:nvSpPr>
            <p:spPr bwMode="auto">
              <a:xfrm>
                <a:off x="766" y="320"/>
                <a:ext cx="159" cy="1691"/>
              </a:xfrm>
              <a:prstGeom prst="rect">
                <a:avLst/>
              </a:prstGeom>
              <a:solidFill>
                <a:srgbClr val="09B3FF"/>
              </a:solidFill>
              <a:ln>
                <a:noFill/>
              </a:ln>
              <a:effectLst>
                <a:outerShdw blurRad="50800" dist="38099" dir="2700000" algn="ctr" rotWithShape="0">
                  <a:schemeClr val="bg2">
                    <a:alpha val="39999"/>
                  </a:schemeClr>
                </a:outerShdw>
              </a:effectLst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4" name="Rectangle 39"/>
              <p:cNvSpPr>
                <a:spLocks/>
              </p:cNvSpPr>
              <p:nvPr/>
            </p:nvSpPr>
            <p:spPr bwMode="auto">
              <a:xfrm rot="-5400000">
                <a:off x="525" y="1081"/>
                <a:ext cx="638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rnd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1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Process monitor</a:t>
                </a:r>
              </a:p>
            </p:txBody>
          </p:sp>
          <p:sp>
            <p:nvSpPr>
              <p:cNvPr id="45" name="Rectangle 40"/>
              <p:cNvSpPr>
                <a:spLocks/>
              </p:cNvSpPr>
              <p:nvPr/>
            </p:nvSpPr>
            <p:spPr bwMode="auto">
              <a:xfrm>
                <a:off x="962" y="320"/>
                <a:ext cx="159" cy="1691"/>
              </a:xfrm>
              <a:prstGeom prst="rect">
                <a:avLst/>
              </a:prstGeom>
              <a:solidFill>
                <a:srgbClr val="09B3FF"/>
              </a:solidFill>
              <a:ln>
                <a:noFill/>
              </a:ln>
              <a:effectLst>
                <a:outerShdw blurRad="50800" dist="38099" dir="2700000" algn="ctr" rotWithShape="0">
                  <a:schemeClr val="bg2">
                    <a:alpha val="39999"/>
                  </a:schemeClr>
                </a:outerShdw>
              </a:effectLst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6" name="Rectangle 41"/>
              <p:cNvSpPr>
                <a:spLocks/>
              </p:cNvSpPr>
              <p:nvPr/>
            </p:nvSpPr>
            <p:spPr bwMode="auto">
              <a:xfrm>
                <a:off x="1155" y="320"/>
                <a:ext cx="159" cy="1691"/>
              </a:xfrm>
              <a:prstGeom prst="rect">
                <a:avLst/>
              </a:prstGeom>
              <a:solidFill>
                <a:srgbClr val="09B3FF"/>
              </a:solidFill>
              <a:ln>
                <a:noFill/>
              </a:ln>
              <a:effectLst>
                <a:outerShdw blurRad="50800" dist="38099" dir="2700000" algn="ctr" rotWithShape="0">
                  <a:schemeClr val="bg2">
                    <a:alpha val="39999"/>
                  </a:schemeClr>
                </a:outerShdw>
              </a:effectLst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7" name="Rectangle 42"/>
              <p:cNvSpPr>
                <a:spLocks/>
              </p:cNvSpPr>
              <p:nvPr/>
            </p:nvSpPr>
            <p:spPr bwMode="auto">
              <a:xfrm rot="-5400000">
                <a:off x="719" y="1089"/>
                <a:ext cx="1027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rnd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1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Global singleton supervisor</a:t>
                </a:r>
              </a:p>
            </p:txBody>
          </p:sp>
          <p:sp>
            <p:nvSpPr>
              <p:cNvPr id="48" name="Rectangle 43"/>
              <p:cNvSpPr>
                <a:spLocks/>
              </p:cNvSpPr>
              <p:nvPr/>
            </p:nvSpPr>
            <p:spPr bwMode="auto">
              <a:xfrm rot="-5400000">
                <a:off x="596" y="1085"/>
                <a:ext cx="881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rnd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1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Configuration manager</a:t>
                </a:r>
              </a:p>
            </p:txBody>
          </p:sp>
          <p:sp>
            <p:nvSpPr>
              <p:cNvPr id="49" name="Line 44"/>
              <p:cNvSpPr>
                <a:spLocks noChangeShapeType="1"/>
              </p:cNvSpPr>
              <p:nvPr/>
            </p:nvSpPr>
            <p:spPr bwMode="auto">
              <a:xfrm rot="10800000" flipH="1">
                <a:off x="1805" y="2162"/>
                <a:ext cx="1" cy="416"/>
              </a:xfrm>
              <a:prstGeom prst="line">
                <a:avLst/>
              </a:prstGeom>
              <a:noFill/>
              <a:ln w="28575" cap="flat">
                <a:solidFill>
                  <a:srgbClr val="00628E"/>
                </a:solidFill>
                <a:prstDash val="solid"/>
                <a:round/>
                <a:headEnd type="oval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0" name="Rectangle 45"/>
              <p:cNvSpPr>
                <a:spLocks/>
              </p:cNvSpPr>
              <p:nvPr/>
            </p:nvSpPr>
            <p:spPr bwMode="auto">
              <a:xfrm>
                <a:off x="608" y="2020"/>
                <a:ext cx="541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rnd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100">
                    <a:solidFill>
                      <a:srgbClr val="005F8A"/>
                    </a:solidFill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on each node</a:t>
                </a:r>
              </a:p>
            </p:txBody>
          </p:sp>
          <p:sp>
            <p:nvSpPr>
              <p:cNvPr id="51" name="Rectangle 46"/>
              <p:cNvSpPr>
                <a:spLocks/>
              </p:cNvSpPr>
              <p:nvPr/>
            </p:nvSpPr>
            <p:spPr bwMode="auto">
              <a:xfrm>
                <a:off x="1434" y="197"/>
                <a:ext cx="743" cy="2021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  <a:effectLst>
                <a:outerShdw blurRad="50800" dist="38099" dir="2700000" algn="ctr" rotWithShape="0">
                  <a:schemeClr val="bg2">
                    <a:alpha val="39999"/>
                  </a:schemeClr>
                </a:outerShdw>
              </a:effectLst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2" name="Rectangle 47"/>
              <p:cNvSpPr>
                <a:spLocks/>
              </p:cNvSpPr>
              <p:nvPr/>
            </p:nvSpPr>
            <p:spPr bwMode="auto">
              <a:xfrm>
                <a:off x="1531" y="316"/>
                <a:ext cx="159" cy="169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ffectLst>
                <a:outerShdw blurRad="50800" dist="38099" dir="2700000" algn="ctr" rotWithShape="0">
                  <a:schemeClr val="bg2">
                    <a:alpha val="39999"/>
                  </a:schemeClr>
                </a:outerShdw>
              </a:effectLst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3" name="Rectangle 48"/>
              <p:cNvSpPr>
                <a:spLocks/>
              </p:cNvSpPr>
              <p:nvPr/>
            </p:nvSpPr>
            <p:spPr bwMode="auto">
              <a:xfrm rot="-5400000">
                <a:off x="1161" y="1087"/>
                <a:ext cx="893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rnd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1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Rebalance orchestrator</a:t>
                </a:r>
              </a:p>
            </p:txBody>
          </p:sp>
          <p:sp>
            <p:nvSpPr>
              <p:cNvPr id="54" name="Rectangle 49"/>
              <p:cNvSpPr>
                <a:spLocks/>
              </p:cNvSpPr>
              <p:nvPr/>
            </p:nvSpPr>
            <p:spPr bwMode="auto">
              <a:xfrm>
                <a:off x="1721" y="316"/>
                <a:ext cx="159" cy="169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ffectLst>
                <a:outerShdw blurRad="50800" dist="38099" dir="2700000" algn="ctr" rotWithShape="0">
                  <a:schemeClr val="bg2">
                    <a:alpha val="39999"/>
                  </a:schemeClr>
                </a:outerShdw>
              </a:effectLst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5" name="Rectangle 50"/>
              <p:cNvSpPr>
                <a:spLocks/>
              </p:cNvSpPr>
              <p:nvPr/>
            </p:nvSpPr>
            <p:spPr bwMode="auto">
              <a:xfrm rot="-5400000">
                <a:off x="1394" y="1086"/>
                <a:ext cx="807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rnd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1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Node health monitor</a:t>
                </a:r>
              </a:p>
            </p:txBody>
          </p:sp>
          <p:sp>
            <p:nvSpPr>
              <p:cNvPr id="56" name="Rectangle 51"/>
              <p:cNvSpPr>
                <a:spLocks/>
              </p:cNvSpPr>
              <p:nvPr/>
            </p:nvSpPr>
            <p:spPr bwMode="auto">
              <a:xfrm>
                <a:off x="1917" y="316"/>
                <a:ext cx="159" cy="169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ffectLst>
                <a:outerShdw blurRad="50800" dist="38099" dir="2700000" algn="ctr" rotWithShape="0">
                  <a:schemeClr val="bg2">
                    <a:alpha val="39999"/>
                  </a:schemeClr>
                </a:outerShdw>
              </a:effectLst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7" name="Rectangle 52"/>
              <p:cNvSpPr>
                <a:spLocks/>
              </p:cNvSpPr>
              <p:nvPr/>
            </p:nvSpPr>
            <p:spPr bwMode="auto">
              <a:xfrm>
                <a:off x="1452" y="2020"/>
                <a:ext cx="595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rnd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100">
                    <a:solidFill>
                      <a:srgbClr val="8A8A8A"/>
                    </a:solidFill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one per cluster</a:t>
                </a:r>
              </a:p>
            </p:txBody>
          </p:sp>
          <p:sp>
            <p:nvSpPr>
              <p:cNvPr id="58" name="Rectangle 53"/>
              <p:cNvSpPr>
                <a:spLocks/>
              </p:cNvSpPr>
              <p:nvPr/>
            </p:nvSpPr>
            <p:spPr bwMode="auto">
              <a:xfrm rot="-5400000">
                <a:off x="1276" y="1091"/>
                <a:ext cx="1433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rnd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1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vBucket state and replication manager</a:t>
                </a:r>
              </a:p>
            </p:txBody>
          </p:sp>
          <p:sp>
            <p:nvSpPr>
              <p:cNvPr id="59" name="Line 54"/>
              <p:cNvSpPr>
                <a:spLocks noChangeShapeType="1"/>
              </p:cNvSpPr>
              <p:nvPr/>
            </p:nvSpPr>
            <p:spPr bwMode="auto">
              <a:xfrm>
                <a:off x="1247" y="368"/>
                <a:ext cx="235" cy="1"/>
              </a:xfrm>
              <a:prstGeom prst="line">
                <a:avLst/>
              </a:prstGeom>
              <a:noFill/>
              <a:ln w="28575" cap="flat">
                <a:solidFill>
                  <a:srgbClr val="7F7F7F"/>
                </a:solidFill>
                <a:prstDash val="solid"/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0" name="Line 55"/>
              <p:cNvSpPr>
                <a:spLocks noChangeShapeType="1"/>
              </p:cNvSpPr>
              <p:nvPr/>
            </p:nvSpPr>
            <p:spPr bwMode="auto">
              <a:xfrm flipH="1">
                <a:off x="306" y="1869"/>
                <a:ext cx="9" cy="8"/>
              </a:xfrm>
              <a:prstGeom prst="line">
                <a:avLst/>
              </a:prstGeom>
              <a:noFill/>
              <a:ln w="28575" cap="flat">
                <a:solidFill>
                  <a:srgbClr val="00628E"/>
                </a:solidFill>
                <a:prstDash val="solid"/>
                <a:round/>
                <a:headEnd type="oval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" name="Rectangle 56"/>
              <p:cNvSpPr>
                <a:spLocks/>
              </p:cNvSpPr>
              <p:nvPr/>
            </p:nvSpPr>
            <p:spPr bwMode="auto">
              <a:xfrm>
                <a:off x="132" y="1951"/>
                <a:ext cx="325" cy="265"/>
              </a:xfrm>
              <a:prstGeom prst="rect">
                <a:avLst/>
              </a:prstGeom>
              <a:solidFill>
                <a:srgbClr val="0096D7"/>
              </a:solidFill>
              <a:ln>
                <a:noFill/>
              </a:ln>
              <a:effectLst>
                <a:outerShdw blurRad="50800" dist="38099" dir="2700000" algn="ctr" rotWithShape="0">
                  <a:schemeClr val="bg2">
                    <a:alpha val="39999"/>
                  </a:schemeClr>
                </a:outerShdw>
              </a:effectLst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" name="Rectangle 57"/>
              <p:cNvSpPr>
                <a:spLocks/>
              </p:cNvSpPr>
              <p:nvPr/>
            </p:nvSpPr>
            <p:spPr bwMode="auto">
              <a:xfrm>
                <a:off x="203" y="2010"/>
                <a:ext cx="222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rnd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200">
                    <a:solidFill>
                      <a:srgbClr val="FFFFFF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http</a:t>
                </a:r>
              </a:p>
            </p:txBody>
          </p:sp>
          <p:sp>
            <p:nvSpPr>
              <p:cNvPr id="63" name="Rectangle 58"/>
              <p:cNvSpPr>
                <a:spLocks/>
              </p:cNvSpPr>
              <p:nvPr/>
            </p:nvSpPr>
            <p:spPr bwMode="auto">
              <a:xfrm>
                <a:off x="145" y="197"/>
                <a:ext cx="325" cy="1680"/>
              </a:xfrm>
              <a:prstGeom prst="rect">
                <a:avLst/>
              </a:prstGeom>
              <a:solidFill>
                <a:srgbClr val="0096D7"/>
              </a:solidFill>
              <a:ln>
                <a:noFill/>
              </a:ln>
              <a:effectLst>
                <a:outerShdw blurRad="50800" dist="38099" dir="2700000" algn="ctr" rotWithShape="0">
                  <a:schemeClr val="bg2">
                    <a:alpha val="39999"/>
                  </a:schemeClr>
                </a:outerShdw>
              </a:effectLst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4" name="Rectangle 59"/>
              <p:cNvSpPr>
                <a:spLocks/>
              </p:cNvSpPr>
              <p:nvPr/>
            </p:nvSpPr>
            <p:spPr bwMode="auto">
              <a:xfrm rot="-5400000">
                <a:off x="-338" y="1034"/>
                <a:ext cx="129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rnd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200">
                    <a:solidFill>
                      <a:srgbClr val="FFFFFF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REST management API/Web UI</a:t>
                </a:r>
              </a:p>
            </p:txBody>
          </p:sp>
          <p:sp>
            <p:nvSpPr>
              <p:cNvPr id="65" name="Line 60"/>
              <p:cNvSpPr>
                <a:spLocks noChangeShapeType="1"/>
              </p:cNvSpPr>
              <p:nvPr/>
            </p:nvSpPr>
            <p:spPr bwMode="auto">
              <a:xfrm rot="10800000" flipH="1">
                <a:off x="310" y="2634"/>
                <a:ext cx="0" cy="239"/>
              </a:xfrm>
              <a:prstGeom prst="line">
                <a:avLst/>
              </a:prstGeom>
              <a:noFill/>
              <a:ln w="28575" cap="flat">
                <a:solidFill>
                  <a:srgbClr val="00628E"/>
                </a:solidFill>
                <a:prstDash val="solid"/>
                <a:round/>
                <a:headEnd type="oval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6" name="Line 61"/>
              <p:cNvSpPr>
                <a:spLocks noChangeShapeType="1"/>
              </p:cNvSpPr>
              <p:nvPr/>
            </p:nvSpPr>
            <p:spPr bwMode="auto">
              <a:xfrm rot="10800000" flipH="1">
                <a:off x="2067" y="2472"/>
                <a:ext cx="1" cy="411"/>
              </a:xfrm>
              <a:prstGeom prst="line">
                <a:avLst/>
              </a:prstGeom>
              <a:noFill/>
              <a:ln w="28575" cap="flat">
                <a:solidFill>
                  <a:srgbClr val="00628E"/>
                </a:solidFill>
                <a:prstDash val="solid"/>
                <a:round/>
                <a:headEnd type="oval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7" name="Rectangle 62"/>
              <p:cNvSpPr>
                <a:spLocks/>
              </p:cNvSpPr>
              <p:nvPr/>
            </p:nvSpPr>
            <p:spPr bwMode="auto">
              <a:xfrm>
                <a:off x="136" y="2376"/>
                <a:ext cx="2054" cy="270"/>
              </a:xfrm>
              <a:prstGeom prst="rect">
                <a:avLst/>
              </a:prstGeom>
              <a:solidFill>
                <a:srgbClr val="0096D7"/>
              </a:solidFill>
              <a:ln>
                <a:noFill/>
              </a:ln>
              <a:effectLst>
                <a:outerShdw blurRad="50800" dist="38099" dir="2700000" algn="ctr" rotWithShape="0">
                  <a:schemeClr val="bg2">
                    <a:alpha val="39999"/>
                  </a:schemeClr>
                </a:outerShdw>
              </a:effectLst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8" name="Rectangle 63"/>
              <p:cNvSpPr>
                <a:spLocks/>
              </p:cNvSpPr>
              <p:nvPr/>
            </p:nvSpPr>
            <p:spPr bwMode="auto">
              <a:xfrm>
                <a:off x="900" y="2431"/>
                <a:ext cx="510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rnd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200">
                    <a:solidFill>
                      <a:srgbClr val="FFFFFF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Erlang/OTP</a:t>
                </a:r>
              </a:p>
            </p:txBody>
          </p:sp>
        </p:grpSp>
      </p:grpSp>
      <p:sp>
        <p:nvSpPr>
          <p:cNvPr id="69" name="Rectangle 66"/>
          <p:cNvSpPr>
            <a:spLocks/>
          </p:cNvSpPr>
          <p:nvPr/>
        </p:nvSpPr>
        <p:spPr bwMode="auto">
          <a:xfrm>
            <a:off x="4953000" y="1435099"/>
            <a:ext cx="3657600" cy="4432300"/>
          </a:xfrm>
          <a:prstGeom prst="rect">
            <a:avLst/>
          </a:prstGeom>
          <a:solidFill>
            <a:srgbClr val="000000">
              <a:alpha val="51057"/>
            </a:srgbClr>
          </a:solidFill>
          <a:ln>
            <a:noFill/>
          </a:ln>
        </p:spPr>
        <p:txBody>
          <a:bodyPr lIns="0" tIns="0" rIns="0" bIns="0" anchor="ctr" anchorCtr="0"/>
          <a:lstStyle/>
          <a:p>
            <a:pPr algn="ctr"/>
            <a:r>
              <a:rPr lang="en-US" sz="3200" b="1" dirty="0">
                <a:latin typeface="Calibri Bold" panose="020F0702030404030204" pitchFamily="34" charset="0"/>
                <a:sym typeface="Calibri Bold" charset="0"/>
              </a:rPr>
              <a:t>Server/Cluster Management &amp; Communication</a:t>
            </a:r>
          </a:p>
          <a:p>
            <a:pPr algn="ctr"/>
            <a:r>
              <a:rPr lang="en-US" sz="3200" b="1" dirty="0">
                <a:latin typeface="Calibri Bold" panose="020F0702030404030204" pitchFamily="34" charset="0"/>
                <a:sym typeface="Calibri Bold" charset="0"/>
              </a:rPr>
              <a:t>(</a:t>
            </a:r>
            <a:r>
              <a:rPr lang="en-US" sz="3200" b="1" dirty="0" err="1">
                <a:latin typeface="Calibri Bold" panose="020F0702030404030204" pitchFamily="34" charset="0"/>
                <a:sym typeface="Calibri Bold" charset="0"/>
              </a:rPr>
              <a:t>Erlang</a:t>
            </a:r>
            <a:r>
              <a:rPr lang="en-US" sz="3200" b="1" dirty="0">
                <a:latin typeface="Calibri Bold" panose="020F0702030404030204" pitchFamily="34" charset="0"/>
                <a:sym typeface="Calibri Bold" charset="0"/>
              </a:rPr>
              <a:t>)</a:t>
            </a:r>
          </a:p>
        </p:txBody>
      </p:sp>
      <p:sp>
        <p:nvSpPr>
          <p:cNvPr id="70" name="Rectangle 67"/>
          <p:cNvSpPr>
            <a:spLocks/>
          </p:cNvSpPr>
          <p:nvPr/>
        </p:nvSpPr>
        <p:spPr bwMode="auto">
          <a:xfrm>
            <a:off x="520700" y="1435099"/>
            <a:ext cx="3797300" cy="4432300"/>
          </a:xfrm>
          <a:prstGeom prst="rect">
            <a:avLst/>
          </a:prstGeom>
          <a:solidFill>
            <a:srgbClr val="000000">
              <a:alpha val="51057"/>
            </a:srgbClr>
          </a:solidFill>
          <a:ln>
            <a:noFill/>
          </a:ln>
        </p:spPr>
        <p:txBody>
          <a:bodyPr lIns="0" tIns="0" rIns="0" bIns="0" anchor="ctr" anchorCtr="0"/>
          <a:lstStyle/>
          <a:p>
            <a:pPr algn="ctr"/>
            <a:r>
              <a:rPr lang="en-US" sz="3200" b="1" dirty="0">
                <a:latin typeface="Calibri Bold" panose="020F0702030404030204" pitchFamily="34" charset="0"/>
                <a:sym typeface="Calibri Bold" charset="0"/>
              </a:rPr>
              <a:t>RAM Cache, Indexing &amp; Persistence Management</a:t>
            </a:r>
          </a:p>
          <a:p>
            <a:pPr algn="ctr"/>
            <a:r>
              <a:rPr lang="en-US" sz="3200" b="1" dirty="0">
                <a:latin typeface="Calibri Bold" panose="020F0702030404030204" pitchFamily="34" charset="0"/>
                <a:sym typeface="Calibri Bold" charset="0"/>
              </a:rPr>
              <a:t>(C &amp; V8)</a:t>
            </a:r>
          </a:p>
        </p:txBody>
      </p:sp>
      <p:sp>
        <p:nvSpPr>
          <p:cNvPr id="72" name="Rectangle 69"/>
          <p:cNvSpPr txBox="1">
            <a:spLocks noChangeArrowheads="1"/>
          </p:cNvSpPr>
          <p:nvPr/>
        </p:nvSpPr>
        <p:spPr>
          <a:xfrm>
            <a:off x="457200" y="152401"/>
            <a:ext cx="8229600" cy="595312"/>
          </a:xfrm>
          <a:prstGeom prst="rect">
            <a:avLst/>
          </a:prstGeom>
          <a:ln/>
        </p:spPr>
        <p:txBody>
          <a:bodyPr tIns="0" bIns="0" anchor="ctr" anchorCtr="0"/>
          <a:lstStyle>
            <a:lvl1pPr algn="ctr" rtl="0" eaLnBrk="0" fontAlgn="base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bg1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000" dirty="0" err="1" smtClean="0">
                <a:solidFill>
                  <a:schemeClr val="tx1"/>
                </a:solidFill>
              </a:rPr>
              <a:t>Couchbase</a:t>
            </a:r>
            <a:r>
              <a:rPr lang="en-US" sz="4000" dirty="0" smtClean="0">
                <a:solidFill>
                  <a:schemeClr val="tx1"/>
                </a:solidFill>
              </a:rPr>
              <a:t> Server Architecture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545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0"/>
          <p:cNvSpPr>
            <a:spLocks/>
          </p:cNvSpPr>
          <p:nvPr/>
        </p:nvSpPr>
        <p:spPr bwMode="auto">
          <a:xfrm>
            <a:off x="5791184" y="3162062"/>
            <a:ext cx="331788" cy="327025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8" name="Oval 18"/>
          <p:cNvSpPr>
            <a:spLocks/>
          </p:cNvSpPr>
          <p:nvPr/>
        </p:nvSpPr>
        <p:spPr bwMode="auto">
          <a:xfrm>
            <a:off x="3886186" y="3157301"/>
            <a:ext cx="327025" cy="327025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9" name="Oval 28"/>
          <p:cNvSpPr>
            <a:spLocks/>
          </p:cNvSpPr>
          <p:nvPr/>
        </p:nvSpPr>
        <p:spPr bwMode="auto">
          <a:xfrm>
            <a:off x="5105386" y="3203337"/>
            <a:ext cx="327025" cy="32543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359606" y="203897"/>
            <a:ext cx="8305800" cy="1036639"/>
          </a:xfrm>
          <a:ln/>
        </p:spPr>
        <p:txBody>
          <a:bodyPr>
            <a:normAutofit fontScale="90000"/>
          </a:bodyPr>
          <a:lstStyle/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Single </a:t>
            </a:r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node - Couchbase Write Operation</a:t>
            </a:r>
            <a:endParaRPr lang="en-US" dirty="0">
              <a:sym typeface="Lucida Grande" charset="0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44" t="28528" r="74524" b="54262"/>
          <a:stretch>
            <a:fillRect/>
          </a:stretch>
        </p:blipFill>
        <p:spPr bwMode="auto">
          <a:xfrm>
            <a:off x="3312690" y="1429799"/>
            <a:ext cx="2197269" cy="122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/>
          <p:cNvSpPr>
            <a:spLocks/>
          </p:cNvSpPr>
          <p:nvPr/>
        </p:nvSpPr>
        <p:spPr bwMode="auto">
          <a:xfrm>
            <a:off x="1943100" y="3144599"/>
            <a:ext cx="4695076" cy="3078401"/>
          </a:xfrm>
          <a:prstGeom prst="rect">
            <a:avLst/>
          </a:prstGeom>
          <a:solidFill>
            <a:srgbClr val="7F7F7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tIns="45720" rtlCol="0" anchor="t"/>
          <a:lstStyle/>
          <a:p>
            <a:pPr algn="ctr"/>
            <a:endParaRPr lang="en-US" sz="1000" b="1" cap="all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rot="10800000">
            <a:off x="4770050" y="2137084"/>
            <a:ext cx="0" cy="1001204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H="1">
            <a:off x="4540493" y="2145245"/>
            <a:ext cx="0" cy="1016817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45"/>
          <p:cNvSpPr>
            <a:spLocks/>
          </p:cNvSpPr>
          <p:nvPr/>
        </p:nvSpPr>
        <p:spPr bwMode="auto">
          <a:xfrm>
            <a:off x="3515053" y="3305475"/>
            <a:ext cx="1994906" cy="98769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46"/>
          <p:cNvSpPr>
            <a:spLocks/>
          </p:cNvSpPr>
          <p:nvPr/>
        </p:nvSpPr>
        <p:spPr bwMode="auto">
          <a:xfrm>
            <a:off x="3732525" y="3306676"/>
            <a:ext cx="158344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  <a:latin typeface="Calibri" charset="0"/>
                <a:cs typeface="Calibri" charset="0"/>
                <a:sym typeface="Calibri" charset="0"/>
              </a:rPr>
              <a:t>Managed Cache</a:t>
            </a:r>
            <a:endParaRPr lang="en-US" dirty="0">
              <a:solidFill>
                <a:prstClr val="white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7" name="Rectangle 48"/>
          <p:cNvSpPr>
            <a:spLocks/>
          </p:cNvSpPr>
          <p:nvPr/>
        </p:nvSpPr>
        <p:spPr bwMode="auto">
          <a:xfrm rot="-5400000">
            <a:off x="5206922" y="4362552"/>
            <a:ext cx="2057694" cy="2923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wrap="square" lIns="38100" tIns="38100" rIns="38100" bIns="3810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Disk Queue</a:t>
            </a:r>
            <a:endParaRPr lang="en-US" sz="1400" dirty="0">
              <a:solidFill>
                <a:srgbClr val="FFFFFF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926549" y="4438410"/>
            <a:ext cx="2469365" cy="1499079"/>
            <a:chOff x="2926549" y="4438410"/>
            <a:chExt cx="2469365" cy="1499079"/>
          </a:xfrm>
        </p:grpSpPr>
        <p:sp>
          <p:nvSpPr>
            <p:cNvPr id="19" name="AutoShape 56"/>
            <p:cNvSpPr>
              <a:spLocks/>
            </p:cNvSpPr>
            <p:nvPr/>
          </p:nvSpPr>
          <p:spPr bwMode="auto">
            <a:xfrm>
              <a:off x="2926549" y="4446348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"/>
                  </a:move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close/>
                  <a:moveTo>
                    <a:pt x="0" y="2160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extLst/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AutoShape 58"/>
            <p:cNvSpPr>
              <a:spLocks/>
            </p:cNvSpPr>
            <p:nvPr/>
          </p:nvSpPr>
          <p:spPr bwMode="auto">
            <a:xfrm>
              <a:off x="2926549" y="4438410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"/>
                  </a:moveTo>
                  <a:cubicBezTo>
                    <a:pt x="21600" y="3353"/>
                    <a:pt x="16765" y="4320"/>
                    <a:pt x="10800" y="4320"/>
                  </a:cubicBezTo>
                  <a:cubicBezTo>
                    <a:pt x="4835" y="4320"/>
                    <a:pt x="0" y="3353"/>
                    <a:pt x="0" y="2160"/>
                  </a:cubicBez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lnTo>
                    <a:pt x="0" y="2160"/>
                  </a:lnTo>
                </a:path>
              </a:pathLst>
            </a:cu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Rectangle 59"/>
            <p:cNvSpPr>
              <a:spLocks/>
            </p:cNvSpPr>
            <p:nvPr/>
          </p:nvSpPr>
          <p:spPr bwMode="auto">
            <a:xfrm>
              <a:off x="3004804" y="4723186"/>
              <a:ext cx="1199903" cy="277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  <a:latin typeface="Calibri"/>
                  <a:ea typeface="Lucida Grande" charset="0"/>
                  <a:cs typeface="Lucida Grande" charset="0"/>
                  <a:sym typeface="Lucida Grande" charset="0"/>
                </a:rPr>
                <a:t>Disk</a:t>
              </a:r>
            </a:p>
          </p:txBody>
        </p:sp>
      </p:grpSp>
      <p:sp>
        <p:nvSpPr>
          <p:cNvPr id="22" name="Line 65"/>
          <p:cNvSpPr>
            <a:spLocks noChangeShapeType="1"/>
          </p:cNvSpPr>
          <p:nvPr/>
        </p:nvSpPr>
        <p:spPr bwMode="auto">
          <a:xfrm rot="10800000">
            <a:off x="5421298" y="5083449"/>
            <a:ext cx="668276" cy="0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Line 66"/>
          <p:cNvSpPr>
            <a:spLocks noChangeShapeType="1"/>
          </p:cNvSpPr>
          <p:nvPr/>
        </p:nvSpPr>
        <p:spPr bwMode="auto">
          <a:xfrm rot="10800000" flipV="1">
            <a:off x="5432410" y="3862155"/>
            <a:ext cx="696420" cy="7502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Rectangle 48"/>
          <p:cNvSpPr>
            <a:spLocks/>
          </p:cNvSpPr>
          <p:nvPr/>
        </p:nvSpPr>
        <p:spPr bwMode="auto">
          <a:xfrm>
            <a:off x="2151476" y="3595611"/>
            <a:ext cx="1049337" cy="5078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wrap="square" lIns="38100" tIns="38100" rIns="38100" bIns="3810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Replication Queue</a:t>
            </a: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 rot="10800000">
            <a:off x="738725" y="3866175"/>
            <a:ext cx="1458566" cy="13620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rot="10800000">
            <a:off x="3143921" y="3865911"/>
            <a:ext cx="478509" cy="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Rectangle 46"/>
          <p:cNvSpPr>
            <a:spLocks/>
          </p:cNvSpPr>
          <p:nvPr/>
        </p:nvSpPr>
        <p:spPr bwMode="auto">
          <a:xfrm>
            <a:off x="2372400" y="1949983"/>
            <a:ext cx="110622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dirty="0" smtClean="0">
                <a:solidFill>
                  <a:prstClr val="black">
                    <a:lumMod val="50000"/>
                  </a:prstClr>
                </a:solidFill>
                <a:latin typeface="Calibri" charset="0"/>
                <a:cs typeface="Calibri" charset="0"/>
                <a:sym typeface="Calibri" charset="0"/>
              </a:rPr>
              <a:t>App Server</a:t>
            </a:r>
            <a:endParaRPr lang="en-US" dirty="0">
              <a:solidFill>
                <a:prstClr val="black">
                  <a:lumMod val="50000"/>
                </a:prstClr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98463" y="2769754"/>
            <a:ext cx="24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Couchbase Server Node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302252" y="3706283"/>
            <a:ext cx="445677" cy="353823"/>
            <a:chOff x="1390346" y="3931213"/>
            <a:chExt cx="445677" cy="353823"/>
          </a:xfrm>
        </p:grpSpPr>
        <p:grpSp>
          <p:nvGrpSpPr>
            <p:cNvPr id="30" name="Group 29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32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3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390347" y="3975635"/>
              <a:ext cx="4320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6B9B20"/>
                  </a:solidFill>
                  <a:latin typeface="Calibri"/>
                </a:rPr>
                <a:t>Doc 1</a:t>
              </a:r>
              <a:endParaRPr lang="en-US" sz="1050" b="1" dirty="0">
                <a:solidFill>
                  <a:srgbClr val="6B9B20"/>
                </a:solidFill>
                <a:latin typeface="Calibri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298040" y="3702418"/>
            <a:ext cx="445679" cy="353823"/>
            <a:chOff x="1390347" y="3931216"/>
            <a:chExt cx="445679" cy="353823"/>
          </a:xfrm>
        </p:grpSpPr>
        <p:grpSp>
          <p:nvGrpSpPr>
            <p:cNvPr id="35" name="Group 34"/>
            <p:cNvGrpSpPr/>
            <p:nvPr/>
          </p:nvGrpSpPr>
          <p:grpSpPr>
            <a:xfrm rot="16200000">
              <a:off x="1436276" y="3885289"/>
              <a:ext cx="353823" cy="445677"/>
              <a:chOff x="6103934" y="2111384"/>
              <a:chExt cx="1363662" cy="1717674"/>
            </a:xfrm>
          </p:grpSpPr>
          <p:sp>
            <p:nvSpPr>
              <p:cNvPr id="37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Freeform 14"/>
              <p:cNvSpPr>
                <a:spLocks noEditPoints="1"/>
              </p:cNvSpPr>
              <p:nvPr/>
            </p:nvSpPr>
            <p:spPr bwMode="auto">
              <a:xfrm>
                <a:off x="6103934" y="2111384"/>
                <a:ext cx="1363662" cy="1717674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6B9B20"/>
                  </a:solidFill>
                  <a:latin typeface="Calibri"/>
                </a:rPr>
                <a:t>Doc 1</a:t>
              </a:r>
              <a:endParaRPr lang="en-US" sz="1050" b="1" dirty="0">
                <a:solidFill>
                  <a:srgbClr val="6B9B20"/>
                </a:solidFill>
                <a:latin typeface="Calibri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309048" y="1660702"/>
            <a:ext cx="445677" cy="353823"/>
            <a:chOff x="1390346" y="3931213"/>
            <a:chExt cx="445677" cy="353823"/>
          </a:xfrm>
        </p:grpSpPr>
        <p:grpSp>
          <p:nvGrpSpPr>
            <p:cNvPr id="40" name="Group 39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42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3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rgbClr val="6B9B20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6B9B20"/>
                  </a:solidFill>
                  <a:latin typeface="Calibri"/>
                </a:rPr>
                <a:t>Doc 1</a:t>
              </a:r>
              <a:endParaRPr lang="en-US" sz="1050" b="1" dirty="0">
                <a:solidFill>
                  <a:srgbClr val="6B9B20"/>
                </a:solidFill>
                <a:latin typeface="Calibri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38200" y="3609201"/>
            <a:ext cx="107358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To other node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986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4.44444E-6 0.318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3 L 0.18785 -0.000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024 L -0.18299 0.000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85 -0.00023 L 0.18576 0.18055 " pathEditMode="relative" rAng="0" ptsTypes="AA">
                                      <p:cBhvr>
                                        <p:cTn id="21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902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98 0.00023 L -0.5434 0.0002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76 0.18055 L 0.00208 0.1803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6200000">
            <a:off x="4282809" y="1746210"/>
            <a:ext cx="54373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en-US" sz="1200" b="1" dirty="0" smtClean="0">
                <a:solidFill>
                  <a:prstClr val="black"/>
                </a:solidFill>
                <a:latin typeface="Calibri"/>
                <a:ea typeface="Adobe Gothic Std B" pitchFamily="34" charset="-128"/>
              </a:rPr>
              <a:t>GET</a:t>
            </a:r>
            <a:br>
              <a:rPr lang="en-US" sz="1200" b="1" dirty="0" smtClean="0">
                <a:solidFill>
                  <a:prstClr val="black"/>
                </a:solidFill>
                <a:latin typeface="Calibri"/>
                <a:ea typeface="Adobe Gothic Std B" pitchFamily="34" charset="-128"/>
              </a:rPr>
            </a:br>
            <a:r>
              <a:rPr lang="en-US" sz="1200" b="1" dirty="0" smtClean="0">
                <a:solidFill>
                  <a:prstClr val="black"/>
                </a:solidFill>
                <a:latin typeface="Calibri"/>
                <a:ea typeface="Adobe Gothic Std B" pitchFamily="34" charset="-128"/>
              </a:rPr>
              <a:t>Doc 1</a:t>
            </a:r>
            <a:endParaRPr lang="en-US" sz="1200" b="1" dirty="0">
              <a:solidFill>
                <a:prstClr val="black"/>
              </a:solidFill>
              <a:latin typeface="Calibri"/>
              <a:ea typeface="Adobe Gothic Std B" pitchFamily="34" charset="-128"/>
            </a:endParaRPr>
          </a:p>
        </p:txBody>
      </p:sp>
      <p:sp>
        <p:nvSpPr>
          <p:cNvPr id="8" name="Oval 20"/>
          <p:cNvSpPr>
            <a:spLocks/>
          </p:cNvSpPr>
          <p:nvPr/>
        </p:nvSpPr>
        <p:spPr bwMode="auto">
          <a:xfrm>
            <a:off x="5791184" y="3162062"/>
            <a:ext cx="331788" cy="327025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9" name="Oval 18"/>
          <p:cNvSpPr>
            <a:spLocks/>
          </p:cNvSpPr>
          <p:nvPr/>
        </p:nvSpPr>
        <p:spPr bwMode="auto">
          <a:xfrm>
            <a:off x="3886186" y="3157301"/>
            <a:ext cx="327025" cy="327025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0" name="Oval 28"/>
          <p:cNvSpPr>
            <a:spLocks/>
          </p:cNvSpPr>
          <p:nvPr/>
        </p:nvSpPr>
        <p:spPr bwMode="auto">
          <a:xfrm>
            <a:off x="5105386" y="3203337"/>
            <a:ext cx="327025" cy="32543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1"/>
            <a:ext cx="8229600" cy="1036639"/>
          </a:xfrm>
          <a:ln/>
        </p:spPr>
        <p:txBody>
          <a:bodyPr>
            <a:normAutofit fontScale="90000"/>
          </a:bodyPr>
          <a:lstStyle/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Single </a:t>
            </a:r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node - Couchbase Read Operation</a:t>
            </a:r>
            <a:endParaRPr lang="en-US" dirty="0">
              <a:sym typeface="Lucida Grande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1943100" y="3144599"/>
            <a:ext cx="4695076" cy="3203447"/>
          </a:xfrm>
          <a:prstGeom prst="rect">
            <a:avLst/>
          </a:prstGeom>
          <a:solidFill>
            <a:srgbClr val="7F7F7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tIns="45720" rtlCol="0" anchor="t"/>
          <a:lstStyle/>
          <a:p>
            <a:pPr algn="ctr"/>
            <a:endParaRPr lang="en-US" sz="1000" b="1" cap="all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926549" y="4438410"/>
            <a:ext cx="2469365" cy="1499079"/>
            <a:chOff x="2926549" y="4438410"/>
            <a:chExt cx="2469365" cy="1499079"/>
          </a:xfrm>
        </p:grpSpPr>
        <p:sp>
          <p:nvSpPr>
            <p:cNvPr id="14" name="AutoShape 56"/>
            <p:cNvSpPr>
              <a:spLocks/>
            </p:cNvSpPr>
            <p:nvPr/>
          </p:nvSpPr>
          <p:spPr bwMode="auto">
            <a:xfrm>
              <a:off x="2926549" y="4446348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"/>
                  </a:move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close/>
                  <a:moveTo>
                    <a:pt x="0" y="2160"/>
                  </a:moveTo>
                </a:path>
              </a:pathLst>
            </a:custGeom>
            <a:solidFill>
              <a:srgbClr val="254061"/>
            </a:solidFill>
            <a:ln>
              <a:noFill/>
            </a:ln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extLst/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AutoShape 58"/>
            <p:cNvSpPr>
              <a:spLocks/>
            </p:cNvSpPr>
            <p:nvPr/>
          </p:nvSpPr>
          <p:spPr bwMode="auto">
            <a:xfrm>
              <a:off x="2926549" y="4438410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"/>
                  </a:moveTo>
                  <a:cubicBezTo>
                    <a:pt x="21600" y="3353"/>
                    <a:pt x="16765" y="4320"/>
                    <a:pt x="10800" y="4320"/>
                  </a:cubicBezTo>
                  <a:cubicBezTo>
                    <a:pt x="4835" y="4320"/>
                    <a:pt x="0" y="3353"/>
                    <a:pt x="0" y="2160"/>
                  </a:cubicBez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lnTo>
                    <a:pt x="0" y="2160"/>
                  </a:lnTo>
                </a:path>
              </a:pathLst>
            </a:cu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44" t="28528" r="74524" b="54262"/>
          <a:stretch>
            <a:fillRect/>
          </a:stretch>
        </p:blipFill>
        <p:spPr bwMode="auto">
          <a:xfrm>
            <a:off x="3312690" y="1387466"/>
            <a:ext cx="2197269" cy="122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ine 22"/>
          <p:cNvSpPr>
            <a:spLocks noChangeShapeType="1"/>
          </p:cNvSpPr>
          <p:nvPr/>
        </p:nvSpPr>
        <p:spPr bwMode="auto">
          <a:xfrm rot="10800000">
            <a:off x="4770050" y="2137084"/>
            <a:ext cx="0" cy="1001204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 flipH="1">
            <a:off x="4540493" y="2145245"/>
            <a:ext cx="0" cy="1016817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Rectangle 45"/>
          <p:cNvSpPr>
            <a:spLocks/>
          </p:cNvSpPr>
          <p:nvPr/>
        </p:nvSpPr>
        <p:spPr bwMode="auto">
          <a:xfrm>
            <a:off x="3515053" y="3305475"/>
            <a:ext cx="1994906" cy="987692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Rectangle 48"/>
          <p:cNvSpPr>
            <a:spLocks/>
          </p:cNvSpPr>
          <p:nvPr/>
        </p:nvSpPr>
        <p:spPr bwMode="auto">
          <a:xfrm rot="-5400000">
            <a:off x="5206922" y="4362552"/>
            <a:ext cx="2057694" cy="2923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wrap="square" lIns="38100" tIns="38100" rIns="38100" bIns="3810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Disk Queue</a:t>
            </a:r>
            <a:endParaRPr lang="en-US" sz="1400" dirty="0">
              <a:solidFill>
                <a:srgbClr val="FFFFFF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1" name="Line 65"/>
          <p:cNvSpPr>
            <a:spLocks noChangeShapeType="1"/>
          </p:cNvSpPr>
          <p:nvPr/>
        </p:nvSpPr>
        <p:spPr bwMode="auto">
          <a:xfrm rot="10800000">
            <a:off x="5421298" y="5083449"/>
            <a:ext cx="668276" cy="0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Line 66"/>
          <p:cNvSpPr>
            <a:spLocks noChangeShapeType="1"/>
          </p:cNvSpPr>
          <p:nvPr/>
        </p:nvSpPr>
        <p:spPr bwMode="auto">
          <a:xfrm rot="10800000" flipV="1">
            <a:off x="5432410" y="3862155"/>
            <a:ext cx="696420" cy="7502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48"/>
          <p:cNvSpPr>
            <a:spLocks/>
          </p:cNvSpPr>
          <p:nvPr/>
        </p:nvSpPr>
        <p:spPr bwMode="auto">
          <a:xfrm>
            <a:off x="2151476" y="3595611"/>
            <a:ext cx="1049337" cy="5078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wrap="square" lIns="38100" tIns="38100" rIns="38100" bIns="3810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Replication Queue</a:t>
            </a: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 rot="10800000">
            <a:off x="3143921" y="3865911"/>
            <a:ext cx="478509" cy="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Rectangle 46"/>
          <p:cNvSpPr>
            <a:spLocks/>
          </p:cNvSpPr>
          <p:nvPr/>
        </p:nvSpPr>
        <p:spPr bwMode="auto">
          <a:xfrm>
            <a:off x="2372400" y="1921761"/>
            <a:ext cx="110622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dirty="0" smtClean="0">
                <a:solidFill>
                  <a:prstClr val="black">
                    <a:lumMod val="50000"/>
                  </a:prstClr>
                </a:solidFill>
                <a:latin typeface="Calibri" charset="0"/>
                <a:cs typeface="Calibri" charset="0"/>
                <a:sym typeface="Calibri" charset="0"/>
              </a:rPr>
              <a:t>App Server</a:t>
            </a:r>
            <a:endParaRPr lang="en-US" dirty="0">
              <a:solidFill>
                <a:prstClr val="black">
                  <a:lumMod val="50000"/>
                </a:prstClr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305056" y="4906538"/>
            <a:ext cx="445677" cy="353823"/>
            <a:chOff x="1390346" y="3931213"/>
            <a:chExt cx="445677" cy="353823"/>
          </a:xfrm>
        </p:grpSpPr>
        <p:grpSp>
          <p:nvGrpSpPr>
            <p:cNvPr id="27" name="Group 26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29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0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4F81BD"/>
                  </a:solidFill>
                  <a:latin typeface="Calibri"/>
                </a:rPr>
                <a:t>Doc 1</a:t>
              </a:r>
              <a:endParaRPr lang="en-US" sz="1050" b="1" dirty="0">
                <a:solidFill>
                  <a:srgbClr val="4F81BD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309048" y="3719999"/>
            <a:ext cx="445677" cy="353823"/>
            <a:chOff x="1390346" y="3931213"/>
            <a:chExt cx="445677" cy="353823"/>
          </a:xfrm>
        </p:grpSpPr>
        <p:grpSp>
          <p:nvGrpSpPr>
            <p:cNvPr id="32" name="Group 31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5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4F81BD"/>
                  </a:solidFill>
                  <a:latin typeface="Calibri"/>
                </a:rPr>
                <a:t>Doc 1</a:t>
              </a:r>
              <a:endParaRPr lang="en-US" sz="1050" b="1" dirty="0">
                <a:solidFill>
                  <a:srgbClr val="4F81BD"/>
                </a:solidFill>
                <a:latin typeface="Calibri"/>
              </a:endParaRPr>
            </a:p>
          </p:txBody>
        </p:sp>
      </p:grpSp>
      <p:sp>
        <p:nvSpPr>
          <p:cNvPr id="36" name="Line 14"/>
          <p:cNvSpPr>
            <a:spLocks noChangeShapeType="1"/>
          </p:cNvSpPr>
          <p:nvPr/>
        </p:nvSpPr>
        <p:spPr bwMode="auto">
          <a:xfrm rot="10800000">
            <a:off x="738725" y="3866175"/>
            <a:ext cx="1458566" cy="13620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311984" y="3722935"/>
            <a:ext cx="445677" cy="353823"/>
            <a:chOff x="1390346" y="3931213"/>
            <a:chExt cx="445677" cy="353823"/>
          </a:xfrm>
        </p:grpSpPr>
        <p:grpSp>
          <p:nvGrpSpPr>
            <p:cNvPr id="38" name="Group 37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40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1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4F81BD"/>
                  </a:solidFill>
                  <a:latin typeface="Calibri"/>
                </a:rPr>
                <a:t>Doc 1</a:t>
              </a:r>
              <a:endParaRPr lang="en-US" sz="1050" b="1" dirty="0">
                <a:solidFill>
                  <a:srgbClr val="4F81BD"/>
                </a:solidFill>
                <a:latin typeface="Calibri"/>
              </a:endParaRPr>
            </a:p>
          </p:txBody>
        </p:sp>
      </p:grpSp>
      <p:sp>
        <p:nvSpPr>
          <p:cNvPr id="42" name="Rectangle 46"/>
          <p:cNvSpPr>
            <a:spLocks/>
          </p:cNvSpPr>
          <p:nvPr/>
        </p:nvSpPr>
        <p:spPr bwMode="auto">
          <a:xfrm>
            <a:off x="3732525" y="3306676"/>
            <a:ext cx="158344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Managed Cache</a:t>
            </a:r>
            <a:endParaRPr lang="en-US" dirty="0">
              <a:solidFill>
                <a:srgbClr val="FFFFFF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43" name="Rectangle 59"/>
          <p:cNvSpPr>
            <a:spLocks/>
          </p:cNvSpPr>
          <p:nvPr/>
        </p:nvSpPr>
        <p:spPr bwMode="auto">
          <a:xfrm>
            <a:off x="3004804" y="4723186"/>
            <a:ext cx="1199903" cy="27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"/>
                <a:ea typeface="Lucida Grande" charset="0"/>
                <a:cs typeface="Lucida Grande" charset="0"/>
                <a:sym typeface="Lucida Grande" charset="0"/>
              </a:rPr>
              <a:t>Disk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" y="3609201"/>
            <a:ext cx="107358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To other node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98463" y="2769754"/>
            <a:ext cx="24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Couchbase Server Node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119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1342 L -0.00087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96296E-6 L 0.02274 -0.11297 L 0.02274 -0.30394 " pathEditMode="relative" ptsTypes="A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44618" y="5961344"/>
            <a:ext cx="2120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all" dirty="0" smtClean="0">
                <a:solidFill>
                  <a:prstClr val="black"/>
                </a:solidFill>
                <a:latin typeface="Calibri"/>
              </a:rPr>
              <a:t>Couchbase Server  Cluster</a:t>
            </a:r>
          </a:p>
        </p:txBody>
      </p:sp>
      <p:sp>
        <p:nvSpPr>
          <p:cNvPr id="8" name="Title 47"/>
          <p:cNvSpPr>
            <a:spLocks noGrp="1"/>
          </p:cNvSpPr>
          <p:nvPr>
            <p:ph type="title"/>
          </p:nvPr>
        </p:nvSpPr>
        <p:spPr>
          <a:xfrm>
            <a:off x="457200" y="304801"/>
            <a:ext cx="8229600" cy="838296"/>
          </a:xfrm>
        </p:spPr>
        <p:txBody>
          <a:bodyPr/>
          <a:lstStyle/>
          <a:p>
            <a:r>
              <a:rPr lang="en-US" dirty="0" smtClean="0"/>
              <a:t>Basic Operation</a:t>
            </a:r>
            <a:endParaRPr lang="en-US" dirty="0"/>
          </a:p>
        </p:txBody>
      </p:sp>
      <p:sp>
        <p:nvSpPr>
          <p:cNvPr id="9" name="Content Placeholder 48"/>
          <p:cNvSpPr>
            <a:spLocks noGrp="1"/>
          </p:cNvSpPr>
          <p:nvPr>
            <p:ph idx="1"/>
          </p:nvPr>
        </p:nvSpPr>
        <p:spPr>
          <a:xfrm>
            <a:off x="5724525" y="2269632"/>
            <a:ext cx="2962275" cy="32924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marL="174625" indent="-17462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1400" b="1" dirty="0">
                <a:effectLst/>
              </a:rPr>
              <a:t>Docs distributed evenly across servers </a:t>
            </a:r>
          </a:p>
          <a:p>
            <a:pPr marL="174625" indent="-17462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1400" b="1" dirty="0">
                <a:effectLst/>
              </a:rPr>
              <a:t>Each server stores both active and replica docs</a:t>
            </a:r>
          </a:p>
          <a:p>
            <a:pPr marL="179388" lvl="1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1400" b="0" dirty="0" smtClean="0">
                <a:effectLst/>
              </a:rPr>
              <a:t>Only </a:t>
            </a:r>
            <a:r>
              <a:rPr lang="en-US" sz="1400" b="0" dirty="0">
                <a:effectLst/>
              </a:rPr>
              <a:t>one server active at a time</a:t>
            </a:r>
          </a:p>
          <a:p>
            <a:pPr marL="174625" indent="-17462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1400" b="1" dirty="0">
                <a:effectLst/>
              </a:rPr>
              <a:t>Client library provides app with simple interface to database</a:t>
            </a:r>
          </a:p>
          <a:p>
            <a:pPr marL="174625" indent="-17462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1400" b="1" dirty="0">
                <a:effectLst/>
              </a:rPr>
              <a:t>Cluster map provides map </a:t>
            </a:r>
            <a:br>
              <a:rPr lang="en-US" sz="1400" b="1" dirty="0">
                <a:effectLst/>
              </a:rPr>
            </a:br>
            <a:r>
              <a:rPr lang="en-US" sz="1400" b="1" dirty="0">
                <a:effectLst/>
              </a:rPr>
              <a:t>to which server doc is on</a:t>
            </a:r>
          </a:p>
          <a:p>
            <a:pPr marL="179388" lvl="1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1400" b="0" dirty="0" smtClean="0">
                <a:effectLst/>
              </a:rPr>
              <a:t>App </a:t>
            </a:r>
            <a:r>
              <a:rPr lang="en-US" sz="1400" b="0" dirty="0">
                <a:effectLst/>
              </a:rPr>
              <a:t>never needs to know</a:t>
            </a:r>
          </a:p>
          <a:p>
            <a:pPr marL="174625" indent="-17462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1400" b="1" dirty="0">
                <a:effectLst/>
              </a:rPr>
              <a:t>App reads, writes, updates docs</a:t>
            </a:r>
          </a:p>
          <a:p>
            <a:pPr marL="174625" indent="-17462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1400" b="1" dirty="0">
                <a:effectLst/>
              </a:rPr>
              <a:t>Multiple app servers can access same document at same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54582" y="2349479"/>
            <a:ext cx="1597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 b="1" cap="all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9BBB59"/>
                </a:solidFill>
                <a:latin typeface="Calibri"/>
              </a:rPr>
              <a:t>READ/WRITE/UPDATE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4671" y="2819637"/>
            <a:ext cx="1219201" cy="3135587"/>
          </a:xfrm>
          <a:prstGeom prst="rect">
            <a:avLst/>
          </a:prstGeom>
          <a:solidFill>
            <a:srgbClr val="79797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t"/>
          <a:lstStyle/>
          <a:p>
            <a:pPr algn="ctr"/>
            <a:endParaRPr lang="en-US" sz="1000" b="1" cap="all" dirty="0">
              <a:solidFill>
                <a:srgbClr val="FFFFFF"/>
              </a:solidFill>
              <a:latin typeface="Calibri"/>
            </a:endParaRPr>
          </a:p>
          <a:p>
            <a:pPr algn="ctr"/>
            <a:endParaRPr lang="en-US" sz="1000" b="1" cap="all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7679" y="3043012"/>
            <a:ext cx="1106940" cy="1426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cap="all" dirty="0">
                <a:solidFill>
                  <a:schemeClr val="tx1"/>
                </a:solidFill>
                <a:latin typeface="Calibri"/>
              </a:rPr>
              <a:t>Active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22286" y="3277690"/>
            <a:ext cx="445677" cy="353823"/>
            <a:chOff x="805861" y="3931213"/>
            <a:chExt cx="445677" cy="353823"/>
          </a:xfrm>
        </p:grpSpPr>
        <p:grpSp>
          <p:nvGrpSpPr>
            <p:cNvPr id="15" name="Group 14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2D7E9B"/>
                  </a:solidFill>
                  <a:latin typeface="Calibri"/>
                </a:rPr>
                <a:t>Doc 5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2286" y="3646289"/>
            <a:ext cx="445677" cy="353823"/>
            <a:chOff x="805861" y="3931213"/>
            <a:chExt cx="445677" cy="353823"/>
          </a:xfrm>
        </p:grpSpPr>
        <p:grpSp>
          <p:nvGrpSpPr>
            <p:cNvPr id="20" name="Group 19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22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2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21543" y="3277690"/>
            <a:ext cx="445677" cy="353823"/>
            <a:chOff x="1390346" y="3931213"/>
            <a:chExt cx="445677" cy="353823"/>
          </a:xfrm>
        </p:grpSpPr>
        <p:grpSp>
          <p:nvGrpSpPr>
            <p:cNvPr id="25" name="Group 24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27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8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4F81BD"/>
                  </a:solidFill>
                  <a:latin typeface="Calibri"/>
                </a:rPr>
                <a:t>Doc</a:t>
              </a:r>
              <a:endParaRPr lang="en-US" sz="1050" b="1" dirty="0">
                <a:solidFill>
                  <a:srgbClr val="4F81BD"/>
                </a:solidFill>
                <a:latin typeface="Calibri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21543" y="3646289"/>
            <a:ext cx="445677" cy="353823"/>
            <a:chOff x="1390346" y="3931213"/>
            <a:chExt cx="445677" cy="353823"/>
          </a:xfrm>
        </p:grpSpPr>
        <p:grpSp>
          <p:nvGrpSpPr>
            <p:cNvPr id="30" name="Group 29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32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3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4F81BD"/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21543" y="4023255"/>
            <a:ext cx="445677" cy="353823"/>
            <a:chOff x="1390346" y="3931213"/>
            <a:chExt cx="445677" cy="353823"/>
          </a:xfrm>
        </p:grpSpPr>
        <p:grpSp>
          <p:nvGrpSpPr>
            <p:cNvPr id="35" name="Group 34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37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4F81BD"/>
                  </a:solidFill>
                  <a:latin typeface="Calibri"/>
                </a:rPr>
                <a:t>Doc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61297" y="2798187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cap="all" dirty="0" smtClean="0">
                <a:solidFill>
                  <a:prstClr val="white"/>
                </a:solidFill>
                <a:latin typeface="Calibri"/>
              </a:rPr>
              <a:t>Server 1</a:t>
            </a:r>
          </a:p>
        </p:txBody>
      </p:sp>
      <p:cxnSp>
        <p:nvCxnSpPr>
          <p:cNvPr id="40" name="Straight Connector 39"/>
          <p:cNvCxnSpPr>
            <a:stCxn id="18" idx="8"/>
            <a:endCxn id="204" idx="2"/>
          </p:cNvCxnSpPr>
          <p:nvPr/>
        </p:nvCxnSpPr>
        <p:spPr>
          <a:xfrm flipV="1">
            <a:off x="1054340" y="2236827"/>
            <a:ext cx="370087" cy="1055444"/>
          </a:xfrm>
          <a:prstGeom prst="line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055040" y="2819637"/>
            <a:ext cx="1219201" cy="3135587"/>
          </a:xfrm>
          <a:prstGeom prst="rect">
            <a:avLst/>
          </a:prstGeom>
          <a:solidFill>
            <a:srgbClr val="79797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t"/>
          <a:lstStyle/>
          <a:p>
            <a:pPr algn="ctr"/>
            <a:endParaRPr lang="en-US" sz="1000" b="1" cap="all" dirty="0">
              <a:solidFill>
                <a:schemeClr val="tx1"/>
              </a:solidFill>
              <a:latin typeface="Calibri"/>
            </a:endParaRPr>
          </a:p>
          <a:p>
            <a:pPr algn="ctr"/>
            <a:endParaRPr lang="en-US" sz="1000" b="1" cap="all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108883" y="3043012"/>
            <a:ext cx="1106940" cy="1426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cap="all" dirty="0">
                <a:solidFill>
                  <a:schemeClr val="tx1"/>
                </a:solidFill>
                <a:latin typeface="Calibri"/>
              </a:rPr>
              <a:t>Active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93490" y="3277690"/>
            <a:ext cx="445677" cy="353823"/>
            <a:chOff x="805861" y="3931213"/>
            <a:chExt cx="445677" cy="353823"/>
          </a:xfrm>
        </p:grpSpPr>
        <p:grpSp>
          <p:nvGrpSpPr>
            <p:cNvPr id="44" name="Group 43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4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4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193490" y="3646289"/>
            <a:ext cx="445677" cy="353823"/>
            <a:chOff x="805861" y="3931213"/>
            <a:chExt cx="445677" cy="353823"/>
          </a:xfrm>
        </p:grpSpPr>
        <p:grpSp>
          <p:nvGrpSpPr>
            <p:cNvPr id="49" name="Group 48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7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692747" y="3277690"/>
            <a:ext cx="445677" cy="353823"/>
            <a:chOff x="1390346" y="3931213"/>
            <a:chExt cx="445677" cy="353823"/>
          </a:xfrm>
        </p:grpSpPr>
        <p:grpSp>
          <p:nvGrpSpPr>
            <p:cNvPr id="54" name="Group 5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5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4F81BD"/>
                  </a:solidFill>
                  <a:latin typeface="Calibri"/>
                </a:rPr>
                <a:t>Doc</a:t>
              </a:r>
              <a:endParaRPr lang="en-US" sz="1050" b="1" dirty="0">
                <a:solidFill>
                  <a:srgbClr val="4F81BD"/>
                </a:solidFill>
                <a:latin typeface="Calibri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92747" y="3646289"/>
            <a:ext cx="445677" cy="353823"/>
            <a:chOff x="1390346" y="3931213"/>
            <a:chExt cx="445677" cy="353823"/>
          </a:xfrm>
        </p:grpSpPr>
        <p:grpSp>
          <p:nvGrpSpPr>
            <p:cNvPr id="59" name="Group 58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61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2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4F81BD"/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692747" y="4023255"/>
            <a:ext cx="445677" cy="353823"/>
            <a:chOff x="1390346" y="3931213"/>
            <a:chExt cx="445677" cy="353823"/>
          </a:xfrm>
        </p:grpSpPr>
        <p:grpSp>
          <p:nvGrpSpPr>
            <p:cNvPr id="64" name="Group 6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6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4F81BD"/>
                  </a:solidFill>
                  <a:latin typeface="Calibri"/>
                </a:rPr>
                <a:t>Doc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322238" y="2798187"/>
            <a:ext cx="684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cap="all" dirty="0" smtClean="0">
                <a:solidFill>
                  <a:prstClr val="white"/>
                </a:solidFill>
                <a:latin typeface="Calibri"/>
              </a:rPr>
              <a:t>Server 2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193490" y="4023255"/>
            <a:ext cx="445677" cy="353823"/>
            <a:chOff x="805861" y="3931213"/>
            <a:chExt cx="445677" cy="353823"/>
          </a:xfrm>
        </p:grpSpPr>
        <p:grpSp>
          <p:nvGrpSpPr>
            <p:cNvPr id="70" name="Group 69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72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3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8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578687" y="2819637"/>
            <a:ext cx="1219201" cy="3135587"/>
          </a:xfrm>
          <a:prstGeom prst="rect">
            <a:avLst/>
          </a:prstGeom>
          <a:solidFill>
            <a:srgbClr val="79797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t"/>
          <a:lstStyle/>
          <a:p>
            <a:pPr algn="ctr"/>
            <a:endParaRPr lang="en-US" sz="1000" b="1" cap="all" dirty="0">
              <a:solidFill>
                <a:srgbClr val="FFFFFF"/>
              </a:solidFill>
              <a:latin typeface="Calibri"/>
            </a:endParaRPr>
          </a:p>
          <a:p>
            <a:pPr algn="ctr"/>
            <a:endParaRPr lang="en-US" sz="1000" b="1" cap="all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35860" y="3043012"/>
            <a:ext cx="1106940" cy="1426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cap="all" dirty="0">
                <a:solidFill>
                  <a:schemeClr val="tx1"/>
                </a:solidFill>
                <a:latin typeface="Calibri"/>
              </a:rPr>
              <a:t>Active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3720467" y="3277690"/>
            <a:ext cx="445677" cy="353823"/>
            <a:chOff x="805861" y="3931213"/>
            <a:chExt cx="445677" cy="353823"/>
          </a:xfrm>
        </p:grpSpPr>
        <p:grpSp>
          <p:nvGrpSpPr>
            <p:cNvPr id="77" name="Group 76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79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0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1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20467" y="3646289"/>
            <a:ext cx="445677" cy="353823"/>
            <a:chOff x="805861" y="3931213"/>
            <a:chExt cx="445677" cy="353823"/>
          </a:xfrm>
        </p:grpSpPr>
        <p:grpSp>
          <p:nvGrpSpPr>
            <p:cNvPr id="82" name="Group 81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8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5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2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219724" y="3277690"/>
            <a:ext cx="445677" cy="353823"/>
            <a:chOff x="1390346" y="3931213"/>
            <a:chExt cx="445677" cy="353823"/>
          </a:xfrm>
        </p:grpSpPr>
        <p:grpSp>
          <p:nvGrpSpPr>
            <p:cNvPr id="87" name="Group 86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89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0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4F81BD"/>
                  </a:solidFill>
                  <a:latin typeface="Calibri"/>
                </a:rPr>
                <a:t>Doc</a:t>
              </a:r>
              <a:endParaRPr lang="en-US" sz="1050" b="1" dirty="0">
                <a:solidFill>
                  <a:srgbClr val="4F81BD"/>
                </a:solidFill>
                <a:latin typeface="Calibri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219724" y="3646289"/>
            <a:ext cx="445677" cy="353823"/>
            <a:chOff x="1390346" y="3931213"/>
            <a:chExt cx="445677" cy="353823"/>
          </a:xfrm>
        </p:grpSpPr>
        <p:grpSp>
          <p:nvGrpSpPr>
            <p:cNvPr id="92" name="Group 91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9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5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4F81BD"/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219724" y="4023255"/>
            <a:ext cx="445677" cy="353823"/>
            <a:chOff x="1390346" y="3931213"/>
            <a:chExt cx="445677" cy="353823"/>
          </a:xfrm>
        </p:grpSpPr>
        <p:grpSp>
          <p:nvGrpSpPr>
            <p:cNvPr id="97" name="Group 96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99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0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1390347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50" b="1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4F81BD"/>
                  </a:solidFill>
                  <a:latin typeface="Calibri"/>
                </a:rPr>
                <a:t>Doc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37679" y="4492208"/>
            <a:ext cx="4205121" cy="1412664"/>
            <a:chOff x="729380" y="4495800"/>
            <a:chExt cx="4205121" cy="1412664"/>
          </a:xfrm>
        </p:grpSpPr>
        <p:sp>
          <p:nvSpPr>
            <p:cNvPr id="102" name="Rectangle 101"/>
            <p:cNvSpPr/>
            <p:nvPr/>
          </p:nvSpPr>
          <p:spPr>
            <a:xfrm>
              <a:off x="729380" y="4495800"/>
              <a:ext cx="1106940" cy="1412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prstDash val="sysDash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cap="all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</a:rPr>
                <a:t>REPLICA</a:t>
              </a: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810657" y="4751898"/>
              <a:ext cx="445677" cy="353823"/>
              <a:chOff x="805861" y="3931213"/>
              <a:chExt cx="445677" cy="353823"/>
            </a:xfrm>
          </p:grpSpPr>
          <p:grpSp>
            <p:nvGrpSpPr>
              <p:cNvPr id="191" name="Group 190"/>
              <p:cNvGrpSpPr/>
              <p:nvPr/>
            </p:nvGrpSpPr>
            <p:grpSpPr>
              <a:xfrm rot="16200000">
                <a:off x="851788" y="3885286"/>
                <a:ext cx="353823" cy="445677"/>
                <a:chOff x="6103938" y="2111375"/>
                <a:chExt cx="1363662" cy="1717675"/>
              </a:xfrm>
            </p:grpSpPr>
            <p:sp>
              <p:nvSpPr>
                <p:cNvPr id="193" name="Freeform 13"/>
                <p:cNvSpPr>
                  <a:spLocks/>
                </p:cNvSpPr>
                <p:nvPr/>
              </p:nvSpPr>
              <p:spPr bwMode="auto">
                <a:xfrm>
                  <a:off x="6156325" y="2163763"/>
                  <a:ext cx="1270000" cy="1612900"/>
                </a:xfrm>
                <a:custGeom>
                  <a:avLst/>
                  <a:gdLst>
                    <a:gd name="T0" fmla="*/ 800 w 800"/>
                    <a:gd name="T1" fmla="*/ 1016 h 1016"/>
                    <a:gd name="T2" fmla="*/ 0 w 800"/>
                    <a:gd name="T3" fmla="*/ 1016 h 1016"/>
                    <a:gd name="T4" fmla="*/ 0 w 800"/>
                    <a:gd name="T5" fmla="*/ 0 h 1016"/>
                    <a:gd name="T6" fmla="*/ 640 w 800"/>
                    <a:gd name="T7" fmla="*/ 0 h 1016"/>
                    <a:gd name="T8" fmla="*/ 800 w 800"/>
                    <a:gd name="T9" fmla="*/ 156 h 1016"/>
                    <a:gd name="T10" fmla="*/ 800 w 800"/>
                    <a:gd name="T11" fmla="*/ 1016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0" h="1016">
                      <a:moveTo>
                        <a:pt x="800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640" y="0"/>
                      </a:lnTo>
                      <a:lnTo>
                        <a:pt x="800" y="156"/>
                      </a:lnTo>
                      <a:lnTo>
                        <a:pt x="800" y="10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9BBB59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194" name="Freeform 14"/>
                <p:cNvSpPr>
                  <a:spLocks noEditPoints="1"/>
                </p:cNvSpPr>
                <p:nvPr/>
              </p:nvSpPr>
              <p:spPr bwMode="auto">
                <a:xfrm>
                  <a:off x="6103938" y="2111375"/>
                  <a:ext cx="1363662" cy="1717675"/>
                </a:xfrm>
                <a:custGeom>
                  <a:avLst/>
                  <a:gdLst>
                    <a:gd name="T0" fmla="*/ 284 w 364"/>
                    <a:gd name="T1" fmla="*/ 0 h 458"/>
                    <a:gd name="T2" fmla="*/ 0 w 364"/>
                    <a:gd name="T3" fmla="*/ 0 h 458"/>
                    <a:gd name="T4" fmla="*/ 0 w 364"/>
                    <a:gd name="T5" fmla="*/ 444 h 458"/>
                    <a:gd name="T6" fmla="*/ 14 w 364"/>
                    <a:gd name="T7" fmla="*/ 458 h 458"/>
                    <a:gd name="T8" fmla="*/ 349 w 364"/>
                    <a:gd name="T9" fmla="*/ 458 h 458"/>
                    <a:gd name="T10" fmla="*/ 364 w 364"/>
                    <a:gd name="T11" fmla="*/ 444 h 458"/>
                    <a:gd name="T12" fmla="*/ 364 w 364"/>
                    <a:gd name="T13" fmla="*/ 78 h 458"/>
                    <a:gd name="T14" fmla="*/ 284 w 364"/>
                    <a:gd name="T15" fmla="*/ 0 h 458"/>
                    <a:gd name="T16" fmla="*/ 349 w 364"/>
                    <a:gd name="T17" fmla="*/ 444 h 458"/>
                    <a:gd name="T18" fmla="*/ 14 w 364"/>
                    <a:gd name="T19" fmla="*/ 444 h 458"/>
                    <a:gd name="T20" fmla="*/ 14 w 364"/>
                    <a:gd name="T21" fmla="*/ 14 h 458"/>
                    <a:gd name="T22" fmla="*/ 276 w 364"/>
                    <a:gd name="T23" fmla="*/ 14 h 458"/>
                    <a:gd name="T24" fmla="*/ 276 w 364"/>
                    <a:gd name="T25" fmla="*/ 85 h 458"/>
                    <a:gd name="T26" fmla="*/ 349 w 364"/>
                    <a:gd name="T27" fmla="*/ 85 h 458"/>
                    <a:gd name="T28" fmla="*/ 349 w 364"/>
                    <a:gd name="T29" fmla="*/ 444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4" h="458">
                      <a:moveTo>
                        <a:pt x="28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0" y="452"/>
                        <a:pt x="6" y="458"/>
                        <a:pt x="14" y="458"/>
                      </a:cubicBezTo>
                      <a:cubicBezTo>
                        <a:pt x="349" y="458"/>
                        <a:pt x="349" y="458"/>
                        <a:pt x="349" y="458"/>
                      </a:cubicBezTo>
                      <a:cubicBezTo>
                        <a:pt x="357" y="458"/>
                        <a:pt x="364" y="452"/>
                        <a:pt x="364" y="444"/>
                      </a:cubicBezTo>
                      <a:cubicBezTo>
                        <a:pt x="364" y="78"/>
                        <a:pt x="364" y="78"/>
                        <a:pt x="364" y="78"/>
                      </a:cubicBezTo>
                      <a:lnTo>
                        <a:pt x="284" y="0"/>
                      </a:lnTo>
                      <a:close/>
                      <a:moveTo>
                        <a:pt x="349" y="444"/>
                      </a:moveTo>
                      <a:cubicBezTo>
                        <a:pt x="14" y="444"/>
                        <a:pt x="14" y="444"/>
                        <a:pt x="14" y="44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6" y="14"/>
                        <a:pt x="276" y="14"/>
                        <a:pt x="276" y="14"/>
                      </a:cubicBezTo>
                      <a:cubicBezTo>
                        <a:pt x="276" y="85"/>
                        <a:pt x="276" y="85"/>
                        <a:pt x="276" y="85"/>
                      </a:cubicBezTo>
                      <a:cubicBezTo>
                        <a:pt x="349" y="85"/>
                        <a:pt x="349" y="85"/>
                        <a:pt x="349" y="85"/>
                      </a:cubicBezTo>
                      <a:lnTo>
                        <a:pt x="349" y="444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56078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9BBB59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</p:grpSp>
          <p:sp>
            <p:nvSpPr>
              <p:cNvPr id="192" name="TextBox 191"/>
              <p:cNvSpPr txBox="1"/>
              <p:nvPr/>
            </p:nvSpPr>
            <p:spPr>
              <a:xfrm>
                <a:off x="805862" y="3999449"/>
                <a:ext cx="432084" cy="25391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050" b="1" dirty="0" smtClean="0">
                    <a:solidFill>
                      <a:prstClr val="white">
                        <a:lumMod val="75000"/>
                      </a:prstClr>
                    </a:solidFill>
                    <a:latin typeface="Calibri"/>
                  </a:rPr>
                  <a:t>Doc 4</a:t>
                </a:r>
                <a:endParaRPr lang="en-US" sz="1050" b="1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10658" y="5120498"/>
              <a:ext cx="445677" cy="353823"/>
              <a:chOff x="805862" y="3931214"/>
              <a:chExt cx="445677" cy="353823"/>
            </a:xfrm>
          </p:grpSpPr>
          <p:grpSp>
            <p:nvGrpSpPr>
              <p:cNvPr id="187" name="Group 186"/>
              <p:cNvGrpSpPr/>
              <p:nvPr/>
            </p:nvGrpSpPr>
            <p:grpSpPr>
              <a:xfrm rot="16200000">
                <a:off x="851789" y="3885287"/>
                <a:ext cx="353823" cy="445677"/>
                <a:chOff x="6103938" y="2111375"/>
                <a:chExt cx="1363662" cy="1717675"/>
              </a:xfrm>
            </p:grpSpPr>
            <p:sp>
              <p:nvSpPr>
                <p:cNvPr id="189" name="Freeform 13"/>
                <p:cNvSpPr>
                  <a:spLocks/>
                </p:cNvSpPr>
                <p:nvPr/>
              </p:nvSpPr>
              <p:spPr bwMode="auto">
                <a:xfrm>
                  <a:off x="6156325" y="2163763"/>
                  <a:ext cx="1270000" cy="1612900"/>
                </a:xfrm>
                <a:custGeom>
                  <a:avLst/>
                  <a:gdLst>
                    <a:gd name="T0" fmla="*/ 800 w 800"/>
                    <a:gd name="T1" fmla="*/ 1016 h 1016"/>
                    <a:gd name="T2" fmla="*/ 0 w 800"/>
                    <a:gd name="T3" fmla="*/ 1016 h 1016"/>
                    <a:gd name="T4" fmla="*/ 0 w 800"/>
                    <a:gd name="T5" fmla="*/ 0 h 1016"/>
                    <a:gd name="T6" fmla="*/ 640 w 800"/>
                    <a:gd name="T7" fmla="*/ 0 h 1016"/>
                    <a:gd name="T8" fmla="*/ 800 w 800"/>
                    <a:gd name="T9" fmla="*/ 156 h 1016"/>
                    <a:gd name="T10" fmla="*/ 800 w 800"/>
                    <a:gd name="T11" fmla="*/ 1016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0" h="1016">
                      <a:moveTo>
                        <a:pt x="800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640" y="0"/>
                      </a:lnTo>
                      <a:lnTo>
                        <a:pt x="800" y="156"/>
                      </a:lnTo>
                      <a:lnTo>
                        <a:pt x="800" y="10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9BBB59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190" name="Freeform 14"/>
                <p:cNvSpPr>
                  <a:spLocks noEditPoints="1"/>
                </p:cNvSpPr>
                <p:nvPr/>
              </p:nvSpPr>
              <p:spPr bwMode="auto">
                <a:xfrm>
                  <a:off x="6103938" y="2111375"/>
                  <a:ext cx="1363662" cy="1717675"/>
                </a:xfrm>
                <a:custGeom>
                  <a:avLst/>
                  <a:gdLst>
                    <a:gd name="T0" fmla="*/ 284 w 364"/>
                    <a:gd name="T1" fmla="*/ 0 h 458"/>
                    <a:gd name="T2" fmla="*/ 0 w 364"/>
                    <a:gd name="T3" fmla="*/ 0 h 458"/>
                    <a:gd name="T4" fmla="*/ 0 w 364"/>
                    <a:gd name="T5" fmla="*/ 444 h 458"/>
                    <a:gd name="T6" fmla="*/ 14 w 364"/>
                    <a:gd name="T7" fmla="*/ 458 h 458"/>
                    <a:gd name="T8" fmla="*/ 349 w 364"/>
                    <a:gd name="T9" fmla="*/ 458 h 458"/>
                    <a:gd name="T10" fmla="*/ 364 w 364"/>
                    <a:gd name="T11" fmla="*/ 444 h 458"/>
                    <a:gd name="T12" fmla="*/ 364 w 364"/>
                    <a:gd name="T13" fmla="*/ 78 h 458"/>
                    <a:gd name="T14" fmla="*/ 284 w 364"/>
                    <a:gd name="T15" fmla="*/ 0 h 458"/>
                    <a:gd name="T16" fmla="*/ 349 w 364"/>
                    <a:gd name="T17" fmla="*/ 444 h 458"/>
                    <a:gd name="T18" fmla="*/ 14 w 364"/>
                    <a:gd name="T19" fmla="*/ 444 h 458"/>
                    <a:gd name="T20" fmla="*/ 14 w 364"/>
                    <a:gd name="T21" fmla="*/ 14 h 458"/>
                    <a:gd name="T22" fmla="*/ 276 w 364"/>
                    <a:gd name="T23" fmla="*/ 14 h 458"/>
                    <a:gd name="T24" fmla="*/ 276 w 364"/>
                    <a:gd name="T25" fmla="*/ 85 h 458"/>
                    <a:gd name="T26" fmla="*/ 349 w 364"/>
                    <a:gd name="T27" fmla="*/ 85 h 458"/>
                    <a:gd name="T28" fmla="*/ 349 w 364"/>
                    <a:gd name="T29" fmla="*/ 444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4" h="458">
                      <a:moveTo>
                        <a:pt x="28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0" y="452"/>
                        <a:pt x="6" y="458"/>
                        <a:pt x="14" y="458"/>
                      </a:cubicBezTo>
                      <a:cubicBezTo>
                        <a:pt x="349" y="458"/>
                        <a:pt x="349" y="458"/>
                        <a:pt x="349" y="458"/>
                      </a:cubicBezTo>
                      <a:cubicBezTo>
                        <a:pt x="357" y="458"/>
                        <a:pt x="364" y="452"/>
                        <a:pt x="364" y="444"/>
                      </a:cubicBezTo>
                      <a:cubicBezTo>
                        <a:pt x="364" y="78"/>
                        <a:pt x="364" y="78"/>
                        <a:pt x="364" y="78"/>
                      </a:cubicBezTo>
                      <a:lnTo>
                        <a:pt x="284" y="0"/>
                      </a:lnTo>
                      <a:close/>
                      <a:moveTo>
                        <a:pt x="349" y="444"/>
                      </a:moveTo>
                      <a:cubicBezTo>
                        <a:pt x="14" y="444"/>
                        <a:pt x="14" y="444"/>
                        <a:pt x="14" y="44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6" y="14"/>
                        <a:pt x="276" y="14"/>
                        <a:pt x="276" y="14"/>
                      </a:cubicBezTo>
                      <a:cubicBezTo>
                        <a:pt x="276" y="85"/>
                        <a:pt x="276" y="85"/>
                        <a:pt x="276" y="85"/>
                      </a:cubicBezTo>
                      <a:cubicBezTo>
                        <a:pt x="349" y="85"/>
                        <a:pt x="349" y="85"/>
                        <a:pt x="349" y="85"/>
                      </a:cubicBezTo>
                      <a:lnTo>
                        <a:pt x="349" y="444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56078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9BBB59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</p:grpSp>
          <p:sp>
            <p:nvSpPr>
              <p:cNvPr id="188" name="TextBox 187"/>
              <p:cNvSpPr txBox="1"/>
              <p:nvPr/>
            </p:nvSpPr>
            <p:spPr>
              <a:xfrm>
                <a:off x="805862" y="3999449"/>
                <a:ext cx="432084" cy="25391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050" b="1" dirty="0">
                    <a:solidFill>
                      <a:prstClr val="white">
                        <a:lumMod val="75000"/>
                      </a:prstClr>
                    </a:solidFill>
                    <a:latin typeface="Calibri"/>
                  </a:rPr>
                  <a:t>Doc 1</a:t>
                </a: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810657" y="5497463"/>
              <a:ext cx="445677" cy="353823"/>
              <a:chOff x="805861" y="3931213"/>
              <a:chExt cx="445677" cy="353823"/>
            </a:xfrm>
          </p:grpSpPr>
          <p:grpSp>
            <p:nvGrpSpPr>
              <p:cNvPr id="183" name="Group 182"/>
              <p:cNvGrpSpPr/>
              <p:nvPr/>
            </p:nvGrpSpPr>
            <p:grpSpPr>
              <a:xfrm rot="16200000">
                <a:off x="851788" y="3885286"/>
                <a:ext cx="353823" cy="445677"/>
                <a:chOff x="6103938" y="2111375"/>
                <a:chExt cx="1363662" cy="1717675"/>
              </a:xfrm>
            </p:grpSpPr>
            <p:sp>
              <p:nvSpPr>
                <p:cNvPr id="185" name="Freeform 13"/>
                <p:cNvSpPr>
                  <a:spLocks/>
                </p:cNvSpPr>
                <p:nvPr/>
              </p:nvSpPr>
              <p:spPr bwMode="auto">
                <a:xfrm>
                  <a:off x="6156325" y="2163763"/>
                  <a:ext cx="1270000" cy="1612900"/>
                </a:xfrm>
                <a:custGeom>
                  <a:avLst/>
                  <a:gdLst>
                    <a:gd name="T0" fmla="*/ 800 w 800"/>
                    <a:gd name="T1" fmla="*/ 1016 h 1016"/>
                    <a:gd name="T2" fmla="*/ 0 w 800"/>
                    <a:gd name="T3" fmla="*/ 1016 h 1016"/>
                    <a:gd name="T4" fmla="*/ 0 w 800"/>
                    <a:gd name="T5" fmla="*/ 0 h 1016"/>
                    <a:gd name="T6" fmla="*/ 640 w 800"/>
                    <a:gd name="T7" fmla="*/ 0 h 1016"/>
                    <a:gd name="T8" fmla="*/ 800 w 800"/>
                    <a:gd name="T9" fmla="*/ 156 h 1016"/>
                    <a:gd name="T10" fmla="*/ 800 w 800"/>
                    <a:gd name="T11" fmla="*/ 1016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0" h="1016">
                      <a:moveTo>
                        <a:pt x="800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640" y="0"/>
                      </a:lnTo>
                      <a:lnTo>
                        <a:pt x="800" y="156"/>
                      </a:lnTo>
                      <a:lnTo>
                        <a:pt x="800" y="10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9BBB59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186" name="Freeform 14"/>
                <p:cNvSpPr>
                  <a:spLocks noEditPoints="1"/>
                </p:cNvSpPr>
                <p:nvPr/>
              </p:nvSpPr>
              <p:spPr bwMode="auto">
                <a:xfrm>
                  <a:off x="6103938" y="2111375"/>
                  <a:ext cx="1363662" cy="1717675"/>
                </a:xfrm>
                <a:custGeom>
                  <a:avLst/>
                  <a:gdLst>
                    <a:gd name="T0" fmla="*/ 284 w 364"/>
                    <a:gd name="T1" fmla="*/ 0 h 458"/>
                    <a:gd name="T2" fmla="*/ 0 w 364"/>
                    <a:gd name="T3" fmla="*/ 0 h 458"/>
                    <a:gd name="T4" fmla="*/ 0 w 364"/>
                    <a:gd name="T5" fmla="*/ 444 h 458"/>
                    <a:gd name="T6" fmla="*/ 14 w 364"/>
                    <a:gd name="T7" fmla="*/ 458 h 458"/>
                    <a:gd name="T8" fmla="*/ 349 w 364"/>
                    <a:gd name="T9" fmla="*/ 458 h 458"/>
                    <a:gd name="T10" fmla="*/ 364 w 364"/>
                    <a:gd name="T11" fmla="*/ 444 h 458"/>
                    <a:gd name="T12" fmla="*/ 364 w 364"/>
                    <a:gd name="T13" fmla="*/ 78 h 458"/>
                    <a:gd name="T14" fmla="*/ 284 w 364"/>
                    <a:gd name="T15" fmla="*/ 0 h 458"/>
                    <a:gd name="T16" fmla="*/ 349 w 364"/>
                    <a:gd name="T17" fmla="*/ 444 h 458"/>
                    <a:gd name="T18" fmla="*/ 14 w 364"/>
                    <a:gd name="T19" fmla="*/ 444 h 458"/>
                    <a:gd name="T20" fmla="*/ 14 w 364"/>
                    <a:gd name="T21" fmla="*/ 14 h 458"/>
                    <a:gd name="T22" fmla="*/ 276 w 364"/>
                    <a:gd name="T23" fmla="*/ 14 h 458"/>
                    <a:gd name="T24" fmla="*/ 276 w 364"/>
                    <a:gd name="T25" fmla="*/ 85 h 458"/>
                    <a:gd name="T26" fmla="*/ 349 w 364"/>
                    <a:gd name="T27" fmla="*/ 85 h 458"/>
                    <a:gd name="T28" fmla="*/ 349 w 364"/>
                    <a:gd name="T29" fmla="*/ 444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4" h="458">
                      <a:moveTo>
                        <a:pt x="28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0" y="452"/>
                        <a:pt x="6" y="458"/>
                        <a:pt x="14" y="458"/>
                      </a:cubicBezTo>
                      <a:cubicBezTo>
                        <a:pt x="349" y="458"/>
                        <a:pt x="349" y="458"/>
                        <a:pt x="349" y="458"/>
                      </a:cubicBezTo>
                      <a:cubicBezTo>
                        <a:pt x="357" y="458"/>
                        <a:pt x="364" y="452"/>
                        <a:pt x="364" y="444"/>
                      </a:cubicBezTo>
                      <a:cubicBezTo>
                        <a:pt x="364" y="78"/>
                        <a:pt x="364" y="78"/>
                        <a:pt x="364" y="78"/>
                      </a:cubicBezTo>
                      <a:lnTo>
                        <a:pt x="284" y="0"/>
                      </a:lnTo>
                      <a:close/>
                      <a:moveTo>
                        <a:pt x="349" y="444"/>
                      </a:moveTo>
                      <a:cubicBezTo>
                        <a:pt x="14" y="444"/>
                        <a:pt x="14" y="444"/>
                        <a:pt x="14" y="44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6" y="14"/>
                        <a:pt x="276" y="14"/>
                        <a:pt x="276" y="14"/>
                      </a:cubicBezTo>
                      <a:cubicBezTo>
                        <a:pt x="276" y="85"/>
                        <a:pt x="276" y="85"/>
                        <a:pt x="276" y="85"/>
                      </a:cubicBezTo>
                      <a:cubicBezTo>
                        <a:pt x="349" y="85"/>
                        <a:pt x="349" y="85"/>
                        <a:pt x="349" y="85"/>
                      </a:cubicBezTo>
                      <a:lnTo>
                        <a:pt x="349" y="444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56078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9BBB59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</p:grpSp>
          <p:sp>
            <p:nvSpPr>
              <p:cNvPr id="184" name="TextBox 183"/>
              <p:cNvSpPr txBox="1"/>
              <p:nvPr/>
            </p:nvSpPr>
            <p:spPr>
              <a:xfrm>
                <a:off x="805862" y="3999449"/>
                <a:ext cx="432084" cy="25391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050" b="1" dirty="0">
                    <a:solidFill>
                      <a:prstClr val="white">
                        <a:lumMod val="75000"/>
                      </a:prstClr>
                    </a:solidFill>
                    <a:latin typeface="Calibri"/>
                  </a:rPr>
                  <a:t>Doc 8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1309914" y="4751898"/>
              <a:ext cx="445677" cy="353823"/>
              <a:chOff x="1390346" y="3931213"/>
              <a:chExt cx="445677" cy="353823"/>
            </a:xfrm>
          </p:grpSpPr>
          <p:grpSp>
            <p:nvGrpSpPr>
              <p:cNvPr id="179" name="Group 178"/>
              <p:cNvGrpSpPr/>
              <p:nvPr/>
            </p:nvGrpSpPr>
            <p:grpSpPr>
              <a:xfrm rot="16200000">
                <a:off x="1436273" y="3885286"/>
                <a:ext cx="353823" cy="445677"/>
                <a:chOff x="6103938" y="2111375"/>
                <a:chExt cx="1363662" cy="1717675"/>
              </a:xfrm>
            </p:grpSpPr>
            <p:sp>
              <p:nvSpPr>
                <p:cNvPr id="181" name="Freeform 13"/>
                <p:cNvSpPr>
                  <a:spLocks/>
                </p:cNvSpPr>
                <p:nvPr/>
              </p:nvSpPr>
              <p:spPr bwMode="auto">
                <a:xfrm>
                  <a:off x="6156325" y="2163763"/>
                  <a:ext cx="1270000" cy="1612900"/>
                </a:xfrm>
                <a:custGeom>
                  <a:avLst/>
                  <a:gdLst>
                    <a:gd name="T0" fmla="*/ 800 w 800"/>
                    <a:gd name="T1" fmla="*/ 1016 h 1016"/>
                    <a:gd name="T2" fmla="*/ 0 w 800"/>
                    <a:gd name="T3" fmla="*/ 1016 h 1016"/>
                    <a:gd name="T4" fmla="*/ 0 w 800"/>
                    <a:gd name="T5" fmla="*/ 0 h 1016"/>
                    <a:gd name="T6" fmla="*/ 640 w 800"/>
                    <a:gd name="T7" fmla="*/ 0 h 1016"/>
                    <a:gd name="T8" fmla="*/ 800 w 800"/>
                    <a:gd name="T9" fmla="*/ 156 h 1016"/>
                    <a:gd name="T10" fmla="*/ 800 w 800"/>
                    <a:gd name="T11" fmla="*/ 1016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0" h="1016">
                      <a:moveTo>
                        <a:pt x="800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640" y="0"/>
                      </a:lnTo>
                      <a:lnTo>
                        <a:pt x="800" y="156"/>
                      </a:lnTo>
                      <a:lnTo>
                        <a:pt x="800" y="1016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79646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182" name="Freeform 14"/>
                <p:cNvSpPr>
                  <a:spLocks noEditPoints="1"/>
                </p:cNvSpPr>
                <p:nvPr/>
              </p:nvSpPr>
              <p:spPr bwMode="auto">
                <a:xfrm>
                  <a:off x="6103938" y="2111375"/>
                  <a:ext cx="1363662" cy="1717675"/>
                </a:xfrm>
                <a:custGeom>
                  <a:avLst/>
                  <a:gdLst>
                    <a:gd name="T0" fmla="*/ 284 w 364"/>
                    <a:gd name="T1" fmla="*/ 0 h 458"/>
                    <a:gd name="T2" fmla="*/ 0 w 364"/>
                    <a:gd name="T3" fmla="*/ 0 h 458"/>
                    <a:gd name="T4" fmla="*/ 0 w 364"/>
                    <a:gd name="T5" fmla="*/ 444 h 458"/>
                    <a:gd name="T6" fmla="*/ 14 w 364"/>
                    <a:gd name="T7" fmla="*/ 458 h 458"/>
                    <a:gd name="T8" fmla="*/ 349 w 364"/>
                    <a:gd name="T9" fmla="*/ 458 h 458"/>
                    <a:gd name="T10" fmla="*/ 364 w 364"/>
                    <a:gd name="T11" fmla="*/ 444 h 458"/>
                    <a:gd name="T12" fmla="*/ 364 w 364"/>
                    <a:gd name="T13" fmla="*/ 78 h 458"/>
                    <a:gd name="T14" fmla="*/ 284 w 364"/>
                    <a:gd name="T15" fmla="*/ 0 h 458"/>
                    <a:gd name="T16" fmla="*/ 349 w 364"/>
                    <a:gd name="T17" fmla="*/ 444 h 458"/>
                    <a:gd name="T18" fmla="*/ 14 w 364"/>
                    <a:gd name="T19" fmla="*/ 444 h 458"/>
                    <a:gd name="T20" fmla="*/ 14 w 364"/>
                    <a:gd name="T21" fmla="*/ 14 h 458"/>
                    <a:gd name="T22" fmla="*/ 276 w 364"/>
                    <a:gd name="T23" fmla="*/ 14 h 458"/>
                    <a:gd name="T24" fmla="*/ 276 w 364"/>
                    <a:gd name="T25" fmla="*/ 85 h 458"/>
                    <a:gd name="T26" fmla="*/ 349 w 364"/>
                    <a:gd name="T27" fmla="*/ 85 h 458"/>
                    <a:gd name="T28" fmla="*/ 349 w 364"/>
                    <a:gd name="T29" fmla="*/ 444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4" h="458">
                      <a:moveTo>
                        <a:pt x="28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0" y="452"/>
                        <a:pt x="6" y="458"/>
                        <a:pt x="14" y="458"/>
                      </a:cubicBezTo>
                      <a:cubicBezTo>
                        <a:pt x="349" y="458"/>
                        <a:pt x="349" y="458"/>
                        <a:pt x="349" y="458"/>
                      </a:cubicBezTo>
                      <a:cubicBezTo>
                        <a:pt x="357" y="458"/>
                        <a:pt x="364" y="452"/>
                        <a:pt x="364" y="444"/>
                      </a:cubicBezTo>
                      <a:cubicBezTo>
                        <a:pt x="364" y="78"/>
                        <a:pt x="364" y="78"/>
                        <a:pt x="364" y="78"/>
                      </a:cubicBezTo>
                      <a:lnTo>
                        <a:pt x="284" y="0"/>
                      </a:lnTo>
                      <a:close/>
                      <a:moveTo>
                        <a:pt x="349" y="444"/>
                      </a:moveTo>
                      <a:cubicBezTo>
                        <a:pt x="14" y="444"/>
                        <a:pt x="14" y="444"/>
                        <a:pt x="14" y="44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6" y="14"/>
                        <a:pt x="276" y="14"/>
                        <a:pt x="276" y="14"/>
                      </a:cubicBezTo>
                      <a:cubicBezTo>
                        <a:pt x="276" y="85"/>
                        <a:pt x="276" y="85"/>
                        <a:pt x="276" y="85"/>
                      </a:cubicBezTo>
                      <a:cubicBezTo>
                        <a:pt x="349" y="85"/>
                        <a:pt x="349" y="85"/>
                        <a:pt x="349" y="85"/>
                      </a:cubicBezTo>
                      <a:lnTo>
                        <a:pt x="349" y="444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  <a:alpha val="56078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79646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1390347" y="3999449"/>
                <a:ext cx="432084" cy="25391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en-US"/>
                </a:defPPr>
                <a:lvl1pPr algn="ctr">
                  <a:defRPr sz="1050" b="1">
                    <a:solidFill>
                      <a:schemeClr val="tx2">
                        <a:lumMod val="40000"/>
                        <a:lumOff val="60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rgbClr val="1F497D">
                        <a:lumMod val="40000"/>
                        <a:lumOff val="60000"/>
                      </a:srgbClr>
                    </a:solidFill>
                    <a:latin typeface="Calibri"/>
                  </a:rPr>
                  <a:t>Doc</a:t>
                </a: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309914" y="5120497"/>
              <a:ext cx="445677" cy="353823"/>
              <a:chOff x="1390346" y="3931213"/>
              <a:chExt cx="445677" cy="353823"/>
            </a:xfrm>
          </p:grpSpPr>
          <p:grpSp>
            <p:nvGrpSpPr>
              <p:cNvPr id="175" name="Group 174"/>
              <p:cNvGrpSpPr/>
              <p:nvPr/>
            </p:nvGrpSpPr>
            <p:grpSpPr>
              <a:xfrm rot="16200000">
                <a:off x="1436273" y="3885286"/>
                <a:ext cx="353823" cy="445677"/>
                <a:chOff x="6103938" y="2111375"/>
                <a:chExt cx="1363662" cy="1717675"/>
              </a:xfrm>
            </p:grpSpPr>
            <p:sp>
              <p:nvSpPr>
                <p:cNvPr id="177" name="Freeform 13"/>
                <p:cNvSpPr>
                  <a:spLocks/>
                </p:cNvSpPr>
                <p:nvPr/>
              </p:nvSpPr>
              <p:spPr bwMode="auto">
                <a:xfrm>
                  <a:off x="6156325" y="2163763"/>
                  <a:ext cx="1270000" cy="1612900"/>
                </a:xfrm>
                <a:custGeom>
                  <a:avLst/>
                  <a:gdLst>
                    <a:gd name="T0" fmla="*/ 800 w 800"/>
                    <a:gd name="T1" fmla="*/ 1016 h 1016"/>
                    <a:gd name="T2" fmla="*/ 0 w 800"/>
                    <a:gd name="T3" fmla="*/ 1016 h 1016"/>
                    <a:gd name="T4" fmla="*/ 0 w 800"/>
                    <a:gd name="T5" fmla="*/ 0 h 1016"/>
                    <a:gd name="T6" fmla="*/ 640 w 800"/>
                    <a:gd name="T7" fmla="*/ 0 h 1016"/>
                    <a:gd name="T8" fmla="*/ 800 w 800"/>
                    <a:gd name="T9" fmla="*/ 156 h 1016"/>
                    <a:gd name="T10" fmla="*/ 800 w 800"/>
                    <a:gd name="T11" fmla="*/ 1016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0" h="1016">
                      <a:moveTo>
                        <a:pt x="800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640" y="0"/>
                      </a:lnTo>
                      <a:lnTo>
                        <a:pt x="800" y="156"/>
                      </a:lnTo>
                      <a:lnTo>
                        <a:pt x="800" y="1016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79646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178" name="Freeform 14"/>
                <p:cNvSpPr>
                  <a:spLocks noEditPoints="1"/>
                </p:cNvSpPr>
                <p:nvPr/>
              </p:nvSpPr>
              <p:spPr bwMode="auto">
                <a:xfrm>
                  <a:off x="6103938" y="2111375"/>
                  <a:ext cx="1363662" cy="1717675"/>
                </a:xfrm>
                <a:custGeom>
                  <a:avLst/>
                  <a:gdLst>
                    <a:gd name="T0" fmla="*/ 284 w 364"/>
                    <a:gd name="T1" fmla="*/ 0 h 458"/>
                    <a:gd name="T2" fmla="*/ 0 w 364"/>
                    <a:gd name="T3" fmla="*/ 0 h 458"/>
                    <a:gd name="T4" fmla="*/ 0 w 364"/>
                    <a:gd name="T5" fmla="*/ 444 h 458"/>
                    <a:gd name="T6" fmla="*/ 14 w 364"/>
                    <a:gd name="T7" fmla="*/ 458 h 458"/>
                    <a:gd name="T8" fmla="*/ 349 w 364"/>
                    <a:gd name="T9" fmla="*/ 458 h 458"/>
                    <a:gd name="T10" fmla="*/ 364 w 364"/>
                    <a:gd name="T11" fmla="*/ 444 h 458"/>
                    <a:gd name="T12" fmla="*/ 364 w 364"/>
                    <a:gd name="T13" fmla="*/ 78 h 458"/>
                    <a:gd name="T14" fmla="*/ 284 w 364"/>
                    <a:gd name="T15" fmla="*/ 0 h 458"/>
                    <a:gd name="T16" fmla="*/ 349 w 364"/>
                    <a:gd name="T17" fmla="*/ 444 h 458"/>
                    <a:gd name="T18" fmla="*/ 14 w 364"/>
                    <a:gd name="T19" fmla="*/ 444 h 458"/>
                    <a:gd name="T20" fmla="*/ 14 w 364"/>
                    <a:gd name="T21" fmla="*/ 14 h 458"/>
                    <a:gd name="T22" fmla="*/ 276 w 364"/>
                    <a:gd name="T23" fmla="*/ 14 h 458"/>
                    <a:gd name="T24" fmla="*/ 276 w 364"/>
                    <a:gd name="T25" fmla="*/ 85 h 458"/>
                    <a:gd name="T26" fmla="*/ 349 w 364"/>
                    <a:gd name="T27" fmla="*/ 85 h 458"/>
                    <a:gd name="T28" fmla="*/ 349 w 364"/>
                    <a:gd name="T29" fmla="*/ 444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4" h="458">
                      <a:moveTo>
                        <a:pt x="28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0" y="452"/>
                        <a:pt x="6" y="458"/>
                        <a:pt x="14" y="458"/>
                      </a:cubicBezTo>
                      <a:cubicBezTo>
                        <a:pt x="349" y="458"/>
                        <a:pt x="349" y="458"/>
                        <a:pt x="349" y="458"/>
                      </a:cubicBezTo>
                      <a:cubicBezTo>
                        <a:pt x="357" y="458"/>
                        <a:pt x="364" y="452"/>
                        <a:pt x="364" y="444"/>
                      </a:cubicBezTo>
                      <a:cubicBezTo>
                        <a:pt x="364" y="78"/>
                        <a:pt x="364" y="78"/>
                        <a:pt x="364" y="78"/>
                      </a:cubicBezTo>
                      <a:lnTo>
                        <a:pt x="284" y="0"/>
                      </a:lnTo>
                      <a:close/>
                      <a:moveTo>
                        <a:pt x="349" y="444"/>
                      </a:moveTo>
                      <a:cubicBezTo>
                        <a:pt x="14" y="444"/>
                        <a:pt x="14" y="444"/>
                        <a:pt x="14" y="44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6" y="14"/>
                        <a:pt x="276" y="14"/>
                        <a:pt x="276" y="14"/>
                      </a:cubicBezTo>
                      <a:cubicBezTo>
                        <a:pt x="276" y="85"/>
                        <a:pt x="276" y="85"/>
                        <a:pt x="276" y="85"/>
                      </a:cubicBezTo>
                      <a:cubicBezTo>
                        <a:pt x="349" y="85"/>
                        <a:pt x="349" y="85"/>
                        <a:pt x="349" y="85"/>
                      </a:cubicBezTo>
                      <a:lnTo>
                        <a:pt x="349" y="444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  <a:alpha val="56078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79646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</p:grpSp>
          <p:sp>
            <p:nvSpPr>
              <p:cNvPr id="176" name="TextBox 175"/>
              <p:cNvSpPr txBox="1"/>
              <p:nvPr/>
            </p:nvSpPr>
            <p:spPr>
              <a:xfrm>
                <a:off x="1390347" y="3999449"/>
                <a:ext cx="432084" cy="25391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en-US"/>
                </a:defPPr>
                <a:lvl1pPr algn="ctr">
                  <a:defRPr sz="1050" b="1">
                    <a:solidFill>
                      <a:schemeClr val="tx2">
                        <a:lumMod val="40000"/>
                        <a:lumOff val="60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rgbClr val="1F497D">
                        <a:lumMod val="40000"/>
                        <a:lumOff val="60000"/>
                      </a:srgbClr>
                    </a:solidFill>
                    <a:latin typeface="Calibri"/>
                  </a:rPr>
                  <a:t>Doc</a:t>
                </a: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309914" y="5497463"/>
              <a:ext cx="445677" cy="353823"/>
              <a:chOff x="1390346" y="3931213"/>
              <a:chExt cx="445677" cy="353823"/>
            </a:xfrm>
          </p:grpSpPr>
          <p:grpSp>
            <p:nvGrpSpPr>
              <p:cNvPr id="171" name="Group 170"/>
              <p:cNvGrpSpPr/>
              <p:nvPr/>
            </p:nvGrpSpPr>
            <p:grpSpPr>
              <a:xfrm rot="16200000">
                <a:off x="1436273" y="3885286"/>
                <a:ext cx="353823" cy="445677"/>
                <a:chOff x="6103938" y="2111375"/>
                <a:chExt cx="1363662" cy="1717675"/>
              </a:xfrm>
            </p:grpSpPr>
            <p:sp>
              <p:nvSpPr>
                <p:cNvPr id="173" name="Freeform 13"/>
                <p:cNvSpPr>
                  <a:spLocks/>
                </p:cNvSpPr>
                <p:nvPr/>
              </p:nvSpPr>
              <p:spPr bwMode="auto">
                <a:xfrm>
                  <a:off x="6156325" y="2163763"/>
                  <a:ext cx="1270000" cy="1612900"/>
                </a:xfrm>
                <a:custGeom>
                  <a:avLst/>
                  <a:gdLst>
                    <a:gd name="T0" fmla="*/ 800 w 800"/>
                    <a:gd name="T1" fmla="*/ 1016 h 1016"/>
                    <a:gd name="T2" fmla="*/ 0 w 800"/>
                    <a:gd name="T3" fmla="*/ 1016 h 1016"/>
                    <a:gd name="T4" fmla="*/ 0 w 800"/>
                    <a:gd name="T5" fmla="*/ 0 h 1016"/>
                    <a:gd name="T6" fmla="*/ 640 w 800"/>
                    <a:gd name="T7" fmla="*/ 0 h 1016"/>
                    <a:gd name="T8" fmla="*/ 800 w 800"/>
                    <a:gd name="T9" fmla="*/ 156 h 1016"/>
                    <a:gd name="T10" fmla="*/ 800 w 800"/>
                    <a:gd name="T11" fmla="*/ 1016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0" h="1016">
                      <a:moveTo>
                        <a:pt x="800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640" y="0"/>
                      </a:lnTo>
                      <a:lnTo>
                        <a:pt x="800" y="156"/>
                      </a:lnTo>
                      <a:lnTo>
                        <a:pt x="800" y="1016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79646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174" name="Freeform 14"/>
                <p:cNvSpPr>
                  <a:spLocks noEditPoints="1"/>
                </p:cNvSpPr>
                <p:nvPr/>
              </p:nvSpPr>
              <p:spPr bwMode="auto">
                <a:xfrm>
                  <a:off x="6103938" y="2111375"/>
                  <a:ext cx="1363662" cy="1717675"/>
                </a:xfrm>
                <a:custGeom>
                  <a:avLst/>
                  <a:gdLst>
                    <a:gd name="T0" fmla="*/ 284 w 364"/>
                    <a:gd name="T1" fmla="*/ 0 h 458"/>
                    <a:gd name="T2" fmla="*/ 0 w 364"/>
                    <a:gd name="T3" fmla="*/ 0 h 458"/>
                    <a:gd name="T4" fmla="*/ 0 w 364"/>
                    <a:gd name="T5" fmla="*/ 444 h 458"/>
                    <a:gd name="T6" fmla="*/ 14 w 364"/>
                    <a:gd name="T7" fmla="*/ 458 h 458"/>
                    <a:gd name="T8" fmla="*/ 349 w 364"/>
                    <a:gd name="T9" fmla="*/ 458 h 458"/>
                    <a:gd name="T10" fmla="*/ 364 w 364"/>
                    <a:gd name="T11" fmla="*/ 444 h 458"/>
                    <a:gd name="T12" fmla="*/ 364 w 364"/>
                    <a:gd name="T13" fmla="*/ 78 h 458"/>
                    <a:gd name="T14" fmla="*/ 284 w 364"/>
                    <a:gd name="T15" fmla="*/ 0 h 458"/>
                    <a:gd name="T16" fmla="*/ 349 w 364"/>
                    <a:gd name="T17" fmla="*/ 444 h 458"/>
                    <a:gd name="T18" fmla="*/ 14 w 364"/>
                    <a:gd name="T19" fmla="*/ 444 h 458"/>
                    <a:gd name="T20" fmla="*/ 14 w 364"/>
                    <a:gd name="T21" fmla="*/ 14 h 458"/>
                    <a:gd name="T22" fmla="*/ 276 w 364"/>
                    <a:gd name="T23" fmla="*/ 14 h 458"/>
                    <a:gd name="T24" fmla="*/ 276 w 364"/>
                    <a:gd name="T25" fmla="*/ 85 h 458"/>
                    <a:gd name="T26" fmla="*/ 349 w 364"/>
                    <a:gd name="T27" fmla="*/ 85 h 458"/>
                    <a:gd name="T28" fmla="*/ 349 w 364"/>
                    <a:gd name="T29" fmla="*/ 444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4" h="458">
                      <a:moveTo>
                        <a:pt x="28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0" y="452"/>
                        <a:pt x="6" y="458"/>
                        <a:pt x="14" y="458"/>
                      </a:cubicBezTo>
                      <a:cubicBezTo>
                        <a:pt x="349" y="458"/>
                        <a:pt x="349" y="458"/>
                        <a:pt x="349" y="458"/>
                      </a:cubicBezTo>
                      <a:cubicBezTo>
                        <a:pt x="357" y="458"/>
                        <a:pt x="364" y="452"/>
                        <a:pt x="364" y="444"/>
                      </a:cubicBezTo>
                      <a:cubicBezTo>
                        <a:pt x="364" y="78"/>
                        <a:pt x="364" y="78"/>
                        <a:pt x="364" y="78"/>
                      </a:cubicBezTo>
                      <a:lnTo>
                        <a:pt x="284" y="0"/>
                      </a:lnTo>
                      <a:close/>
                      <a:moveTo>
                        <a:pt x="349" y="444"/>
                      </a:moveTo>
                      <a:cubicBezTo>
                        <a:pt x="14" y="444"/>
                        <a:pt x="14" y="444"/>
                        <a:pt x="14" y="44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6" y="14"/>
                        <a:pt x="276" y="14"/>
                        <a:pt x="276" y="14"/>
                      </a:cubicBezTo>
                      <a:cubicBezTo>
                        <a:pt x="276" y="85"/>
                        <a:pt x="276" y="85"/>
                        <a:pt x="276" y="85"/>
                      </a:cubicBezTo>
                      <a:cubicBezTo>
                        <a:pt x="349" y="85"/>
                        <a:pt x="349" y="85"/>
                        <a:pt x="349" y="85"/>
                      </a:cubicBezTo>
                      <a:lnTo>
                        <a:pt x="349" y="444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  <a:alpha val="56078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79646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1390347" y="3999449"/>
                <a:ext cx="432084" cy="25391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en-US"/>
                </a:defPPr>
                <a:lvl1pPr algn="ctr">
                  <a:defRPr sz="1050" b="1">
                    <a:solidFill>
                      <a:schemeClr val="tx2">
                        <a:lumMod val="40000"/>
                        <a:lumOff val="60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rgbClr val="1F497D">
                        <a:lumMod val="40000"/>
                        <a:lumOff val="60000"/>
                      </a:srgbClr>
                    </a:solidFill>
                    <a:latin typeface="Calibri"/>
                  </a:rPr>
                  <a:t>Doc</a:t>
                </a:r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2300584" y="4495800"/>
              <a:ext cx="1106940" cy="1412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prstDash val="sysDash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cap="all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</a:rPr>
                <a:t>REPLICA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2381861" y="4751898"/>
              <a:ext cx="445677" cy="353823"/>
              <a:chOff x="805861" y="3931213"/>
              <a:chExt cx="445677" cy="353823"/>
            </a:xfrm>
          </p:grpSpPr>
          <p:grpSp>
            <p:nvGrpSpPr>
              <p:cNvPr id="167" name="Group 166"/>
              <p:cNvGrpSpPr/>
              <p:nvPr/>
            </p:nvGrpSpPr>
            <p:grpSpPr>
              <a:xfrm rot="16200000">
                <a:off x="851788" y="3885286"/>
                <a:ext cx="353823" cy="445677"/>
                <a:chOff x="6103938" y="2111375"/>
                <a:chExt cx="1363662" cy="1717675"/>
              </a:xfrm>
            </p:grpSpPr>
            <p:sp>
              <p:nvSpPr>
                <p:cNvPr id="169" name="Freeform 13"/>
                <p:cNvSpPr>
                  <a:spLocks/>
                </p:cNvSpPr>
                <p:nvPr/>
              </p:nvSpPr>
              <p:spPr bwMode="auto">
                <a:xfrm>
                  <a:off x="6156325" y="2163763"/>
                  <a:ext cx="1270000" cy="1612900"/>
                </a:xfrm>
                <a:custGeom>
                  <a:avLst/>
                  <a:gdLst>
                    <a:gd name="T0" fmla="*/ 800 w 800"/>
                    <a:gd name="T1" fmla="*/ 1016 h 1016"/>
                    <a:gd name="T2" fmla="*/ 0 w 800"/>
                    <a:gd name="T3" fmla="*/ 1016 h 1016"/>
                    <a:gd name="T4" fmla="*/ 0 w 800"/>
                    <a:gd name="T5" fmla="*/ 0 h 1016"/>
                    <a:gd name="T6" fmla="*/ 640 w 800"/>
                    <a:gd name="T7" fmla="*/ 0 h 1016"/>
                    <a:gd name="T8" fmla="*/ 800 w 800"/>
                    <a:gd name="T9" fmla="*/ 156 h 1016"/>
                    <a:gd name="T10" fmla="*/ 800 w 800"/>
                    <a:gd name="T11" fmla="*/ 1016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0" h="1016">
                      <a:moveTo>
                        <a:pt x="800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640" y="0"/>
                      </a:lnTo>
                      <a:lnTo>
                        <a:pt x="800" y="156"/>
                      </a:lnTo>
                      <a:lnTo>
                        <a:pt x="800" y="10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9BBB59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170" name="Freeform 14"/>
                <p:cNvSpPr>
                  <a:spLocks noEditPoints="1"/>
                </p:cNvSpPr>
                <p:nvPr/>
              </p:nvSpPr>
              <p:spPr bwMode="auto">
                <a:xfrm>
                  <a:off x="6103938" y="2111375"/>
                  <a:ext cx="1363662" cy="1717675"/>
                </a:xfrm>
                <a:custGeom>
                  <a:avLst/>
                  <a:gdLst>
                    <a:gd name="T0" fmla="*/ 284 w 364"/>
                    <a:gd name="T1" fmla="*/ 0 h 458"/>
                    <a:gd name="T2" fmla="*/ 0 w 364"/>
                    <a:gd name="T3" fmla="*/ 0 h 458"/>
                    <a:gd name="T4" fmla="*/ 0 w 364"/>
                    <a:gd name="T5" fmla="*/ 444 h 458"/>
                    <a:gd name="T6" fmla="*/ 14 w 364"/>
                    <a:gd name="T7" fmla="*/ 458 h 458"/>
                    <a:gd name="T8" fmla="*/ 349 w 364"/>
                    <a:gd name="T9" fmla="*/ 458 h 458"/>
                    <a:gd name="T10" fmla="*/ 364 w 364"/>
                    <a:gd name="T11" fmla="*/ 444 h 458"/>
                    <a:gd name="T12" fmla="*/ 364 w 364"/>
                    <a:gd name="T13" fmla="*/ 78 h 458"/>
                    <a:gd name="T14" fmla="*/ 284 w 364"/>
                    <a:gd name="T15" fmla="*/ 0 h 458"/>
                    <a:gd name="T16" fmla="*/ 349 w 364"/>
                    <a:gd name="T17" fmla="*/ 444 h 458"/>
                    <a:gd name="T18" fmla="*/ 14 w 364"/>
                    <a:gd name="T19" fmla="*/ 444 h 458"/>
                    <a:gd name="T20" fmla="*/ 14 w 364"/>
                    <a:gd name="T21" fmla="*/ 14 h 458"/>
                    <a:gd name="T22" fmla="*/ 276 w 364"/>
                    <a:gd name="T23" fmla="*/ 14 h 458"/>
                    <a:gd name="T24" fmla="*/ 276 w 364"/>
                    <a:gd name="T25" fmla="*/ 85 h 458"/>
                    <a:gd name="T26" fmla="*/ 349 w 364"/>
                    <a:gd name="T27" fmla="*/ 85 h 458"/>
                    <a:gd name="T28" fmla="*/ 349 w 364"/>
                    <a:gd name="T29" fmla="*/ 444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4" h="458">
                      <a:moveTo>
                        <a:pt x="28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0" y="452"/>
                        <a:pt x="6" y="458"/>
                        <a:pt x="14" y="458"/>
                      </a:cubicBezTo>
                      <a:cubicBezTo>
                        <a:pt x="349" y="458"/>
                        <a:pt x="349" y="458"/>
                        <a:pt x="349" y="458"/>
                      </a:cubicBezTo>
                      <a:cubicBezTo>
                        <a:pt x="357" y="458"/>
                        <a:pt x="364" y="452"/>
                        <a:pt x="364" y="444"/>
                      </a:cubicBezTo>
                      <a:cubicBezTo>
                        <a:pt x="364" y="78"/>
                        <a:pt x="364" y="78"/>
                        <a:pt x="364" y="78"/>
                      </a:cubicBezTo>
                      <a:lnTo>
                        <a:pt x="284" y="0"/>
                      </a:lnTo>
                      <a:close/>
                      <a:moveTo>
                        <a:pt x="349" y="444"/>
                      </a:moveTo>
                      <a:cubicBezTo>
                        <a:pt x="14" y="444"/>
                        <a:pt x="14" y="444"/>
                        <a:pt x="14" y="44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6" y="14"/>
                        <a:pt x="276" y="14"/>
                        <a:pt x="276" y="14"/>
                      </a:cubicBezTo>
                      <a:cubicBezTo>
                        <a:pt x="276" y="85"/>
                        <a:pt x="276" y="85"/>
                        <a:pt x="276" y="85"/>
                      </a:cubicBezTo>
                      <a:cubicBezTo>
                        <a:pt x="349" y="85"/>
                        <a:pt x="349" y="85"/>
                        <a:pt x="349" y="85"/>
                      </a:cubicBezTo>
                      <a:lnTo>
                        <a:pt x="349" y="444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56078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9BBB59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805862" y="3999449"/>
                <a:ext cx="432084" cy="25391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050" b="1" dirty="0">
                    <a:solidFill>
                      <a:prstClr val="white">
                        <a:lumMod val="75000"/>
                      </a:prstClr>
                    </a:solidFill>
                    <a:latin typeface="Calibri"/>
                  </a:rPr>
                  <a:t>Doc 6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2381861" y="5120497"/>
              <a:ext cx="445677" cy="353823"/>
              <a:chOff x="805861" y="3931213"/>
              <a:chExt cx="445677" cy="353823"/>
            </a:xfrm>
          </p:grpSpPr>
          <p:grpSp>
            <p:nvGrpSpPr>
              <p:cNvPr id="163" name="Group 162"/>
              <p:cNvGrpSpPr/>
              <p:nvPr/>
            </p:nvGrpSpPr>
            <p:grpSpPr>
              <a:xfrm rot="16200000">
                <a:off x="851788" y="3885286"/>
                <a:ext cx="353823" cy="445677"/>
                <a:chOff x="6103938" y="2111375"/>
                <a:chExt cx="1363662" cy="1717675"/>
              </a:xfrm>
            </p:grpSpPr>
            <p:sp>
              <p:nvSpPr>
                <p:cNvPr id="165" name="Freeform 13"/>
                <p:cNvSpPr>
                  <a:spLocks/>
                </p:cNvSpPr>
                <p:nvPr/>
              </p:nvSpPr>
              <p:spPr bwMode="auto">
                <a:xfrm>
                  <a:off x="6156325" y="2163763"/>
                  <a:ext cx="1270000" cy="1612900"/>
                </a:xfrm>
                <a:custGeom>
                  <a:avLst/>
                  <a:gdLst>
                    <a:gd name="T0" fmla="*/ 800 w 800"/>
                    <a:gd name="T1" fmla="*/ 1016 h 1016"/>
                    <a:gd name="T2" fmla="*/ 0 w 800"/>
                    <a:gd name="T3" fmla="*/ 1016 h 1016"/>
                    <a:gd name="T4" fmla="*/ 0 w 800"/>
                    <a:gd name="T5" fmla="*/ 0 h 1016"/>
                    <a:gd name="T6" fmla="*/ 640 w 800"/>
                    <a:gd name="T7" fmla="*/ 0 h 1016"/>
                    <a:gd name="T8" fmla="*/ 800 w 800"/>
                    <a:gd name="T9" fmla="*/ 156 h 1016"/>
                    <a:gd name="T10" fmla="*/ 800 w 800"/>
                    <a:gd name="T11" fmla="*/ 1016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0" h="1016">
                      <a:moveTo>
                        <a:pt x="800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640" y="0"/>
                      </a:lnTo>
                      <a:lnTo>
                        <a:pt x="800" y="156"/>
                      </a:lnTo>
                      <a:lnTo>
                        <a:pt x="800" y="1016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79646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166" name="Freeform 14"/>
                <p:cNvSpPr>
                  <a:spLocks noEditPoints="1"/>
                </p:cNvSpPr>
                <p:nvPr/>
              </p:nvSpPr>
              <p:spPr bwMode="auto">
                <a:xfrm>
                  <a:off x="6103938" y="2111375"/>
                  <a:ext cx="1363662" cy="1717675"/>
                </a:xfrm>
                <a:custGeom>
                  <a:avLst/>
                  <a:gdLst>
                    <a:gd name="T0" fmla="*/ 284 w 364"/>
                    <a:gd name="T1" fmla="*/ 0 h 458"/>
                    <a:gd name="T2" fmla="*/ 0 w 364"/>
                    <a:gd name="T3" fmla="*/ 0 h 458"/>
                    <a:gd name="T4" fmla="*/ 0 w 364"/>
                    <a:gd name="T5" fmla="*/ 444 h 458"/>
                    <a:gd name="T6" fmla="*/ 14 w 364"/>
                    <a:gd name="T7" fmla="*/ 458 h 458"/>
                    <a:gd name="T8" fmla="*/ 349 w 364"/>
                    <a:gd name="T9" fmla="*/ 458 h 458"/>
                    <a:gd name="T10" fmla="*/ 364 w 364"/>
                    <a:gd name="T11" fmla="*/ 444 h 458"/>
                    <a:gd name="T12" fmla="*/ 364 w 364"/>
                    <a:gd name="T13" fmla="*/ 78 h 458"/>
                    <a:gd name="T14" fmla="*/ 284 w 364"/>
                    <a:gd name="T15" fmla="*/ 0 h 458"/>
                    <a:gd name="T16" fmla="*/ 349 w 364"/>
                    <a:gd name="T17" fmla="*/ 444 h 458"/>
                    <a:gd name="T18" fmla="*/ 14 w 364"/>
                    <a:gd name="T19" fmla="*/ 444 h 458"/>
                    <a:gd name="T20" fmla="*/ 14 w 364"/>
                    <a:gd name="T21" fmla="*/ 14 h 458"/>
                    <a:gd name="T22" fmla="*/ 276 w 364"/>
                    <a:gd name="T23" fmla="*/ 14 h 458"/>
                    <a:gd name="T24" fmla="*/ 276 w 364"/>
                    <a:gd name="T25" fmla="*/ 85 h 458"/>
                    <a:gd name="T26" fmla="*/ 349 w 364"/>
                    <a:gd name="T27" fmla="*/ 85 h 458"/>
                    <a:gd name="T28" fmla="*/ 349 w 364"/>
                    <a:gd name="T29" fmla="*/ 444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4" h="458">
                      <a:moveTo>
                        <a:pt x="28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0" y="452"/>
                        <a:pt x="6" y="458"/>
                        <a:pt x="14" y="458"/>
                      </a:cubicBezTo>
                      <a:cubicBezTo>
                        <a:pt x="349" y="458"/>
                        <a:pt x="349" y="458"/>
                        <a:pt x="349" y="458"/>
                      </a:cubicBezTo>
                      <a:cubicBezTo>
                        <a:pt x="357" y="458"/>
                        <a:pt x="364" y="452"/>
                        <a:pt x="364" y="444"/>
                      </a:cubicBezTo>
                      <a:cubicBezTo>
                        <a:pt x="364" y="78"/>
                        <a:pt x="364" y="78"/>
                        <a:pt x="364" y="78"/>
                      </a:cubicBezTo>
                      <a:lnTo>
                        <a:pt x="284" y="0"/>
                      </a:lnTo>
                      <a:close/>
                      <a:moveTo>
                        <a:pt x="349" y="444"/>
                      </a:moveTo>
                      <a:cubicBezTo>
                        <a:pt x="14" y="444"/>
                        <a:pt x="14" y="444"/>
                        <a:pt x="14" y="44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6" y="14"/>
                        <a:pt x="276" y="14"/>
                        <a:pt x="276" y="14"/>
                      </a:cubicBezTo>
                      <a:cubicBezTo>
                        <a:pt x="276" y="85"/>
                        <a:pt x="276" y="85"/>
                        <a:pt x="276" y="85"/>
                      </a:cubicBezTo>
                      <a:cubicBezTo>
                        <a:pt x="349" y="85"/>
                        <a:pt x="349" y="85"/>
                        <a:pt x="349" y="85"/>
                      </a:cubicBezTo>
                      <a:lnTo>
                        <a:pt x="349" y="444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56078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9BBB59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805862" y="3999449"/>
                <a:ext cx="432084" cy="25391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en-US"/>
                </a:defPPr>
                <a:lvl1pPr algn="ctr">
                  <a:defRPr sz="1050" b="1">
                    <a:solidFill>
                      <a:prstClr val="white">
                        <a:lumMod val="75000"/>
                      </a:prstClr>
                    </a:solidFill>
                    <a:latin typeface="Calibri"/>
                  </a:defRPr>
                </a:lvl1pPr>
              </a:lstStyle>
              <a:p>
                <a:r>
                  <a:rPr lang="en-US" dirty="0"/>
                  <a:t>Doc 3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2381861" y="5497463"/>
              <a:ext cx="445677" cy="353823"/>
              <a:chOff x="805861" y="3931213"/>
              <a:chExt cx="445677" cy="353823"/>
            </a:xfrm>
          </p:grpSpPr>
          <p:grpSp>
            <p:nvGrpSpPr>
              <p:cNvPr id="159" name="Group 158"/>
              <p:cNvGrpSpPr/>
              <p:nvPr/>
            </p:nvGrpSpPr>
            <p:grpSpPr>
              <a:xfrm rot="16200000">
                <a:off x="851788" y="3885286"/>
                <a:ext cx="353823" cy="445677"/>
                <a:chOff x="6103938" y="2111375"/>
                <a:chExt cx="1363662" cy="1717675"/>
              </a:xfrm>
            </p:grpSpPr>
            <p:sp>
              <p:nvSpPr>
                <p:cNvPr id="161" name="Freeform 13"/>
                <p:cNvSpPr>
                  <a:spLocks/>
                </p:cNvSpPr>
                <p:nvPr/>
              </p:nvSpPr>
              <p:spPr bwMode="auto">
                <a:xfrm>
                  <a:off x="6156325" y="2163763"/>
                  <a:ext cx="1270000" cy="1612900"/>
                </a:xfrm>
                <a:custGeom>
                  <a:avLst/>
                  <a:gdLst>
                    <a:gd name="T0" fmla="*/ 800 w 800"/>
                    <a:gd name="T1" fmla="*/ 1016 h 1016"/>
                    <a:gd name="T2" fmla="*/ 0 w 800"/>
                    <a:gd name="T3" fmla="*/ 1016 h 1016"/>
                    <a:gd name="T4" fmla="*/ 0 w 800"/>
                    <a:gd name="T5" fmla="*/ 0 h 1016"/>
                    <a:gd name="T6" fmla="*/ 640 w 800"/>
                    <a:gd name="T7" fmla="*/ 0 h 1016"/>
                    <a:gd name="T8" fmla="*/ 800 w 800"/>
                    <a:gd name="T9" fmla="*/ 156 h 1016"/>
                    <a:gd name="T10" fmla="*/ 800 w 800"/>
                    <a:gd name="T11" fmla="*/ 1016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0" h="1016">
                      <a:moveTo>
                        <a:pt x="800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640" y="0"/>
                      </a:lnTo>
                      <a:lnTo>
                        <a:pt x="800" y="156"/>
                      </a:lnTo>
                      <a:lnTo>
                        <a:pt x="800" y="1016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79646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162" name="Freeform 14"/>
                <p:cNvSpPr>
                  <a:spLocks noEditPoints="1"/>
                </p:cNvSpPr>
                <p:nvPr/>
              </p:nvSpPr>
              <p:spPr bwMode="auto">
                <a:xfrm>
                  <a:off x="6103938" y="2111375"/>
                  <a:ext cx="1363662" cy="1717675"/>
                </a:xfrm>
                <a:custGeom>
                  <a:avLst/>
                  <a:gdLst>
                    <a:gd name="T0" fmla="*/ 284 w 364"/>
                    <a:gd name="T1" fmla="*/ 0 h 458"/>
                    <a:gd name="T2" fmla="*/ 0 w 364"/>
                    <a:gd name="T3" fmla="*/ 0 h 458"/>
                    <a:gd name="T4" fmla="*/ 0 w 364"/>
                    <a:gd name="T5" fmla="*/ 444 h 458"/>
                    <a:gd name="T6" fmla="*/ 14 w 364"/>
                    <a:gd name="T7" fmla="*/ 458 h 458"/>
                    <a:gd name="T8" fmla="*/ 349 w 364"/>
                    <a:gd name="T9" fmla="*/ 458 h 458"/>
                    <a:gd name="T10" fmla="*/ 364 w 364"/>
                    <a:gd name="T11" fmla="*/ 444 h 458"/>
                    <a:gd name="T12" fmla="*/ 364 w 364"/>
                    <a:gd name="T13" fmla="*/ 78 h 458"/>
                    <a:gd name="T14" fmla="*/ 284 w 364"/>
                    <a:gd name="T15" fmla="*/ 0 h 458"/>
                    <a:gd name="T16" fmla="*/ 349 w 364"/>
                    <a:gd name="T17" fmla="*/ 444 h 458"/>
                    <a:gd name="T18" fmla="*/ 14 w 364"/>
                    <a:gd name="T19" fmla="*/ 444 h 458"/>
                    <a:gd name="T20" fmla="*/ 14 w 364"/>
                    <a:gd name="T21" fmla="*/ 14 h 458"/>
                    <a:gd name="T22" fmla="*/ 276 w 364"/>
                    <a:gd name="T23" fmla="*/ 14 h 458"/>
                    <a:gd name="T24" fmla="*/ 276 w 364"/>
                    <a:gd name="T25" fmla="*/ 85 h 458"/>
                    <a:gd name="T26" fmla="*/ 349 w 364"/>
                    <a:gd name="T27" fmla="*/ 85 h 458"/>
                    <a:gd name="T28" fmla="*/ 349 w 364"/>
                    <a:gd name="T29" fmla="*/ 444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4" h="458">
                      <a:moveTo>
                        <a:pt x="28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0" y="452"/>
                        <a:pt x="6" y="458"/>
                        <a:pt x="14" y="458"/>
                      </a:cubicBezTo>
                      <a:cubicBezTo>
                        <a:pt x="349" y="458"/>
                        <a:pt x="349" y="458"/>
                        <a:pt x="349" y="458"/>
                      </a:cubicBezTo>
                      <a:cubicBezTo>
                        <a:pt x="357" y="458"/>
                        <a:pt x="364" y="452"/>
                        <a:pt x="364" y="444"/>
                      </a:cubicBezTo>
                      <a:cubicBezTo>
                        <a:pt x="364" y="78"/>
                        <a:pt x="364" y="78"/>
                        <a:pt x="364" y="78"/>
                      </a:cubicBezTo>
                      <a:lnTo>
                        <a:pt x="284" y="0"/>
                      </a:lnTo>
                      <a:close/>
                      <a:moveTo>
                        <a:pt x="349" y="444"/>
                      </a:moveTo>
                      <a:cubicBezTo>
                        <a:pt x="14" y="444"/>
                        <a:pt x="14" y="444"/>
                        <a:pt x="14" y="44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6" y="14"/>
                        <a:pt x="276" y="14"/>
                        <a:pt x="276" y="14"/>
                      </a:cubicBezTo>
                      <a:cubicBezTo>
                        <a:pt x="276" y="85"/>
                        <a:pt x="276" y="85"/>
                        <a:pt x="276" y="85"/>
                      </a:cubicBezTo>
                      <a:cubicBezTo>
                        <a:pt x="349" y="85"/>
                        <a:pt x="349" y="85"/>
                        <a:pt x="349" y="85"/>
                      </a:cubicBezTo>
                      <a:lnTo>
                        <a:pt x="349" y="444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56078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9BBB59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805862" y="3999449"/>
                <a:ext cx="432084" cy="25391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050" b="1" dirty="0">
                    <a:solidFill>
                      <a:prstClr val="white">
                        <a:lumMod val="75000"/>
                      </a:prstClr>
                    </a:solidFill>
                    <a:latin typeface="Calibri"/>
                  </a:rPr>
                  <a:t>Doc 2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881118" y="4751898"/>
              <a:ext cx="445677" cy="353823"/>
              <a:chOff x="1390346" y="3931213"/>
              <a:chExt cx="445677" cy="353823"/>
            </a:xfrm>
          </p:grpSpPr>
          <p:grpSp>
            <p:nvGrpSpPr>
              <p:cNvPr id="155" name="Group 154"/>
              <p:cNvGrpSpPr/>
              <p:nvPr/>
            </p:nvGrpSpPr>
            <p:grpSpPr>
              <a:xfrm rot="16200000">
                <a:off x="1436273" y="3885286"/>
                <a:ext cx="353823" cy="445677"/>
                <a:chOff x="6103938" y="2111375"/>
                <a:chExt cx="1363662" cy="1717675"/>
              </a:xfrm>
            </p:grpSpPr>
            <p:sp>
              <p:nvSpPr>
                <p:cNvPr id="157" name="Freeform 13"/>
                <p:cNvSpPr>
                  <a:spLocks/>
                </p:cNvSpPr>
                <p:nvPr/>
              </p:nvSpPr>
              <p:spPr bwMode="auto">
                <a:xfrm>
                  <a:off x="6156325" y="2163763"/>
                  <a:ext cx="1270000" cy="1612900"/>
                </a:xfrm>
                <a:custGeom>
                  <a:avLst/>
                  <a:gdLst>
                    <a:gd name="T0" fmla="*/ 800 w 800"/>
                    <a:gd name="T1" fmla="*/ 1016 h 1016"/>
                    <a:gd name="T2" fmla="*/ 0 w 800"/>
                    <a:gd name="T3" fmla="*/ 1016 h 1016"/>
                    <a:gd name="T4" fmla="*/ 0 w 800"/>
                    <a:gd name="T5" fmla="*/ 0 h 1016"/>
                    <a:gd name="T6" fmla="*/ 640 w 800"/>
                    <a:gd name="T7" fmla="*/ 0 h 1016"/>
                    <a:gd name="T8" fmla="*/ 800 w 800"/>
                    <a:gd name="T9" fmla="*/ 156 h 1016"/>
                    <a:gd name="T10" fmla="*/ 800 w 800"/>
                    <a:gd name="T11" fmla="*/ 1016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0" h="1016">
                      <a:moveTo>
                        <a:pt x="800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640" y="0"/>
                      </a:lnTo>
                      <a:lnTo>
                        <a:pt x="800" y="156"/>
                      </a:lnTo>
                      <a:lnTo>
                        <a:pt x="800" y="1016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79646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158" name="Freeform 14"/>
                <p:cNvSpPr>
                  <a:spLocks noEditPoints="1"/>
                </p:cNvSpPr>
                <p:nvPr/>
              </p:nvSpPr>
              <p:spPr bwMode="auto">
                <a:xfrm>
                  <a:off x="6103938" y="2111375"/>
                  <a:ext cx="1363662" cy="1717675"/>
                </a:xfrm>
                <a:custGeom>
                  <a:avLst/>
                  <a:gdLst>
                    <a:gd name="T0" fmla="*/ 284 w 364"/>
                    <a:gd name="T1" fmla="*/ 0 h 458"/>
                    <a:gd name="T2" fmla="*/ 0 w 364"/>
                    <a:gd name="T3" fmla="*/ 0 h 458"/>
                    <a:gd name="T4" fmla="*/ 0 w 364"/>
                    <a:gd name="T5" fmla="*/ 444 h 458"/>
                    <a:gd name="T6" fmla="*/ 14 w 364"/>
                    <a:gd name="T7" fmla="*/ 458 h 458"/>
                    <a:gd name="T8" fmla="*/ 349 w 364"/>
                    <a:gd name="T9" fmla="*/ 458 h 458"/>
                    <a:gd name="T10" fmla="*/ 364 w 364"/>
                    <a:gd name="T11" fmla="*/ 444 h 458"/>
                    <a:gd name="T12" fmla="*/ 364 w 364"/>
                    <a:gd name="T13" fmla="*/ 78 h 458"/>
                    <a:gd name="T14" fmla="*/ 284 w 364"/>
                    <a:gd name="T15" fmla="*/ 0 h 458"/>
                    <a:gd name="T16" fmla="*/ 349 w 364"/>
                    <a:gd name="T17" fmla="*/ 444 h 458"/>
                    <a:gd name="T18" fmla="*/ 14 w 364"/>
                    <a:gd name="T19" fmla="*/ 444 h 458"/>
                    <a:gd name="T20" fmla="*/ 14 w 364"/>
                    <a:gd name="T21" fmla="*/ 14 h 458"/>
                    <a:gd name="T22" fmla="*/ 276 w 364"/>
                    <a:gd name="T23" fmla="*/ 14 h 458"/>
                    <a:gd name="T24" fmla="*/ 276 w 364"/>
                    <a:gd name="T25" fmla="*/ 85 h 458"/>
                    <a:gd name="T26" fmla="*/ 349 w 364"/>
                    <a:gd name="T27" fmla="*/ 85 h 458"/>
                    <a:gd name="T28" fmla="*/ 349 w 364"/>
                    <a:gd name="T29" fmla="*/ 444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4" h="458">
                      <a:moveTo>
                        <a:pt x="28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0" y="452"/>
                        <a:pt x="6" y="458"/>
                        <a:pt x="14" y="458"/>
                      </a:cubicBezTo>
                      <a:cubicBezTo>
                        <a:pt x="349" y="458"/>
                        <a:pt x="349" y="458"/>
                        <a:pt x="349" y="458"/>
                      </a:cubicBezTo>
                      <a:cubicBezTo>
                        <a:pt x="357" y="458"/>
                        <a:pt x="364" y="452"/>
                        <a:pt x="364" y="444"/>
                      </a:cubicBezTo>
                      <a:cubicBezTo>
                        <a:pt x="364" y="78"/>
                        <a:pt x="364" y="78"/>
                        <a:pt x="364" y="78"/>
                      </a:cubicBezTo>
                      <a:lnTo>
                        <a:pt x="284" y="0"/>
                      </a:lnTo>
                      <a:close/>
                      <a:moveTo>
                        <a:pt x="349" y="444"/>
                      </a:moveTo>
                      <a:cubicBezTo>
                        <a:pt x="14" y="444"/>
                        <a:pt x="14" y="444"/>
                        <a:pt x="14" y="44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6" y="14"/>
                        <a:pt x="276" y="14"/>
                        <a:pt x="276" y="14"/>
                      </a:cubicBezTo>
                      <a:cubicBezTo>
                        <a:pt x="276" y="85"/>
                        <a:pt x="276" y="85"/>
                        <a:pt x="276" y="85"/>
                      </a:cubicBezTo>
                      <a:cubicBezTo>
                        <a:pt x="349" y="85"/>
                        <a:pt x="349" y="85"/>
                        <a:pt x="349" y="85"/>
                      </a:cubicBezTo>
                      <a:lnTo>
                        <a:pt x="349" y="444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  <a:alpha val="56078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79646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1390347" y="3999449"/>
                <a:ext cx="432084" cy="25391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en-US"/>
                </a:defPPr>
                <a:lvl1pPr algn="ctr">
                  <a:defRPr sz="1050" b="1">
                    <a:solidFill>
                      <a:schemeClr val="tx2">
                        <a:lumMod val="40000"/>
                        <a:lumOff val="60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rgbClr val="1F497D">
                        <a:lumMod val="40000"/>
                        <a:lumOff val="60000"/>
                      </a:srgbClr>
                    </a:solidFill>
                    <a:latin typeface="Calibri"/>
                  </a:rPr>
                  <a:t>Doc</a:t>
                </a: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2881118" y="5120497"/>
              <a:ext cx="445677" cy="353823"/>
              <a:chOff x="1390346" y="3931213"/>
              <a:chExt cx="445677" cy="353823"/>
            </a:xfrm>
          </p:grpSpPr>
          <p:grpSp>
            <p:nvGrpSpPr>
              <p:cNvPr id="151" name="Group 150"/>
              <p:cNvGrpSpPr/>
              <p:nvPr/>
            </p:nvGrpSpPr>
            <p:grpSpPr>
              <a:xfrm rot="16200000">
                <a:off x="1436273" y="3885286"/>
                <a:ext cx="353823" cy="445677"/>
                <a:chOff x="6103938" y="2111375"/>
                <a:chExt cx="1363662" cy="1717675"/>
              </a:xfrm>
            </p:grpSpPr>
            <p:sp>
              <p:nvSpPr>
                <p:cNvPr id="153" name="Freeform 13"/>
                <p:cNvSpPr>
                  <a:spLocks/>
                </p:cNvSpPr>
                <p:nvPr/>
              </p:nvSpPr>
              <p:spPr bwMode="auto">
                <a:xfrm>
                  <a:off x="6156325" y="2163763"/>
                  <a:ext cx="1270000" cy="1612900"/>
                </a:xfrm>
                <a:custGeom>
                  <a:avLst/>
                  <a:gdLst>
                    <a:gd name="T0" fmla="*/ 800 w 800"/>
                    <a:gd name="T1" fmla="*/ 1016 h 1016"/>
                    <a:gd name="T2" fmla="*/ 0 w 800"/>
                    <a:gd name="T3" fmla="*/ 1016 h 1016"/>
                    <a:gd name="T4" fmla="*/ 0 w 800"/>
                    <a:gd name="T5" fmla="*/ 0 h 1016"/>
                    <a:gd name="T6" fmla="*/ 640 w 800"/>
                    <a:gd name="T7" fmla="*/ 0 h 1016"/>
                    <a:gd name="T8" fmla="*/ 800 w 800"/>
                    <a:gd name="T9" fmla="*/ 156 h 1016"/>
                    <a:gd name="T10" fmla="*/ 800 w 800"/>
                    <a:gd name="T11" fmla="*/ 1016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0" h="1016">
                      <a:moveTo>
                        <a:pt x="800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640" y="0"/>
                      </a:lnTo>
                      <a:lnTo>
                        <a:pt x="800" y="156"/>
                      </a:lnTo>
                      <a:lnTo>
                        <a:pt x="800" y="1016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79646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154" name="Freeform 14"/>
                <p:cNvSpPr>
                  <a:spLocks noEditPoints="1"/>
                </p:cNvSpPr>
                <p:nvPr/>
              </p:nvSpPr>
              <p:spPr bwMode="auto">
                <a:xfrm>
                  <a:off x="6103938" y="2111375"/>
                  <a:ext cx="1363662" cy="1717675"/>
                </a:xfrm>
                <a:custGeom>
                  <a:avLst/>
                  <a:gdLst>
                    <a:gd name="T0" fmla="*/ 284 w 364"/>
                    <a:gd name="T1" fmla="*/ 0 h 458"/>
                    <a:gd name="T2" fmla="*/ 0 w 364"/>
                    <a:gd name="T3" fmla="*/ 0 h 458"/>
                    <a:gd name="T4" fmla="*/ 0 w 364"/>
                    <a:gd name="T5" fmla="*/ 444 h 458"/>
                    <a:gd name="T6" fmla="*/ 14 w 364"/>
                    <a:gd name="T7" fmla="*/ 458 h 458"/>
                    <a:gd name="T8" fmla="*/ 349 w 364"/>
                    <a:gd name="T9" fmla="*/ 458 h 458"/>
                    <a:gd name="T10" fmla="*/ 364 w 364"/>
                    <a:gd name="T11" fmla="*/ 444 h 458"/>
                    <a:gd name="T12" fmla="*/ 364 w 364"/>
                    <a:gd name="T13" fmla="*/ 78 h 458"/>
                    <a:gd name="T14" fmla="*/ 284 w 364"/>
                    <a:gd name="T15" fmla="*/ 0 h 458"/>
                    <a:gd name="T16" fmla="*/ 349 w 364"/>
                    <a:gd name="T17" fmla="*/ 444 h 458"/>
                    <a:gd name="T18" fmla="*/ 14 w 364"/>
                    <a:gd name="T19" fmla="*/ 444 h 458"/>
                    <a:gd name="T20" fmla="*/ 14 w 364"/>
                    <a:gd name="T21" fmla="*/ 14 h 458"/>
                    <a:gd name="T22" fmla="*/ 276 w 364"/>
                    <a:gd name="T23" fmla="*/ 14 h 458"/>
                    <a:gd name="T24" fmla="*/ 276 w 364"/>
                    <a:gd name="T25" fmla="*/ 85 h 458"/>
                    <a:gd name="T26" fmla="*/ 349 w 364"/>
                    <a:gd name="T27" fmla="*/ 85 h 458"/>
                    <a:gd name="T28" fmla="*/ 349 w 364"/>
                    <a:gd name="T29" fmla="*/ 444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4" h="458">
                      <a:moveTo>
                        <a:pt x="28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0" y="452"/>
                        <a:pt x="6" y="458"/>
                        <a:pt x="14" y="458"/>
                      </a:cubicBezTo>
                      <a:cubicBezTo>
                        <a:pt x="349" y="458"/>
                        <a:pt x="349" y="458"/>
                        <a:pt x="349" y="458"/>
                      </a:cubicBezTo>
                      <a:cubicBezTo>
                        <a:pt x="357" y="458"/>
                        <a:pt x="364" y="452"/>
                        <a:pt x="364" y="444"/>
                      </a:cubicBezTo>
                      <a:cubicBezTo>
                        <a:pt x="364" y="78"/>
                        <a:pt x="364" y="78"/>
                        <a:pt x="364" y="78"/>
                      </a:cubicBezTo>
                      <a:lnTo>
                        <a:pt x="284" y="0"/>
                      </a:lnTo>
                      <a:close/>
                      <a:moveTo>
                        <a:pt x="349" y="444"/>
                      </a:moveTo>
                      <a:cubicBezTo>
                        <a:pt x="14" y="444"/>
                        <a:pt x="14" y="444"/>
                        <a:pt x="14" y="44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6" y="14"/>
                        <a:pt x="276" y="14"/>
                        <a:pt x="276" y="14"/>
                      </a:cubicBezTo>
                      <a:cubicBezTo>
                        <a:pt x="276" y="85"/>
                        <a:pt x="276" y="85"/>
                        <a:pt x="276" y="85"/>
                      </a:cubicBezTo>
                      <a:cubicBezTo>
                        <a:pt x="349" y="85"/>
                        <a:pt x="349" y="85"/>
                        <a:pt x="349" y="85"/>
                      </a:cubicBezTo>
                      <a:lnTo>
                        <a:pt x="349" y="444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  <a:alpha val="56078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79646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1390347" y="3999449"/>
                <a:ext cx="432084" cy="25391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en-US"/>
                </a:defPPr>
                <a:lvl1pPr algn="ctr">
                  <a:defRPr sz="1050" b="1">
                    <a:solidFill>
                      <a:schemeClr val="tx2">
                        <a:lumMod val="40000"/>
                        <a:lumOff val="60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rgbClr val="1F497D">
                        <a:lumMod val="40000"/>
                        <a:lumOff val="60000"/>
                      </a:srgbClr>
                    </a:solidFill>
                    <a:latin typeface="Calibri"/>
                  </a:rPr>
                  <a:t>Doc</a:t>
                </a: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2881118" y="5497463"/>
              <a:ext cx="445677" cy="353823"/>
              <a:chOff x="1390346" y="3931213"/>
              <a:chExt cx="445677" cy="353823"/>
            </a:xfrm>
          </p:grpSpPr>
          <p:grpSp>
            <p:nvGrpSpPr>
              <p:cNvPr id="147" name="Group 146"/>
              <p:cNvGrpSpPr/>
              <p:nvPr/>
            </p:nvGrpSpPr>
            <p:grpSpPr>
              <a:xfrm rot="16200000">
                <a:off x="1436273" y="3885286"/>
                <a:ext cx="353823" cy="445677"/>
                <a:chOff x="6103938" y="2111375"/>
                <a:chExt cx="1363662" cy="1717675"/>
              </a:xfrm>
            </p:grpSpPr>
            <p:sp>
              <p:nvSpPr>
                <p:cNvPr id="149" name="Freeform 13"/>
                <p:cNvSpPr>
                  <a:spLocks/>
                </p:cNvSpPr>
                <p:nvPr/>
              </p:nvSpPr>
              <p:spPr bwMode="auto">
                <a:xfrm>
                  <a:off x="6156325" y="2163763"/>
                  <a:ext cx="1270000" cy="1612900"/>
                </a:xfrm>
                <a:custGeom>
                  <a:avLst/>
                  <a:gdLst>
                    <a:gd name="T0" fmla="*/ 800 w 800"/>
                    <a:gd name="T1" fmla="*/ 1016 h 1016"/>
                    <a:gd name="T2" fmla="*/ 0 w 800"/>
                    <a:gd name="T3" fmla="*/ 1016 h 1016"/>
                    <a:gd name="T4" fmla="*/ 0 w 800"/>
                    <a:gd name="T5" fmla="*/ 0 h 1016"/>
                    <a:gd name="T6" fmla="*/ 640 w 800"/>
                    <a:gd name="T7" fmla="*/ 0 h 1016"/>
                    <a:gd name="T8" fmla="*/ 800 w 800"/>
                    <a:gd name="T9" fmla="*/ 156 h 1016"/>
                    <a:gd name="T10" fmla="*/ 800 w 800"/>
                    <a:gd name="T11" fmla="*/ 1016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0" h="1016">
                      <a:moveTo>
                        <a:pt x="800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640" y="0"/>
                      </a:lnTo>
                      <a:lnTo>
                        <a:pt x="800" y="156"/>
                      </a:lnTo>
                      <a:lnTo>
                        <a:pt x="800" y="1016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79646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150" name="Freeform 14"/>
                <p:cNvSpPr>
                  <a:spLocks noEditPoints="1"/>
                </p:cNvSpPr>
                <p:nvPr/>
              </p:nvSpPr>
              <p:spPr bwMode="auto">
                <a:xfrm>
                  <a:off x="6103938" y="2111375"/>
                  <a:ext cx="1363662" cy="1717675"/>
                </a:xfrm>
                <a:custGeom>
                  <a:avLst/>
                  <a:gdLst>
                    <a:gd name="T0" fmla="*/ 284 w 364"/>
                    <a:gd name="T1" fmla="*/ 0 h 458"/>
                    <a:gd name="T2" fmla="*/ 0 w 364"/>
                    <a:gd name="T3" fmla="*/ 0 h 458"/>
                    <a:gd name="T4" fmla="*/ 0 w 364"/>
                    <a:gd name="T5" fmla="*/ 444 h 458"/>
                    <a:gd name="T6" fmla="*/ 14 w 364"/>
                    <a:gd name="T7" fmla="*/ 458 h 458"/>
                    <a:gd name="T8" fmla="*/ 349 w 364"/>
                    <a:gd name="T9" fmla="*/ 458 h 458"/>
                    <a:gd name="T10" fmla="*/ 364 w 364"/>
                    <a:gd name="T11" fmla="*/ 444 h 458"/>
                    <a:gd name="T12" fmla="*/ 364 w 364"/>
                    <a:gd name="T13" fmla="*/ 78 h 458"/>
                    <a:gd name="T14" fmla="*/ 284 w 364"/>
                    <a:gd name="T15" fmla="*/ 0 h 458"/>
                    <a:gd name="T16" fmla="*/ 349 w 364"/>
                    <a:gd name="T17" fmla="*/ 444 h 458"/>
                    <a:gd name="T18" fmla="*/ 14 w 364"/>
                    <a:gd name="T19" fmla="*/ 444 h 458"/>
                    <a:gd name="T20" fmla="*/ 14 w 364"/>
                    <a:gd name="T21" fmla="*/ 14 h 458"/>
                    <a:gd name="T22" fmla="*/ 276 w 364"/>
                    <a:gd name="T23" fmla="*/ 14 h 458"/>
                    <a:gd name="T24" fmla="*/ 276 w 364"/>
                    <a:gd name="T25" fmla="*/ 85 h 458"/>
                    <a:gd name="T26" fmla="*/ 349 w 364"/>
                    <a:gd name="T27" fmla="*/ 85 h 458"/>
                    <a:gd name="T28" fmla="*/ 349 w 364"/>
                    <a:gd name="T29" fmla="*/ 444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4" h="458">
                      <a:moveTo>
                        <a:pt x="28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0" y="452"/>
                        <a:pt x="6" y="458"/>
                        <a:pt x="14" y="458"/>
                      </a:cubicBezTo>
                      <a:cubicBezTo>
                        <a:pt x="349" y="458"/>
                        <a:pt x="349" y="458"/>
                        <a:pt x="349" y="458"/>
                      </a:cubicBezTo>
                      <a:cubicBezTo>
                        <a:pt x="357" y="458"/>
                        <a:pt x="364" y="452"/>
                        <a:pt x="364" y="444"/>
                      </a:cubicBezTo>
                      <a:cubicBezTo>
                        <a:pt x="364" y="78"/>
                        <a:pt x="364" y="78"/>
                        <a:pt x="364" y="78"/>
                      </a:cubicBezTo>
                      <a:lnTo>
                        <a:pt x="284" y="0"/>
                      </a:lnTo>
                      <a:close/>
                      <a:moveTo>
                        <a:pt x="349" y="444"/>
                      </a:moveTo>
                      <a:cubicBezTo>
                        <a:pt x="14" y="444"/>
                        <a:pt x="14" y="444"/>
                        <a:pt x="14" y="44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6" y="14"/>
                        <a:pt x="276" y="14"/>
                        <a:pt x="276" y="14"/>
                      </a:cubicBezTo>
                      <a:cubicBezTo>
                        <a:pt x="276" y="85"/>
                        <a:pt x="276" y="85"/>
                        <a:pt x="276" y="85"/>
                      </a:cubicBezTo>
                      <a:cubicBezTo>
                        <a:pt x="349" y="85"/>
                        <a:pt x="349" y="85"/>
                        <a:pt x="349" y="85"/>
                      </a:cubicBezTo>
                      <a:lnTo>
                        <a:pt x="349" y="444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  <a:alpha val="56078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79646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1390347" y="3999449"/>
                <a:ext cx="432084" cy="25391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en-US"/>
                </a:defPPr>
                <a:lvl1pPr algn="ctr">
                  <a:defRPr sz="1050" b="1">
                    <a:solidFill>
                      <a:schemeClr val="tx2">
                        <a:lumMod val="40000"/>
                        <a:lumOff val="60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rgbClr val="1F497D">
                        <a:lumMod val="40000"/>
                        <a:lumOff val="60000"/>
                      </a:srgbClr>
                    </a:solidFill>
                    <a:latin typeface="Calibri"/>
                  </a:rPr>
                  <a:t>Doc</a:t>
                </a: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3827561" y="4495800"/>
              <a:ext cx="1106940" cy="1412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prstDash val="sysDash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cap="all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</a:rPr>
                <a:t>REPLICA</a:t>
              </a: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3908838" y="4751898"/>
              <a:ext cx="445677" cy="353823"/>
              <a:chOff x="805861" y="3931213"/>
              <a:chExt cx="445677" cy="353823"/>
            </a:xfrm>
          </p:grpSpPr>
          <p:grpSp>
            <p:nvGrpSpPr>
              <p:cNvPr id="143" name="Group 142"/>
              <p:cNvGrpSpPr/>
              <p:nvPr/>
            </p:nvGrpSpPr>
            <p:grpSpPr>
              <a:xfrm rot="16200000">
                <a:off x="851788" y="3885286"/>
                <a:ext cx="353823" cy="445677"/>
                <a:chOff x="6103938" y="2111375"/>
                <a:chExt cx="1363662" cy="1717675"/>
              </a:xfrm>
            </p:grpSpPr>
            <p:sp>
              <p:nvSpPr>
                <p:cNvPr id="145" name="Freeform 13"/>
                <p:cNvSpPr>
                  <a:spLocks/>
                </p:cNvSpPr>
                <p:nvPr/>
              </p:nvSpPr>
              <p:spPr bwMode="auto">
                <a:xfrm>
                  <a:off x="6156325" y="2163763"/>
                  <a:ext cx="1270000" cy="1612900"/>
                </a:xfrm>
                <a:custGeom>
                  <a:avLst/>
                  <a:gdLst>
                    <a:gd name="T0" fmla="*/ 800 w 800"/>
                    <a:gd name="T1" fmla="*/ 1016 h 1016"/>
                    <a:gd name="T2" fmla="*/ 0 w 800"/>
                    <a:gd name="T3" fmla="*/ 1016 h 1016"/>
                    <a:gd name="T4" fmla="*/ 0 w 800"/>
                    <a:gd name="T5" fmla="*/ 0 h 1016"/>
                    <a:gd name="T6" fmla="*/ 640 w 800"/>
                    <a:gd name="T7" fmla="*/ 0 h 1016"/>
                    <a:gd name="T8" fmla="*/ 800 w 800"/>
                    <a:gd name="T9" fmla="*/ 156 h 1016"/>
                    <a:gd name="T10" fmla="*/ 800 w 800"/>
                    <a:gd name="T11" fmla="*/ 1016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0" h="1016">
                      <a:moveTo>
                        <a:pt x="800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640" y="0"/>
                      </a:lnTo>
                      <a:lnTo>
                        <a:pt x="800" y="156"/>
                      </a:lnTo>
                      <a:lnTo>
                        <a:pt x="800" y="1016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79646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146" name="Freeform 14"/>
                <p:cNvSpPr>
                  <a:spLocks noEditPoints="1"/>
                </p:cNvSpPr>
                <p:nvPr/>
              </p:nvSpPr>
              <p:spPr bwMode="auto">
                <a:xfrm>
                  <a:off x="6103938" y="2111375"/>
                  <a:ext cx="1363662" cy="1717675"/>
                </a:xfrm>
                <a:custGeom>
                  <a:avLst/>
                  <a:gdLst>
                    <a:gd name="T0" fmla="*/ 284 w 364"/>
                    <a:gd name="T1" fmla="*/ 0 h 458"/>
                    <a:gd name="T2" fmla="*/ 0 w 364"/>
                    <a:gd name="T3" fmla="*/ 0 h 458"/>
                    <a:gd name="T4" fmla="*/ 0 w 364"/>
                    <a:gd name="T5" fmla="*/ 444 h 458"/>
                    <a:gd name="T6" fmla="*/ 14 w 364"/>
                    <a:gd name="T7" fmla="*/ 458 h 458"/>
                    <a:gd name="T8" fmla="*/ 349 w 364"/>
                    <a:gd name="T9" fmla="*/ 458 h 458"/>
                    <a:gd name="T10" fmla="*/ 364 w 364"/>
                    <a:gd name="T11" fmla="*/ 444 h 458"/>
                    <a:gd name="T12" fmla="*/ 364 w 364"/>
                    <a:gd name="T13" fmla="*/ 78 h 458"/>
                    <a:gd name="T14" fmla="*/ 284 w 364"/>
                    <a:gd name="T15" fmla="*/ 0 h 458"/>
                    <a:gd name="T16" fmla="*/ 349 w 364"/>
                    <a:gd name="T17" fmla="*/ 444 h 458"/>
                    <a:gd name="T18" fmla="*/ 14 w 364"/>
                    <a:gd name="T19" fmla="*/ 444 h 458"/>
                    <a:gd name="T20" fmla="*/ 14 w 364"/>
                    <a:gd name="T21" fmla="*/ 14 h 458"/>
                    <a:gd name="T22" fmla="*/ 276 w 364"/>
                    <a:gd name="T23" fmla="*/ 14 h 458"/>
                    <a:gd name="T24" fmla="*/ 276 w 364"/>
                    <a:gd name="T25" fmla="*/ 85 h 458"/>
                    <a:gd name="T26" fmla="*/ 349 w 364"/>
                    <a:gd name="T27" fmla="*/ 85 h 458"/>
                    <a:gd name="T28" fmla="*/ 349 w 364"/>
                    <a:gd name="T29" fmla="*/ 444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4" h="458">
                      <a:moveTo>
                        <a:pt x="28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0" y="452"/>
                        <a:pt x="6" y="458"/>
                        <a:pt x="14" y="458"/>
                      </a:cubicBezTo>
                      <a:cubicBezTo>
                        <a:pt x="349" y="458"/>
                        <a:pt x="349" y="458"/>
                        <a:pt x="349" y="458"/>
                      </a:cubicBezTo>
                      <a:cubicBezTo>
                        <a:pt x="357" y="458"/>
                        <a:pt x="364" y="452"/>
                        <a:pt x="364" y="444"/>
                      </a:cubicBezTo>
                      <a:cubicBezTo>
                        <a:pt x="364" y="78"/>
                        <a:pt x="364" y="78"/>
                        <a:pt x="364" y="78"/>
                      </a:cubicBezTo>
                      <a:lnTo>
                        <a:pt x="284" y="0"/>
                      </a:lnTo>
                      <a:close/>
                      <a:moveTo>
                        <a:pt x="349" y="444"/>
                      </a:moveTo>
                      <a:cubicBezTo>
                        <a:pt x="14" y="444"/>
                        <a:pt x="14" y="444"/>
                        <a:pt x="14" y="44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6" y="14"/>
                        <a:pt x="276" y="14"/>
                        <a:pt x="276" y="14"/>
                      </a:cubicBezTo>
                      <a:cubicBezTo>
                        <a:pt x="276" y="85"/>
                        <a:pt x="276" y="85"/>
                        <a:pt x="276" y="85"/>
                      </a:cubicBezTo>
                      <a:cubicBezTo>
                        <a:pt x="349" y="85"/>
                        <a:pt x="349" y="85"/>
                        <a:pt x="349" y="85"/>
                      </a:cubicBezTo>
                      <a:lnTo>
                        <a:pt x="349" y="444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56078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9BBB59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805862" y="3999449"/>
                <a:ext cx="432084" cy="25391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050" b="1" dirty="0">
                    <a:solidFill>
                      <a:prstClr val="white">
                        <a:lumMod val="75000"/>
                      </a:prstClr>
                    </a:solidFill>
                    <a:latin typeface="Calibri"/>
                  </a:rPr>
                  <a:t>Doc 7</a:t>
                </a: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908838" y="5120497"/>
              <a:ext cx="445677" cy="353823"/>
              <a:chOff x="805861" y="3931213"/>
              <a:chExt cx="445677" cy="353823"/>
            </a:xfrm>
          </p:grpSpPr>
          <p:grpSp>
            <p:nvGrpSpPr>
              <p:cNvPr id="139" name="Group 138"/>
              <p:cNvGrpSpPr/>
              <p:nvPr/>
            </p:nvGrpSpPr>
            <p:grpSpPr>
              <a:xfrm rot="16200000">
                <a:off x="851788" y="3885286"/>
                <a:ext cx="353823" cy="445677"/>
                <a:chOff x="6103938" y="2111375"/>
                <a:chExt cx="1363662" cy="1717675"/>
              </a:xfrm>
            </p:grpSpPr>
            <p:sp>
              <p:nvSpPr>
                <p:cNvPr id="141" name="Freeform 13"/>
                <p:cNvSpPr>
                  <a:spLocks/>
                </p:cNvSpPr>
                <p:nvPr/>
              </p:nvSpPr>
              <p:spPr bwMode="auto">
                <a:xfrm>
                  <a:off x="6156325" y="2163763"/>
                  <a:ext cx="1270000" cy="1612900"/>
                </a:xfrm>
                <a:custGeom>
                  <a:avLst/>
                  <a:gdLst>
                    <a:gd name="T0" fmla="*/ 800 w 800"/>
                    <a:gd name="T1" fmla="*/ 1016 h 1016"/>
                    <a:gd name="T2" fmla="*/ 0 w 800"/>
                    <a:gd name="T3" fmla="*/ 1016 h 1016"/>
                    <a:gd name="T4" fmla="*/ 0 w 800"/>
                    <a:gd name="T5" fmla="*/ 0 h 1016"/>
                    <a:gd name="T6" fmla="*/ 640 w 800"/>
                    <a:gd name="T7" fmla="*/ 0 h 1016"/>
                    <a:gd name="T8" fmla="*/ 800 w 800"/>
                    <a:gd name="T9" fmla="*/ 156 h 1016"/>
                    <a:gd name="T10" fmla="*/ 800 w 800"/>
                    <a:gd name="T11" fmla="*/ 1016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0" h="1016">
                      <a:moveTo>
                        <a:pt x="800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640" y="0"/>
                      </a:lnTo>
                      <a:lnTo>
                        <a:pt x="800" y="156"/>
                      </a:lnTo>
                      <a:lnTo>
                        <a:pt x="800" y="1016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79646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142" name="Freeform 14"/>
                <p:cNvSpPr>
                  <a:spLocks noEditPoints="1"/>
                </p:cNvSpPr>
                <p:nvPr/>
              </p:nvSpPr>
              <p:spPr bwMode="auto">
                <a:xfrm>
                  <a:off x="6103938" y="2111375"/>
                  <a:ext cx="1363662" cy="1717675"/>
                </a:xfrm>
                <a:custGeom>
                  <a:avLst/>
                  <a:gdLst>
                    <a:gd name="T0" fmla="*/ 284 w 364"/>
                    <a:gd name="T1" fmla="*/ 0 h 458"/>
                    <a:gd name="T2" fmla="*/ 0 w 364"/>
                    <a:gd name="T3" fmla="*/ 0 h 458"/>
                    <a:gd name="T4" fmla="*/ 0 w 364"/>
                    <a:gd name="T5" fmla="*/ 444 h 458"/>
                    <a:gd name="T6" fmla="*/ 14 w 364"/>
                    <a:gd name="T7" fmla="*/ 458 h 458"/>
                    <a:gd name="T8" fmla="*/ 349 w 364"/>
                    <a:gd name="T9" fmla="*/ 458 h 458"/>
                    <a:gd name="T10" fmla="*/ 364 w 364"/>
                    <a:gd name="T11" fmla="*/ 444 h 458"/>
                    <a:gd name="T12" fmla="*/ 364 w 364"/>
                    <a:gd name="T13" fmla="*/ 78 h 458"/>
                    <a:gd name="T14" fmla="*/ 284 w 364"/>
                    <a:gd name="T15" fmla="*/ 0 h 458"/>
                    <a:gd name="T16" fmla="*/ 349 w 364"/>
                    <a:gd name="T17" fmla="*/ 444 h 458"/>
                    <a:gd name="T18" fmla="*/ 14 w 364"/>
                    <a:gd name="T19" fmla="*/ 444 h 458"/>
                    <a:gd name="T20" fmla="*/ 14 w 364"/>
                    <a:gd name="T21" fmla="*/ 14 h 458"/>
                    <a:gd name="T22" fmla="*/ 276 w 364"/>
                    <a:gd name="T23" fmla="*/ 14 h 458"/>
                    <a:gd name="T24" fmla="*/ 276 w 364"/>
                    <a:gd name="T25" fmla="*/ 85 h 458"/>
                    <a:gd name="T26" fmla="*/ 349 w 364"/>
                    <a:gd name="T27" fmla="*/ 85 h 458"/>
                    <a:gd name="T28" fmla="*/ 349 w 364"/>
                    <a:gd name="T29" fmla="*/ 444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4" h="458">
                      <a:moveTo>
                        <a:pt x="28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0" y="452"/>
                        <a:pt x="6" y="458"/>
                        <a:pt x="14" y="458"/>
                      </a:cubicBezTo>
                      <a:cubicBezTo>
                        <a:pt x="349" y="458"/>
                        <a:pt x="349" y="458"/>
                        <a:pt x="349" y="458"/>
                      </a:cubicBezTo>
                      <a:cubicBezTo>
                        <a:pt x="357" y="458"/>
                        <a:pt x="364" y="452"/>
                        <a:pt x="364" y="444"/>
                      </a:cubicBezTo>
                      <a:cubicBezTo>
                        <a:pt x="364" y="78"/>
                        <a:pt x="364" y="78"/>
                        <a:pt x="364" y="78"/>
                      </a:cubicBezTo>
                      <a:lnTo>
                        <a:pt x="284" y="0"/>
                      </a:lnTo>
                      <a:close/>
                      <a:moveTo>
                        <a:pt x="349" y="444"/>
                      </a:moveTo>
                      <a:cubicBezTo>
                        <a:pt x="14" y="444"/>
                        <a:pt x="14" y="444"/>
                        <a:pt x="14" y="44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6" y="14"/>
                        <a:pt x="276" y="14"/>
                        <a:pt x="276" y="14"/>
                      </a:cubicBezTo>
                      <a:cubicBezTo>
                        <a:pt x="276" y="85"/>
                        <a:pt x="276" y="85"/>
                        <a:pt x="276" y="85"/>
                      </a:cubicBezTo>
                      <a:cubicBezTo>
                        <a:pt x="349" y="85"/>
                        <a:pt x="349" y="85"/>
                        <a:pt x="349" y="85"/>
                      </a:cubicBezTo>
                      <a:lnTo>
                        <a:pt x="349" y="444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56078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9BBB59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805862" y="3999449"/>
                <a:ext cx="432084" cy="25391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050" b="1" dirty="0">
                    <a:solidFill>
                      <a:prstClr val="white">
                        <a:lumMod val="75000"/>
                      </a:prstClr>
                    </a:solidFill>
                    <a:latin typeface="Calibri"/>
                  </a:rPr>
                  <a:t>Doc 9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908838" y="5497463"/>
              <a:ext cx="445677" cy="353823"/>
              <a:chOff x="805861" y="3931213"/>
              <a:chExt cx="445677" cy="353823"/>
            </a:xfrm>
          </p:grpSpPr>
          <p:grpSp>
            <p:nvGrpSpPr>
              <p:cNvPr id="135" name="Group 134"/>
              <p:cNvGrpSpPr/>
              <p:nvPr/>
            </p:nvGrpSpPr>
            <p:grpSpPr>
              <a:xfrm rot="16200000">
                <a:off x="851788" y="3885286"/>
                <a:ext cx="353823" cy="445677"/>
                <a:chOff x="6103938" y="2111375"/>
                <a:chExt cx="1363662" cy="1717675"/>
              </a:xfrm>
            </p:grpSpPr>
            <p:sp>
              <p:nvSpPr>
                <p:cNvPr id="137" name="Freeform 13"/>
                <p:cNvSpPr>
                  <a:spLocks/>
                </p:cNvSpPr>
                <p:nvPr/>
              </p:nvSpPr>
              <p:spPr bwMode="auto">
                <a:xfrm>
                  <a:off x="6156325" y="2163763"/>
                  <a:ext cx="1270000" cy="1612900"/>
                </a:xfrm>
                <a:custGeom>
                  <a:avLst/>
                  <a:gdLst>
                    <a:gd name="T0" fmla="*/ 800 w 800"/>
                    <a:gd name="T1" fmla="*/ 1016 h 1016"/>
                    <a:gd name="T2" fmla="*/ 0 w 800"/>
                    <a:gd name="T3" fmla="*/ 1016 h 1016"/>
                    <a:gd name="T4" fmla="*/ 0 w 800"/>
                    <a:gd name="T5" fmla="*/ 0 h 1016"/>
                    <a:gd name="T6" fmla="*/ 640 w 800"/>
                    <a:gd name="T7" fmla="*/ 0 h 1016"/>
                    <a:gd name="T8" fmla="*/ 800 w 800"/>
                    <a:gd name="T9" fmla="*/ 156 h 1016"/>
                    <a:gd name="T10" fmla="*/ 800 w 800"/>
                    <a:gd name="T11" fmla="*/ 1016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0" h="1016">
                      <a:moveTo>
                        <a:pt x="800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640" y="0"/>
                      </a:lnTo>
                      <a:lnTo>
                        <a:pt x="800" y="156"/>
                      </a:lnTo>
                      <a:lnTo>
                        <a:pt x="800" y="1016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79646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138" name="Freeform 14"/>
                <p:cNvSpPr>
                  <a:spLocks noEditPoints="1"/>
                </p:cNvSpPr>
                <p:nvPr/>
              </p:nvSpPr>
              <p:spPr bwMode="auto">
                <a:xfrm>
                  <a:off x="6103938" y="2111375"/>
                  <a:ext cx="1363662" cy="1717675"/>
                </a:xfrm>
                <a:custGeom>
                  <a:avLst/>
                  <a:gdLst>
                    <a:gd name="T0" fmla="*/ 284 w 364"/>
                    <a:gd name="T1" fmla="*/ 0 h 458"/>
                    <a:gd name="T2" fmla="*/ 0 w 364"/>
                    <a:gd name="T3" fmla="*/ 0 h 458"/>
                    <a:gd name="T4" fmla="*/ 0 w 364"/>
                    <a:gd name="T5" fmla="*/ 444 h 458"/>
                    <a:gd name="T6" fmla="*/ 14 w 364"/>
                    <a:gd name="T7" fmla="*/ 458 h 458"/>
                    <a:gd name="T8" fmla="*/ 349 w 364"/>
                    <a:gd name="T9" fmla="*/ 458 h 458"/>
                    <a:gd name="T10" fmla="*/ 364 w 364"/>
                    <a:gd name="T11" fmla="*/ 444 h 458"/>
                    <a:gd name="T12" fmla="*/ 364 w 364"/>
                    <a:gd name="T13" fmla="*/ 78 h 458"/>
                    <a:gd name="T14" fmla="*/ 284 w 364"/>
                    <a:gd name="T15" fmla="*/ 0 h 458"/>
                    <a:gd name="T16" fmla="*/ 349 w 364"/>
                    <a:gd name="T17" fmla="*/ 444 h 458"/>
                    <a:gd name="T18" fmla="*/ 14 w 364"/>
                    <a:gd name="T19" fmla="*/ 444 h 458"/>
                    <a:gd name="T20" fmla="*/ 14 w 364"/>
                    <a:gd name="T21" fmla="*/ 14 h 458"/>
                    <a:gd name="T22" fmla="*/ 276 w 364"/>
                    <a:gd name="T23" fmla="*/ 14 h 458"/>
                    <a:gd name="T24" fmla="*/ 276 w 364"/>
                    <a:gd name="T25" fmla="*/ 85 h 458"/>
                    <a:gd name="T26" fmla="*/ 349 w 364"/>
                    <a:gd name="T27" fmla="*/ 85 h 458"/>
                    <a:gd name="T28" fmla="*/ 349 w 364"/>
                    <a:gd name="T29" fmla="*/ 444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4" h="458">
                      <a:moveTo>
                        <a:pt x="28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0" y="452"/>
                        <a:pt x="6" y="458"/>
                        <a:pt x="14" y="458"/>
                      </a:cubicBezTo>
                      <a:cubicBezTo>
                        <a:pt x="349" y="458"/>
                        <a:pt x="349" y="458"/>
                        <a:pt x="349" y="458"/>
                      </a:cubicBezTo>
                      <a:cubicBezTo>
                        <a:pt x="357" y="458"/>
                        <a:pt x="364" y="452"/>
                        <a:pt x="364" y="444"/>
                      </a:cubicBezTo>
                      <a:cubicBezTo>
                        <a:pt x="364" y="78"/>
                        <a:pt x="364" y="78"/>
                        <a:pt x="364" y="78"/>
                      </a:cubicBezTo>
                      <a:lnTo>
                        <a:pt x="284" y="0"/>
                      </a:lnTo>
                      <a:close/>
                      <a:moveTo>
                        <a:pt x="349" y="444"/>
                      </a:moveTo>
                      <a:cubicBezTo>
                        <a:pt x="14" y="444"/>
                        <a:pt x="14" y="444"/>
                        <a:pt x="14" y="44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6" y="14"/>
                        <a:pt x="276" y="14"/>
                        <a:pt x="276" y="14"/>
                      </a:cubicBezTo>
                      <a:cubicBezTo>
                        <a:pt x="276" y="85"/>
                        <a:pt x="276" y="85"/>
                        <a:pt x="276" y="85"/>
                      </a:cubicBezTo>
                      <a:cubicBezTo>
                        <a:pt x="349" y="85"/>
                        <a:pt x="349" y="85"/>
                        <a:pt x="349" y="85"/>
                      </a:cubicBezTo>
                      <a:lnTo>
                        <a:pt x="349" y="444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56078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9BBB59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</p:grpSp>
          <p:sp>
            <p:nvSpPr>
              <p:cNvPr id="136" name="TextBox 135"/>
              <p:cNvSpPr txBox="1"/>
              <p:nvPr/>
            </p:nvSpPr>
            <p:spPr>
              <a:xfrm>
                <a:off x="805862" y="3999449"/>
                <a:ext cx="432084" cy="25391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050" b="1" dirty="0">
                    <a:solidFill>
                      <a:prstClr val="white">
                        <a:lumMod val="75000"/>
                      </a:prstClr>
                    </a:solidFill>
                    <a:latin typeface="Calibri"/>
                  </a:rPr>
                  <a:t>Doc 5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408095" y="4751898"/>
              <a:ext cx="445677" cy="353823"/>
              <a:chOff x="1390346" y="3931213"/>
              <a:chExt cx="445677" cy="353823"/>
            </a:xfrm>
          </p:grpSpPr>
          <p:grpSp>
            <p:nvGrpSpPr>
              <p:cNvPr id="131" name="Group 130"/>
              <p:cNvGrpSpPr/>
              <p:nvPr/>
            </p:nvGrpSpPr>
            <p:grpSpPr>
              <a:xfrm rot="16200000">
                <a:off x="1436273" y="3885286"/>
                <a:ext cx="353823" cy="445677"/>
                <a:chOff x="6103938" y="2111375"/>
                <a:chExt cx="1363662" cy="1717675"/>
              </a:xfrm>
            </p:grpSpPr>
            <p:sp>
              <p:nvSpPr>
                <p:cNvPr id="133" name="Freeform 13"/>
                <p:cNvSpPr>
                  <a:spLocks/>
                </p:cNvSpPr>
                <p:nvPr/>
              </p:nvSpPr>
              <p:spPr bwMode="auto">
                <a:xfrm>
                  <a:off x="6156325" y="2163763"/>
                  <a:ext cx="1270000" cy="1612900"/>
                </a:xfrm>
                <a:custGeom>
                  <a:avLst/>
                  <a:gdLst>
                    <a:gd name="T0" fmla="*/ 800 w 800"/>
                    <a:gd name="T1" fmla="*/ 1016 h 1016"/>
                    <a:gd name="T2" fmla="*/ 0 w 800"/>
                    <a:gd name="T3" fmla="*/ 1016 h 1016"/>
                    <a:gd name="T4" fmla="*/ 0 w 800"/>
                    <a:gd name="T5" fmla="*/ 0 h 1016"/>
                    <a:gd name="T6" fmla="*/ 640 w 800"/>
                    <a:gd name="T7" fmla="*/ 0 h 1016"/>
                    <a:gd name="T8" fmla="*/ 800 w 800"/>
                    <a:gd name="T9" fmla="*/ 156 h 1016"/>
                    <a:gd name="T10" fmla="*/ 800 w 800"/>
                    <a:gd name="T11" fmla="*/ 1016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0" h="1016">
                      <a:moveTo>
                        <a:pt x="800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640" y="0"/>
                      </a:lnTo>
                      <a:lnTo>
                        <a:pt x="800" y="156"/>
                      </a:lnTo>
                      <a:lnTo>
                        <a:pt x="800" y="1016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79646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134" name="Freeform 14"/>
                <p:cNvSpPr>
                  <a:spLocks noEditPoints="1"/>
                </p:cNvSpPr>
                <p:nvPr/>
              </p:nvSpPr>
              <p:spPr bwMode="auto">
                <a:xfrm>
                  <a:off x="6103938" y="2111375"/>
                  <a:ext cx="1363662" cy="1717675"/>
                </a:xfrm>
                <a:custGeom>
                  <a:avLst/>
                  <a:gdLst>
                    <a:gd name="T0" fmla="*/ 284 w 364"/>
                    <a:gd name="T1" fmla="*/ 0 h 458"/>
                    <a:gd name="T2" fmla="*/ 0 w 364"/>
                    <a:gd name="T3" fmla="*/ 0 h 458"/>
                    <a:gd name="T4" fmla="*/ 0 w 364"/>
                    <a:gd name="T5" fmla="*/ 444 h 458"/>
                    <a:gd name="T6" fmla="*/ 14 w 364"/>
                    <a:gd name="T7" fmla="*/ 458 h 458"/>
                    <a:gd name="T8" fmla="*/ 349 w 364"/>
                    <a:gd name="T9" fmla="*/ 458 h 458"/>
                    <a:gd name="T10" fmla="*/ 364 w 364"/>
                    <a:gd name="T11" fmla="*/ 444 h 458"/>
                    <a:gd name="T12" fmla="*/ 364 w 364"/>
                    <a:gd name="T13" fmla="*/ 78 h 458"/>
                    <a:gd name="T14" fmla="*/ 284 w 364"/>
                    <a:gd name="T15" fmla="*/ 0 h 458"/>
                    <a:gd name="T16" fmla="*/ 349 w 364"/>
                    <a:gd name="T17" fmla="*/ 444 h 458"/>
                    <a:gd name="T18" fmla="*/ 14 w 364"/>
                    <a:gd name="T19" fmla="*/ 444 h 458"/>
                    <a:gd name="T20" fmla="*/ 14 w 364"/>
                    <a:gd name="T21" fmla="*/ 14 h 458"/>
                    <a:gd name="T22" fmla="*/ 276 w 364"/>
                    <a:gd name="T23" fmla="*/ 14 h 458"/>
                    <a:gd name="T24" fmla="*/ 276 w 364"/>
                    <a:gd name="T25" fmla="*/ 85 h 458"/>
                    <a:gd name="T26" fmla="*/ 349 w 364"/>
                    <a:gd name="T27" fmla="*/ 85 h 458"/>
                    <a:gd name="T28" fmla="*/ 349 w 364"/>
                    <a:gd name="T29" fmla="*/ 444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4" h="458">
                      <a:moveTo>
                        <a:pt x="28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0" y="452"/>
                        <a:pt x="6" y="458"/>
                        <a:pt x="14" y="458"/>
                      </a:cubicBezTo>
                      <a:cubicBezTo>
                        <a:pt x="349" y="458"/>
                        <a:pt x="349" y="458"/>
                        <a:pt x="349" y="458"/>
                      </a:cubicBezTo>
                      <a:cubicBezTo>
                        <a:pt x="357" y="458"/>
                        <a:pt x="364" y="452"/>
                        <a:pt x="364" y="444"/>
                      </a:cubicBezTo>
                      <a:cubicBezTo>
                        <a:pt x="364" y="78"/>
                        <a:pt x="364" y="78"/>
                        <a:pt x="364" y="78"/>
                      </a:cubicBezTo>
                      <a:lnTo>
                        <a:pt x="284" y="0"/>
                      </a:lnTo>
                      <a:close/>
                      <a:moveTo>
                        <a:pt x="349" y="444"/>
                      </a:moveTo>
                      <a:cubicBezTo>
                        <a:pt x="14" y="444"/>
                        <a:pt x="14" y="444"/>
                        <a:pt x="14" y="44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6" y="14"/>
                        <a:pt x="276" y="14"/>
                        <a:pt x="276" y="14"/>
                      </a:cubicBezTo>
                      <a:cubicBezTo>
                        <a:pt x="276" y="85"/>
                        <a:pt x="276" y="85"/>
                        <a:pt x="276" y="85"/>
                      </a:cubicBezTo>
                      <a:cubicBezTo>
                        <a:pt x="349" y="85"/>
                        <a:pt x="349" y="85"/>
                        <a:pt x="349" y="85"/>
                      </a:cubicBezTo>
                      <a:lnTo>
                        <a:pt x="349" y="444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  <a:alpha val="56078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79646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1390347" y="3999449"/>
                <a:ext cx="432084" cy="25391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en-US"/>
                </a:defPPr>
                <a:lvl1pPr algn="ctr">
                  <a:defRPr sz="1050" b="1">
                    <a:solidFill>
                      <a:schemeClr val="tx2">
                        <a:lumMod val="40000"/>
                        <a:lumOff val="60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rgbClr val="1F497D">
                        <a:lumMod val="40000"/>
                        <a:lumOff val="60000"/>
                      </a:srgbClr>
                    </a:solidFill>
                    <a:latin typeface="Calibri"/>
                  </a:rPr>
                  <a:t>Doc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4408095" y="5120497"/>
              <a:ext cx="445677" cy="353823"/>
              <a:chOff x="1390346" y="3931213"/>
              <a:chExt cx="445677" cy="353823"/>
            </a:xfrm>
          </p:grpSpPr>
          <p:grpSp>
            <p:nvGrpSpPr>
              <p:cNvPr id="127" name="Group 126"/>
              <p:cNvGrpSpPr/>
              <p:nvPr/>
            </p:nvGrpSpPr>
            <p:grpSpPr>
              <a:xfrm rot="16200000">
                <a:off x="1436273" y="3885286"/>
                <a:ext cx="353823" cy="445677"/>
                <a:chOff x="6103938" y="2111375"/>
                <a:chExt cx="1363662" cy="1717675"/>
              </a:xfrm>
            </p:grpSpPr>
            <p:sp>
              <p:nvSpPr>
                <p:cNvPr id="129" name="Freeform 13"/>
                <p:cNvSpPr>
                  <a:spLocks/>
                </p:cNvSpPr>
                <p:nvPr/>
              </p:nvSpPr>
              <p:spPr bwMode="auto">
                <a:xfrm>
                  <a:off x="6156325" y="2163763"/>
                  <a:ext cx="1270000" cy="1612900"/>
                </a:xfrm>
                <a:custGeom>
                  <a:avLst/>
                  <a:gdLst>
                    <a:gd name="T0" fmla="*/ 800 w 800"/>
                    <a:gd name="T1" fmla="*/ 1016 h 1016"/>
                    <a:gd name="T2" fmla="*/ 0 w 800"/>
                    <a:gd name="T3" fmla="*/ 1016 h 1016"/>
                    <a:gd name="T4" fmla="*/ 0 w 800"/>
                    <a:gd name="T5" fmla="*/ 0 h 1016"/>
                    <a:gd name="T6" fmla="*/ 640 w 800"/>
                    <a:gd name="T7" fmla="*/ 0 h 1016"/>
                    <a:gd name="T8" fmla="*/ 800 w 800"/>
                    <a:gd name="T9" fmla="*/ 156 h 1016"/>
                    <a:gd name="T10" fmla="*/ 800 w 800"/>
                    <a:gd name="T11" fmla="*/ 1016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0" h="1016">
                      <a:moveTo>
                        <a:pt x="800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640" y="0"/>
                      </a:lnTo>
                      <a:lnTo>
                        <a:pt x="800" y="156"/>
                      </a:lnTo>
                      <a:lnTo>
                        <a:pt x="800" y="1016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79646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130" name="Freeform 14"/>
                <p:cNvSpPr>
                  <a:spLocks noEditPoints="1"/>
                </p:cNvSpPr>
                <p:nvPr/>
              </p:nvSpPr>
              <p:spPr bwMode="auto">
                <a:xfrm>
                  <a:off x="6103938" y="2111375"/>
                  <a:ext cx="1363662" cy="1717675"/>
                </a:xfrm>
                <a:custGeom>
                  <a:avLst/>
                  <a:gdLst>
                    <a:gd name="T0" fmla="*/ 284 w 364"/>
                    <a:gd name="T1" fmla="*/ 0 h 458"/>
                    <a:gd name="T2" fmla="*/ 0 w 364"/>
                    <a:gd name="T3" fmla="*/ 0 h 458"/>
                    <a:gd name="T4" fmla="*/ 0 w 364"/>
                    <a:gd name="T5" fmla="*/ 444 h 458"/>
                    <a:gd name="T6" fmla="*/ 14 w 364"/>
                    <a:gd name="T7" fmla="*/ 458 h 458"/>
                    <a:gd name="T8" fmla="*/ 349 w 364"/>
                    <a:gd name="T9" fmla="*/ 458 h 458"/>
                    <a:gd name="T10" fmla="*/ 364 w 364"/>
                    <a:gd name="T11" fmla="*/ 444 h 458"/>
                    <a:gd name="T12" fmla="*/ 364 w 364"/>
                    <a:gd name="T13" fmla="*/ 78 h 458"/>
                    <a:gd name="T14" fmla="*/ 284 w 364"/>
                    <a:gd name="T15" fmla="*/ 0 h 458"/>
                    <a:gd name="T16" fmla="*/ 349 w 364"/>
                    <a:gd name="T17" fmla="*/ 444 h 458"/>
                    <a:gd name="T18" fmla="*/ 14 w 364"/>
                    <a:gd name="T19" fmla="*/ 444 h 458"/>
                    <a:gd name="T20" fmla="*/ 14 w 364"/>
                    <a:gd name="T21" fmla="*/ 14 h 458"/>
                    <a:gd name="T22" fmla="*/ 276 w 364"/>
                    <a:gd name="T23" fmla="*/ 14 h 458"/>
                    <a:gd name="T24" fmla="*/ 276 w 364"/>
                    <a:gd name="T25" fmla="*/ 85 h 458"/>
                    <a:gd name="T26" fmla="*/ 349 w 364"/>
                    <a:gd name="T27" fmla="*/ 85 h 458"/>
                    <a:gd name="T28" fmla="*/ 349 w 364"/>
                    <a:gd name="T29" fmla="*/ 444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4" h="458">
                      <a:moveTo>
                        <a:pt x="28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0" y="452"/>
                        <a:pt x="6" y="458"/>
                        <a:pt x="14" y="458"/>
                      </a:cubicBezTo>
                      <a:cubicBezTo>
                        <a:pt x="349" y="458"/>
                        <a:pt x="349" y="458"/>
                        <a:pt x="349" y="458"/>
                      </a:cubicBezTo>
                      <a:cubicBezTo>
                        <a:pt x="357" y="458"/>
                        <a:pt x="364" y="452"/>
                        <a:pt x="364" y="444"/>
                      </a:cubicBezTo>
                      <a:cubicBezTo>
                        <a:pt x="364" y="78"/>
                        <a:pt x="364" y="78"/>
                        <a:pt x="364" y="78"/>
                      </a:cubicBezTo>
                      <a:lnTo>
                        <a:pt x="284" y="0"/>
                      </a:lnTo>
                      <a:close/>
                      <a:moveTo>
                        <a:pt x="349" y="444"/>
                      </a:moveTo>
                      <a:cubicBezTo>
                        <a:pt x="14" y="444"/>
                        <a:pt x="14" y="444"/>
                        <a:pt x="14" y="44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6" y="14"/>
                        <a:pt x="276" y="14"/>
                        <a:pt x="276" y="14"/>
                      </a:cubicBezTo>
                      <a:cubicBezTo>
                        <a:pt x="276" y="85"/>
                        <a:pt x="276" y="85"/>
                        <a:pt x="276" y="85"/>
                      </a:cubicBezTo>
                      <a:cubicBezTo>
                        <a:pt x="349" y="85"/>
                        <a:pt x="349" y="85"/>
                        <a:pt x="349" y="85"/>
                      </a:cubicBezTo>
                      <a:lnTo>
                        <a:pt x="349" y="444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  <a:alpha val="56078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79646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1390347" y="3999449"/>
                <a:ext cx="432084" cy="25391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en-US"/>
                </a:defPPr>
                <a:lvl1pPr algn="ctr">
                  <a:defRPr sz="1050" b="1">
                    <a:solidFill>
                      <a:schemeClr val="tx2">
                        <a:lumMod val="40000"/>
                        <a:lumOff val="60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rgbClr val="1F497D">
                        <a:lumMod val="40000"/>
                        <a:lumOff val="60000"/>
                      </a:srgbClr>
                    </a:solidFill>
                    <a:latin typeface="Calibri"/>
                  </a:rPr>
                  <a:t>Doc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4408095" y="5497463"/>
              <a:ext cx="445677" cy="353823"/>
              <a:chOff x="1390346" y="3931213"/>
              <a:chExt cx="445677" cy="353823"/>
            </a:xfrm>
          </p:grpSpPr>
          <p:grpSp>
            <p:nvGrpSpPr>
              <p:cNvPr id="123" name="Group 122"/>
              <p:cNvGrpSpPr/>
              <p:nvPr/>
            </p:nvGrpSpPr>
            <p:grpSpPr>
              <a:xfrm rot="16200000">
                <a:off x="1436273" y="3885286"/>
                <a:ext cx="353823" cy="445677"/>
                <a:chOff x="6103938" y="2111375"/>
                <a:chExt cx="1363662" cy="1717675"/>
              </a:xfrm>
            </p:grpSpPr>
            <p:sp>
              <p:nvSpPr>
                <p:cNvPr id="125" name="Freeform 13"/>
                <p:cNvSpPr>
                  <a:spLocks/>
                </p:cNvSpPr>
                <p:nvPr/>
              </p:nvSpPr>
              <p:spPr bwMode="auto">
                <a:xfrm>
                  <a:off x="6156325" y="2163763"/>
                  <a:ext cx="1270000" cy="1612900"/>
                </a:xfrm>
                <a:custGeom>
                  <a:avLst/>
                  <a:gdLst>
                    <a:gd name="T0" fmla="*/ 800 w 800"/>
                    <a:gd name="T1" fmla="*/ 1016 h 1016"/>
                    <a:gd name="T2" fmla="*/ 0 w 800"/>
                    <a:gd name="T3" fmla="*/ 1016 h 1016"/>
                    <a:gd name="T4" fmla="*/ 0 w 800"/>
                    <a:gd name="T5" fmla="*/ 0 h 1016"/>
                    <a:gd name="T6" fmla="*/ 640 w 800"/>
                    <a:gd name="T7" fmla="*/ 0 h 1016"/>
                    <a:gd name="T8" fmla="*/ 800 w 800"/>
                    <a:gd name="T9" fmla="*/ 156 h 1016"/>
                    <a:gd name="T10" fmla="*/ 800 w 800"/>
                    <a:gd name="T11" fmla="*/ 1016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0" h="1016">
                      <a:moveTo>
                        <a:pt x="800" y="1016"/>
                      </a:moveTo>
                      <a:lnTo>
                        <a:pt x="0" y="1016"/>
                      </a:lnTo>
                      <a:lnTo>
                        <a:pt x="0" y="0"/>
                      </a:lnTo>
                      <a:lnTo>
                        <a:pt x="640" y="0"/>
                      </a:lnTo>
                      <a:lnTo>
                        <a:pt x="800" y="156"/>
                      </a:lnTo>
                      <a:lnTo>
                        <a:pt x="800" y="1016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79646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  <p:sp>
              <p:nvSpPr>
                <p:cNvPr id="126" name="Freeform 14"/>
                <p:cNvSpPr>
                  <a:spLocks noEditPoints="1"/>
                </p:cNvSpPr>
                <p:nvPr/>
              </p:nvSpPr>
              <p:spPr bwMode="auto">
                <a:xfrm>
                  <a:off x="6103938" y="2111375"/>
                  <a:ext cx="1363662" cy="1717675"/>
                </a:xfrm>
                <a:custGeom>
                  <a:avLst/>
                  <a:gdLst>
                    <a:gd name="T0" fmla="*/ 284 w 364"/>
                    <a:gd name="T1" fmla="*/ 0 h 458"/>
                    <a:gd name="T2" fmla="*/ 0 w 364"/>
                    <a:gd name="T3" fmla="*/ 0 h 458"/>
                    <a:gd name="T4" fmla="*/ 0 w 364"/>
                    <a:gd name="T5" fmla="*/ 444 h 458"/>
                    <a:gd name="T6" fmla="*/ 14 w 364"/>
                    <a:gd name="T7" fmla="*/ 458 h 458"/>
                    <a:gd name="T8" fmla="*/ 349 w 364"/>
                    <a:gd name="T9" fmla="*/ 458 h 458"/>
                    <a:gd name="T10" fmla="*/ 364 w 364"/>
                    <a:gd name="T11" fmla="*/ 444 h 458"/>
                    <a:gd name="T12" fmla="*/ 364 w 364"/>
                    <a:gd name="T13" fmla="*/ 78 h 458"/>
                    <a:gd name="T14" fmla="*/ 284 w 364"/>
                    <a:gd name="T15" fmla="*/ 0 h 458"/>
                    <a:gd name="T16" fmla="*/ 349 w 364"/>
                    <a:gd name="T17" fmla="*/ 444 h 458"/>
                    <a:gd name="T18" fmla="*/ 14 w 364"/>
                    <a:gd name="T19" fmla="*/ 444 h 458"/>
                    <a:gd name="T20" fmla="*/ 14 w 364"/>
                    <a:gd name="T21" fmla="*/ 14 h 458"/>
                    <a:gd name="T22" fmla="*/ 276 w 364"/>
                    <a:gd name="T23" fmla="*/ 14 h 458"/>
                    <a:gd name="T24" fmla="*/ 276 w 364"/>
                    <a:gd name="T25" fmla="*/ 85 h 458"/>
                    <a:gd name="T26" fmla="*/ 349 w 364"/>
                    <a:gd name="T27" fmla="*/ 85 h 458"/>
                    <a:gd name="T28" fmla="*/ 349 w 364"/>
                    <a:gd name="T29" fmla="*/ 444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4" h="458">
                      <a:moveTo>
                        <a:pt x="28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0" y="452"/>
                        <a:pt x="6" y="458"/>
                        <a:pt x="14" y="458"/>
                      </a:cubicBezTo>
                      <a:cubicBezTo>
                        <a:pt x="349" y="458"/>
                        <a:pt x="349" y="458"/>
                        <a:pt x="349" y="458"/>
                      </a:cubicBezTo>
                      <a:cubicBezTo>
                        <a:pt x="357" y="458"/>
                        <a:pt x="364" y="452"/>
                        <a:pt x="364" y="444"/>
                      </a:cubicBezTo>
                      <a:cubicBezTo>
                        <a:pt x="364" y="78"/>
                        <a:pt x="364" y="78"/>
                        <a:pt x="364" y="78"/>
                      </a:cubicBezTo>
                      <a:lnTo>
                        <a:pt x="284" y="0"/>
                      </a:lnTo>
                      <a:close/>
                      <a:moveTo>
                        <a:pt x="349" y="444"/>
                      </a:moveTo>
                      <a:cubicBezTo>
                        <a:pt x="14" y="444"/>
                        <a:pt x="14" y="444"/>
                        <a:pt x="14" y="44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6" y="14"/>
                        <a:pt x="276" y="14"/>
                        <a:pt x="276" y="14"/>
                      </a:cubicBezTo>
                      <a:cubicBezTo>
                        <a:pt x="276" y="85"/>
                        <a:pt x="276" y="85"/>
                        <a:pt x="276" y="85"/>
                      </a:cubicBezTo>
                      <a:cubicBezTo>
                        <a:pt x="349" y="85"/>
                        <a:pt x="349" y="85"/>
                        <a:pt x="349" y="85"/>
                      </a:cubicBezTo>
                      <a:lnTo>
                        <a:pt x="349" y="444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  <a:alpha val="56078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79646">
                        <a:lumMod val="60000"/>
                        <a:lumOff val="40000"/>
                      </a:srgbClr>
                    </a:solidFill>
                    <a:latin typeface="Calibri"/>
                  </a:endParaRPr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1390347" y="3999449"/>
                <a:ext cx="432084" cy="25391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en-US"/>
                </a:defPPr>
                <a:lvl1pPr algn="ctr">
                  <a:defRPr sz="1050" b="1">
                    <a:solidFill>
                      <a:schemeClr val="tx2">
                        <a:lumMod val="40000"/>
                        <a:lumOff val="60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rgbClr val="1F497D">
                        <a:lumMod val="40000"/>
                        <a:lumOff val="60000"/>
                      </a:srgbClr>
                    </a:solidFill>
                    <a:latin typeface="Calibri"/>
                  </a:rPr>
                  <a:t>Doc</a:t>
                </a:r>
              </a:p>
            </p:txBody>
          </p:sp>
        </p:grpSp>
      </p:grpSp>
      <p:sp>
        <p:nvSpPr>
          <p:cNvPr id="195" name="TextBox 194"/>
          <p:cNvSpPr txBox="1"/>
          <p:nvPr/>
        </p:nvSpPr>
        <p:spPr>
          <a:xfrm>
            <a:off x="3845886" y="2798187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cap="all" dirty="0" smtClean="0">
                <a:solidFill>
                  <a:prstClr val="white"/>
                </a:solidFill>
                <a:latin typeface="Calibri"/>
              </a:rPr>
              <a:t>Server 3</a:t>
            </a:r>
          </a:p>
        </p:txBody>
      </p:sp>
      <p:grpSp>
        <p:nvGrpSpPr>
          <p:cNvPr id="196" name="Group 195"/>
          <p:cNvGrpSpPr/>
          <p:nvPr/>
        </p:nvGrpSpPr>
        <p:grpSpPr>
          <a:xfrm>
            <a:off x="3720467" y="4023255"/>
            <a:ext cx="445677" cy="353823"/>
            <a:chOff x="805861" y="3931213"/>
            <a:chExt cx="445677" cy="353823"/>
          </a:xfrm>
        </p:grpSpPr>
        <p:grpSp>
          <p:nvGrpSpPr>
            <p:cNvPr id="197" name="Group 196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199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0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6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  <p:cxnSp>
        <p:nvCxnSpPr>
          <p:cNvPr id="201" name="Straight Connector 200"/>
          <p:cNvCxnSpPr>
            <a:stCxn id="18" idx="8"/>
            <a:endCxn id="210" idx="2"/>
          </p:cNvCxnSpPr>
          <p:nvPr/>
        </p:nvCxnSpPr>
        <p:spPr>
          <a:xfrm flipV="1">
            <a:off x="1054340" y="2183652"/>
            <a:ext cx="2770373" cy="1108619"/>
          </a:xfrm>
          <a:prstGeom prst="line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924320" y="4198725"/>
            <a:ext cx="2921566" cy="109365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494470" y="1294983"/>
            <a:ext cx="4260200" cy="941844"/>
            <a:chOff x="686171" y="1219200"/>
            <a:chExt cx="4260200" cy="941844"/>
          </a:xfrm>
        </p:grpSpPr>
        <p:sp>
          <p:nvSpPr>
            <p:cNvPr id="204" name="Rectangle 203"/>
            <p:cNvSpPr/>
            <p:nvPr/>
          </p:nvSpPr>
          <p:spPr>
            <a:xfrm>
              <a:off x="686171" y="1219200"/>
              <a:ext cx="1859914" cy="941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114300" sx="102000" sy="102000" algn="ctr" rotWithShape="0">
                <a:prstClr val="black">
                  <a:alpha val="25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078289" y="1239022"/>
              <a:ext cx="1075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cap="all" dirty="0" smtClean="0">
                  <a:solidFill>
                    <a:schemeClr val="tx1"/>
                  </a:solidFill>
                  <a:latin typeface="Calibri"/>
                </a:rPr>
                <a:t>App Server </a:t>
              </a:r>
              <a:r>
                <a:rPr lang="en-US" sz="1200" b="1" cap="all" dirty="0">
                  <a:solidFill>
                    <a:schemeClr val="tx1"/>
                  </a:solidFill>
                  <a:latin typeface="Calibri"/>
                </a:rPr>
                <a:t>1</a:t>
              </a:r>
              <a:endParaRPr lang="en-US" sz="1200" b="1" cap="all" dirty="0" smtClean="0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206" name="Freeform 6"/>
            <p:cNvSpPr>
              <a:spLocks noEditPoints="1"/>
            </p:cNvSpPr>
            <p:nvPr/>
          </p:nvSpPr>
          <p:spPr bwMode="auto">
            <a:xfrm>
              <a:off x="1076696" y="1812721"/>
              <a:ext cx="116624" cy="185726"/>
            </a:xfrm>
            <a:custGeom>
              <a:avLst/>
              <a:gdLst/>
              <a:ahLst/>
              <a:cxnLst>
                <a:cxn ang="0">
                  <a:pos x="238" y="119"/>
                </a:cxn>
                <a:cxn ang="0">
                  <a:pos x="119" y="0"/>
                </a:cxn>
                <a:cxn ang="0">
                  <a:pos x="0" y="119"/>
                </a:cxn>
                <a:cxn ang="0">
                  <a:pos x="23" y="189"/>
                </a:cxn>
                <a:cxn ang="0">
                  <a:pos x="23" y="189"/>
                </a:cxn>
                <a:cxn ang="0">
                  <a:pos x="24" y="190"/>
                </a:cxn>
                <a:cxn ang="0">
                  <a:pos x="24" y="190"/>
                </a:cxn>
                <a:cxn ang="0">
                  <a:pos x="25" y="191"/>
                </a:cxn>
                <a:cxn ang="0">
                  <a:pos x="117" y="374"/>
                </a:cxn>
                <a:cxn ang="0">
                  <a:pos x="121" y="374"/>
                </a:cxn>
                <a:cxn ang="0">
                  <a:pos x="214" y="191"/>
                </a:cxn>
                <a:cxn ang="0">
                  <a:pos x="214" y="190"/>
                </a:cxn>
                <a:cxn ang="0">
                  <a:pos x="214" y="190"/>
                </a:cxn>
                <a:cxn ang="0">
                  <a:pos x="215" y="189"/>
                </a:cxn>
                <a:cxn ang="0">
                  <a:pos x="215" y="189"/>
                </a:cxn>
                <a:cxn ang="0">
                  <a:pos x="238" y="119"/>
                </a:cxn>
                <a:cxn ang="0">
                  <a:pos x="119" y="168"/>
                </a:cxn>
                <a:cxn ang="0">
                  <a:pos x="70" y="119"/>
                </a:cxn>
                <a:cxn ang="0">
                  <a:pos x="119" y="70"/>
                </a:cxn>
                <a:cxn ang="0">
                  <a:pos x="169" y="119"/>
                </a:cxn>
                <a:cxn ang="0">
                  <a:pos x="119" y="168"/>
                </a:cxn>
              </a:cxnLst>
              <a:rect l="0" t="0" r="r" b="b"/>
              <a:pathLst>
                <a:path w="238" h="379">
                  <a:moveTo>
                    <a:pt x="238" y="119"/>
                  </a:moveTo>
                  <a:cubicBezTo>
                    <a:pt x="238" y="53"/>
                    <a:pt x="185" y="0"/>
                    <a:pt x="119" y="0"/>
                  </a:cubicBezTo>
                  <a:cubicBezTo>
                    <a:pt x="54" y="0"/>
                    <a:pt x="0" y="53"/>
                    <a:pt x="0" y="119"/>
                  </a:cubicBezTo>
                  <a:cubicBezTo>
                    <a:pt x="0" y="145"/>
                    <a:pt x="9" y="169"/>
                    <a:pt x="23" y="189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23" y="189"/>
                    <a:pt x="23" y="189"/>
                    <a:pt x="24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4" y="191"/>
                    <a:pt x="24" y="191"/>
                    <a:pt x="25" y="191"/>
                  </a:cubicBezTo>
                  <a:cubicBezTo>
                    <a:pt x="92" y="281"/>
                    <a:pt x="117" y="374"/>
                    <a:pt x="117" y="374"/>
                  </a:cubicBezTo>
                  <a:cubicBezTo>
                    <a:pt x="118" y="379"/>
                    <a:pt x="120" y="379"/>
                    <a:pt x="121" y="374"/>
                  </a:cubicBezTo>
                  <a:cubicBezTo>
                    <a:pt x="121" y="374"/>
                    <a:pt x="146" y="281"/>
                    <a:pt x="214" y="191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15" y="189"/>
                    <a:pt x="215" y="189"/>
                    <a:pt x="215" y="189"/>
                  </a:cubicBezTo>
                  <a:cubicBezTo>
                    <a:pt x="215" y="189"/>
                    <a:pt x="215" y="189"/>
                    <a:pt x="215" y="189"/>
                  </a:cubicBezTo>
                  <a:cubicBezTo>
                    <a:pt x="230" y="169"/>
                    <a:pt x="238" y="145"/>
                    <a:pt x="238" y="119"/>
                  </a:cubicBezTo>
                  <a:close/>
                  <a:moveTo>
                    <a:pt x="119" y="168"/>
                  </a:moveTo>
                  <a:cubicBezTo>
                    <a:pt x="92" y="168"/>
                    <a:pt x="70" y="146"/>
                    <a:pt x="70" y="119"/>
                  </a:cubicBezTo>
                  <a:cubicBezTo>
                    <a:pt x="70" y="92"/>
                    <a:pt x="92" y="70"/>
                    <a:pt x="119" y="70"/>
                  </a:cubicBezTo>
                  <a:cubicBezTo>
                    <a:pt x="146" y="70"/>
                    <a:pt x="169" y="92"/>
                    <a:pt x="169" y="119"/>
                  </a:cubicBezTo>
                  <a:cubicBezTo>
                    <a:pt x="169" y="146"/>
                    <a:pt x="146" y="168"/>
                    <a:pt x="119" y="168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739828" y="1510464"/>
              <a:ext cx="1752600" cy="597405"/>
            </a:xfrm>
            <a:prstGeom prst="rect">
              <a:avLst/>
            </a:prstGeom>
            <a:solidFill>
              <a:srgbClr val="225F74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050" b="1" dirty="0">
                  <a:solidFill>
                    <a:prstClr val="white"/>
                  </a:solidFill>
                  <a:latin typeface="Calibri"/>
                </a:rPr>
                <a:t>COUCHBASE Client Library</a:t>
              </a:r>
            </a:p>
            <a:p>
              <a:pPr algn="ctr">
                <a:lnSpc>
                  <a:spcPct val="80000"/>
                </a:lnSpc>
              </a:pPr>
              <a:endParaRPr lang="en-US" sz="1050" b="1" dirty="0">
                <a:solidFill>
                  <a:prstClr val="white"/>
                </a:solidFill>
                <a:latin typeface="Calibri"/>
              </a:endParaRPr>
            </a:p>
            <a:p>
              <a:pPr algn="ctr">
                <a:lnSpc>
                  <a:spcPct val="80000"/>
                </a:lnSpc>
              </a:pPr>
              <a:endParaRPr lang="en-US" sz="1050" b="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18288" y="1777676"/>
              <a:ext cx="995680" cy="268224"/>
            </a:xfrm>
            <a:prstGeom prst="rect">
              <a:avLst/>
            </a:prstGeom>
            <a:solidFill>
              <a:srgbClr val="2D7E9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/>
            <a:lstStyle/>
            <a:p>
              <a:pPr algn="ctr"/>
              <a:r>
                <a:rPr lang="en-US" sz="1000" b="1" cap="all" dirty="0">
                  <a:solidFill>
                    <a:srgbClr val="FFFFFF"/>
                  </a:solidFill>
                  <a:latin typeface="Calibri"/>
                </a:rPr>
                <a:t>Cluster Map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086457" y="1219200"/>
              <a:ext cx="1859914" cy="937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114300" sx="102000" sy="102000" algn="ctr" rotWithShape="0">
                <a:prstClr val="black">
                  <a:alpha val="25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140114" y="1510464"/>
              <a:ext cx="1752600" cy="597405"/>
            </a:xfrm>
            <a:prstGeom prst="rect">
              <a:avLst/>
            </a:prstGeom>
            <a:solidFill>
              <a:srgbClr val="225F74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050" b="1" dirty="0">
                  <a:solidFill>
                    <a:prstClr val="white"/>
                  </a:solidFill>
                  <a:latin typeface="Calibri"/>
                </a:rPr>
                <a:t>COUCHBASE Client Library</a:t>
              </a:r>
            </a:p>
            <a:p>
              <a:pPr algn="ctr">
                <a:lnSpc>
                  <a:spcPct val="80000"/>
                </a:lnSpc>
              </a:pPr>
              <a:endParaRPr lang="en-US" sz="1050" b="1" dirty="0">
                <a:solidFill>
                  <a:prstClr val="white"/>
                </a:solidFill>
                <a:latin typeface="Calibri"/>
              </a:endParaRPr>
            </a:p>
            <a:p>
              <a:pPr algn="ctr">
                <a:lnSpc>
                  <a:spcPct val="80000"/>
                </a:lnSpc>
              </a:pPr>
              <a:endParaRPr lang="en-US" sz="1050" b="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518574" y="1777676"/>
              <a:ext cx="995680" cy="268224"/>
            </a:xfrm>
            <a:prstGeom prst="rect">
              <a:avLst/>
            </a:prstGeom>
            <a:solidFill>
              <a:srgbClr val="2D7E9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/>
            <a:lstStyle/>
            <a:p>
              <a:pPr algn="ctr"/>
              <a:r>
                <a:rPr lang="en-US" sz="1000" b="1" cap="all" dirty="0">
                  <a:solidFill>
                    <a:srgbClr val="FFFFFF"/>
                  </a:solidFill>
                  <a:latin typeface="Calibri"/>
                </a:rPr>
                <a:t>Cluster Map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531050" y="1239022"/>
              <a:ext cx="1075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cap="all" dirty="0" smtClean="0">
                  <a:solidFill>
                    <a:schemeClr val="tx1"/>
                  </a:solidFill>
                  <a:latin typeface="Calibri"/>
                </a:rPr>
                <a:t>App Server 2</a:t>
              </a: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622286" y="4023255"/>
            <a:ext cx="445677" cy="353823"/>
            <a:chOff x="805861" y="3931213"/>
            <a:chExt cx="445677" cy="353823"/>
          </a:xfrm>
        </p:grpSpPr>
        <p:grpSp>
          <p:nvGrpSpPr>
            <p:cNvPr id="214" name="Group 213"/>
            <p:cNvGrpSpPr/>
            <p:nvPr/>
          </p:nvGrpSpPr>
          <p:grpSpPr>
            <a:xfrm rot="16200000">
              <a:off x="851788" y="3885286"/>
              <a:ext cx="353823" cy="445677"/>
              <a:chOff x="6103938" y="2111375"/>
              <a:chExt cx="1363662" cy="1717675"/>
            </a:xfrm>
          </p:grpSpPr>
          <p:sp>
            <p:nvSpPr>
              <p:cNvPr id="21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rgbClr val="2D7E9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15" name="TextBox 214"/>
            <p:cNvSpPr txBox="1"/>
            <p:nvPr/>
          </p:nvSpPr>
          <p:spPr>
            <a:xfrm>
              <a:off x="805862" y="3999449"/>
              <a:ext cx="43208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2D7E9B"/>
                  </a:solidFill>
                  <a:latin typeface="Calibri"/>
                </a:rPr>
                <a:t>Doc 9</a:t>
              </a:r>
              <a:endParaRPr lang="en-US" sz="1050" b="1" dirty="0">
                <a:solidFill>
                  <a:srgbClr val="2D7E9B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29729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heme1">
  <a:themeElements>
    <a:clrScheme name="Custom 2">
      <a:dk1>
        <a:srgbClr val="3F3F3F"/>
      </a:dk1>
      <a:lt1>
        <a:sysClr val="window" lastClr="FFFFFF"/>
      </a:lt1>
      <a:dk2>
        <a:srgbClr val="404040"/>
      </a:dk2>
      <a:lt2>
        <a:srgbClr val="F2F2F2"/>
      </a:lt2>
      <a:accent1>
        <a:srgbClr val="186A93"/>
      </a:accent1>
      <a:accent2>
        <a:srgbClr val="28B2CB"/>
      </a:accent2>
      <a:accent3>
        <a:srgbClr val="186827"/>
      </a:accent3>
      <a:accent4>
        <a:srgbClr val="71B400"/>
      </a:accent4>
      <a:accent5>
        <a:srgbClr val="DEBF08"/>
      </a:accent5>
      <a:accent6>
        <a:srgbClr val="B59C07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D7E9B"/>
        </a:solidFill>
        <a:ln w="2857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defRPr sz="1400" b="1" dirty="0">
            <a:solidFill>
              <a:schemeClr val="bg1"/>
            </a:solidFill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Theme1" id="{16DF2167-35EF-4046-ABEF-2994756036D7}" vid="{410341FD-6A7E-4B37-8643-1B2864846D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5413</TotalTime>
  <Words>1334</Words>
  <Application>Microsoft Office PowerPoint</Application>
  <PresentationFormat>On-screen Show (4:3)</PresentationFormat>
  <Paragraphs>467</Paragraphs>
  <Slides>32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Theme1</vt:lpstr>
      <vt:lpstr>.NET Memory Leak Problems &amp; Solution</vt:lpstr>
      <vt:lpstr>Table of Contents</vt:lpstr>
      <vt:lpstr>.NET Framework Memory Management</vt:lpstr>
      <vt:lpstr>Slide 4</vt:lpstr>
      <vt:lpstr>Slide 5</vt:lpstr>
      <vt:lpstr>Slide 6</vt:lpstr>
      <vt:lpstr>Single node - Couchbase Write Operation</vt:lpstr>
      <vt:lpstr>Single node - Couchbase Read Operation</vt:lpstr>
      <vt:lpstr>Basic Operation</vt:lpstr>
      <vt:lpstr>Add Nodes to Cluster</vt:lpstr>
      <vt:lpstr>Slide 11</vt:lpstr>
      <vt:lpstr>Couchbase Administration</vt:lpstr>
      <vt:lpstr>Administration Tools</vt:lpstr>
      <vt:lpstr>Supported Platforms</vt:lpstr>
      <vt:lpstr>Resource Requirements</vt:lpstr>
      <vt:lpstr>Upgrading Couchbase</vt:lpstr>
      <vt:lpstr>Upgrading Couchbase</vt:lpstr>
      <vt:lpstr>Upgrading Couchbase</vt:lpstr>
      <vt:lpstr>Upgrading Couchbase</vt:lpstr>
      <vt:lpstr>Web Console</vt:lpstr>
      <vt:lpstr>Cluster Overview</vt:lpstr>
      <vt:lpstr>Server Nodes</vt:lpstr>
      <vt:lpstr>Server State</vt:lpstr>
      <vt:lpstr>Data Bucket View</vt:lpstr>
      <vt:lpstr>Bucket Monitoring — Summary Statistics</vt:lpstr>
      <vt:lpstr>vBucket monitoring</vt:lpstr>
      <vt:lpstr>Document Editor  </vt:lpstr>
      <vt:lpstr>Settings </vt:lpstr>
      <vt:lpstr>Couchbase Querying</vt:lpstr>
      <vt:lpstr>Views - Indexes</vt:lpstr>
      <vt:lpstr>Views</vt:lpstr>
      <vt:lpstr>Slide 32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TUNG NGUYEN THANH</cp:lastModifiedBy>
  <cp:revision>723</cp:revision>
  <dcterms:created xsi:type="dcterms:W3CDTF">2007-12-08T16:03:35Z</dcterms:created>
  <dcterms:modified xsi:type="dcterms:W3CDTF">2014-08-27T09:38:20Z</dcterms:modified>
</cp:coreProperties>
</file>