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2"/>
  </p:sldMasterIdLst>
  <p:notesMasterIdLst>
    <p:notesMasterId r:id="rId46"/>
  </p:notesMasterIdLst>
  <p:handoutMasterIdLst>
    <p:handoutMasterId r:id="rId47"/>
  </p:handoutMasterIdLst>
  <p:sldIdLst>
    <p:sldId id="320" r:id="rId3"/>
    <p:sldId id="321" r:id="rId4"/>
    <p:sldId id="376" r:id="rId5"/>
    <p:sldId id="373" r:id="rId6"/>
    <p:sldId id="396" r:id="rId7"/>
    <p:sldId id="413" r:id="rId8"/>
    <p:sldId id="414" r:id="rId9"/>
    <p:sldId id="415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7" r:id="rId20"/>
    <p:sldId id="406" r:id="rId21"/>
    <p:sldId id="412" r:id="rId22"/>
    <p:sldId id="408" r:id="rId23"/>
    <p:sldId id="409" r:id="rId24"/>
    <p:sldId id="411" r:id="rId25"/>
    <p:sldId id="364" r:id="rId26"/>
    <p:sldId id="418" r:id="rId27"/>
    <p:sldId id="417" r:id="rId28"/>
    <p:sldId id="419" r:id="rId29"/>
    <p:sldId id="393" r:id="rId30"/>
    <p:sldId id="420" r:id="rId31"/>
    <p:sldId id="422" r:id="rId32"/>
    <p:sldId id="423" r:id="rId33"/>
    <p:sldId id="424" r:id="rId34"/>
    <p:sldId id="425" r:id="rId35"/>
    <p:sldId id="426" r:id="rId36"/>
    <p:sldId id="429" r:id="rId37"/>
    <p:sldId id="430" r:id="rId38"/>
    <p:sldId id="421" r:id="rId39"/>
    <p:sldId id="427" r:id="rId40"/>
    <p:sldId id="428" r:id="rId41"/>
    <p:sldId id="431" r:id="rId42"/>
    <p:sldId id="432" r:id="rId43"/>
    <p:sldId id="433" r:id="rId44"/>
    <p:sldId id="325" r:id="rId4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B07C7C"/>
    <a:srgbClr val="40ECE8"/>
    <a:srgbClr val="E8FFC8"/>
    <a:srgbClr val="FAF7C8"/>
    <a:srgbClr val="FAF8C8"/>
    <a:srgbClr val="F5FFC2"/>
    <a:srgbClr val="EBFFD2"/>
    <a:srgbClr val="EBFFDC"/>
    <a:srgbClr val="FAF8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3985" autoAdjust="0"/>
  </p:normalViewPr>
  <p:slideViewPr>
    <p:cSldViewPr>
      <p:cViewPr varScale="1">
        <p:scale>
          <a:sx n="102" d="100"/>
          <a:sy n="102" d="100"/>
        </p:scale>
        <p:origin x="-1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061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22575" y="460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162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493787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0653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876725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7"/>
          </p:nvPr>
        </p:nvSpPr>
        <p:spPr>
          <a:xfrm>
            <a:off x="3754438" y="1931947"/>
            <a:ext cx="2192337" cy="147955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167" y="1596433"/>
            <a:ext cx="3154989" cy="2456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54968" y="1601684"/>
            <a:ext cx="2191788" cy="268984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54967" y="3671289"/>
            <a:ext cx="4967613" cy="268984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58253" y="1601684"/>
            <a:ext cx="2564328" cy="268984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653366" y="1610602"/>
            <a:ext cx="0" cy="39519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65120" y="1610602"/>
            <a:ext cx="0" cy="18720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01638" y="1841500"/>
            <a:ext cx="3155950" cy="377983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508882" y="1604976"/>
            <a:ext cx="3048705" cy="24447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18"/>
          </p:nvPr>
        </p:nvSpPr>
        <p:spPr>
          <a:xfrm>
            <a:off x="6158253" y="1931947"/>
            <a:ext cx="2564328" cy="147955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19"/>
          </p:nvPr>
        </p:nvSpPr>
        <p:spPr>
          <a:xfrm>
            <a:off x="3754437" y="4029502"/>
            <a:ext cx="4968143" cy="159207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823583" y="1604976"/>
            <a:ext cx="2123174" cy="23711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259852" y="1604976"/>
            <a:ext cx="2462727" cy="265692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3823583" y="3683989"/>
            <a:ext cx="2123174" cy="23711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54968" y="1601684"/>
            <a:ext cx="2191788" cy="268984"/>
          </a:xfrm>
          <a:prstGeom prst="rect">
            <a:avLst/>
          </a:prstGeom>
          <a:solidFill>
            <a:srgbClr val="D6B200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54967" y="3671289"/>
            <a:ext cx="4967613" cy="268984"/>
          </a:xfrm>
          <a:prstGeom prst="rect">
            <a:avLst/>
          </a:prstGeom>
          <a:solidFill>
            <a:srgbClr val="2D7E9B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58253" y="1601684"/>
            <a:ext cx="2564328" cy="268984"/>
          </a:xfrm>
          <a:prstGeom prst="rect">
            <a:avLst/>
          </a:prstGeom>
          <a:solidFill>
            <a:srgbClr val="6B9B20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653366" y="1610602"/>
            <a:ext cx="0" cy="39519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65120" y="1610602"/>
            <a:ext cx="0" cy="18720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243035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 anchor="b"/>
          <a:lstStyle>
            <a:lvl1pPr algn="ctr">
              <a:defRPr sz="4800">
                <a:solidFill>
                  <a:srgbClr val="005A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1485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96570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228600" y="2133600"/>
            <a:ext cx="8686800" cy="1219200"/>
          </a:xfrm>
          <a:prstGeom prst="rect">
            <a:avLst/>
          </a:prstGeom>
        </p:spPr>
        <p:txBody>
          <a:bodyPr tIns="0" bIns="0" anchor="b" anchorCtr="0"/>
          <a:lstStyle>
            <a:lvl1pPr algn="ct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0" y="3505200"/>
            <a:ext cx="3581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004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two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3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Your Two line</a:t>
            </a:r>
            <a:br>
              <a:rPr lang="en-US" sz="4800" dirty="0" smtClean="0">
                <a:solidFill>
                  <a:schemeClr val="accent2"/>
                </a:solidFill>
              </a:rPr>
            </a:br>
            <a:r>
              <a:rPr lang="en-US" sz="4800" dirty="0" smtClean="0">
                <a:solidFill>
                  <a:schemeClr val="accent2"/>
                </a:solidFill>
              </a:rPr>
              <a:t>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31671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/>
              <a:t>Title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088071" y="1711868"/>
            <a:ext cx="292564" cy="1379126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10800000">
            <a:off x="7759467" y="1711868"/>
            <a:ext cx="292564" cy="1379126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39962" y="587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58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animBg="1"/>
      <p:bldP spid="11" grpId="0" animBg="1"/>
    </p:bld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one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52600"/>
            <a:ext cx="7772400" cy="1470025"/>
          </a:xfrm>
        </p:spPr>
        <p:txBody>
          <a:bodyPr anchor="ctr" anchorCtr="0"/>
          <a:lstStyle>
            <a:lvl1pPr>
              <a:defRPr>
                <a:solidFill>
                  <a:srgbClr val="186A93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One-Line 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39962" y="587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31671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/>
              <a:t>Title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88071" y="1896531"/>
            <a:ext cx="292564" cy="1144448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10800000">
            <a:off x="7759467" y="1896530"/>
            <a:ext cx="292564" cy="1144448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860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ular log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752600" y="3733800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2057400"/>
            <a:ext cx="7772400" cy="1470025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One-Line 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87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9315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6142907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89668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29388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909896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1036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noFill/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noFill/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67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02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7472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Lucida Grande"/>
        <a:buChar char="•"/>
        <a:defRPr lang="en-US" sz="24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100000"/>
        <a:buFont typeface="Lucida Grande"/>
        <a:buChar char="­"/>
        <a:defRPr lang="en-US" sz="2000" kern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Lucida Grande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Lucida Grande"/>
        <a:buChar char="­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625475" indent="-457200" algn="l" defTabSz="914400" rtl="0" eaLnBrk="1" latinLnBrk="0" hangingPunct="1">
        <a:lnSpc>
          <a:spcPct val="90000"/>
        </a:lnSpc>
        <a:spcBef>
          <a:spcPts val="1200"/>
        </a:spcBef>
        <a:buClr>
          <a:schemeClr val="bg1">
            <a:lumMod val="6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red-gate.com/memoryprofiler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ustomXml" Target="../../customXml/item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tess/archive/tags/Memory+issues/default.aspx" TargetMode="External"/><Relationship Id="rId2" Type="http://schemas.openxmlformats.org/officeDocument/2006/relationships/hyperlink" Target="http://msdn.microsoft.com/en-us/library/ee658248.aspx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hyperlink" Target="http://is.gd/79Qlk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.NET Memory Leak</a:t>
            </a:r>
            <a:br>
              <a:rPr lang="en-US" dirty="0" smtClean="0"/>
            </a:br>
            <a:r>
              <a:rPr lang="en-US" dirty="0" smtClean="0"/>
              <a:t>Problems &amp; Solution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410200" y="3505200"/>
            <a:ext cx="3352800" cy="523220"/>
          </a:xfrm>
        </p:spPr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 txBox="1">
            <a:spLocks/>
          </p:cNvSpPr>
          <p:nvPr/>
        </p:nvSpPr>
        <p:spPr>
          <a:xfrm>
            <a:off x="457200" y="228601"/>
            <a:ext cx="8229600" cy="609599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Stack Frame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84550" y="1203847"/>
            <a:ext cx="3886199" cy="4991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959445" y="1338049"/>
            <a:ext cx="3886199" cy="4991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820693" y="1485900"/>
            <a:ext cx="3886199" cy="4991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68442" y="2275196"/>
            <a:ext cx="3717758" cy="31242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CaffeineCheck (int coffeesRequired)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int coffeesRequired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int coffeesConsumed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.....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[Return address]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13221" y="1816100"/>
            <a:ext cx="3315871" cy="1244600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Alert()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98491" y="3397250"/>
            <a:ext cx="3330601" cy="1168400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</a:rPr>
              <a:t>CaffeineCheck()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9685" y="4902350"/>
            <a:ext cx="3319408" cy="1244600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ParentMethod()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3962782" y="2863947"/>
            <a:ext cx="1100537" cy="5121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944203" y="4549823"/>
            <a:ext cx="1064525" cy="5049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1200" y="1219200"/>
            <a:ext cx="27409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For each thread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42426" y="4579939"/>
            <a:ext cx="0" cy="282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42426" y="3094061"/>
            <a:ext cx="0" cy="282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62000" y="838200"/>
            <a:ext cx="3683000" cy="48641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r>
              <a:rPr lang="en-GB" sz="2400" i="1" dirty="0" smtClean="0">
                <a:solidFill>
                  <a:schemeClr val="tx1"/>
                </a:solidFill>
              </a:rPr>
              <a:t>eg: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byte</a:t>
            </a:r>
          </a:p>
          <a:p>
            <a:r>
              <a:rPr lang="en-GB" sz="2400" dirty="0" err="1" smtClean="0">
                <a:solidFill>
                  <a:schemeClr val="tx1"/>
                </a:solidFill>
              </a:rPr>
              <a:t>int</a:t>
            </a:r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c</a:t>
            </a:r>
            <a:r>
              <a:rPr lang="en-GB" sz="2400" dirty="0" smtClean="0">
                <a:solidFill>
                  <a:schemeClr val="tx1"/>
                </a:solidFill>
              </a:rPr>
              <a:t>har</a:t>
            </a:r>
          </a:p>
          <a:p>
            <a:r>
              <a:rPr lang="en-GB" sz="2400" dirty="0" err="1" smtClean="0">
                <a:solidFill>
                  <a:schemeClr val="tx1"/>
                </a:solidFill>
              </a:rPr>
              <a:t>struct</a:t>
            </a:r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...</a:t>
            </a:r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Pointers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95399" y="5913898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Stack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6699" y="5913898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Heap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20743" y="838200"/>
            <a:ext cx="3683000" cy="48641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r>
              <a:rPr lang="en-GB" sz="2400" i="1" dirty="0" smtClean="0">
                <a:solidFill>
                  <a:schemeClr val="tx1"/>
                </a:solidFill>
              </a:rPr>
              <a:t>eg: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strings</a:t>
            </a:r>
          </a:p>
          <a:p>
            <a:r>
              <a:rPr lang="en-GB" sz="2400" dirty="0">
                <a:solidFill>
                  <a:schemeClr val="tx1"/>
                </a:solidFill>
              </a:rPr>
              <a:t>c</a:t>
            </a:r>
            <a:r>
              <a:rPr lang="en-GB" sz="2400" dirty="0" smtClean="0">
                <a:solidFill>
                  <a:schemeClr val="tx1"/>
                </a:solidFill>
              </a:rPr>
              <a:t>lasses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objects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24000" y="304800"/>
            <a:ext cx="188968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Value Types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2600" y="304800"/>
            <a:ext cx="24925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Reference </a:t>
            </a:r>
            <a:r>
              <a:rPr lang="en-US" b="1" dirty="0" smtClean="0">
                <a:solidFill>
                  <a:schemeClr val="tx1"/>
                </a:solidFill>
              </a:rPr>
              <a:t>Types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73282" y="533400"/>
            <a:ext cx="3683000" cy="517681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023" y="3429000"/>
            <a:ext cx="3862316" cy="226585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lang="en-GB" sz="1800" b="1" dirty="0" smtClean="0">
                <a:solidFill>
                  <a:schemeClr val="tx1"/>
                </a:solidFill>
                <a:latin typeface="+mj-lt"/>
              </a:rPr>
              <a:t>CaffeineCheck(int coffeesRequired)</a:t>
            </a:r>
          </a:p>
          <a:p>
            <a:endParaRPr lang="en-GB" sz="1800" dirty="0" smtClean="0">
              <a:solidFill>
                <a:schemeClr val="tx1"/>
              </a:solidFill>
              <a:latin typeface="+mj-lt"/>
            </a:endParaRPr>
          </a:p>
          <a:p>
            <a:r>
              <a:rPr lang="en-GB" sz="18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int    coffeesRequired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int    coffeesConsumed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CaffeineAlert   alert</a:t>
            </a:r>
          </a:p>
          <a:p>
            <a:endParaRPr lang="en-GB" sz="1800" dirty="0" smtClean="0">
              <a:solidFill>
                <a:schemeClr val="tx1"/>
              </a:solidFill>
              <a:latin typeface="+mj-lt"/>
            </a:endParaRPr>
          </a:p>
          <a:p>
            <a:r>
              <a:rPr lang="en-GB" sz="1800" dirty="0" smtClean="0">
                <a:solidFill>
                  <a:schemeClr val="tx1"/>
                </a:solidFill>
                <a:latin typeface="+mj-lt"/>
              </a:rPr>
              <a:t>[Return address]</a:t>
            </a:r>
            <a:endParaRPr lang="en-GB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5547" y="5761903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Stack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22852" y="4902149"/>
            <a:ext cx="1595308" cy="366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9807" y="5761903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Heap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60110" y="5048311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CaffeineAlert</a:t>
            </a:r>
          </a:p>
        </p:txBody>
      </p: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1245" y="1552128"/>
            <a:ext cx="4097855" cy="2714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ValueTypeTest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ValueTypes()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= 1;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a;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 = 2;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.WriteLine(a); </a:t>
            </a:r>
            <a:r>
              <a:rPr lang="en-GB" sz="16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1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0582" y="1552127"/>
            <a:ext cx="4566418" cy="430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ReferenceTypeTest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ReferenceTypes()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=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a.Test = 1;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a;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b.Test = 2;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.WriteLine(a.Test); </a:t>
            </a:r>
            <a:r>
              <a:rPr lang="en-GB" sz="16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2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TestClass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Test;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247" y="924580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Value Type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47507" y="924580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Reference Type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3282" y="457200"/>
            <a:ext cx="3683000" cy="5597288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60110" y="5392588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CaffeineAlert</a:t>
            </a:r>
          </a:p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alert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023" y="3753134"/>
            <a:ext cx="3862316" cy="22860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lang="en-GB" sz="1800" b="1" dirty="0" smtClean="0">
                <a:solidFill>
                  <a:schemeClr val="tx1"/>
                </a:solidFill>
                <a:latin typeface="+mj-lt"/>
              </a:rPr>
              <a:t>CaffeineCheck(int coffeesRequired)</a:t>
            </a:r>
          </a:p>
          <a:p>
            <a:endParaRPr lang="en-GB" sz="1800" dirty="0" smtClean="0">
              <a:solidFill>
                <a:schemeClr val="tx1"/>
              </a:solidFill>
              <a:latin typeface="+mj-lt"/>
            </a:endParaRPr>
          </a:p>
          <a:p>
            <a:r>
              <a:rPr lang="en-GB" sz="18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int    coffeesRequired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int    coffeesConsumed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CaffeineAlert   alert</a:t>
            </a:r>
          </a:p>
          <a:p>
            <a:endParaRPr lang="en-GB" sz="1800" dirty="0" smtClean="0">
              <a:solidFill>
                <a:schemeClr val="tx1"/>
              </a:solidFill>
              <a:latin typeface="+mj-lt"/>
            </a:endParaRPr>
          </a:p>
          <a:p>
            <a:r>
              <a:rPr lang="en-GB" sz="1800" dirty="0" smtClean="0">
                <a:solidFill>
                  <a:schemeClr val="tx1"/>
                </a:solidFill>
                <a:latin typeface="+mj-lt"/>
              </a:rPr>
              <a:t>[Return address]</a:t>
            </a:r>
            <a:endParaRPr lang="en-GB" sz="1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22852" y="5246426"/>
            <a:ext cx="1595308" cy="366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547" y="6106180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Stack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9807" y="6106180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Heap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023" y="344277"/>
            <a:ext cx="4251195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CaffeineAlert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5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GB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Contact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Recipients</a:t>
            </a: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GB" sz="15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Contact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5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Name;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5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Email;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60110" y="4724044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List&lt;Contact&gt;</a:t>
            </a:r>
          </a:p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Recipients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0110" y="4055500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list</a:t>
            </a:r>
            <a:endParaRPr lang="en-GB" sz="1800" i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60110" y="3383324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Name</a:t>
            </a:r>
            <a:r>
              <a:rPr lang="en-GB" sz="1800" b="1" dirty="0" smtClean="0">
                <a:solidFill>
                  <a:schemeClr val="tx1"/>
                </a:solidFill>
              </a:rPr>
              <a:t> 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0110" y="2711148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Email</a:t>
            </a:r>
            <a:r>
              <a:rPr lang="en-GB" sz="1800" b="1" dirty="0" smtClean="0">
                <a:solidFill>
                  <a:schemeClr val="tx1"/>
                </a:solidFill>
              </a:rPr>
              <a:t> 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0110" y="2063411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list</a:t>
            </a:r>
            <a:endParaRPr lang="en-GB" sz="1800" i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60110" y="1391235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Name</a:t>
            </a:r>
            <a:r>
              <a:rPr lang="en-GB" sz="1800" b="1" dirty="0" smtClean="0">
                <a:solidFill>
                  <a:schemeClr val="tx1"/>
                </a:solidFill>
              </a:rPr>
              <a:t> 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60110" y="719059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Email</a:t>
            </a:r>
            <a:r>
              <a:rPr lang="en-GB" sz="1800" b="1" dirty="0" smtClean="0">
                <a:solidFill>
                  <a:schemeClr val="tx1"/>
                </a:solidFill>
              </a:rPr>
              <a:t> </a:t>
            </a:r>
            <a:endParaRPr lang="en-GB" sz="1800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894024" y="5026446"/>
            <a:ext cx="0" cy="47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693884" y="4431535"/>
            <a:ext cx="0" cy="3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418160" y="2492566"/>
            <a:ext cx="0" cy="232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421696" y="3766912"/>
            <a:ext cx="0" cy="3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405170" y="1815279"/>
            <a:ext cx="0" cy="3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805450" y="3065444"/>
            <a:ext cx="0" cy="109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821975" y="1082407"/>
            <a:ext cx="0" cy="112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808445" y="854009"/>
            <a:ext cx="3330601" cy="528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CaffeineAlert</a:t>
            </a:r>
          </a:p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alert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08445" y="2171507"/>
            <a:ext cx="3330601" cy="528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List&lt;Contact&gt;</a:t>
            </a:r>
          </a:p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Recipients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0740" y="3599060"/>
            <a:ext cx="3127759" cy="528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list</a:t>
            </a:r>
            <a:endParaRPr lang="en-GB" sz="1800" i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8538" y="5063203"/>
            <a:ext cx="1702697" cy="528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Name</a:t>
            </a:r>
            <a:r>
              <a:rPr lang="en-GB" sz="1800" b="1" dirty="0" smtClean="0">
                <a:solidFill>
                  <a:schemeClr val="tx1"/>
                </a:solidFill>
              </a:rPr>
              <a:t> 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84173" y="5063203"/>
            <a:ext cx="1702697" cy="528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Email</a:t>
            </a:r>
            <a:r>
              <a:rPr lang="en-GB" sz="1800" b="1" dirty="0" smtClean="0">
                <a:solidFill>
                  <a:schemeClr val="tx1"/>
                </a:solidFill>
              </a:rPr>
              <a:t> </a:t>
            </a:r>
            <a:endParaRPr lang="en-GB" sz="18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238457" y="4215796"/>
            <a:ext cx="704323" cy="76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786679" y="4215796"/>
            <a:ext cx="634451" cy="76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5212010" y="3599060"/>
            <a:ext cx="3127759" cy="528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GB" sz="1800" i="1" dirty="0" smtClean="0">
                <a:solidFill>
                  <a:schemeClr val="tx1"/>
                </a:solidFill>
              </a:rPr>
              <a:t>list</a:t>
            </a:r>
            <a:endParaRPr lang="en-GB" sz="1800" i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39808" y="5063203"/>
            <a:ext cx="1702697" cy="528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Name</a:t>
            </a:r>
            <a:r>
              <a:rPr lang="en-GB" sz="1800" b="1" dirty="0" smtClean="0">
                <a:solidFill>
                  <a:schemeClr val="tx1"/>
                </a:solidFill>
              </a:rPr>
              <a:t> 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95443" y="5063203"/>
            <a:ext cx="1702697" cy="528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Email</a:t>
            </a:r>
            <a:r>
              <a:rPr lang="en-GB" sz="1800" b="1" dirty="0" smtClean="0">
                <a:solidFill>
                  <a:schemeClr val="tx1"/>
                </a:solidFill>
              </a:rPr>
              <a:t> </a:t>
            </a:r>
            <a:endParaRPr lang="en-GB" sz="1800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749727" y="4215796"/>
            <a:ext cx="704323" cy="76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97949" y="4215796"/>
            <a:ext cx="634451" cy="76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456284" y="2788243"/>
            <a:ext cx="1372215" cy="70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012675" y="2799224"/>
            <a:ext cx="1611615" cy="68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73745" y="1463310"/>
            <a:ext cx="0" cy="62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885149" y="318042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50172" y="5385800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50171" y="4941651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0170" y="4497502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50172" y="4053353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50171" y="3609204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50170" y="3165055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50172" y="2710438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50171" y="2266289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50170" y="1822140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50172" y="1377991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50171" y="933842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50170" y="489693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92663" y="4761907"/>
            <a:ext cx="2099546" cy="106804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en-GB" sz="2400" dirty="0" smtClean="0">
                <a:solidFill>
                  <a:schemeClr val="tx1"/>
                </a:solidFill>
              </a:rPr>
              <a:t>Object reference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129699" y="5073853"/>
            <a:ext cx="2130458" cy="31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09878" y="5877580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Stack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85149" y="5874987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Heap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5425178" y="4629704"/>
            <a:ext cx="2256" cy="44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592455" y="3741406"/>
            <a:ext cx="2256" cy="88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757476" y="3342091"/>
            <a:ext cx="2256" cy="44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100693" y="2403725"/>
            <a:ext cx="0" cy="140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265715" y="1071278"/>
            <a:ext cx="2256" cy="137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885149" y="457200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50172" y="5524958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50171" y="5080809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50170" y="4636660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50172" y="4192511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50171" y="3748362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50170" y="3304213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50172" y="2849596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50171" y="2405447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50170" y="1961298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50172" y="1517149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50171" y="1073000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50170" y="628851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92663" y="4901065"/>
            <a:ext cx="2099546" cy="106804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Object reference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129699" y="5213011"/>
            <a:ext cx="2130458" cy="31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9878" y="6016738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Stack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85149" y="6014145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Heap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5425178" y="4768862"/>
            <a:ext cx="2256" cy="44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5592455" y="3880564"/>
            <a:ext cx="2256" cy="88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5757476" y="3481249"/>
            <a:ext cx="2256" cy="44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100693" y="2542883"/>
            <a:ext cx="0" cy="140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265715" y="1210436"/>
            <a:ext cx="2256" cy="137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85149" y="381000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50172" y="5448758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50171" y="5004609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50170" y="4560460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50172" y="4116311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50171" y="3672162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50170" y="3228013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50172" y="2773396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50171" y="2329247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50170" y="1885098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50172" y="1440949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50171" y="996800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50170" y="552651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92663" y="4824865"/>
            <a:ext cx="2099546" cy="106804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Object reference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129699" y="5136811"/>
            <a:ext cx="2130458" cy="31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09878" y="5940538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Stack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85149" y="5937945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Heap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5425178" y="4692662"/>
            <a:ext cx="2256" cy="44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5592455" y="3804364"/>
            <a:ext cx="2256" cy="88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5757476" y="3405049"/>
            <a:ext cx="2256" cy="44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100693" y="2466683"/>
            <a:ext cx="0" cy="140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6265715" y="1134236"/>
            <a:ext cx="2256" cy="137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Multiply 67"/>
          <p:cNvSpPr/>
          <p:nvPr/>
        </p:nvSpPr>
        <p:spPr>
          <a:xfrm>
            <a:off x="5763310" y="517075"/>
            <a:ext cx="343217" cy="356781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9" name="Multiply 68"/>
          <p:cNvSpPr/>
          <p:nvPr/>
        </p:nvSpPr>
        <p:spPr>
          <a:xfrm>
            <a:off x="5757476" y="1394761"/>
            <a:ext cx="343217" cy="356781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0" name="Multiply 69"/>
          <p:cNvSpPr/>
          <p:nvPr/>
        </p:nvSpPr>
        <p:spPr>
          <a:xfrm>
            <a:off x="5757472" y="1838910"/>
            <a:ext cx="343217" cy="356781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1" name="Multiply 70"/>
          <p:cNvSpPr/>
          <p:nvPr/>
        </p:nvSpPr>
        <p:spPr>
          <a:xfrm>
            <a:off x="5757471" y="2723250"/>
            <a:ext cx="343217" cy="356781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Multiply 71"/>
          <p:cNvSpPr/>
          <p:nvPr/>
        </p:nvSpPr>
        <p:spPr>
          <a:xfrm>
            <a:off x="5757470" y="4070123"/>
            <a:ext cx="343217" cy="356781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3" name="Multiply 72"/>
          <p:cNvSpPr/>
          <p:nvPr/>
        </p:nvSpPr>
        <p:spPr>
          <a:xfrm>
            <a:off x="5757470" y="5401420"/>
            <a:ext cx="343217" cy="356781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4885149" y="457200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050172" y="5542722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050171" y="5098573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50172" y="4652856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50171" y="4208707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50171" y="3760891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050170" y="3307065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192663" y="4901065"/>
            <a:ext cx="2099546" cy="106804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Object reference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129699" y="5524959"/>
            <a:ext cx="2139885" cy="14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09878" y="6016738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Stack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85149" y="6014145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Heap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 flipV="1">
            <a:off x="5392617" y="5230775"/>
            <a:ext cx="2256" cy="44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5562150" y="4785842"/>
            <a:ext cx="6406" cy="44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5757477" y="4385743"/>
            <a:ext cx="2256" cy="44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068132" y="3893094"/>
            <a:ext cx="0" cy="93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267971" y="3439267"/>
            <a:ext cx="0" cy="49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7200" indent="-457200">
              <a:lnSpc>
                <a:spcPct val="95000"/>
              </a:lnSpc>
            </a:pPr>
            <a:r>
              <a:rPr lang="en-US" dirty="0" smtClean="0"/>
              <a:t>.NET Framework Memory Management</a:t>
            </a:r>
          </a:p>
          <a:p>
            <a:pPr marL="800100" lvl="1" indent="-457200">
              <a:lnSpc>
                <a:spcPct val="95000"/>
              </a:lnSpc>
            </a:pPr>
            <a:r>
              <a:rPr lang="en-US" dirty="0" smtClean="0"/>
              <a:t>CLR</a:t>
            </a:r>
            <a:endParaRPr lang="en-US" dirty="0" smtClean="0"/>
          </a:p>
          <a:p>
            <a:pPr marL="800100" lvl="1" indent="-457200">
              <a:lnSpc>
                <a:spcPct val="95000"/>
              </a:lnSpc>
            </a:pPr>
            <a:r>
              <a:rPr lang="en-US" dirty="0" smtClean="0"/>
              <a:t>Garbage collection</a:t>
            </a:r>
          </a:p>
          <a:p>
            <a:pPr marL="457200" indent="-457200">
              <a:lnSpc>
                <a:spcPct val="95000"/>
              </a:lnSpc>
            </a:pPr>
            <a:r>
              <a:rPr lang="en-US" dirty="0" smtClean="0"/>
              <a:t>.</a:t>
            </a:r>
            <a:r>
              <a:rPr lang="en-US" dirty="0" smtClean="0"/>
              <a:t>NET Memory Leak Problems</a:t>
            </a:r>
          </a:p>
          <a:p>
            <a:pPr marL="800100" lvl="1" indent="-457200">
              <a:lnSpc>
                <a:spcPct val="95000"/>
              </a:lnSpc>
            </a:pPr>
            <a:r>
              <a:rPr lang="en-US" dirty="0" smtClean="0"/>
              <a:t>What is memory leak?</a:t>
            </a:r>
          </a:p>
          <a:p>
            <a:pPr marL="800100" lvl="1" indent="-457200">
              <a:lnSpc>
                <a:spcPct val="95000"/>
              </a:lnSpc>
            </a:pPr>
            <a:r>
              <a:rPr lang="en-US" dirty="0" smtClean="0"/>
              <a:t>Symptoms of memory leak</a:t>
            </a:r>
            <a:endParaRPr lang="en-US" dirty="0"/>
          </a:p>
          <a:p>
            <a:pPr marL="457200" indent="-457200">
              <a:lnSpc>
                <a:spcPct val="95000"/>
              </a:lnSpc>
            </a:pPr>
            <a:r>
              <a:rPr lang="en-US" dirty="0" smtClean="0"/>
              <a:t>.NET Memory Leak Solutions</a:t>
            </a:r>
          </a:p>
          <a:p>
            <a:pPr marL="800100" lvl="1" indent="-457200">
              <a:lnSpc>
                <a:spcPct val="95000"/>
              </a:lnSpc>
            </a:pPr>
            <a:r>
              <a:rPr lang="en-US" dirty="0" smtClean="0"/>
              <a:t>Finding memory leak</a:t>
            </a:r>
          </a:p>
          <a:p>
            <a:pPr marL="800100" lvl="1" indent="-457200">
              <a:lnSpc>
                <a:spcPct val="95000"/>
              </a:lnSpc>
            </a:pPr>
            <a:r>
              <a:rPr lang="en-US" dirty="0" smtClean="0"/>
              <a:t>Solving memory leak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600200"/>
            <a:ext cx="3124200" cy="4692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63500" h="635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67844" y="673100"/>
            <a:ext cx="7928456" cy="5435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bIns="180000" rtlCol="0" anchor="b" anchorCtr="0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The Heap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3444" y="990599"/>
            <a:ext cx="3458056" cy="435915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bIns="126000" rtlCol="0" anchor="b" anchorCtr="0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Small Object Heap (SOH)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1744" y="1225550"/>
            <a:ext cx="2721456" cy="98425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Gen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91744" y="2486024"/>
            <a:ext cx="2721456" cy="98425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Gen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1744" y="3746499"/>
            <a:ext cx="2721456" cy="98425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Gen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09872" y="990598"/>
            <a:ext cx="3458056" cy="435915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bIns="126000" rtlCol="0" anchor="b" anchorCtr="0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&gt; 85KB</a:t>
            </a:r>
          </a:p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Large </a:t>
            </a:r>
            <a:r>
              <a:rPr lang="en-GB" sz="2400" dirty="0" smtClean="0">
                <a:solidFill>
                  <a:schemeClr val="tx1"/>
                </a:solidFill>
              </a:rPr>
              <a:t>Object Heap (LOH)</a:t>
            </a:r>
          </a:p>
        </p:txBody>
      </p: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71367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06439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41511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1366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Gen 0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6438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Gen 1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41510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Gen 2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9864" y="5453517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9862" y="4565219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9864" y="4121070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9864" y="2778155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9863" y="2334006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9862" y="1889857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9864" y="1445708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9862" y="557410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3967" y="3668559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3967" y="3226599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9864" y="4989750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29864" y="1001208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672499" y="4703437"/>
            <a:ext cx="921601" cy="89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697899" y="2493637"/>
            <a:ext cx="896201" cy="263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71367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06439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41511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366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Gen 0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6438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Gen 1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41510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Gen 2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72499" y="4703437"/>
            <a:ext cx="921601" cy="89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697899" y="2493637"/>
            <a:ext cx="896201" cy="263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649263" y="5458206"/>
            <a:ext cx="1774384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49263" y="4980785"/>
            <a:ext cx="1774384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71367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6439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41511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1366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Gen 0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06438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Gen 1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41510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</a:rPr>
              <a:t>Gen 2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94063" y="5445506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735999" y="2049137"/>
            <a:ext cx="832701" cy="313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730500" y="5143500"/>
            <a:ext cx="863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649263" y="5458206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49263" y="5026406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5000"/>
              </a:lnSpc>
            </a:pPr>
            <a:r>
              <a:rPr lang="en-US" dirty="0" smtClean="0"/>
              <a:t>.NET Memory Leak </a:t>
            </a:r>
            <a:r>
              <a:rPr lang="en-US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87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 txBox="1">
            <a:spLocks/>
          </p:cNvSpPr>
          <p:nvPr/>
        </p:nvSpPr>
        <p:spPr>
          <a:xfrm>
            <a:off x="457200" y="228601"/>
            <a:ext cx="8229600" cy="685799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What is memory leak?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1074510"/>
            <a:ext cx="77724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b="1" dirty="0" smtClean="0">
                <a:solidFill>
                  <a:schemeClr val="tx1"/>
                </a:solidFill>
              </a:rPr>
              <a:t>“</a:t>
            </a:r>
            <a:r>
              <a:rPr lang="en-GB" b="1" i="1" dirty="0" smtClean="0">
                <a:solidFill>
                  <a:schemeClr val="tx1"/>
                </a:solidFill>
              </a:rPr>
              <a:t>In computer science, a memory leak is a particular type of unintentional memory consumption by a computer program where the program fails to release memory that it no longer needs.</a:t>
            </a:r>
            <a:r>
              <a:rPr lang="en-US" b="1" dirty="0" smtClean="0">
                <a:solidFill>
                  <a:schemeClr val="tx1"/>
                </a:solidFill>
              </a:rPr>
              <a:t>”</a:t>
            </a:r>
          </a:p>
          <a:p>
            <a:pPr marL="1087438" lvl="2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GB" dirty="0" smtClean="0">
                <a:solidFill>
                  <a:schemeClr val="tx1"/>
                </a:solidFill>
              </a:rPr>
              <a:t>The GC recovers </a:t>
            </a:r>
            <a:r>
              <a:rPr lang="en-GB" dirty="0" smtClean="0">
                <a:solidFill>
                  <a:schemeClr val="tx1"/>
                </a:solidFill>
              </a:rPr>
              <a:t>only memory that has become unreachable. </a:t>
            </a:r>
            <a:endParaRPr lang="en-GB" dirty="0" smtClean="0">
              <a:solidFill>
                <a:schemeClr val="tx1"/>
              </a:solidFill>
            </a:endParaRPr>
          </a:p>
          <a:p>
            <a:pPr marL="1087438" lvl="2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GB" dirty="0" smtClean="0">
                <a:solidFill>
                  <a:schemeClr val="tx1"/>
                </a:solidFill>
              </a:rPr>
              <a:t>It </a:t>
            </a:r>
            <a:r>
              <a:rPr lang="en-GB" dirty="0" smtClean="0">
                <a:solidFill>
                  <a:schemeClr val="tx1"/>
                </a:solidFill>
              </a:rPr>
              <a:t>does not free memory that is still </a:t>
            </a:r>
            <a:r>
              <a:rPr lang="en-GB" dirty="0" smtClean="0">
                <a:solidFill>
                  <a:schemeClr val="tx1"/>
                </a:solidFill>
              </a:rPr>
              <a:t>reachable.</a:t>
            </a:r>
          </a:p>
          <a:p>
            <a:pPr marL="1087438" lvl="2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GB" dirty="0" smtClean="0">
                <a:solidFill>
                  <a:schemeClr val="tx1"/>
                </a:solidFill>
              </a:rPr>
              <a:t>In </a:t>
            </a:r>
            <a:r>
              <a:rPr lang="en-GB" dirty="0" smtClean="0">
                <a:solidFill>
                  <a:schemeClr val="tx1"/>
                </a:solidFill>
              </a:rPr>
              <a:t>.NET, this means that objects reachable by at least one reference won't be released by the </a:t>
            </a:r>
            <a:r>
              <a:rPr lang="en-GB" dirty="0" smtClean="0">
                <a:solidFill>
                  <a:schemeClr val="tx1"/>
                </a:solidFill>
              </a:rPr>
              <a:t>GC.</a:t>
            </a:r>
            <a:endParaRPr lang="en-GB" dirty="0" smtClean="0">
              <a:solidFill>
                <a:schemeClr val="tx1"/>
              </a:solidFill>
            </a:endParaRP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endParaRPr lang="en-US" b="1" dirty="0" smtClean="0">
              <a:solidFill>
                <a:schemeClr val="tx1"/>
              </a:solidFill>
            </a:endParaRP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endParaRPr lang="en-US" sz="3000" b="1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 txBox="1">
            <a:spLocks/>
          </p:cNvSpPr>
          <p:nvPr/>
        </p:nvSpPr>
        <p:spPr>
          <a:xfrm>
            <a:off x="457200" y="228601"/>
            <a:ext cx="8229600" cy="685799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Memory leak is nightmare?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1074510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GB" b="1" dirty="0" smtClean="0">
                <a:solidFill>
                  <a:schemeClr val="tx1"/>
                </a:solidFill>
              </a:rPr>
              <a:t>A drop of water is not a big issue. But drop by drop, a leak can become a major problem.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GB" b="1" dirty="0" smtClean="0">
                <a:solidFill>
                  <a:schemeClr val="tx1"/>
                </a:solidFill>
              </a:rPr>
              <a:t>In computing, even a little leak can bring down the system if it occurs many times.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endParaRPr lang="en-US" b="1" dirty="0" smtClean="0">
              <a:solidFill>
                <a:schemeClr val="tx1"/>
              </a:solidFill>
            </a:endParaRP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endParaRPr lang="en-US" sz="3000" b="1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 txBox="1">
            <a:spLocks/>
          </p:cNvSpPr>
          <p:nvPr/>
        </p:nvSpPr>
        <p:spPr>
          <a:xfrm>
            <a:off x="457200" y="228601"/>
            <a:ext cx="8229600" cy="685799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Symptoms of memory leak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107451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endParaRPr lang="en-US" b="1" dirty="0" smtClean="0">
              <a:solidFill>
                <a:schemeClr val="tx1"/>
              </a:solidFill>
            </a:endParaRP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endParaRPr lang="en-US" sz="3000" b="1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>
              <a:lnSpc>
                <a:spcPct val="95000"/>
              </a:lnSpc>
            </a:pPr>
            <a:r>
              <a:rPr lang="en-US" dirty="0" smtClean="0"/>
              <a:t>.NET Memory Leak </a:t>
            </a:r>
            <a:r>
              <a:rPr lang="en-US" dirty="0" smtClean="0"/>
              <a:t>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41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 txBox="1">
            <a:spLocks/>
          </p:cNvSpPr>
          <p:nvPr/>
        </p:nvSpPr>
        <p:spPr>
          <a:xfrm>
            <a:off x="457200" y="228601"/>
            <a:ext cx="8229600" cy="685799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Finding memory </a:t>
            </a:r>
            <a:r>
              <a:rPr lang="en-US" sz="4000" dirty="0" smtClean="0">
                <a:solidFill>
                  <a:schemeClr val="tx1"/>
                </a:solidFill>
              </a:rPr>
              <a:t>leak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0717" y="3847540"/>
            <a:ext cx="2399288" cy="918007"/>
          </a:xfrm>
          <a:prstGeom prst="rect">
            <a:avLst/>
          </a:prstGeom>
        </p:spPr>
      </p:pic>
      <p:pic>
        <p:nvPicPr>
          <p:cNvPr id="5" name="Picture 4" descr="http://www-cdn.memprofiler.com/images/ST-15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0601" y="3766266"/>
            <a:ext cx="2170809" cy="940685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5000" y="1905000"/>
            <a:ext cx="1026411" cy="1026411"/>
          </a:xfrm>
          <a:prstGeom prst="rect">
            <a:avLst/>
          </a:prstGeom>
        </p:spPr>
      </p:pic>
      <p:pic>
        <p:nvPicPr>
          <p:cNvPr id="7" name="Picture 6" descr="http://upload.wikimedia.org/wikipedia/commons/thumb/e/e4/Visual_Studio_2013_Logo.svg/500px-Visual_Studio_2013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9437" y="1771091"/>
            <a:ext cx="1330325" cy="13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05683" y="2629119"/>
            <a:ext cx="973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solidFill>
                  <a:srgbClr val="7030A0"/>
                </a:solidFill>
              </a:rPr>
              <a:t>2013</a:t>
            </a:r>
            <a:endParaRPr lang="en-GB" sz="2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US" dirty="0" smtClean="0"/>
              <a:t>.NET Framework Memory Management</a:t>
            </a:r>
            <a:endParaRPr lang="en-US" dirty="0"/>
          </a:p>
        </p:txBody>
      </p:sp>
      <p:pic>
        <p:nvPicPr>
          <p:cNvPr id="3" name="Picture 1" descr="C:\Trash\ms.net-logo-blue.jpg"/>
          <p:cNvPicPr>
            <a:picLocks noChangeAspect="1" noChangeArrowheads="1"/>
          </p:cNvPicPr>
          <p:nvPr/>
        </p:nvPicPr>
        <p:blipFill>
          <a:blip r:embed="rId2" cstate="print">
            <a:lum bright="10000" contrast="30000"/>
          </a:blip>
          <a:srcRect/>
          <a:stretch>
            <a:fillRect/>
          </a:stretch>
        </p:blipFill>
        <p:spPr bwMode="auto">
          <a:xfrm>
            <a:off x="2590800" y="3581400"/>
            <a:ext cx="4038598" cy="1966787"/>
          </a:xfrm>
          <a:prstGeom prst="roundRect">
            <a:avLst>
              <a:gd name="adj" fmla="val 782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0696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2774" y="1524000"/>
            <a:ext cx="8074025" cy="4754881"/>
          </a:xfrm>
        </p:spPr>
        <p:txBody>
          <a:bodyPr/>
          <a:lstStyle/>
          <a:p>
            <a:r>
              <a:rPr lang="en-US" dirty="0" smtClean="0"/>
              <a:t>High level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609599"/>
          </a:xfrm>
        </p:spPr>
        <p:txBody>
          <a:bodyPr/>
          <a:lstStyle/>
          <a:p>
            <a:r>
              <a:rPr lang="en-US" dirty="0" smtClean="0"/>
              <a:t>ANTS Memory Profiler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2774" y="1524000"/>
            <a:ext cx="8074025" cy="4754881"/>
          </a:xfrm>
        </p:spPr>
        <p:txBody>
          <a:bodyPr/>
          <a:lstStyle/>
          <a:p>
            <a:r>
              <a:rPr lang="en-US" dirty="0" smtClean="0"/>
              <a:t> More in depth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609599"/>
          </a:xfrm>
        </p:spPr>
        <p:txBody>
          <a:bodyPr/>
          <a:lstStyle/>
          <a:p>
            <a:r>
              <a:rPr lang="en-US" dirty="0" err="1" smtClean="0"/>
              <a:t>DotTrace</a:t>
            </a:r>
            <a:r>
              <a:rPr lang="en-US" dirty="0" smtClean="0"/>
              <a:t>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2774" y="1524000"/>
            <a:ext cx="8074025" cy="4754881"/>
          </a:xfrm>
        </p:spPr>
        <p:txBody>
          <a:bodyPr/>
          <a:lstStyle/>
          <a:p>
            <a:r>
              <a:rPr lang="en-US" dirty="0" smtClean="0"/>
              <a:t> More in depth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609599"/>
          </a:xfrm>
        </p:spPr>
        <p:txBody>
          <a:bodyPr/>
          <a:lstStyle/>
          <a:p>
            <a:r>
              <a:rPr lang="en-US" dirty="0" smtClean="0"/>
              <a:t>Memory Profiler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2774" y="990600"/>
            <a:ext cx="8074025" cy="5288281"/>
          </a:xfrm>
        </p:spPr>
        <p:txBody>
          <a:bodyPr/>
          <a:lstStyle/>
          <a:p>
            <a:r>
              <a:rPr lang="en-US" dirty="0" smtClean="0"/>
              <a:t> More in depth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5186394" cy="273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667000"/>
            <a:ext cx="5257769" cy="155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4572000"/>
            <a:ext cx="5758199" cy="161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609599"/>
          </a:xfrm>
        </p:spPr>
        <p:txBody>
          <a:bodyPr/>
          <a:lstStyle/>
          <a:p>
            <a:r>
              <a:rPr lang="en-US" dirty="0" err="1" smtClean="0"/>
              <a:t>WinDbg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2774" y="1524000"/>
            <a:ext cx="8074025" cy="4754881"/>
          </a:xfrm>
        </p:spPr>
        <p:txBody>
          <a:bodyPr>
            <a:normAutofit/>
          </a:bodyPr>
          <a:lstStyle/>
          <a:p>
            <a:r>
              <a:rPr lang="en-GB" dirty="0"/>
              <a:t>For explorers and </a:t>
            </a:r>
            <a:r>
              <a:rPr lang="en-GB" dirty="0" smtClean="0"/>
              <a:t>ninjas</a:t>
            </a:r>
          </a:p>
          <a:p>
            <a:r>
              <a:rPr lang="en-GB" dirty="0"/>
              <a:t>Native/managed and « graphical » </a:t>
            </a:r>
            <a:r>
              <a:rPr lang="en-GB" dirty="0" smtClean="0"/>
              <a:t>debugger</a:t>
            </a:r>
            <a:endParaRPr lang="en-GB" dirty="0"/>
          </a:p>
          <a:p>
            <a:r>
              <a:rPr lang="en-GB" dirty="0" smtClean="0"/>
              <a:t>Free</a:t>
            </a:r>
            <a:endParaRPr lang="en-GB" dirty="0"/>
          </a:p>
          <a:p>
            <a:r>
              <a:rPr lang="en-GB" dirty="0"/>
              <a:t>Lightweight </a:t>
            </a:r>
            <a:r>
              <a:rPr lang="en-GB" dirty="0" smtClean="0"/>
              <a:t>installation</a:t>
            </a:r>
            <a:endParaRPr lang="en-GB" dirty="0"/>
          </a:p>
          <a:p>
            <a:r>
              <a:rPr lang="en-GB" dirty="0"/>
              <a:t>Can attach to a process or explore a memory </a:t>
            </a:r>
            <a:r>
              <a:rPr lang="en-GB" dirty="0" smtClean="0"/>
              <a:t>dump</a:t>
            </a:r>
            <a:endParaRPr lang="en-GB" dirty="0"/>
          </a:p>
          <a:p>
            <a:r>
              <a:rPr lang="en-GB" dirty="0"/>
              <a:t>Ideal to dive into the internals of a process</a:t>
            </a:r>
          </a:p>
          <a:p>
            <a:endParaRPr lang="en-US" dirty="0"/>
          </a:p>
        </p:txBody>
      </p:sp>
      <p:pic>
        <p:nvPicPr>
          <p:cNvPr id="6" name="Picture 17" descr="Z:\Public\Vincent\V4\PICTOS PNG\lou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4765" y="4419600"/>
            <a:ext cx="2889235" cy="2166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609599"/>
          </a:xfrm>
        </p:spPr>
        <p:txBody>
          <a:bodyPr/>
          <a:lstStyle/>
          <a:p>
            <a:r>
              <a:rPr lang="en-US" dirty="0" err="1" smtClean="0"/>
              <a:t>WinDbg</a:t>
            </a:r>
            <a:r>
              <a:rPr lang="en-US" dirty="0" smtClean="0"/>
              <a:t> extensions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2774" y="1524000"/>
            <a:ext cx="8074025" cy="475488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Sos.dll</a:t>
            </a:r>
            <a:r>
              <a:rPr lang="fr-FR" dirty="0"/>
              <a:t> for </a:t>
            </a:r>
            <a:r>
              <a:rPr lang="fr-FR" dirty="0" err="1"/>
              <a:t>inspecting</a:t>
            </a:r>
            <a:r>
              <a:rPr lang="fr-FR" dirty="0"/>
              <a:t> </a:t>
            </a:r>
            <a:r>
              <a:rPr lang="fr-FR" dirty="0" err="1"/>
              <a:t>managed</a:t>
            </a:r>
            <a:r>
              <a:rPr lang="fr-FR" dirty="0"/>
              <a:t> </a:t>
            </a:r>
            <a:r>
              <a:rPr lang="fr-FR" dirty="0" err="1" smtClean="0"/>
              <a:t>memory</a:t>
            </a:r>
            <a:endParaRPr lang="fr-FR" dirty="0"/>
          </a:p>
          <a:p>
            <a:pPr lvl="1"/>
            <a:r>
              <a:rPr lang="fr-FR" b="1" dirty="0" smtClean="0">
                <a:solidFill>
                  <a:srgbClr val="FFC000"/>
                </a:solidFill>
              </a:rPr>
              <a:t>!</a:t>
            </a:r>
            <a:r>
              <a:rPr lang="fr-FR" b="1" dirty="0" err="1" smtClean="0">
                <a:solidFill>
                  <a:srgbClr val="FFC000"/>
                </a:solidFill>
              </a:rPr>
              <a:t>DumpHeap</a:t>
            </a:r>
            <a:r>
              <a:rPr lang="fr-FR" dirty="0" smtClean="0"/>
              <a:t> for listing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heap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b="1" dirty="0" smtClean="0">
                <a:solidFill>
                  <a:srgbClr val="FFC000"/>
                </a:solidFill>
              </a:rPr>
              <a:t>!</a:t>
            </a:r>
            <a:r>
              <a:rPr lang="fr-FR" b="1" dirty="0" err="1" smtClean="0">
                <a:solidFill>
                  <a:srgbClr val="FFC000"/>
                </a:solidFill>
              </a:rPr>
              <a:t>DumpObj</a:t>
            </a:r>
            <a:r>
              <a:rPr lang="fr-FR" b="1" dirty="0" smtClean="0">
                <a:solidFill>
                  <a:srgbClr val="FFC000"/>
                </a:solidFill>
              </a:rPr>
              <a:t> </a:t>
            </a:r>
            <a:r>
              <a:rPr lang="fr-FR" dirty="0" smtClean="0"/>
              <a:t>(do)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b="1" dirty="0" smtClean="0">
                <a:solidFill>
                  <a:srgbClr val="FFC000"/>
                </a:solidFill>
              </a:rPr>
              <a:t>!</a:t>
            </a:r>
            <a:r>
              <a:rPr lang="fr-FR" b="1" dirty="0" err="1" smtClean="0">
                <a:solidFill>
                  <a:srgbClr val="FFC000"/>
                </a:solidFill>
              </a:rPr>
              <a:t>GCRoot</a:t>
            </a:r>
            <a:r>
              <a:rPr lang="fr-FR" b="1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/>
              <a:t>finds</a:t>
            </a:r>
            <a:r>
              <a:rPr lang="fr-FR" dirty="0" smtClean="0"/>
              <a:t> the </a:t>
            </a:r>
            <a:r>
              <a:rPr lang="fr-FR" dirty="0" err="1" smtClean="0"/>
              <a:t>root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for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609599"/>
          </a:xfrm>
        </p:spPr>
        <p:txBody>
          <a:bodyPr/>
          <a:lstStyle/>
          <a:p>
            <a:r>
              <a:rPr lang="en-US" dirty="0" err="1" smtClean="0"/>
              <a:t>WinDbg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 descr="windb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214422"/>
            <a:ext cx="8199076" cy="492920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 txBox="1">
            <a:spLocks/>
          </p:cNvSpPr>
          <p:nvPr/>
        </p:nvSpPr>
        <p:spPr>
          <a:xfrm>
            <a:off x="457200" y="228601"/>
            <a:ext cx="8229600" cy="685799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Some common leak &amp; solution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107451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b="1" dirty="0" smtClean="0">
                <a:solidFill>
                  <a:schemeClr val="tx1"/>
                </a:solidFill>
              </a:rPr>
              <a:t>Static event</a:t>
            </a:r>
            <a:endParaRPr lang="en-US" b="1" dirty="0" smtClean="0">
              <a:solidFill>
                <a:schemeClr val="tx1"/>
              </a:solidFill>
            </a:endParaRP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endParaRPr lang="en-US" sz="3000" b="1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42976" y="2071678"/>
            <a:ext cx="6500858" cy="3214710"/>
          </a:xfrm>
          <a:prstGeom prst="rect">
            <a:avLst/>
          </a:prstGeom>
          <a:solidFill>
            <a:schemeClr val="tx1">
              <a:alpha val="18000"/>
            </a:schemeClr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4" name="Rectangle 23"/>
          <p:cNvSpPr/>
          <p:nvPr/>
        </p:nvSpPr>
        <p:spPr>
          <a:xfrm>
            <a:off x="3786182" y="2428868"/>
            <a:ext cx="1571636" cy="10001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 smtClean="0"/>
              <a:t>MainForm</a:t>
            </a:r>
            <a:endParaRPr lang="fr-FR" sz="1800" dirty="0"/>
          </a:p>
        </p:txBody>
      </p:sp>
      <p:grpSp>
        <p:nvGrpSpPr>
          <p:cNvPr id="25" name="Groupe 78"/>
          <p:cNvGrpSpPr/>
          <p:nvPr/>
        </p:nvGrpSpPr>
        <p:grpSpPr>
          <a:xfrm>
            <a:off x="5214942" y="3643314"/>
            <a:ext cx="1857388" cy="1357322"/>
            <a:chOff x="5143504" y="3786190"/>
            <a:chExt cx="1857388" cy="1357322"/>
          </a:xfrm>
        </p:grpSpPr>
        <p:sp>
          <p:nvSpPr>
            <p:cNvPr id="26" name="Rectangle 25"/>
            <p:cNvSpPr/>
            <p:nvPr/>
          </p:nvSpPr>
          <p:spPr>
            <a:xfrm>
              <a:off x="5429256" y="3786190"/>
              <a:ext cx="1571636" cy="10001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86380" y="3929066"/>
              <a:ext cx="1571636" cy="10001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43504" y="4143380"/>
              <a:ext cx="1571636" cy="10001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 err="1" smtClean="0"/>
                <a:t>DetailsForm</a:t>
              </a:r>
              <a:endParaRPr lang="fr-FR" sz="18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00298" y="4000504"/>
            <a:ext cx="1571636" cy="10001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 smtClean="0"/>
              <a:t>OptionsForm</a:t>
            </a:r>
            <a:endParaRPr lang="fr-FR" sz="1800" dirty="0"/>
          </a:p>
        </p:txBody>
      </p:sp>
      <p:cxnSp>
        <p:nvCxnSpPr>
          <p:cNvPr id="30" name="Connecteur droit avec flèche 16"/>
          <p:cNvCxnSpPr/>
          <p:nvPr/>
        </p:nvCxnSpPr>
        <p:spPr>
          <a:xfrm rot="10800000" flipV="1">
            <a:off x="1785918" y="4429132"/>
            <a:ext cx="571504" cy="28575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17"/>
          <p:cNvCxnSpPr>
            <a:stCxn id="29" idx="1"/>
          </p:cNvCxnSpPr>
          <p:nvPr/>
        </p:nvCxnSpPr>
        <p:spPr>
          <a:xfrm rot="10800000" flipV="1">
            <a:off x="1714480" y="4500570"/>
            <a:ext cx="785818" cy="35719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e 28"/>
          <p:cNvGrpSpPr/>
          <p:nvPr/>
        </p:nvGrpSpPr>
        <p:grpSpPr>
          <a:xfrm>
            <a:off x="1285852" y="4643446"/>
            <a:ext cx="428628" cy="428628"/>
            <a:chOff x="1142976" y="4286256"/>
            <a:chExt cx="571504" cy="571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Ellipse 27"/>
            <p:cNvSpPr/>
            <p:nvPr/>
          </p:nvSpPr>
          <p:spPr>
            <a:xfrm>
              <a:off x="1142976" y="4286256"/>
              <a:ext cx="571504" cy="57150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sp>
          <p:nvSpPr>
            <p:cNvPr id="35" name="Éclair 7"/>
            <p:cNvSpPr/>
            <p:nvPr/>
          </p:nvSpPr>
          <p:spPr>
            <a:xfrm>
              <a:off x="1278037" y="4405687"/>
              <a:ext cx="285752" cy="357190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</p:grpSp>
      <p:cxnSp>
        <p:nvCxnSpPr>
          <p:cNvPr id="36" name="Connecteur droit avec flèche 65"/>
          <p:cNvCxnSpPr/>
          <p:nvPr/>
        </p:nvCxnSpPr>
        <p:spPr>
          <a:xfrm rot="10800000" flipV="1">
            <a:off x="3929058" y="3571876"/>
            <a:ext cx="357190" cy="28575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67"/>
          <p:cNvCxnSpPr/>
          <p:nvPr/>
        </p:nvCxnSpPr>
        <p:spPr>
          <a:xfrm rot="16200000" flipH="1">
            <a:off x="4857752" y="3571876"/>
            <a:ext cx="285752" cy="28575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562600"/>
            <a:ext cx="8572528" cy="31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 txBox="1">
            <a:spLocks/>
          </p:cNvSpPr>
          <p:nvPr/>
        </p:nvSpPr>
        <p:spPr>
          <a:xfrm>
            <a:off x="457200" y="228601"/>
            <a:ext cx="8229600" cy="685799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Some common leak &amp; solution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1074510"/>
            <a:ext cx="77724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Lapsed listener (missing </a:t>
            </a:r>
            <a:r>
              <a:rPr lang="en-GB" b="1" dirty="0" err="1" smtClean="0">
                <a:solidFill>
                  <a:schemeClr val="tx1"/>
                </a:solidFill>
              </a:rPr>
              <a:t>unsubscription</a:t>
            </a:r>
            <a:r>
              <a:rPr lang="en-GB" b="1" dirty="0" smtClean="0">
                <a:solidFill>
                  <a:schemeClr val="tx1"/>
                </a:solidFill>
              </a:rPr>
              <a:t>)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endParaRPr lang="en-US" sz="3000" b="1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348" y="1585890"/>
            <a:ext cx="7786742" cy="3214710"/>
          </a:xfrm>
          <a:prstGeom prst="rect">
            <a:avLst/>
          </a:prstGeom>
          <a:solidFill>
            <a:schemeClr val="tx1">
              <a:alpha val="18000"/>
            </a:schemeClr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0" name="Rectangle 19"/>
          <p:cNvSpPr/>
          <p:nvPr/>
        </p:nvSpPr>
        <p:spPr>
          <a:xfrm>
            <a:off x="3714744" y="1943080"/>
            <a:ext cx="1571636" cy="10001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smtClean="0"/>
              <a:t>MainForm</a:t>
            </a:r>
            <a:endParaRPr lang="en-GB" sz="1800"/>
          </a:p>
        </p:txBody>
      </p:sp>
      <p:grpSp>
        <p:nvGrpSpPr>
          <p:cNvPr id="21" name="Groupe 78"/>
          <p:cNvGrpSpPr/>
          <p:nvPr/>
        </p:nvGrpSpPr>
        <p:grpSpPr>
          <a:xfrm>
            <a:off x="5357818" y="3157526"/>
            <a:ext cx="1857388" cy="1357322"/>
            <a:chOff x="5143504" y="3786190"/>
            <a:chExt cx="1857388" cy="1357322"/>
          </a:xfrm>
        </p:grpSpPr>
        <p:sp>
          <p:nvSpPr>
            <p:cNvPr id="23" name="Rectangle 22"/>
            <p:cNvSpPr/>
            <p:nvPr/>
          </p:nvSpPr>
          <p:spPr>
            <a:xfrm>
              <a:off x="5429256" y="3786190"/>
              <a:ext cx="1571636" cy="10001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86380" y="3929066"/>
              <a:ext cx="1571636" cy="10001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43504" y="4143380"/>
              <a:ext cx="1571636" cy="10001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smtClean="0"/>
                <a:t>DetailsForm</a:t>
              </a:r>
              <a:endParaRPr lang="en-GB" sz="180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2643174" y="3514716"/>
            <a:ext cx="1571636" cy="100013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smtClean="0">
                <a:solidFill>
                  <a:schemeClr val="bg2"/>
                </a:solidFill>
              </a:rPr>
              <a:t>OptionsForm</a:t>
            </a:r>
            <a:endParaRPr lang="en-GB" sz="1800">
              <a:solidFill>
                <a:schemeClr val="bg2"/>
              </a:solidFill>
            </a:endParaRPr>
          </a:p>
        </p:txBody>
      </p:sp>
      <p:cxnSp>
        <p:nvCxnSpPr>
          <p:cNvPr id="38" name="Connecteur droit avec flèche 22"/>
          <p:cNvCxnSpPr/>
          <p:nvPr/>
        </p:nvCxnSpPr>
        <p:spPr>
          <a:xfrm rot="10800000">
            <a:off x="4572000" y="3086088"/>
            <a:ext cx="785818" cy="92869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24"/>
          <p:cNvCxnSpPr/>
          <p:nvPr/>
        </p:nvCxnSpPr>
        <p:spPr>
          <a:xfrm rot="16200000" flipV="1">
            <a:off x="4679157" y="3121807"/>
            <a:ext cx="642942" cy="57150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48"/>
          <p:cNvGrpSpPr/>
          <p:nvPr/>
        </p:nvGrpSpPr>
        <p:grpSpPr>
          <a:xfrm>
            <a:off x="4286248" y="2657460"/>
            <a:ext cx="428628" cy="428628"/>
            <a:chOff x="1142976" y="4286256"/>
            <a:chExt cx="571504" cy="571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Ellipse 49"/>
            <p:cNvSpPr/>
            <p:nvPr/>
          </p:nvSpPr>
          <p:spPr>
            <a:xfrm>
              <a:off x="1142976" y="4286256"/>
              <a:ext cx="571504" cy="57150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42" name="Éclair 50"/>
            <p:cNvSpPr/>
            <p:nvPr/>
          </p:nvSpPr>
          <p:spPr>
            <a:xfrm>
              <a:off x="1278037" y="4405687"/>
              <a:ext cx="285752" cy="357190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sp>
        <p:nvSpPr>
          <p:cNvPr id="43" name="ZoneTexte 54"/>
          <p:cNvSpPr txBox="1"/>
          <p:nvPr/>
        </p:nvSpPr>
        <p:spPr>
          <a:xfrm>
            <a:off x="2590800" y="2943212"/>
            <a:ext cx="178927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800" dirty="0" err="1" smtClean="0">
                <a:solidFill>
                  <a:schemeClr val="tx1"/>
                </a:solidFill>
              </a:rPr>
              <a:t>OpacityChanged</a:t>
            </a:r>
            <a:endParaRPr lang="en-GB" sz="1800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67"/>
          <p:cNvCxnSpPr/>
          <p:nvPr/>
        </p:nvCxnSpPr>
        <p:spPr>
          <a:xfrm rot="16200000" flipH="1">
            <a:off x="4964909" y="3121807"/>
            <a:ext cx="357190" cy="28575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876800"/>
            <a:ext cx="6741961" cy="32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5334000"/>
            <a:ext cx="4457494" cy="113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3" grpId="0" animBg="1"/>
      <p:bldP spid="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 txBox="1">
            <a:spLocks/>
          </p:cNvSpPr>
          <p:nvPr/>
        </p:nvSpPr>
        <p:spPr>
          <a:xfrm>
            <a:off x="457200" y="228601"/>
            <a:ext cx="8229600" cy="685799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Some common leak &amp; solution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1074510"/>
            <a:ext cx="77724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 Dispose </a:t>
            </a:r>
            <a:r>
              <a:rPr lang="en-GB" b="1" dirty="0" smtClean="0">
                <a:solidFill>
                  <a:schemeClr val="tx1"/>
                </a:solidFill>
              </a:rPr>
              <a:t>method not </a:t>
            </a:r>
            <a:r>
              <a:rPr lang="en-GB" b="1" dirty="0" smtClean="0">
                <a:solidFill>
                  <a:schemeClr val="tx1"/>
                </a:solidFill>
              </a:rPr>
              <a:t>invoked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 Incomplete </a:t>
            </a:r>
            <a:r>
              <a:rPr lang="en-GB" b="1" dirty="0" smtClean="0">
                <a:solidFill>
                  <a:schemeClr val="tx1"/>
                </a:solidFill>
              </a:rPr>
              <a:t>Dispose method</a:t>
            </a:r>
          </a:p>
          <a:p>
            <a:pPr>
              <a:buFont typeface="Arial" pitchFamily="34" charset="0"/>
              <a:buChar char="•"/>
            </a:pPr>
            <a:endParaRPr lang="en-GB" b="1" dirty="0" smtClean="0">
              <a:solidFill>
                <a:schemeClr val="tx1"/>
              </a:solidFill>
            </a:endParaRP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endParaRPr lang="en-US" sz="3000" b="1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38400"/>
            <a:ext cx="7189355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 txBox="1">
            <a:spLocks/>
          </p:cNvSpPr>
          <p:nvPr/>
        </p:nvSpPr>
        <p:spPr>
          <a:xfrm>
            <a:off x="457200" y="228600"/>
            <a:ext cx="8229600" cy="1036639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.NET Framework Architecture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>
            <p:custDataLst>
              <p:custData r:id="rId1"/>
            </p:custDataLst>
          </p:nvPr>
        </p:nvGrpSpPr>
        <p:grpSpPr>
          <a:xfrm>
            <a:off x="762000" y="1676400"/>
            <a:ext cx="7605208" cy="4438650"/>
            <a:chOff x="609600" y="1673225"/>
            <a:chExt cx="7605208" cy="4438650"/>
          </a:xfrm>
        </p:grpSpPr>
        <p:sp>
          <p:nvSpPr>
            <p:cNvPr id="19" name="Rectangle 2"/>
            <p:cNvSpPr>
              <a:spLocks noChangeArrowheads="1"/>
            </p:cNvSpPr>
            <p:nvPr/>
          </p:nvSpPr>
          <p:spPr bwMode="auto">
            <a:xfrm>
              <a:off x="609600" y="5543550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</a:t>
              </a: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(OS)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609600" y="4911725"/>
              <a:ext cx="7594600" cy="56832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</a:t>
              </a: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(CLR)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609600" y="4343400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</a:t>
              </a: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 (BCL)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609600" y="3775075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LINQ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 (Data Tier)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20208" y="3206227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614344" y="2245789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</a:t>
              </a:r>
              <a:r>
                <a:rPr lang="en-US" sz="18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Forms, MVC, AJAX</a:t>
              </a:r>
              <a:endParaRPr lang="en-US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ts val="1800"/>
                </a:lnSpc>
              </a:pPr>
              <a:r>
                <a:rPr lang="en-US" sz="18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 Internet Toolkit</a:t>
              </a: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3784600" y="2242091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5308600" y="2242091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6718300" y="2242091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Silverlight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610683" y="1692275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1300144" y="1692275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2001856" y="1692275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3150664" y="1692275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3888347" y="1692275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4624387" y="1692275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JScript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5615510" y="1692275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6451600" y="1681163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7412037" y="1673225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 txBox="1">
            <a:spLocks/>
          </p:cNvSpPr>
          <p:nvPr/>
        </p:nvSpPr>
        <p:spPr>
          <a:xfrm>
            <a:off x="457200" y="228601"/>
            <a:ext cx="8229600" cy="685799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Prevention is better than cure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1074510"/>
            <a:ext cx="7772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Control </a:t>
            </a:r>
            <a:r>
              <a:rPr lang="fr-FR" b="1" dirty="0" err="1" smtClean="0">
                <a:solidFill>
                  <a:schemeClr val="tx1"/>
                </a:solidFill>
              </a:rPr>
              <a:t>objects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ownership</a:t>
            </a:r>
            <a:endParaRPr lang="fr-FR" b="1" dirty="0" smtClean="0">
              <a:solidFill>
                <a:schemeClr val="tx1"/>
              </a:solidFill>
            </a:endParaRPr>
          </a:p>
          <a:p>
            <a:pPr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fr-FR" b="1" dirty="0" err="1" smtClean="0">
                <a:solidFill>
                  <a:schemeClr val="tx1"/>
                </a:solidFill>
              </a:rPr>
              <a:t>Static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analysis</a:t>
            </a:r>
            <a:endParaRPr lang="fr-FR" b="1" dirty="0" smtClean="0">
              <a:solidFill>
                <a:schemeClr val="tx1"/>
              </a:solidFill>
            </a:endParaRPr>
          </a:p>
          <a:p>
            <a:pPr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fr-FR" b="1" dirty="0" err="1" smtClean="0">
                <a:solidFill>
                  <a:schemeClr val="tx1"/>
                </a:solidFill>
              </a:rPr>
              <a:t>Above</a:t>
            </a:r>
            <a:r>
              <a:rPr lang="fr-FR" b="1" dirty="0" smtClean="0">
                <a:solidFill>
                  <a:schemeClr val="tx1"/>
                </a:solidFill>
              </a:rPr>
              <a:t> all a good </a:t>
            </a:r>
            <a:r>
              <a:rPr lang="fr-FR" b="1" dirty="0" err="1" smtClean="0">
                <a:solidFill>
                  <a:schemeClr val="tx1"/>
                </a:solidFill>
              </a:rPr>
              <a:t>knowledge</a:t>
            </a:r>
            <a:r>
              <a:rPr lang="fr-FR" b="1" dirty="0" smtClean="0">
                <a:solidFill>
                  <a:schemeClr val="tx1"/>
                </a:solidFill>
              </a:rPr>
              <a:t> of </a:t>
            </a:r>
            <a:r>
              <a:rPr lang="fr-FR" b="1" dirty="0" err="1" smtClean="0">
                <a:solidFill>
                  <a:schemeClr val="tx1"/>
                </a:solidFill>
              </a:rPr>
              <a:t>your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code</a:t>
            </a:r>
            <a:endParaRPr lang="fr-FR" b="1" dirty="0" smtClean="0">
              <a:solidFill>
                <a:schemeClr val="tx1"/>
              </a:solidFill>
            </a:endParaRPr>
          </a:p>
          <a:p>
            <a:pPr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b="1" dirty="0" smtClean="0">
                <a:solidFill>
                  <a:schemeClr val="tx1"/>
                </a:solidFill>
              </a:rPr>
              <a:t>Each += </a:t>
            </a:r>
            <a:r>
              <a:rPr lang="fr-FR" b="1" dirty="0" smtClean="0">
                <a:solidFill>
                  <a:schemeClr val="tx1"/>
                </a:solidFill>
              </a:rPr>
              <a:t>(or </a:t>
            </a:r>
            <a:r>
              <a:rPr lang="fr-FR" b="1" dirty="0" err="1" smtClean="0">
                <a:solidFill>
                  <a:schemeClr val="tx1"/>
                </a:solidFill>
              </a:rPr>
              <a:t>AddHandler</a:t>
            </a:r>
            <a:r>
              <a:rPr lang="fr-FR" b="1" dirty="0" smtClean="0">
                <a:solidFill>
                  <a:schemeClr val="tx1"/>
                </a:solidFill>
              </a:rPr>
              <a:t>) </a:t>
            </a:r>
            <a:r>
              <a:rPr lang="en-US" b="1" dirty="0" smtClean="0">
                <a:solidFill>
                  <a:schemeClr val="tx1"/>
                </a:solidFill>
              </a:rPr>
              <a:t>is a potential enemy</a:t>
            </a:r>
            <a:r>
              <a:rPr lang="fr-FR" b="1" dirty="0" smtClean="0">
                <a:solidFill>
                  <a:schemeClr val="tx1"/>
                </a:solidFill>
              </a:rPr>
              <a:t>!</a:t>
            </a:r>
          </a:p>
          <a:p>
            <a:pPr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fr-FR" b="1" dirty="0" smtClean="0">
                <a:solidFill>
                  <a:schemeClr val="tx1"/>
                </a:solidFill>
              </a:rPr>
              <a:t>use -= !</a:t>
            </a:r>
          </a:p>
          <a:p>
            <a:pPr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fr-FR" b="1" dirty="0" err="1" smtClean="0">
                <a:solidFill>
                  <a:schemeClr val="tx1"/>
                </a:solidFill>
              </a:rPr>
              <a:t>using</a:t>
            </a:r>
            <a:r>
              <a:rPr lang="fr-FR" b="1" dirty="0" smtClean="0">
                <a:solidFill>
                  <a:schemeClr val="tx1"/>
                </a:solidFill>
              </a:rPr>
              <a:t> and Dispose</a:t>
            </a:r>
          </a:p>
          <a:p>
            <a:pPr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fr-FR" b="1" dirty="0" smtClean="0">
                <a:solidFill>
                  <a:schemeClr val="tx1"/>
                </a:solidFill>
              </a:rPr>
              <a:t>Or </a:t>
            </a:r>
            <a:r>
              <a:rPr lang="fr-FR" b="1" dirty="0" err="1" smtClean="0">
                <a:solidFill>
                  <a:schemeClr val="tx1"/>
                </a:solidFill>
              </a:rPr>
              <a:t>simply</a:t>
            </a:r>
            <a:r>
              <a:rPr lang="fr-FR" b="1" dirty="0" smtClean="0">
                <a:solidFill>
                  <a:schemeClr val="tx1"/>
                </a:solidFill>
              </a:rPr>
              <a:t> restart the </a:t>
            </a:r>
            <a:r>
              <a:rPr lang="fr-FR" b="1" dirty="0" err="1" smtClean="0">
                <a:solidFill>
                  <a:schemeClr val="tx1"/>
                </a:solidFill>
              </a:rPr>
              <a:t>app</a:t>
            </a:r>
            <a:r>
              <a:rPr lang="fr-FR" b="1" dirty="0" smtClean="0">
                <a:solidFill>
                  <a:schemeClr val="tx1"/>
                </a:solidFill>
              </a:rPr>
              <a:t>…</a:t>
            </a:r>
            <a:endParaRPr lang="en-GB" b="1" dirty="0" smtClean="0">
              <a:solidFill>
                <a:schemeClr val="tx1"/>
              </a:solidFill>
            </a:endParaRP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endParaRPr lang="en-US" sz="3000" b="1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2" descr="Z:\Public\Vincent\V4\PICTOS PNG\pot-ecologie.png"/>
          <p:cNvPicPr>
            <a:picLocks noChangeAspect="1" noChangeArrowheads="1"/>
          </p:cNvPicPr>
          <p:nvPr/>
        </p:nvPicPr>
        <p:blipFill>
          <a:blip r:embed="rId2" cstate="print"/>
          <a:srcRect l="17163" t="10447" r="29105" b="2985"/>
          <a:stretch>
            <a:fillRect/>
          </a:stretch>
        </p:blipFill>
        <p:spPr bwMode="auto">
          <a:xfrm>
            <a:off x="7358082" y="4429132"/>
            <a:ext cx="1714512" cy="20717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 txBox="1">
            <a:spLocks/>
          </p:cNvSpPr>
          <p:nvPr/>
        </p:nvSpPr>
        <p:spPr>
          <a:xfrm>
            <a:off x="457200" y="228601"/>
            <a:ext cx="8229600" cy="685799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Prevention is better than cure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1214423"/>
            <a:ext cx="8329642" cy="46434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Lucida Grande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tooling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built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-in monitoring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057400"/>
            <a:ext cx="50387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2" descr="Z:\Public\Vincent\V4\PICTOS PNG\pot-ecologi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962400"/>
            <a:ext cx="3429000" cy="2571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 txBox="1">
            <a:spLocks/>
          </p:cNvSpPr>
          <p:nvPr/>
        </p:nvSpPr>
        <p:spPr>
          <a:xfrm>
            <a:off x="457200" y="228601"/>
            <a:ext cx="8229600" cy="685799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Resources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1214423"/>
            <a:ext cx="8329642" cy="464347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/>
          <a:p>
            <a:pPr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GB" b="1" dirty="0" smtClean="0">
                <a:solidFill>
                  <a:schemeClr val="tx1"/>
                </a:solidFill>
              </a:rPr>
              <a:t>Article How to detect and avoid memory and resources leaks in .NET applications</a:t>
            </a:r>
          </a:p>
          <a:p>
            <a:pPr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GB" b="1" dirty="0" smtClean="0">
                <a:solidFill>
                  <a:schemeClr val="tx1"/>
                </a:solidFill>
                <a:hlinkClick r:id="rId2"/>
              </a:rPr>
              <a:t>http://</a:t>
            </a:r>
            <a:r>
              <a:rPr lang="en-GB" b="1" dirty="0" smtClean="0">
                <a:solidFill>
                  <a:schemeClr val="tx1"/>
                </a:solidFill>
                <a:hlinkClick r:id="rId2"/>
              </a:rPr>
              <a:t>msdn.microsoft.com/en-us/library/ee658248.aspx</a:t>
            </a:r>
            <a:endParaRPr lang="en-GB" b="1" dirty="0" smtClean="0">
              <a:solidFill>
                <a:schemeClr val="tx1"/>
              </a:solidFill>
            </a:endParaRPr>
          </a:p>
          <a:p>
            <a:pPr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GB" b="1" dirty="0" smtClean="0">
                <a:solidFill>
                  <a:schemeClr val="tx1"/>
                </a:solidFill>
              </a:rPr>
              <a:t>Book Advanced .NET Debugging</a:t>
            </a:r>
            <a:br>
              <a:rPr lang="en-GB" b="1" dirty="0" smtClean="0">
                <a:solidFill>
                  <a:schemeClr val="tx1"/>
                </a:solidFill>
              </a:rPr>
            </a:br>
            <a:r>
              <a:rPr lang="en-GB" b="1" dirty="0" smtClean="0">
                <a:solidFill>
                  <a:schemeClr val="tx1"/>
                </a:solidFill>
              </a:rPr>
              <a:t>Mario </a:t>
            </a:r>
            <a:r>
              <a:rPr lang="en-GB" b="1" dirty="0" err="1" smtClean="0">
                <a:solidFill>
                  <a:schemeClr val="tx1"/>
                </a:solidFill>
              </a:rPr>
              <a:t>Hewardt</a:t>
            </a:r>
            <a:r>
              <a:rPr lang="en-GB" b="1" dirty="0" smtClean="0">
                <a:solidFill>
                  <a:schemeClr val="tx1"/>
                </a:solidFill>
              </a:rPr>
              <a:t>, also author of Advanced Windows Debugging</a:t>
            </a:r>
          </a:p>
          <a:p>
            <a:pPr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GB" b="1" dirty="0" smtClean="0">
                <a:solidFill>
                  <a:schemeClr val="tx1"/>
                </a:solidFill>
              </a:rPr>
              <a:t>Book Debugging Microsoft .NET 2.0 Applications</a:t>
            </a:r>
            <a:br>
              <a:rPr lang="en-GB" b="1" dirty="0" smtClean="0">
                <a:solidFill>
                  <a:schemeClr val="tx1"/>
                </a:solidFill>
              </a:rPr>
            </a:br>
            <a:r>
              <a:rPr lang="en-GB" b="1" dirty="0" smtClean="0">
                <a:solidFill>
                  <a:schemeClr val="tx1"/>
                </a:solidFill>
              </a:rPr>
              <a:t>John Robbins</a:t>
            </a:r>
          </a:p>
          <a:p>
            <a:pPr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GB" b="1" dirty="0" smtClean="0">
                <a:solidFill>
                  <a:schemeClr val="tx1"/>
                </a:solidFill>
              </a:rPr>
              <a:t>Tess </a:t>
            </a:r>
            <a:r>
              <a:rPr lang="en-GB" b="1" dirty="0" err="1" smtClean="0">
                <a:solidFill>
                  <a:schemeClr val="tx1"/>
                </a:solidFill>
              </a:rPr>
              <a:t>Ferrandez</a:t>
            </a:r>
            <a:r>
              <a:rPr lang="en-GB" b="1" dirty="0" smtClean="0">
                <a:solidFill>
                  <a:schemeClr val="tx1"/>
                </a:solidFill>
              </a:rPr>
              <a:t>’ blog, ASP.NET Escalation Engineer at Microsoft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>
                <a:solidFill>
                  <a:schemeClr val="tx1"/>
                </a:solidFill>
                <a:hlinkClick r:id="rId3"/>
              </a:rPr>
              <a:t>http://</a:t>
            </a:r>
            <a:r>
              <a:rPr lang="en-GB" b="1" dirty="0" smtClean="0">
                <a:solidFill>
                  <a:schemeClr val="tx1"/>
                </a:solidFill>
                <a:hlinkClick r:id="rId3"/>
              </a:rPr>
              <a:t>blogs.msdn.com/tess/archive/tags/Memory+issues/default.aspx</a:t>
            </a:r>
            <a:endParaRPr lang="en-GB" b="1" dirty="0" smtClean="0">
              <a:solidFill>
                <a:schemeClr val="tx1"/>
              </a:solidFill>
            </a:endParaRPr>
          </a:p>
          <a:p>
            <a:pPr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GB" b="1" dirty="0" smtClean="0">
                <a:solidFill>
                  <a:schemeClr val="tx1"/>
                </a:solidFill>
              </a:rPr>
              <a:t>Detecting event handlers leaks with </a:t>
            </a:r>
            <a:r>
              <a:rPr lang="en-GB" b="1" dirty="0" err="1" smtClean="0">
                <a:solidFill>
                  <a:schemeClr val="tx1"/>
                </a:solidFill>
              </a:rPr>
              <a:t>WinDbg</a:t>
            </a:r>
            <a:r>
              <a:rPr lang="en-GB" b="1" dirty="0" smtClean="0">
                <a:solidFill>
                  <a:schemeClr val="tx1"/>
                </a:solidFill>
              </a:rPr>
              <a:t/>
            </a:r>
            <a:br>
              <a:rPr lang="en-GB" b="1" dirty="0" smtClean="0">
                <a:solidFill>
                  <a:schemeClr val="tx1"/>
                </a:solidFill>
              </a:rPr>
            </a:br>
            <a:r>
              <a:rPr lang="en-GB" b="1" dirty="0" smtClean="0">
                <a:solidFill>
                  <a:schemeClr val="tx1"/>
                </a:solidFill>
                <a:hlinkClick r:id="rId4"/>
              </a:rPr>
              <a:t>http://is.gd/79Qlk</a:t>
            </a:r>
            <a:r>
              <a:rPr lang="en-GB" b="1" dirty="0" smtClean="0">
                <a:solidFill>
                  <a:schemeClr val="tx1"/>
                </a:solidFill>
                <a:hlinkClick r:id="rId3"/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(David Anson’s blog, MS)</a:t>
            </a:r>
          </a:p>
        </p:txBody>
      </p:sp>
      <p:pic>
        <p:nvPicPr>
          <p:cNvPr id="9" name="Picture 18" descr="Z:\Public\Vincent\V4\PICTOS PNG\NouveauxPanneau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175" y="4619660"/>
            <a:ext cx="2698733" cy="2024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52600" y="2286000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Q&amp;A?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 txBox="1">
            <a:spLocks/>
          </p:cNvSpPr>
          <p:nvPr/>
        </p:nvSpPr>
        <p:spPr>
          <a:xfrm>
            <a:off x="457200" y="228600"/>
            <a:ext cx="8229600" cy="1036639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CLR Common Language Runtime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762000" y="1600200"/>
            <a:ext cx="7010400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/>
                </a:solidFill>
                <a:latin typeface="+mn-lt"/>
              </a:rPr>
              <a:t>The Heart of .NET Framework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/>
                </a:solidFill>
                <a:latin typeface="+mn-lt"/>
              </a:rPr>
              <a:t>CLR </a:t>
            </a:r>
            <a:r>
              <a:rPr lang="en-US" sz="3000" b="1" dirty="0">
                <a:solidFill>
                  <a:schemeClr val="tx1"/>
                </a:solidFill>
                <a:latin typeface="+mn-lt"/>
              </a:rPr>
              <a:t>manages</a:t>
            </a:r>
            <a:r>
              <a:rPr lang="bg-BG" sz="3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sz="3000" b="1" dirty="0" smtClean="0">
                <a:solidFill>
                  <a:schemeClr val="tx1"/>
                </a:solidFill>
                <a:latin typeface="+mn-lt"/>
              </a:rPr>
              <a:t>execution of the.NET code</a:t>
            </a:r>
            <a:endParaRPr lang="en-US" sz="3000" b="1" dirty="0">
              <a:solidFill>
                <a:schemeClr val="tx1"/>
              </a:solidFill>
              <a:latin typeface="+mn-lt"/>
            </a:endParaRP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FF0000"/>
                </a:solidFill>
                <a:latin typeface="+mn-lt"/>
              </a:rPr>
              <a:t>Manages the memory</a:t>
            </a:r>
            <a:r>
              <a:rPr lang="bg-BG" sz="3000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3000" b="1" dirty="0">
                <a:solidFill>
                  <a:schemeClr val="tx1"/>
                </a:solidFill>
                <a:latin typeface="+mn-lt"/>
              </a:rPr>
              <a:t>concurrency</a:t>
            </a:r>
            <a:r>
              <a:rPr lang="bg-BG" sz="3000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3000" b="1" dirty="0">
                <a:solidFill>
                  <a:schemeClr val="tx1"/>
                </a:solidFill>
                <a:latin typeface="+mn-lt"/>
              </a:rPr>
              <a:t>security</a:t>
            </a:r>
            <a:r>
              <a:rPr lang="bg-BG" sz="3000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3000" b="1" dirty="0" smtClean="0">
                <a:solidFill>
                  <a:schemeClr val="tx1"/>
                </a:solidFill>
                <a:latin typeface="+mn-lt"/>
              </a:rPr>
              <a:t>exceptions</a:t>
            </a:r>
            <a:r>
              <a:rPr lang="bg-BG" sz="3000" b="1" dirty="0" smtClean="0">
                <a:solidFill>
                  <a:schemeClr val="tx1"/>
                </a:solidFill>
                <a:latin typeface="+mn-lt"/>
              </a:rPr>
              <a:t>...</a:t>
            </a:r>
            <a:endParaRPr lang="en-US" sz="3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Cloud 37"/>
          <p:cNvSpPr/>
          <p:nvPr/>
        </p:nvSpPr>
        <p:spPr>
          <a:xfrm>
            <a:off x="6858000" y="3967618"/>
            <a:ext cx="1752600" cy="796469"/>
          </a:xfrm>
          <a:prstGeom prst="cloud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CLR</a:t>
            </a:r>
            <a:endParaRPr lang="en-US" sz="2800" b="1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9" name="Picture 24" descr="BD18212_"/>
          <p:cNvPicPr>
            <a:picLocks noChangeAspect="1" noChangeArrowheads="1"/>
          </p:cNvPicPr>
          <p:nvPr/>
        </p:nvPicPr>
        <p:blipFill>
          <a:blip r:embed="rId2" cstate="print">
            <a:lum bright="10000" contrast="30000"/>
          </a:blip>
          <a:srcRect/>
          <a:stretch>
            <a:fillRect/>
          </a:stretch>
        </p:blipFill>
        <p:spPr bwMode="auto">
          <a:xfrm>
            <a:off x="7924800" y="3697287"/>
            <a:ext cx="820737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 txBox="1">
            <a:spLocks/>
          </p:cNvSpPr>
          <p:nvPr/>
        </p:nvSpPr>
        <p:spPr>
          <a:xfrm>
            <a:off x="457200" y="228601"/>
            <a:ext cx="8229600" cy="685799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CLR Architecture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00163" y="5757862"/>
            <a:ext cx="6478587" cy="719138"/>
          </a:xfrm>
          <a:prstGeom prst="rect">
            <a:avLst/>
          </a:prstGeom>
          <a:solidFill>
            <a:srgbClr val="CC99FF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kumimoji="0"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Loader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00163" y="4699000"/>
            <a:ext cx="2051050" cy="900112"/>
          </a:xfrm>
          <a:prstGeom prst="rect">
            <a:avLst/>
          </a:prstGeom>
          <a:solidFill>
            <a:schemeClr val="accent2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to Native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JIT Compiler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19488" y="4699000"/>
            <a:ext cx="2051050" cy="900112"/>
          </a:xfrm>
          <a:prstGeom prst="rect">
            <a:avLst/>
          </a:prstGeom>
          <a:solidFill>
            <a:schemeClr val="accent2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29288" y="4703762"/>
            <a:ext cx="2051050" cy="900113"/>
          </a:xfrm>
          <a:prstGeom prst="rect">
            <a:avLst/>
          </a:prstGeom>
          <a:solidFill>
            <a:srgbClr val="92D050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Garbage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Collector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300163" y="3811587"/>
            <a:ext cx="3167062" cy="719138"/>
          </a:xfrm>
          <a:prstGeom prst="rect">
            <a:avLst/>
          </a:prstGeom>
          <a:solidFill>
            <a:schemeClr val="accent2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Engine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611688" y="3811587"/>
            <a:ext cx="3167062" cy="719138"/>
          </a:xfrm>
          <a:prstGeom prst="rect">
            <a:avLst/>
          </a:prstGeom>
          <a:solidFill>
            <a:schemeClr val="accent2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 Engine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300163" y="2938462"/>
            <a:ext cx="3167062" cy="719138"/>
          </a:xfrm>
          <a:prstGeom prst="rect">
            <a:avLst/>
          </a:prstGeom>
          <a:solidFill>
            <a:schemeClr val="accent2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Checker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611688" y="2938462"/>
            <a:ext cx="3167062" cy="719138"/>
          </a:xfrm>
          <a:prstGeom prst="rect">
            <a:avLst/>
          </a:prstGeom>
          <a:solidFill>
            <a:schemeClr val="accent2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Manager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300163" y="2063750"/>
            <a:ext cx="3167062" cy="719137"/>
          </a:xfrm>
          <a:prstGeom prst="rect">
            <a:avLst/>
          </a:prstGeom>
          <a:solidFill>
            <a:schemeClr val="accent2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Support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611688" y="2063750"/>
            <a:ext cx="3167062" cy="719137"/>
          </a:xfrm>
          <a:prstGeom prst="rect">
            <a:avLst/>
          </a:prstGeom>
          <a:solidFill>
            <a:schemeClr val="accent2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Marshaler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300163" y="1192212"/>
            <a:ext cx="6478587" cy="719138"/>
          </a:xfrm>
          <a:prstGeom prst="rect">
            <a:avLst/>
          </a:prstGeom>
          <a:solidFill>
            <a:srgbClr val="FF00FF"/>
          </a:solidFill>
          <a:ln w="12700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FF00FF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Class Library Support</a:t>
            </a:r>
          </a:p>
        </p:txBody>
      </p: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 txBox="1">
            <a:spLocks/>
          </p:cNvSpPr>
          <p:nvPr/>
        </p:nvSpPr>
        <p:spPr>
          <a:xfrm>
            <a:off x="457200" y="228601"/>
            <a:ext cx="8229600" cy="685799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What is Garbage collector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1074510"/>
            <a:ext cx="777240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  <a:latin typeface="+mn-lt"/>
              </a:rPr>
              <a:t>Automatic process collect memory used by unwanted objects (garbage)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/>
                </a:solidFill>
                <a:latin typeface="+mn-lt"/>
              </a:rPr>
              <a:t> Garbage - which are </a:t>
            </a:r>
            <a:r>
              <a:rPr lang="en-US" sz="3000" b="1" dirty="0" smtClean="0">
                <a:solidFill>
                  <a:srgbClr val="FF0000"/>
                </a:solidFill>
                <a:latin typeface="+mn-lt"/>
              </a:rPr>
              <a:t>no longer referenced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/>
                </a:solidFill>
                <a:latin typeface="+mn-lt"/>
              </a:rPr>
              <a:t> Run on a separate thread at the back </a:t>
            </a:r>
            <a:r>
              <a:rPr lang="en-US" sz="3000" b="1" dirty="0" smtClean="0">
                <a:solidFill>
                  <a:schemeClr val="tx1"/>
                </a:solidFill>
                <a:latin typeface="+mn-lt"/>
              </a:rPr>
              <a:t>end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/>
                </a:solidFill>
                <a:latin typeface="+mn-lt"/>
              </a:rPr>
              <a:t>Run when there are no space in the </a:t>
            </a:r>
            <a:r>
              <a:rPr lang="en-US" sz="3000" b="1" dirty="0" smtClean="0">
                <a:solidFill>
                  <a:srgbClr val="FF0000"/>
                </a:solidFill>
                <a:latin typeface="+mn-lt"/>
              </a:rPr>
              <a:t>managed heap </a:t>
            </a:r>
            <a:r>
              <a:rPr lang="en-US" sz="3000" b="1" dirty="0" smtClean="0">
                <a:solidFill>
                  <a:schemeClr val="tx1"/>
                </a:solidFill>
                <a:latin typeface="+mn-lt"/>
              </a:rPr>
              <a:t>to allocate new object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endParaRPr lang="en-US" sz="3000" b="1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 txBox="1">
            <a:spLocks/>
          </p:cNvSpPr>
          <p:nvPr/>
        </p:nvSpPr>
        <p:spPr>
          <a:xfrm>
            <a:off x="457200" y="228601"/>
            <a:ext cx="8229600" cy="685799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Object Roots /GC Roots/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1074510"/>
            <a:ext cx="7772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b="1" dirty="0" smtClean="0">
                <a:solidFill>
                  <a:schemeClr val="tx1"/>
                </a:solidFill>
              </a:rPr>
              <a:t>Stack References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b="1" dirty="0" smtClean="0">
                <a:solidFill>
                  <a:schemeClr val="tx1"/>
                </a:solidFill>
              </a:rPr>
              <a:t>Static References /Fields, </a:t>
            </a:r>
            <a:r>
              <a:rPr lang="en-US" b="1" dirty="0" err="1" smtClean="0">
                <a:solidFill>
                  <a:schemeClr val="tx1"/>
                </a:solidFill>
              </a:rPr>
              <a:t>ThreadStatic</a:t>
            </a:r>
            <a:r>
              <a:rPr lang="en-US" b="1" dirty="0" smtClean="0">
                <a:solidFill>
                  <a:schemeClr val="tx1"/>
                </a:solidFill>
              </a:rPr>
              <a:t>/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dirty="0" err="1" smtClean="0">
                <a:solidFill>
                  <a:schemeClr val="tx1"/>
                </a:solidFill>
              </a:rPr>
              <a:t>Interop</a:t>
            </a:r>
            <a:r>
              <a:rPr lang="en-US" dirty="0" smtClean="0">
                <a:solidFill>
                  <a:schemeClr val="tx1"/>
                </a:solidFill>
              </a:rPr>
              <a:t> References /COM, API calls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dirty="0" smtClean="0">
                <a:solidFill>
                  <a:schemeClr val="tx1"/>
                </a:solidFill>
              </a:rPr>
              <a:t>CPU </a:t>
            </a:r>
            <a:r>
              <a:rPr lang="en-US" dirty="0" smtClean="0">
                <a:solidFill>
                  <a:schemeClr val="tx1"/>
                </a:solidFill>
              </a:rPr>
              <a:t>Registers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dirty="0" smtClean="0">
                <a:solidFill>
                  <a:schemeClr val="tx1"/>
                </a:solidFill>
              </a:rPr>
              <a:t>Finalization </a:t>
            </a:r>
            <a:r>
              <a:rPr lang="en-US" dirty="0" smtClean="0">
                <a:solidFill>
                  <a:schemeClr val="tx1"/>
                </a:solidFill>
              </a:rPr>
              <a:t>Queue References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endParaRPr lang="en-US" sz="3000" b="1" dirty="0" smtClean="0">
              <a:solidFill>
                <a:schemeClr val="tx1"/>
              </a:solidFill>
              <a:latin typeface="+mn-lt"/>
            </a:endParaRP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endParaRPr lang="en-US" sz="3000" b="1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 txBox="1">
            <a:spLocks/>
          </p:cNvSpPr>
          <p:nvPr/>
        </p:nvSpPr>
        <p:spPr>
          <a:xfrm>
            <a:off x="457200" y="228600"/>
            <a:ext cx="8229600" cy="1036639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bg1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Stack &amp; Heap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594744"/>
            <a:ext cx="7924800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CaffeineCheck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coffeesConsumed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CaffeineAlert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alert = </a:t>
            </a:r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CaffeineAlert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GB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2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coffeesRequired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3;</a:t>
            </a:r>
            <a:endParaRPr lang="en-GB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coffeesConsumed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GB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coffeesRequired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GB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alert.Announce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"Send help."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1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2">
      <a:dk1>
        <a:srgbClr val="3F3F3F"/>
      </a:dk1>
      <a:lt1>
        <a:sysClr val="window" lastClr="FFFFFF"/>
      </a:lt1>
      <a:dk2>
        <a:srgbClr val="404040"/>
      </a:dk2>
      <a:lt2>
        <a:srgbClr val="F2F2F2"/>
      </a:lt2>
      <a:accent1>
        <a:srgbClr val="186A93"/>
      </a:accent1>
      <a:accent2>
        <a:srgbClr val="28B2CB"/>
      </a:accent2>
      <a:accent3>
        <a:srgbClr val="186827"/>
      </a:accent3>
      <a:accent4>
        <a:srgbClr val="71B400"/>
      </a:accent4>
      <a:accent5>
        <a:srgbClr val="DEBF08"/>
      </a:accent5>
      <a:accent6>
        <a:srgbClr val="B59C07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D7E9B"/>
        </a:solidFill>
        <a:ln w="2857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defRPr sz="1400" b="1" dirty="0">
            <a:solidFill>
              <a:schemeClr val="bg1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Theme1" id="{16DF2167-35EF-4046-ABEF-2994756036D7}" vid="{410341FD-6A7E-4B37-8643-1B2864846D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a8dc2f08-22f6-4e45-bdc6-eb14c99cc718" Revision="1" Stencil="System.MyShapes" StencilVersion="1.0"/>
</Control>
</file>

<file path=customXml/itemProps1.xml><?xml version="1.0" encoding="utf-8"?>
<ds:datastoreItem xmlns:ds="http://schemas.openxmlformats.org/officeDocument/2006/customXml" ds:itemID="{FF236D2F-B278-436B-BD9E-09EC94B1921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6084</TotalTime>
  <Words>842</Words>
  <Application>Microsoft Office PowerPoint</Application>
  <PresentationFormat>On-screen Show (4:3)</PresentationFormat>
  <Paragraphs>306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Theme1</vt:lpstr>
      <vt:lpstr>.NET Memory Leak Problems &amp; Solution</vt:lpstr>
      <vt:lpstr>Table of Contents</vt:lpstr>
      <vt:lpstr>.NET Framework Memory Management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.NET Memory Leak Problems</vt:lpstr>
      <vt:lpstr>Slide 25</vt:lpstr>
      <vt:lpstr>Slide 26</vt:lpstr>
      <vt:lpstr>Slide 27</vt:lpstr>
      <vt:lpstr>.NET Memory Leak Solutions</vt:lpstr>
      <vt:lpstr>Slide 29</vt:lpstr>
      <vt:lpstr>Visual Studio 2013</vt:lpstr>
      <vt:lpstr>ANTS Memory Profiler</vt:lpstr>
      <vt:lpstr>DotTrace Memory</vt:lpstr>
      <vt:lpstr>Memory Profiler</vt:lpstr>
      <vt:lpstr>WinDbg</vt:lpstr>
      <vt:lpstr>WinDbg extensions</vt:lpstr>
      <vt:lpstr>WinDbg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TUNG NGUYEN THANH</cp:lastModifiedBy>
  <cp:revision>835</cp:revision>
  <dcterms:created xsi:type="dcterms:W3CDTF">2007-12-08T16:03:35Z</dcterms:created>
  <dcterms:modified xsi:type="dcterms:W3CDTF">2014-08-28T12:22:41Z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