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56" r:id="rId2"/>
    <p:sldId id="257" r:id="rId3"/>
    <p:sldId id="270" r:id="rId4"/>
    <p:sldId id="261" r:id="rId5"/>
    <p:sldId id="262" r:id="rId6"/>
    <p:sldId id="269" r:id="rId7"/>
    <p:sldId id="271" r:id="rId8"/>
    <p:sldId id="263" r:id="rId9"/>
    <p:sldId id="276" r:id="rId10"/>
    <p:sldId id="265" r:id="rId11"/>
    <p:sldId id="272" r:id="rId12"/>
    <p:sldId id="273" r:id="rId13"/>
    <p:sldId id="277" r:id="rId14"/>
    <p:sldId id="274" r:id="rId15"/>
    <p:sldId id="275" r:id="rId16"/>
    <p:sldId id="266" r:id="rId17"/>
    <p:sldId id="289" r:id="rId18"/>
    <p:sldId id="278" r:id="rId19"/>
    <p:sldId id="322" r:id="rId20"/>
    <p:sldId id="292" r:id="rId21"/>
    <p:sldId id="312" r:id="rId22"/>
    <p:sldId id="296" r:id="rId23"/>
    <p:sldId id="310" r:id="rId24"/>
    <p:sldId id="306" r:id="rId25"/>
    <p:sldId id="305" r:id="rId26"/>
    <p:sldId id="297" r:id="rId27"/>
    <p:sldId id="314" r:id="rId28"/>
    <p:sldId id="307" r:id="rId29"/>
    <p:sldId id="316" r:id="rId30"/>
    <p:sldId id="317" r:id="rId31"/>
    <p:sldId id="318" r:id="rId32"/>
    <p:sldId id="319" r:id="rId33"/>
    <p:sldId id="320" r:id="rId34"/>
    <p:sldId id="321" r:id="rId35"/>
    <p:sldId id="315" r:id="rId36"/>
    <p:sldId id="267" r:id="rId37"/>
    <p:sldId id="290" r:id="rId38"/>
    <p:sldId id="283" r:id="rId39"/>
    <p:sldId id="260" r:id="rId4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News Gothic MT"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News Gothic MT"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News Gothic MT"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News Gothic MT"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News Gothic MT" charset="0"/>
        <a:ea typeface="ＭＳ Ｐゴシック" charset="0"/>
        <a:cs typeface="ＭＳ Ｐゴシック" charset="0"/>
      </a:defRPr>
    </a:lvl5pPr>
    <a:lvl6pPr marL="2286000" algn="l" defTabSz="457200" rtl="0" eaLnBrk="1" latinLnBrk="0" hangingPunct="1">
      <a:defRPr kern="1200">
        <a:solidFill>
          <a:schemeClr val="tx1"/>
        </a:solidFill>
        <a:latin typeface="News Gothic MT" charset="0"/>
        <a:ea typeface="ＭＳ Ｐゴシック" charset="0"/>
        <a:cs typeface="ＭＳ Ｐゴシック" charset="0"/>
      </a:defRPr>
    </a:lvl6pPr>
    <a:lvl7pPr marL="2743200" algn="l" defTabSz="457200" rtl="0" eaLnBrk="1" latinLnBrk="0" hangingPunct="1">
      <a:defRPr kern="1200">
        <a:solidFill>
          <a:schemeClr val="tx1"/>
        </a:solidFill>
        <a:latin typeface="News Gothic MT" charset="0"/>
        <a:ea typeface="ＭＳ Ｐゴシック" charset="0"/>
        <a:cs typeface="ＭＳ Ｐゴシック" charset="0"/>
      </a:defRPr>
    </a:lvl7pPr>
    <a:lvl8pPr marL="3200400" algn="l" defTabSz="457200" rtl="0" eaLnBrk="1" latinLnBrk="0" hangingPunct="1">
      <a:defRPr kern="1200">
        <a:solidFill>
          <a:schemeClr val="tx1"/>
        </a:solidFill>
        <a:latin typeface="News Gothic MT" charset="0"/>
        <a:ea typeface="ＭＳ Ｐゴシック" charset="0"/>
        <a:cs typeface="ＭＳ Ｐゴシック" charset="0"/>
      </a:defRPr>
    </a:lvl8pPr>
    <a:lvl9pPr marL="3657600" algn="l" defTabSz="457200" rtl="0" eaLnBrk="1" latinLnBrk="0" hangingPunct="1">
      <a:defRPr kern="1200">
        <a:solidFill>
          <a:schemeClr val="tx1"/>
        </a:solidFill>
        <a:latin typeface="News Gothic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0" autoAdjust="0"/>
    <p:restoredTop sz="85489" autoAdjust="0"/>
  </p:normalViewPr>
  <p:slideViewPr>
    <p:cSldViewPr snapToGrid="0" snapToObjects="1">
      <p:cViewPr>
        <p:scale>
          <a:sx n="100" d="100"/>
          <a:sy n="100" d="100"/>
        </p:scale>
        <p:origin x="294" y="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ADAD7F21-AAF0-B34C-9B6D-0750A2539C9A}" type="datetime1">
              <a:rPr lang="en-US"/>
              <a:pPr>
                <a:defRPr/>
              </a:pPr>
              <a:t>10/2/2013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4031747D-DC82-9749-83F2-736BEF327D06}" type="slidenum">
              <a:rPr lang="en-US"/>
              <a:pPr>
                <a:defRPr/>
              </a:pPr>
              <a:t>‹#›</a:t>
            </a:fld>
            <a:endParaRPr lang="en-US"/>
          </a:p>
        </p:txBody>
      </p:sp>
    </p:spTree>
    <p:extLst>
      <p:ext uri="{BB962C8B-B14F-4D97-AF65-F5344CB8AC3E}">
        <p14:creationId xmlns:p14="http://schemas.microsoft.com/office/powerpoint/2010/main" val="8607299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561C1D4-541A-7E4D-92E2-A10881A3D6DC}" type="datetime1">
              <a:rPr lang="en-US"/>
              <a:pPr>
                <a:defRPr/>
              </a:pPr>
              <a:t>10/2/2013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1D3ED3D-50FD-8C49-9A48-E2F99415FBB5}" type="slidenum">
              <a:rPr lang="en-US"/>
              <a:pPr>
                <a:defRPr/>
              </a:pPr>
              <a:t>‹#›</a:t>
            </a:fld>
            <a:endParaRPr lang="en-US"/>
          </a:p>
        </p:txBody>
      </p:sp>
    </p:spTree>
    <p:extLst>
      <p:ext uri="{BB962C8B-B14F-4D97-AF65-F5344CB8AC3E}">
        <p14:creationId xmlns:p14="http://schemas.microsoft.com/office/powerpoint/2010/main" val="356104931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windows/hardware/gg487512.aspx"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msdn.microsoft.com/en-us/library/aa366778.aspx" TargetMode="External"/><Relationship Id="rId4" Type="http://schemas.openxmlformats.org/officeDocument/2006/relationships/hyperlink" Target="http://en.wikipedia.org/wiki/Physical_Address_Extens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system.runtime.gcsettings.largeobjectheapcompactionmode.aspx"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logs.msdn.com/b/brada/archive/2005/02/11/371015.aspx"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logs.technet.com/b/markrussinovich/archive/2008/07/21/3092070.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ocial.technet.microsoft.com/wiki/contents/articles/15259.page-frame-number-pfn-database.aspx" TargetMode="External"/><Relationship Id="rId4" Type="http://schemas.openxmlformats.org/officeDocument/2006/relationships/hyperlink" Target="http://blogs.technet.com/b/markrussinovich/archive/2008/11/17/3155406.aspx"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sdn.microsoft.com/en-us/windows/hardware/gg487512.aspx"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msdn.microsoft.com/en-us/library/aa366778.aspx" TargetMode="External"/><Relationship Id="rId4" Type="http://schemas.openxmlformats.org/officeDocument/2006/relationships/hyperlink" Target="http://en.wikipedia.org/wiki/Physical_Address_Extens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X86-64"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logs.technet.com/b/markrussinovich/archive/2009/07/08/3261309.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Operating Systems and PAE Support</a:t>
            </a:r>
          </a:p>
          <a:p>
            <a:r>
              <a:rPr lang="en-US" dirty="0" smtClean="0">
                <a:hlinkClick r:id="rId3"/>
              </a:rPr>
              <a:t>http://msdn.microsoft.com/en-us/windows/hardware/gg487512.aspx</a:t>
            </a:r>
            <a:endParaRPr lang="en-US" dirty="0" smtClean="0"/>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Physical Address Extension</a:t>
            </a:r>
          </a:p>
          <a:p>
            <a:r>
              <a:rPr lang="en-US" dirty="0" smtClean="0">
                <a:hlinkClick r:id="rId4"/>
              </a:rPr>
              <a:t>Http://en.wikipedia.org/wiki/Physical_Address_Extension</a:t>
            </a:r>
            <a:endParaRPr lang="en-US" dirty="0" smtClean="0"/>
          </a:p>
          <a:p>
            <a:endParaRPr lang="en-US" dirty="0" smtClean="0"/>
          </a:p>
          <a:p>
            <a:r>
              <a:rPr lang="en-US" sz="1200" kern="1200" dirty="0" smtClean="0">
                <a:solidFill>
                  <a:schemeClr val="tx1"/>
                </a:solidFill>
                <a:effectLst/>
                <a:latin typeface="+mn-lt"/>
                <a:ea typeface="ＭＳ Ｐゴシック" charset="0"/>
                <a:cs typeface="ＭＳ Ｐゴシック" charset="0"/>
              </a:rPr>
              <a:t>Memory Limits for Windows Releases</a:t>
            </a:r>
          </a:p>
          <a:p>
            <a:r>
              <a:rPr lang="en-US" sz="1200" kern="1200" dirty="0" smtClean="0">
                <a:solidFill>
                  <a:schemeClr val="tx1"/>
                </a:solidFill>
                <a:effectLst/>
                <a:latin typeface="+mn-lt"/>
                <a:ea typeface="ＭＳ Ｐゴシック" charset="0"/>
                <a:cs typeface="ＭＳ Ｐゴシック" charset="0"/>
                <a:hlinkClick r:id="rId5"/>
              </a:rPr>
              <a:t>http://msdn.microsoft.com/en-us/library/aa366778.aspx</a:t>
            </a:r>
            <a:endParaRPr lang="en-US" sz="1200" kern="1200" dirty="0" smtClean="0">
              <a:solidFill>
                <a:schemeClr val="tx1"/>
              </a:solidFill>
              <a:effectLst/>
              <a:latin typeface="+mn-lt"/>
              <a:ea typeface="ＭＳ Ｐゴシック" charset="0"/>
              <a:cs typeface="ＭＳ Ｐゴシック" charset="0"/>
            </a:endParaRPr>
          </a:p>
          <a:p>
            <a:endParaRPr lang="en-US" sz="1200" kern="1200" dirty="0" smtClean="0">
              <a:solidFill>
                <a:schemeClr val="tx1"/>
              </a:solidFill>
              <a:effectLst/>
              <a:latin typeface="+mn-lt"/>
              <a:ea typeface="ＭＳ Ｐゴシック" charset="0"/>
              <a:cs typeface="ＭＳ Ｐゴシック" charset="0"/>
            </a:endParaRPr>
          </a:p>
          <a:p>
            <a:endParaRPr lang="en-US" sz="1200" kern="120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4</a:t>
            </a:fld>
            <a:endParaRPr lang="en-US"/>
          </a:p>
        </p:txBody>
      </p:sp>
    </p:spTree>
    <p:extLst>
      <p:ext uri="{BB962C8B-B14F-4D97-AF65-F5344CB8AC3E}">
        <p14:creationId xmlns:p14="http://schemas.microsoft.com/office/powerpoint/2010/main" val="553859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4DDC055-10A8-490D-8DBC-D00F9A240B65}" type="slidenum">
              <a:rPr lang="en-US" altLang="en-US"/>
              <a:pPr/>
              <a:t>21</a:t>
            </a:fld>
            <a:endParaRPr lang="en-US" altLang="en-US"/>
          </a:p>
        </p:txBody>
      </p:sp>
      <p:sp>
        <p:nvSpPr>
          <p:cNvPr id="77826"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399093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4938574-F17A-4852-847E-30EAD471C832}" type="slidenum">
              <a:rPr lang="en-US" altLang="en-US"/>
              <a:pPr/>
              <a:t>22</a:t>
            </a:fld>
            <a:endParaRPr lang="en-US" altLang="en-US"/>
          </a:p>
        </p:txBody>
      </p:sp>
      <p:sp>
        <p:nvSpPr>
          <p:cNvPr id="81922"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015664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a:t>
            </a:r>
            <a:r>
              <a:rPr lang="en-US" dirty="0" err="1" smtClean="0"/>
              <a:t>GC.Collect</a:t>
            </a:r>
            <a:r>
              <a:rPr lang="en-US" dirty="0" smtClean="0"/>
              <a:t>()</a:t>
            </a:r>
          </a:p>
          <a:p>
            <a:r>
              <a:rPr lang="en-US" baseline="0" dirty="0" smtClean="0"/>
              <a:t>!</a:t>
            </a:r>
            <a:r>
              <a:rPr lang="en-US" baseline="0" dirty="0" err="1" smtClean="0"/>
              <a:t>eeheap</a:t>
            </a:r>
            <a:r>
              <a:rPr lang="en-US" baseline="0" dirty="0" smtClean="0"/>
              <a:t> -</a:t>
            </a:r>
            <a:r>
              <a:rPr lang="en-US" baseline="0" dirty="0" err="1" smtClean="0"/>
              <a:t>gc</a:t>
            </a:r>
            <a:endParaRPr lang="en-US" baseline="0" dirty="0" smtClean="0"/>
          </a:p>
          <a:p>
            <a:r>
              <a:rPr lang="en-US" dirty="0" smtClean="0"/>
              <a:t>!</a:t>
            </a:r>
            <a:r>
              <a:rPr lang="en-US" dirty="0" err="1" smtClean="0"/>
              <a:t>heapstat</a:t>
            </a:r>
            <a:endParaRPr lang="en-US" dirty="0" smtClean="0"/>
          </a:p>
          <a:p>
            <a:r>
              <a:rPr lang="en-US" dirty="0" smtClean="0"/>
              <a:t>!</a:t>
            </a:r>
            <a:r>
              <a:rPr lang="en-US" dirty="0" err="1" smtClean="0"/>
              <a:t>gcwhere</a:t>
            </a:r>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23</a:t>
            </a:fld>
            <a:endParaRPr lang="en-US"/>
          </a:p>
        </p:txBody>
      </p:sp>
    </p:spTree>
    <p:extLst>
      <p:ext uri="{BB962C8B-B14F-4D97-AF65-F5344CB8AC3E}">
        <p14:creationId xmlns:p14="http://schemas.microsoft.com/office/powerpoint/2010/main" val="48729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BF8B1E5-E808-4FF4-92D9-C375F72F95BA}" type="slidenum">
              <a:rPr lang="en-US" altLang="en-US"/>
              <a:pPr/>
              <a:t>24</a:t>
            </a:fld>
            <a:endParaRPr lang="en-US" altLang="en-US"/>
          </a:p>
        </p:txBody>
      </p:sp>
      <p:sp>
        <p:nvSpPr>
          <p:cNvPr id="301058"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r>
              <a:rPr lang="en-US" b="1" i="1" dirty="0" smtClean="0"/>
              <a:t>.NET CLR Memory\% time in GC</a:t>
            </a:r>
            <a:r>
              <a:rPr lang="en-US" dirty="0" smtClean="0"/>
              <a:t> - This counter measures the amount of CPU time you spend in GC and it is calculated as (CPU time for GC/CPU time since last GC) </a:t>
            </a:r>
          </a:p>
          <a:p>
            <a:r>
              <a:rPr lang="en-US" b="1" i="1" dirty="0" smtClean="0"/>
              <a:t>.NET CLR Memory\# Induced GC </a:t>
            </a:r>
            <a:r>
              <a:rPr lang="en-US" dirty="0" smtClean="0"/>
              <a:t>– This is the number of garbage collections that have occurred as a result of someone calling </a:t>
            </a:r>
            <a:r>
              <a:rPr lang="en-US" dirty="0" err="1" smtClean="0"/>
              <a:t>GC.Collect</a:t>
            </a:r>
            <a:r>
              <a:rPr lang="en-US" dirty="0" smtClean="0"/>
              <a:t>(). Ideally this should be 0 since inducing full collections means that you spend more time in the GC, and also because the GC continuously adapts itself to the allocation patterns in the application, and performing manual GCs skews this optimization. </a:t>
            </a:r>
          </a:p>
          <a:p>
            <a:r>
              <a:rPr lang="en-US" b="1" i="1" dirty="0" smtClean="0"/>
              <a:t>.NET CLR Memory\# Gen X collections – </a:t>
            </a:r>
            <a:r>
              <a:rPr lang="en-US" dirty="0" smtClean="0"/>
              <a:t>This counter displays the amount of collections that have been performed for a given generation. Since the cost of gen 2 collections is high compared to Gen 1 and Gen 0 you want to have as few Gen 2 collections per Gen 1 and Gen 0 collections as possible. A ratio of 1:10:100 is pretty good. </a:t>
            </a:r>
          </a:p>
          <a:p>
            <a:endParaRPr lang="en-US" altLang="en-US" dirty="0" smtClean="0"/>
          </a:p>
          <a:p>
            <a:endParaRPr lang="en-US" dirty="0"/>
          </a:p>
        </p:txBody>
      </p:sp>
    </p:spTree>
    <p:extLst>
      <p:ext uri="{BB962C8B-B14F-4D97-AF65-F5344CB8AC3E}">
        <p14:creationId xmlns:p14="http://schemas.microsoft.com/office/powerpoint/2010/main" val="1242267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BF0B38-8C5F-4D1C-A88E-2C79BB7D382B}" type="slidenum">
              <a:rPr lang="en-US" altLang="en-US"/>
              <a:pPr/>
              <a:t>25</a:t>
            </a:fld>
            <a:endParaRPr lang="en-US" altLang="en-US"/>
          </a:p>
        </p:txBody>
      </p:sp>
      <p:sp>
        <p:nvSpPr>
          <p:cNvPr id="300034"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254187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2A37F3B-4211-4B55-964E-BE4B1C5AB768}" type="slidenum">
              <a:rPr lang="en-US" altLang="en-US"/>
              <a:pPr/>
              <a:t>26</a:t>
            </a:fld>
            <a:endParaRPr lang="en-US" altLang="en-US"/>
          </a:p>
        </p:txBody>
      </p:sp>
      <p:sp>
        <p:nvSpPr>
          <p:cNvPr id="296962"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043588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52EEE89-DBF2-49B0-B3BA-27D59099411B}" type="slidenum">
              <a:rPr lang="en-US" altLang="en-US"/>
              <a:pPr/>
              <a:t>28</a:t>
            </a:fld>
            <a:endParaRPr lang="en-US" altLang="en-US"/>
          </a:p>
        </p:txBody>
      </p:sp>
      <p:sp>
        <p:nvSpPr>
          <p:cNvPr id="303106"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r>
              <a:rPr lang="en-US" dirty="0" smtClean="0"/>
              <a:t>http://msdn.microsoft.com/library/ee787088(v=vs.110).aspx</a:t>
            </a:r>
          </a:p>
          <a:p>
            <a:endParaRPr lang="en-US" dirty="0"/>
          </a:p>
        </p:txBody>
      </p:sp>
    </p:spTree>
    <p:extLst>
      <p:ext uri="{BB962C8B-B14F-4D97-AF65-F5344CB8AC3E}">
        <p14:creationId xmlns:p14="http://schemas.microsoft.com/office/powerpoint/2010/main" val="121060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http://msdn.microsoft.com/en-us/library/system.runtime.gcsettings.largeobjectheapcompactionmode.aspx</a:t>
            </a:r>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35</a:t>
            </a:fld>
            <a:endParaRPr lang="en-US"/>
          </a:p>
        </p:txBody>
      </p:sp>
    </p:spTree>
    <p:extLst>
      <p:ext uri="{BB962C8B-B14F-4D97-AF65-F5344CB8AC3E}">
        <p14:creationId xmlns:p14="http://schemas.microsoft.com/office/powerpoint/2010/main" val="2058851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Resource management</a:t>
            </a:r>
          </a:p>
          <a:p>
            <a:r>
              <a:rPr lang="en-US" dirty="0" smtClean="0">
                <a:hlinkClick r:id="rId3"/>
              </a:rPr>
              <a:t>http://blogs.msdn.com/b/brada/archive/2005/02/11/371015.aspx</a:t>
            </a:r>
            <a:endParaRPr lang="en-US" dirty="0" smtClean="0"/>
          </a:p>
          <a:p>
            <a:endParaRPr lang="en-US" dirty="0" smtClean="0"/>
          </a:p>
          <a:p>
            <a:r>
              <a:rPr lang="en-US" dirty="0" smtClean="0"/>
              <a:t>http://www.vineetgupta.com/2007/01/notes-on-the-clr-garbage-collector/</a:t>
            </a:r>
          </a:p>
          <a:p>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36</a:t>
            </a:fld>
            <a:endParaRPr lang="en-US"/>
          </a:p>
        </p:txBody>
      </p:sp>
    </p:spTree>
    <p:extLst>
      <p:ext uri="{BB962C8B-B14F-4D97-AF65-F5344CB8AC3E}">
        <p14:creationId xmlns:p14="http://schemas.microsoft.com/office/powerpoint/2010/main" val="274051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protected virtual void Dispose(</a:t>
            </a:r>
            <a:r>
              <a:rPr lang="en-US" dirty="0" err="1" smtClean="0"/>
              <a:t>bool</a:t>
            </a:r>
            <a:r>
              <a:rPr lang="en-US" dirty="0" smtClean="0"/>
              <a:t> disposing)</a:t>
            </a:r>
          </a:p>
          <a:p>
            <a:r>
              <a:rPr lang="en-US" dirty="0" smtClean="0"/>
              <a:t>    {</a:t>
            </a:r>
          </a:p>
          <a:p>
            <a:r>
              <a:rPr lang="en-US" dirty="0" smtClean="0"/>
              <a:t>        if (!disposed)</a:t>
            </a:r>
          </a:p>
          <a:p>
            <a:r>
              <a:rPr lang="en-US" dirty="0" smtClean="0"/>
              <a:t>        {</a:t>
            </a:r>
          </a:p>
          <a:p>
            <a:r>
              <a:rPr lang="en-US" dirty="0" smtClean="0"/>
              <a:t>            if (disposing)</a:t>
            </a:r>
          </a:p>
          <a:p>
            <a:r>
              <a:rPr lang="en-US" dirty="0" smtClean="0"/>
              <a:t>            {</a:t>
            </a:r>
          </a:p>
          <a:p>
            <a:r>
              <a:rPr lang="en-US" dirty="0" smtClean="0"/>
              <a:t>                // dispose-only, i.e. non-</a:t>
            </a:r>
            <a:r>
              <a:rPr lang="en-US" dirty="0" err="1" smtClean="0"/>
              <a:t>finalizable</a:t>
            </a:r>
            <a:r>
              <a:rPr lang="en-US" dirty="0" smtClean="0"/>
              <a:t> logic</a:t>
            </a:r>
          </a:p>
          <a:p>
            <a:r>
              <a:rPr lang="en-US" dirty="0" smtClean="0"/>
              <a:t>            }</a:t>
            </a:r>
          </a:p>
          <a:p>
            <a:endParaRPr lang="en-US" dirty="0" smtClean="0"/>
          </a:p>
          <a:p>
            <a:r>
              <a:rPr lang="en-US" dirty="0" smtClean="0"/>
              <a:t>            // shared cleanup logic</a:t>
            </a:r>
          </a:p>
          <a:p>
            <a:r>
              <a:rPr lang="en-US" dirty="0" smtClean="0"/>
              <a:t>            disposed = true;</a:t>
            </a:r>
          </a:p>
          <a:p>
            <a:r>
              <a:rPr lang="en-US" dirty="0" smtClean="0"/>
              <a:t>        }</a:t>
            </a:r>
          </a:p>
          <a:p>
            <a:r>
              <a:rPr lang="en-US" dirty="0" smtClean="0"/>
              <a:t>    }</a:t>
            </a:r>
          </a:p>
          <a:p>
            <a:endParaRPr lang="en-US" dirty="0" smtClean="0"/>
          </a:p>
          <a:p>
            <a:r>
              <a:rPr lang="en-US" dirty="0" smtClean="0"/>
              <a:t>    ~</a:t>
            </a:r>
            <a:r>
              <a:rPr lang="en-US" dirty="0" err="1" smtClean="0"/>
              <a:t>ComplexCleanupBase</a:t>
            </a:r>
            <a:r>
              <a:rPr lang="en-US" dirty="0" smtClean="0"/>
              <a:t>()</a:t>
            </a:r>
          </a:p>
          <a:p>
            <a:r>
              <a:rPr lang="en-US" dirty="0" smtClean="0"/>
              <a:t>    {</a:t>
            </a:r>
          </a:p>
          <a:p>
            <a:r>
              <a:rPr lang="en-US" dirty="0" smtClean="0"/>
              <a:t>        Dispose(false);</a:t>
            </a:r>
          </a:p>
          <a:p>
            <a:r>
              <a:rPr lang="en-US" dirty="0" smtClean="0"/>
              <a:t>    }</a:t>
            </a:r>
          </a:p>
          <a:p>
            <a:endParaRPr lang="en-US" dirty="0" smtClean="0"/>
          </a:p>
          <a:p>
            <a:r>
              <a:rPr lang="en-US" dirty="0" smtClean="0"/>
              <a:t>    public void Dispose()</a:t>
            </a:r>
          </a:p>
          <a:p>
            <a:r>
              <a:rPr lang="en-US" dirty="0" smtClean="0"/>
              <a:t>    {</a:t>
            </a:r>
          </a:p>
          <a:p>
            <a:r>
              <a:rPr lang="en-US" dirty="0" smtClean="0"/>
              <a:t>        Dispose(true);</a:t>
            </a:r>
          </a:p>
          <a:p>
            <a:r>
              <a:rPr lang="en-US" dirty="0" smtClean="0"/>
              <a:t>        </a:t>
            </a:r>
            <a:r>
              <a:rPr lang="en-US" dirty="0" err="1" smtClean="0"/>
              <a:t>GC.SuppressFinalize</a:t>
            </a:r>
            <a:r>
              <a:rPr lang="en-US" dirty="0" smtClean="0"/>
              <a:t>(this);</a:t>
            </a:r>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37</a:t>
            </a:fld>
            <a:endParaRPr lang="en-US"/>
          </a:p>
        </p:txBody>
      </p:sp>
    </p:spTree>
    <p:extLst>
      <p:ext uri="{BB962C8B-B14F-4D97-AF65-F5344CB8AC3E}">
        <p14:creationId xmlns:p14="http://schemas.microsoft.com/office/powerpoint/2010/main" val="329731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Pushing the Limits of Windows: Physical Memory</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hlinkClick r:id="rId3"/>
              </a:rPr>
              <a:t>http://blogs.technet.com/b/markrussinovich/archive/2008/07/21/3092070.aspx</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Pushing the Limits of Windows: Virtual Memory</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hlinkClick r:id="rId4"/>
              </a:rPr>
              <a:t>http://blogs.technet.com/b/markrussinovich/archive/2008/11/17/3155406.aspx</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effectLst/>
                <a:latin typeface="+mn-lt"/>
                <a:ea typeface="ＭＳ Ｐゴシック" charset="0"/>
                <a:cs typeface="ＭＳ Ｐゴシック" charset="0"/>
              </a:rPr>
              <a:t>Page Frame Number (PFN) database</a:t>
            </a:r>
          </a:p>
          <a:p>
            <a:r>
              <a:rPr lang="en-US" sz="1200" kern="1200" dirty="0" smtClean="0">
                <a:solidFill>
                  <a:schemeClr val="tx1"/>
                </a:solidFill>
                <a:effectLst/>
                <a:latin typeface="+mn-lt"/>
                <a:ea typeface="ＭＳ Ｐゴシック" charset="0"/>
                <a:cs typeface="ＭＳ Ｐゴシック" charset="0"/>
                <a:hlinkClick r:id="rId5"/>
              </a:rPr>
              <a:t>http://social.technet.microsoft.com/wiki/contents/articles/15259.page-frame-number-pfn-database.aspx</a:t>
            </a:r>
            <a:endParaRPr lang="en-US" sz="1200" kern="1200" dirty="0" smtClean="0">
              <a:solidFill>
                <a:schemeClr val="tx1"/>
              </a:solidFill>
              <a:effectLst/>
              <a:latin typeface="+mn-lt"/>
              <a:ea typeface="ＭＳ Ｐゴシック" charset="0"/>
              <a:cs typeface="ＭＳ Ｐゴシック" charset="0"/>
            </a:endParaRPr>
          </a:p>
          <a:p>
            <a:endParaRPr lang="en-US" sz="1200" kern="1200" dirty="0" smtClean="0">
              <a:solidFill>
                <a:schemeClr val="tx1"/>
              </a:solidFill>
              <a:effectLst/>
              <a:latin typeface="+mn-lt"/>
              <a:ea typeface="ＭＳ Ｐゴシック" charset="0"/>
              <a:cs typeface="ＭＳ Ｐゴシック" charset="0"/>
            </a:endParaRPr>
          </a:p>
          <a:p>
            <a:endParaRPr lang="en-US" sz="1200" kern="1200" dirty="0" smtClean="0">
              <a:solidFill>
                <a:schemeClr val="tx1"/>
              </a:solidFill>
              <a:effectLst/>
              <a:latin typeface="+mn-lt"/>
              <a:ea typeface="ＭＳ Ｐゴシック" charset="0"/>
              <a:cs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5</a:t>
            </a:fld>
            <a:endParaRPr lang="en-US"/>
          </a:p>
        </p:txBody>
      </p:sp>
    </p:spTree>
    <p:extLst>
      <p:ext uri="{BB962C8B-B14F-4D97-AF65-F5344CB8AC3E}">
        <p14:creationId xmlns:p14="http://schemas.microsoft.com/office/powerpoint/2010/main" val="61054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Operating Systems and PAE Support</a:t>
            </a:r>
          </a:p>
          <a:p>
            <a:r>
              <a:rPr lang="en-US" dirty="0" smtClean="0">
                <a:hlinkClick r:id="rId3"/>
              </a:rPr>
              <a:t>http://msdn.microsoft.com/en-us/windows/hardware/gg487512.aspx</a:t>
            </a:r>
            <a:endParaRPr lang="en-US" dirty="0" smtClean="0"/>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Physical Address Extension</a:t>
            </a:r>
          </a:p>
          <a:p>
            <a:r>
              <a:rPr lang="en-US" dirty="0" smtClean="0">
                <a:hlinkClick r:id="rId4"/>
              </a:rPr>
              <a:t>Http://en.wikipedia.org/wiki/Physical_Address_Extension</a:t>
            </a:r>
            <a:endParaRPr lang="en-US" dirty="0" smtClean="0"/>
          </a:p>
          <a:p>
            <a:endParaRPr lang="en-US" dirty="0" smtClean="0"/>
          </a:p>
          <a:p>
            <a:r>
              <a:rPr lang="en-US" sz="1200" kern="1200" dirty="0" smtClean="0">
                <a:solidFill>
                  <a:schemeClr val="tx1"/>
                </a:solidFill>
                <a:effectLst/>
                <a:latin typeface="+mn-lt"/>
                <a:ea typeface="ＭＳ Ｐゴシック" charset="0"/>
                <a:cs typeface="ＭＳ Ｐゴシック" charset="0"/>
              </a:rPr>
              <a:t>Memory Limits for Windows Releases</a:t>
            </a:r>
          </a:p>
          <a:p>
            <a:r>
              <a:rPr lang="en-US" sz="1200" kern="1200" dirty="0" smtClean="0">
                <a:solidFill>
                  <a:schemeClr val="tx1"/>
                </a:solidFill>
                <a:effectLst/>
                <a:latin typeface="+mn-lt"/>
                <a:ea typeface="ＭＳ Ｐゴシック" charset="0"/>
                <a:cs typeface="ＭＳ Ｐゴシック" charset="0"/>
                <a:hlinkClick r:id="rId5"/>
              </a:rPr>
              <a:t>http://msdn.microsoft.com/en-us/library/aa366778.aspx</a:t>
            </a:r>
            <a:endParaRPr lang="en-US" sz="1200" kern="120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6</a:t>
            </a:fld>
            <a:endParaRPr lang="en-US"/>
          </a:p>
        </p:txBody>
      </p:sp>
    </p:spTree>
    <p:extLst>
      <p:ext uri="{BB962C8B-B14F-4D97-AF65-F5344CB8AC3E}">
        <p14:creationId xmlns:p14="http://schemas.microsoft.com/office/powerpoint/2010/main" val="55385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7</a:t>
            </a:fld>
            <a:endParaRPr lang="en-US"/>
          </a:p>
        </p:txBody>
      </p:sp>
    </p:spTree>
    <p:extLst>
      <p:ext uri="{BB962C8B-B14F-4D97-AF65-F5344CB8AC3E}">
        <p14:creationId xmlns:p14="http://schemas.microsoft.com/office/powerpoint/2010/main" val="203060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x86-64</a:t>
            </a:r>
          </a:p>
          <a:p>
            <a:r>
              <a:rPr lang="en-US" dirty="0" smtClean="0">
                <a:hlinkClick r:id="rId3"/>
              </a:rPr>
              <a:t>http://en.wikipedia.org/wiki/X86-64</a:t>
            </a:r>
            <a:endParaRPr lang="en-US" sz="1200" kern="1200" dirty="0" smtClean="0">
              <a:solidFill>
                <a:schemeClr val="tx1"/>
              </a:solidFill>
              <a:effectLst/>
              <a:latin typeface="+mn-lt"/>
              <a:ea typeface="ＭＳ Ｐゴシック" charset="0"/>
              <a:cs typeface="ＭＳ Ｐゴシック" charset="0"/>
            </a:endParaRPr>
          </a:p>
          <a:p>
            <a:endParaRPr lang="en-US" sz="1200" kern="120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8</a:t>
            </a:fld>
            <a:endParaRPr lang="en-US"/>
          </a:p>
        </p:txBody>
      </p:sp>
    </p:spTree>
    <p:extLst>
      <p:ext uri="{BB962C8B-B14F-4D97-AF65-F5344CB8AC3E}">
        <p14:creationId xmlns:p14="http://schemas.microsoft.com/office/powerpoint/2010/main" val="23739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Virtual address space</a:t>
            </a:r>
          </a:p>
          <a:p>
            <a:r>
              <a:rPr lang="en-US" dirty="0" smtClean="0"/>
              <a:t>http://en.wikipedia.org/wiki/Virtual_address_space</a:t>
            </a:r>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9</a:t>
            </a:fld>
            <a:endParaRPr lang="en-US"/>
          </a:p>
        </p:txBody>
      </p:sp>
    </p:spTree>
    <p:extLst>
      <p:ext uri="{BB962C8B-B14F-4D97-AF65-F5344CB8AC3E}">
        <p14:creationId xmlns:p14="http://schemas.microsoft.com/office/powerpoint/2010/main" val="720268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Pushing the Limits of Windows: Processes and Threads</a:t>
            </a:r>
          </a:p>
          <a:p>
            <a:r>
              <a:rPr lang="en-US" dirty="0" smtClean="0">
                <a:hlinkClick r:id="rId3"/>
              </a:rPr>
              <a:t>http://blogs.technet.com/b/markrussinovich/archive/2009/07/08/3261309.aspx</a:t>
            </a:r>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12</a:t>
            </a:fld>
            <a:endParaRPr lang="en-US"/>
          </a:p>
        </p:txBody>
      </p:sp>
    </p:spTree>
    <p:extLst>
      <p:ext uri="{BB962C8B-B14F-4D97-AF65-F5344CB8AC3E}">
        <p14:creationId xmlns:p14="http://schemas.microsoft.com/office/powerpoint/2010/main" val="365095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 </a:t>
            </a:r>
            <a:r>
              <a:rPr lang="en-US" dirty="0" err="1" smtClean="0"/>
              <a:t>sos</a:t>
            </a:r>
            <a:endParaRPr lang="en-US" dirty="0" smtClean="0"/>
          </a:p>
          <a:p>
            <a:r>
              <a:rPr lang="en-US" dirty="0" smtClean="0"/>
              <a:t>Argument passed</a:t>
            </a:r>
            <a:r>
              <a:rPr lang="en-US" baseline="0" dirty="0" smtClean="0"/>
              <a:t> by </a:t>
            </a:r>
            <a:r>
              <a:rPr lang="en-US" baseline="0" dirty="0" err="1" smtClean="0"/>
              <a:t>val</a:t>
            </a:r>
            <a:r>
              <a:rPr lang="en-US" baseline="0" dirty="0" smtClean="0"/>
              <a:t> and ref – !</a:t>
            </a:r>
            <a:r>
              <a:rPr lang="en-US" baseline="0" dirty="0" err="1" smtClean="0"/>
              <a:t>clrstack</a:t>
            </a:r>
            <a:r>
              <a:rPr lang="en-US" baseline="0" dirty="0" smtClean="0"/>
              <a:t> -a</a:t>
            </a:r>
          </a:p>
          <a:p>
            <a:r>
              <a:rPr lang="en-US" baseline="0" dirty="0" smtClean="0"/>
              <a:t>Show stack objects – !</a:t>
            </a:r>
            <a:r>
              <a:rPr lang="en-US" baseline="0" dirty="0" err="1" smtClean="0"/>
              <a:t>clrstack</a:t>
            </a:r>
            <a:r>
              <a:rPr lang="en-US" baseline="0" dirty="0" smtClean="0"/>
              <a:t> -a</a:t>
            </a:r>
          </a:p>
          <a:p>
            <a:r>
              <a:rPr lang="en-US" baseline="0" dirty="0" smtClean="0"/>
              <a:t>Modify arguments by </a:t>
            </a:r>
            <a:r>
              <a:rPr lang="en-US" baseline="0" dirty="0" err="1" smtClean="0"/>
              <a:t>val</a:t>
            </a:r>
            <a:endParaRPr lang="en-US" baseline="0" dirty="0" smtClean="0"/>
          </a:p>
          <a:p>
            <a:r>
              <a:rPr lang="en-US" dirty="0" smtClean="0"/>
              <a:t>Reference</a:t>
            </a:r>
            <a:r>
              <a:rPr lang="en-US" baseline="0" dirty="0" smtClean="0"/>
              <a:t> types</a:t>
            </a:r>
          </a:p>
          <a:p>
            <a:r>
              <a:rPr lang="en-US" baseline="0" dirty="0" smtClean="0"/>
              <a:t>Stop on </a:t>
            </a:r>
            <a:r>
              <a:rPr lang="en-US" baseline="0" dirty="0" err="1" smtClean="0"/>
              <a:t>unrooted</a:t>
            </a:r>
            <a:r>
              <a:rPr lang="en-US" baseline="0" dirty="0" smtClean="0"/>
              <a:t> reference type</a:t>
            </a:r>
          </a:p>
          <a:p>
            <a:r>
              <a:rPr lang="en-US" baseline="0" dirty="0" smtClean="0"/>
              <a:t>Show !</a:t>
            </a:r>
            <a:r>
              <a:rPr lang="en-US" baseline="0" dirty="0" err="1" smtClean="0"/>
              <a:t>gcroot</a:t>
            </a:r>
            <a:endParaRPr lang="en-US" baseline="0" dirty="0" smtClean="0"/>
          </a:p>
          <a:p>
            <a:r>
              <a:rPr lang="en-US" baseline="0" dirty="0" smtClean="0"/>
              <a:t>Show !</a:t>
            </a:r>
            <a:r>
              <a:rPr lang="en-US" baseline="0" dirty="0" err="1" smtClean="0"/>
              <a:t>eeheap</a:t>
            </a:r>
            <a:r>
              <a:rPr lang="en-US" baseline="0" dirty="0" smtClean="0"/>
              <a:t> -</a:t>
            </a:r>
            <a:r>
              <a:rPr lang="en-US" baseline="0" dirty="0" err="1" smtClean="0"/>
              <a:t>gc</a:t>
            </a:r>
            <a:endParaRPr lang="en-US" dirty="0"/>
          </a:p>
        </p:txBody>
      </p:sp>
      <p:sp>
        <p:nvSpPr>
          <p:cNvPr id="4" name="Slide Number Placeholder 3"/>
          <p:cNvSpPr>
            <a:spLocks noGrp="1"/>
          </p:cNvSpPr>
          <p:nvPr>
            <p:ph type="sldNum" sz="quarter" idx="10"/>
          </p:nvPr>
        </p:nvSpPr>
        <p:spPr/>
        <p:txBody>
          <a:bodyPr/>
          <a:lstStyle/>
          <a:p>
            <a:pPr>
              <a:defRPr/>
            </a:pPr>
            <a:fld id="{91D3ED3D-50FD-8C49-9A48-E2F99415FBB5}" type="slidenum">
              <a:rPr lang="en-US" smtClean="0"/>
              <a:pPr>
                <a:defRPr/>
              </a:pPr>
              <a:t>16</a:t>
            </a:fld>
            <a:endParaRPr lang="en-US"/>
          </a:p>
        </p:txBody>
      </p:sp>
    </p:spTree>
    <p:extLst>
      <p:ext uri="{BB962C8B-B14F-4D97-AF65-F5344CB8AC3E}">
        <p14:creationId xmlns:p14="http://schemas.microsoft.com/office/powerpoint/2010/main" val="712497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C745EED-9810-4226-88E4-9FE912385908}" type="slidenum">
              <a:rPr lang="en-US" altLang="en-US"/>
              <a:pPr/>
              <a:t>20</a:t>
            </a:fld>
            <a:endParaRPr lang="en-US" altLang="en-US"/>
          </a:p>
        </p:txBody>
      </p:sp>
      <p:sp>
        <p:nvSpPr>
          <p:cNvPr id="293890"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r>
              <a:rPr lang="en-US" dirty="0" smtClean="0"/>
              <a:t>http://blogs.msdn.com/b/tess/archive/2008/04/17/how-does-the-gc-work-and-what-are-the-sizes-of-the-different-generations.aspx</a:t>
            </a:r>
          </a:p>
          <a:p>
            <a:endParaRPr lang="en-US" dirty="0" smtClean="0"/>
          </a:p>
          <a:p>
            <a:r>
              <a:rPr lang="en-US" dirty="0" smtClean="0"/>
              <a:t>http://blogs.msdn.com/cfs-file.ashx/__key/communityserver-components-postattachments/00-08-40-25-69/FUN421_5F00_Stephens.ppt</a:t>
            </a:r>
            <a:endParaRPr lang="en-US" dirty="0"/>
          </a:p>
        </p:txBody>
      </p:sp>
    </p:spTree>
    <p:extLst>
      <p:ext uri="{BB962C8B-B14F-4D97-AF65-F5344CB8AC3E}">
        <p14:creationId xmlns:p14="http://schemas.microsoft.com/office/powerpoint/2010/main" val="2961444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0842" y="2112879"/>
            <a:ext cx="7260639" cy="1647733"/>
          </a:xfrm>
        </p:spPr>
        <p:txBody>
          <a:bodyPr>
            <a:normAutofit/>
          </a:bodyPr>
          <a:lstStyle>
            <a:lvl1pPr algn="l">
              <a:defRPr sz="4400" baseline="0"/>
            </a:lvl1pPr>
          </a:lstStyle>
          <a:p>
            <a:r>
              <a:rPr lang="en-US" smtClean="0"/>
              <a:t>Click to edit Master title style</a:t>
            </a:r>
            <a:endParaRPr lang="en-US" dirty="0"/>
          </a:p>
        </p:txBody>
      </p:sp>
      <p:sp>
        <p:nvSpPr>
          <p:cNvPr id="6" name="Subtitle 2"/>
          <p:cNvSpPr>
            <a:spLocks noGrp="1"/>
          </p:cNvSpPr>
          <p:nvPr>
            <p:ph type="subTitle" idx="1"/>
          </p:nvPr>
        </p:nvSpPr>
        <p:spPr>
          <a:xfrm>
            <a:off x="1371600" y="3894667"/>
            <a:ext cx="6859881" cy="451555"/>
          </a:xfrm>
        </p:spPr>
        <p:txBody>
          <a:bodyPr>
            <a:normAutofit/>
          </a:bodyPr>
          <a:lstStyle>
            <a:lvl1pPr marL="0" indent="0" algn="l">
              <a:buNone/>
              <a:defRPr sz="2800">
                <a:solidFill>
                  <a:srgbClr val="0D0D0D"/>
                </a:solidFill>
                <a:latin typeface="News Gothic Com Thin"/>
                <a:cs typeface="News Gothic Com Th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299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00151"/>
            <a:ext cx="8229600" cy="31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457200" y="205979"/>
            <a:ext cx="8229600" cy="85725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159440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1884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1884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404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4025504"/>
            <a:ext cx="5486400" cy="39127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050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userDrawn="1"/>
        </p:nvSpPr>
        <p:spPr>
          <a:xfrm>
            <a:off x="1362462" y="1120260"/>
            <a:ext cx="7259638" cy="685800"/>
          </a:xfrm>
          <a:prstGeom prst="rect">
            <a:avLst/>
          </a:prstGeom>
        </p:spPr>
        <p:txBody>
          <a:bodyPr/>
          <a:lstStyle>
            <a:lvl1pPr algn="l" defTabSz="457200" rtl="0" eaLnBrk="1" latinLnBrk="0" hangingPunct="1">
              <a:spcBef>
                <a:spcPct val="0"/>
              </a:spcBef>
              <a:buNone/>
              <a:defRPr sz="3500" kern="1200">
                <a:solidFill>
                  <a:schemeClr val="tx1"/>
                </a:solidFill>
                <a:latin typeface="+mj-lt"/>
                <a:ea typeface="+mj-ea"/>
                <a:cs typeface="+mj-cs"/>
              </a:defRPr>
            </a:lvl1pPr>
          </a:lstStyle>
          <a:p>
            <a:pPr fontAlgn="auto">
              <a:spcAft>
                <a:spcPts val="0"/>
              </a:spcAft>
              <a:defRPr/>
            </a:pPr>
            <a:r>
              <a:rPr lang="en-US" sz="4800" dirty="0" smtClean="0">
                <a:latin typeface="News Gothic Com Thin"/>
                <a:cs typeface="News Gothic Com Thin"/>
              </a:rPr>
              <a:t>Thank you!</a:t>
            </a:r>
            <a:endParaRPr lang="en-US" sz="4800" dirty="0">
              <a:latin typeface="News Gothic Com Thin"/>
              <a:cs typeface="News Gothic Com Thin"/>
            </a:endParaRPr>
          </a:p>
        </p:txBody>
      </p:sp>
      <p:sp>
        <p:nvSpPr>
          <p:cNvPr id="5" name="Title 1"/>
          <p:cNvSpPr txBox="1">
            <a:spLocks/>
          </p:cNvSpPr>
          <p:nvPr userDrawn="1"/>
        </p:nvSpPr>
        <p:spPr>
          <a:xfrm>
            <a:off x="1379539" y="1926314"/>
            <a:ext cx="7259637" cy="1468040"/>
          </a:xfrm>
          <a:prstGeom prst="rect">
            <a:avLst/>
          </a:prstGeom>
        </p:spPr>
        <p:txBody>
          <a:bodyPr anchor="t"/>
          <a:lstStyle>
            <a:lvl1pPr algn="l" defTabSz="457200" rtl="0" eaLnBrk="1" latinLnBrk="0" hangingPunct="1">
              <a:spcBef>
                <a:spcPct val="0"/>
              </a:spcBef>
              <a:buNone/>
              <a:defRPr sz="3500" kern="1200">
                <a:solidFill>
                  <a:schemeClr val="tx1"/>
                </a:solidFill>
                <a:latin typeface="+mj-lt"/>
                <a:ea typeface="+mj-ea"/>
                <a:cs typeface="+mj-cs"/>
              </a:defRPr>
            </a:lvl1pPr>
          </a:lstStyle>
          <a:p>
            <a:pPr fontAlgn="auto">
              <a:lnSpc>
                <a:spcPct val="140000"/>
              </a:lnSpc>
              <a:spcAft>
                <a:spcPts val="0"/>
              </a:spcAft>
              <a:defRPr/>
            </a:pPr>
            <a:r>
              <a:rPr lang="en-US" sz="2600" dirty="0" smtClean="0">
                <a:latin typeface="News Gothic Com Thin"/>
                <a:cs typeface="News Gothic Com Thin"/>
              </a:rPr>
              <a:t>@kulov</a:t>
            </a:r>
          </a:p>
          <a:p>
            <a:pPr fontAlgn="auto">
              <a:lnSpc>
                <a:spcPct val="140000"/>
              </a:lnSpc>
              <a:spcAft>
                <a:spcPts val="0"/>
              </a:spcAft>
              <a:defRPr/>
            </a:pPr>
            <a:r>
              <a:rPr lang="en-US" sz="2600" dirty="0" smtClean="0">
                <a:latin typeface="News Gothic Com Thin"/>
                <a:cs typeface="News Gothic Com Thin"/>
              </a:rPr>
              <a:t>blog.kulov.net</a:t>
            </a:r>
          </a:p>
          <a:p>
            <a:pPr fontAlgn="auto">
              <a:lnSpc>
                <a:spcPct val="140000"/>
              </a:lnSpc>
              <a:spcAft>
                <a:spcPts val="0"/>
              </a:spcAft>
              <a:defRPr/>
            </a:pPr>
            <a:r>
              <a:rPr lang="en-US" sz="2600" dirty="0" smtClean="0">
                <a:latin typeface="News Gothic Com Thin"/>
                <a:cs typeface="News Gothic Com Thin"/>
              </a:rPr>
              <a:t>www.linkedin.com/in/kulov</a:t>
            </a:r>
          </a:p>
        </p:txBody>
      </p:sp>
      <p:sp>
        <p:nvSpPr>
          <p:cNvPr id="3" name="Subtitle 2"/>
          <p:cNvSpPr>
            <a:spLocks noGrp="1"/>
          </p:cNvSpPr>
          <p:nvPr>
            <p:ph type="subTitle" idx="1"/>
          </p:nvPr>
        </p:nvSpPr>
        <p:spPr>
          <a:xfrm>
            <a:off x="1371600" y="3894667"/>
            <a:ext cx="6859881" cy="451555"/>
          </a:xfrm>
        </p:spPr>
        <p:txBody>
          <a:bodyPr>
            <a:normAutofit/>
          </a:bodyPr>
          <a:lstStyle>
            <a:lvl1pPr marL="0" indent="0" algn="l">
              <a:buNone/>
              <a:defRPr sz="2800">
                <a:solidFill>
                  <a:schemeClr val="tx1">
                    <a:lumMod val="95000"/>
                    <a:lumOff val="5000"/>
                  </a:schemeClr>
                </a:solidFill>
                <a:latin typeface="News Gothic Com Thin"/>
                <a:cs typeface="News Gothic Com Th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2" name="Picture 1" descr="twee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242" y="2221769"/>
            <a:ext cx="283788" cy="283788"/>
          </a:xfrm>
          <a:prstGeom prst="rect">
            <a:avLst/>
          </a:prstGeom>
        </p:spPr>
      </p:pic>
      <p:pic>
        <p:nvPicPr>
          <p:cNvPr id="9" name="Picture 8" descr="linked-in.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9867" y="3321387"/>
            <a:ext cx="317146" cy="317146"/>
          </a:xfrm>
          <a:prstGeom prst="rect">
            <a:avLst/>
          </a:prstGeom>
        </p:spPr>
      </p:pic>
      <p:pic>
        <p:nvPicPr>
          <p:cNvPr id="10" name="Picture 9" descr="blog.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17980" y="2748033"/>
            <a:ext cx="317146" cy="317146"/>
          </a:xfrm>
          <a:prstGeom prst="rect">
            <a:avLst/>
          </a:prstGeom>
        </p:spPr>
      </p:pic>
    </p:spTree>
    <p:extLst>
      <p:ext uri="{BB962C8B-B14F-4D97-AF65-F5344CB8AC3E}">
        <p14:creationId xmlns:p14="http://schemas.microsoft.com/office/powerpoint/2010/main" val="11279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770820"/>
            <a:ext cx="8229600" cy="85725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468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6845300" y="4833937"/>
            <a:ext cx="2133600" cy="357188"/>
          </a:xfrm>
          <a:prstGeom prst="rect">
            <a:avLst/>
          </a:prstGeom>
        </p:spPr>
        <p:txBody>
          <a:bodyPr/>
          <a:lstStyle>
            <a:lvl1pPr>
              <a:defRPr/>
            </a:lvl1pPr>
          </a:lstStyle>
          <a:p>
            <a:fld id="{647A931C-7C66-49BD-905B-13948368473E}" type="slidenum">
              <a:rPr lang="en-US" altLang="en-US"/>
              <a:pPr/>
              <a:t>‹#›</a:t>
            </a:fld>
            <a:endParaRPr lang="en-US" altLang="en-US"/>
          </a:p>
        </p:txBody>
      </p:sp>
    </p:spTree>
    <p:extLst>
      <p:ext uri="{BB962C8B-B14F-4D97-AF65-F5344CB8AC3E}">
        <p14:creationId xmlns:p14="http://schemas.microsoft.com/office/powerpoint/2010/main" val="9833696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a:stretch>
            <a:fillRect/>
          </a:stretch>
        </p:blipFill>
        <p:spPr>
          <a:xfrm>
            <a:off x="6319288" y="4635647"/>
            <a:ext cx="2333837" cy="272281"/>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 id="2147483665" r:id="rId5"/>
    <p:sldLayoutId id="2147483666" r:id="rId6"/>
    <p:sldLayoutId id="2147483667" r:id="rId7"/>
  </p:sldLayoutIdLst>
  <p:timing>
    <p:tnLst>
      <p:par>
        <p:cTn id="1" dur="indefinite" restart="never" nodeType="tmRoot"/>
      </p:par>
    </p:tnLst>
  </p:timing>
  <p:hf sldNum="0" hdr="0" ftr="0" dt="0"/>
  <p:txStyles>
    <p:titleStyle>
      <a:lvl1pPr algn="l" defTabSz="457200" rtl="0" fontAlgn="base">
        <a:spcBef>
          <a:spcPct val="0"/>
        </a:spcBef>
        <a:spcAft>
          <a:spcPct val="0"/>
        </a:spcAft>
        <a:defRPr sz="4400" kern="1200">
          <a:solidFill>
            <a:schemeClr val="tx1"/>
          </a:solidFill>
          <a:latin typeface="News Gothic Com Thin"/>
          <a:ea typeface="ＭＳ Ｐゴシック" charset="0"/>
          <a:cs typeface="News Gothic Com Thin"/>
        </a:defRPr>
      </a:lvl1pPr>
      <a:lvl2pPr algn="l" defTabSz="457200" rtl="0" fontAlgn="base">
        <a:spcBef>
          <a:spcPct val="0"/>
        </a:spcBef>
        <a:spcAft>
          <a:spcPct val="0"/>
        </a:spcAft>
        <a:defRPr sz="4400">
          <a:solidFill>
            <a:schemeClr val="tx1"/>
          </a:solidFill>
          <a:latin typeface="News Gothic Com Thin" charset="0"/>
          <a:ea typeface="ＭＳ Ｐゴシック" charset="0"/>
        </a:defRPr>
      </a:lvl2pPr>
      <a:lvl3pPr algn="l" defTabSz="457200" rtl="0" fontAlgn="base">
        <a:spcBef>
          <a:spcPct val="0"/>
        </a:spcBef>
        <a:spcAft>
          <a:spcPct val="0"/>
        </a:spcAft>
        <a:defRPr sz="4400">
          <a:solidFill>
            <a:schemeClr val="tx1"/>
          </a:solidFill>
          <a:latin typeface="News Gothic Com Thin" charset="0"/>
          <a:ea typeface="ＭＳ Ｐゴシック" charset="0"/>
        </a:defRPr>
      </a:lvl3pPr>
      <a:lvl4pPr algn="l" defTabSz="457200" rtl="0" fontAlgn="base">
        <a:spcBef>
          <a:spcPct val="0"/>
        </a:spcBef>
        <a:spcAft>
          <a:spcPct val="0"/>
        </a:spcAft>
        <a:defRPr sz="4400">
          <a:solidFill>
            <a:schemeClr val="tx1"/>
          </a:solidFill>
          <a:latin typeface="News Gothic Com Thin" charset="0"/>
          <a:ea typeface="ＭＳ Ｐゴシック" charset="0"/>
        </a:defRPr>
      </a:lvl4pPr>
      <a:lvl5pPr algn="l" defTabSz="457200" rtl="0" fontAlgn="base">
        <a:spcBef>
          <a:spcPct val="0"/>
        </a:spcBef>
        <a:spcAft>
          <a:spcPct val="0"/>
        </a:spcAft>
        <a:defRPr sz="4400">
          <a:solidFill>
            <a:schemeClr val="tx1"/>
          </a:solidFill>
          <a:latin typeface="News Gothic Com Thin" charset="0"/>
          <a:ea typeface="ＭＳ Ｐゴシック" charset="0"/>
        </a:defRPr>
      </a:lvl5pPr>
      <a:lvl6pPr marL="457200" algn="l" defTabSz="457200" rtl="0" fontAlgn="base">
        <a:spcBef>
          <a:spcPct val="0"/>
        </a:spcBef>
        <a:spcAft>
          <a:spcPct val="0"/>
        </a:spcAft>
        <a:defRPr sz="4400">
          <a:solidFill>
            <a:schemeClr val="tx1"/>
          </a:solidFill>
          <a:latin typeface="News Gothic Com Thin" charset="0"/>
          <a:ea typeface="ＭＳ Ｐゴシック" charset="0"/>
        </a:defRPr>
      </a:lvl6pPr>
      <a:lvl7pPr marL="914400" algn="l" defTabSz="457200" rtl="0" fontAlgn="base">
        <a:spcBef>
          <a:spcPct val="0"/>
        </a:spcBef>
        <a:spcAft>
          <a:spcPct val="0"/>
        </a:spcAft>
        <a:defRPr sz="4400">
          <a:solidFill>
            <a:schemeClr val="tx1"/>
          </a:solidFill>
          <a:latin typeface="News Gothic Com Thin" charset="0"/>
          <a:ea typeface="ＭＳ Ｐゴシック" charset="0"/>
        </a:defRPr>
      </a:lvl7pPr>
      <a:lvl8pPr marL="1371600" algn="l" defTabSz="457200" rtl="0" fontAlgn="base">
        <a:spcBef>
          <a:spcPct val="0"/>
        </a:spcBef>
        <a:spcAft>
          <a:spcPct val="0"/>
        </a:spcAft>
        <a:defRPr sz="4400">
          <a:solidFill>
            <a:schemeClr val="tx1"/>
          </a:solidFill>
          <a:latin typeface="News Gothic Com Thin" charset="0"/>
          <a:ea typeface="ＭＳ Ｐゴシック" charset="0"/>
        </a:defRPr>
      </a:lvl8pPr>
      <a:lvl9pPr marL="1828800" algn="l" defTabSz="457200" rtl="0" fontAlgn="base">
        <a:spcBef>
          <a:spcPct val="0"/>
        </a:spcBef>
        <a:spcAft>
          <a:spcPct val="0"/>
        </a:spcAft>
        <a:defRPr sz="4400">
          <a:solidFill>
            <a:schemeClr val="tx1"/>
          </a:solidFill>
          <a:latin typeface="News Gothic Com Thin"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News Gothic Com Thin"/>
          <a:ea typeface="ＭＳ Ｐゴシック" charset="0"/>
          <a:cs typeface="News Gothic Com Thin"/>
        </a:defRPr>
      </a:lvl1pPr>
      <a:lvl2pPr marL="742950" indent="-285750" algn="l" defTabSz="457200" rtl="0" fontAlgn="base">
        <a:spcBef>
          <a:spcPct val="20000"/>
        </a:spcBef>
        <a:spcAft>
          <a:spcPct val="0"/>
        </a:spcAft>
        <a:buFont typeface="Arial" charset="0"/>
        <a:buChar char="–"/>
        <a:defRPr sz="2800" kern="1200">
          <a:solidFill>
            <a:schemeClr val="tx1"/>
          </a:solidFill>
          <a:latin typeface="News Gothic Com Thin"/>
          <a:ea typeface="ＭＳ Ｐゴシック" charset="0"/>
          <a:cs typeface="News Gothic Com Thin"/>
        </a:defRPr>
      </a:lvl2pPr>
      <a:lvl3pPr marL="1143000" indent="-228600" algn="l" defTabSz="457200" rtl="0" fontAlgn="base">
        <a:spcBef>
          <a:spcPct val="20000"/>
        </a:spcBef>
        <a:spcAft>
          <a:spcPct val="0"/>
        </a:spcAft>
        <a:buFont typeface="Arial" charset="0"/>
        <a:buChar char="•"/>
        <a:defRPr sz="2400" kern="1200">
          <a:solidFill>
            <a:schemeClr val="tx1"/>
          </a:solidFill>
          <a:latin typeface="News Gothic Com Thin"/>
          <a:ea typeface="ＭＳ Ｐゴシック" charset="0"/>
          <a:cs typeface="News Gothic Com Thin"/>
        </a:defRPr>
      </a:lvl3pPr>
      <a:lvl4pPr marL="1600200" indent="-228600" algn="l" defTabSz="457200" rtl="0" fontAlgn="base">
        <a:spcBef>
          <a:spcPct val="20000"/>
        </a:spcBef>
        <a:spcAft>
          <a:spcPct val="0"/>
        </a:spcAft>
        <a:buFont typeface="Arial" charset="0"/>
        <a:buChar char="–"/>
        <a:defRPr sz="2000" kern="1200">
          <a:solidFill>
            <a:schemeClr val="tx1"/>
          </a:solidFill>
          <a:latin typeface="News Gothic Com Thin"/>
          <a:ea typeface="ＭＳ Ｐゴシック" charset="0"/>
          <a:cs typeface="News Gothic Com Thin"/>
        </a:defRPr>
      </a:lvl4pPr>
      <a:lvl5pPr marL="2057400" indent="-228600" algn="l" defTabSz="457200" rtl="0" fontAlgn="base">
        <a:spcBef>
          <a:spcPct val="20000"/>
        </a:spcBef>
        <a:spcAft>
          <a:spcPct val="0"/>
        </a:spcAft>
        <a:buFont typeface="Arial" charset="0"/>
        <a:buChar char="»"/>
        <a:defRPr sz="2000" kern="1200">
          <a:solidFill>
            <a:schemeClr val="tx1"/>
          </a:solidFill>
          <a:latin typeface="News Gothic Com Thin"/>
          <a:ea typeface="ＭＳ Ｐゴシック" charset="0"/>
          <a:cs typeface="News Gothic Com Thi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ctrTitle"/>
          </p:nvPr>
        </p:nvSpPr>
        <p:spPr>
          <a:xfrm>
            <a:off x="971550" y="2113360"/>
            <a:ext cx="7259638" cy="1647825"/>
          </a:xfrm>
        </p:spPr>
        <p:txBody>
          <a:bodyPr/>
          <a:lstStyle/>
          <a:p>
            <a:r>
              <a:rPr lang="en-US" dirty="0">
                <a:latin typeface="News Gothic Com Thin" charset="0"/>
              </a:rPr>
              <a:t>.NET Memory </a:t>
            </a:r>
            <a:r>
              <a:rPr lang="en-US" dirty="0" smtClean="0">
                <a:latin typeface="News Gothic Com Thin" charset="0"/>
              </a:rPr>
              <a:t>Primer</a:t>
            </a:r>
            <a:endParaRPr lang="en-US" dirty="0">
              <a:latin typeface="News Gothic Com Thin" charset="0"/>
            </a:endParaRPr>
          </a:p>
        </p:txBody>
      </p:sp>
      <p:sp>
        <p:nvSpPr>
          <p:cNvPr id="4098" name="Subtitle 2"/>
          <p:cNvSpPr>
            <a:spLocks noGrp="1"/>
          </p:cNvSpPr>
          <p:nvPr>
            <p:ph type="subTitle" idx="1"/>
          </p:nvPr>
        </p:nvSpPr>
        <p:spPr>
          <a:xfrm>
            <a:off x="1371600" y="3894535"/>
            <a:ext cx="6859588" cy="451247"/>
          </a:xfrm>
        </p:spPr>
        <p:txBody>
          <a:bodyPr>
            <a:normAutofit fontScale="92500" lnSpcReduction="10000"/>
          </a:bodyPr>
          <a:lstStyle/>
          <a:p>
            <a:r>
              <a:rPr lang="en-US" dirty="0" smtClean="0">
                <a:latin typeface="News Gothic Com Thin" charset="0"/>
              </a:rPr>
              <a:t>Martin Kulov</a:t>
            </a:r>
            <a:endParaRPr lang="en-US" dirty="0">
              <a:latin typeface="News Gothic Com Thi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Content Placeholder 1"/>
          <p:cNvSpPr>
            <a:spLocks noGrp="1"/>
          </p:cNvSpPr>
          <p:nvPr>
            <p:ph idx="1"/>
          </p:nvPr>
        </p:nvSpPr>
        <p:spPr>
          <a:xfrm>
            <a:off x="457200" y="1200150"/>
            <a:ext cx="8229600" cy="3189685"/>
          </a:xfrm>
        </p:spPr>
        <p:txBody>
          <a:bodyPr/>
          <a:lstStyle/>
          <a:p>
            <a:r>
              <a:rPr lang="en-US" dirty="0" smtClean="0">
                <a:latin typeface="News Gothic Com Thin" charset="0"/>
              </a:rPr>
              <a:t>Code</a:t>
            </a:r>
          </a:p>
          <a:p>
            <a:r>
              <a:rPr lang="en-US" dirty="0" smtClean="0">
                <a:latin typeface="News Gothic Com Thin" charset="0"/>
              </a:rPr>
              <a:t>Data</a:t>
            </a:r>
            <a:endParaRPr lang="en-US" dirty="0">
              <a:latin typeface="News Gothic Com Thin" charset="0"/>
            </a:endParaRPr>
          </a:p>
          <a:p>
            <a:r>
              <a:rPr lang="en-US" dirty="0" smtClean="0">
                <a:latin typeface="News Gothic Com Thin" charset="0"/>
              </a:rPr>
              <a:t>Heaps</a:t>
            </a:r>
          </a:p>
          <a:p>
            <a:r>
              <a:rPr lang="en-US" dirty="0" smtClean="0">
                <a:latin typeface="News Gothic Com Thin" charset="0"/>
              </a:rPr>
              <a:t>Stacks</a:t>
            </a:r>
          </a:p>
        </p:txBody>
      </p:sp>
      <p:sp>
        <p:nvSpPr>
          <p:cNvPr id="5122" name="Title 2"/>
          <p:cNvSpPr>
            <a:spLocks noGrp="1"/>
          </p:cNvSpPr>
          <p:nvPr>
            <p:ph type="title"/>
          </p:nvPr>
        </p:nvSpPr>
        <p:spPr/>
        <p:txBody>
          <a:bodyPr/>
          <a:lstStyle/>
          <a:p>
            <a:r>
              <a:rPr lang="en-US" dirty="0" smtClean="0">
                <a:latin typeface="News Gothic Com Thin" charset="0"/>
              </a:rPr>
              <a:t>User Mode Memory</a:t>
            </a:r>
            <a:endParaRPr lang="en-US" dirty="0">
              <a:latin typeface="News Gothic Com Thin" charset="0"/>
            </a:endParaRPr>
          </a:p>
        </p:txBody>
      </p:sp>
    </p:spTree>
    <p:extLst>
      <p:ext uri="{BB962C8B-B14F-4D97-AF65-F5344CB8AC3E}">
        <p14:creationId xmlns:p14="http://schemas.microsoft.com/office/powerpoint/2010/main" val="10570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Created for Each Thread</a:t>
            </a:r>
          </a:p>
          <a:p>
            <a:r>
              <a:rPr lang="en-US" dirty="0" smtClean="0"/>
              <a:t>Default to 1MB</a:t>
            </a:r>
          </a:p>
          <a:p>
            <a:r>
              <a:rPr lang="en-US" dirty="0" smtClean="0"/>
              <a:t>Hold Method Data /stack frame/</a:t>
            </a:r>
          </a:p>
          <a:p>
            <a:pPr lvl="1"/>
            <a:r>
              <a:rPr lang="en-US" dirty="0" smtClean="0"/>
              <a:t>Parameters</a:t>
            </a:r>
          </a:p>
          <a:p>
            <a:pPr lvl="1"/>
            <a:r>
              <a:rPr lang="en-US" dirty="0" smtClean="0"/>
              <a:t>Local variables</a:t>
            </a:r>
          </a:p>
          <a:p>
            <a:pPr lvl="1"/>
            <a:r>
              <a:rPr lang="en-US" dirty="0" smtClean="0"/>
              <a:t>Return address</a:t>
            </a:r>
            <a:endParaRPr lang="en-US" dirty="0"/>
          </a:p>
        </p:txBody>
      </p:sp>
      <p:sp>
        <p:nvSpPr>
          <p:cNvPr id="3" name="Title 2"/>
          <p:cNvSpPr>
            <a:spLocks noGrp="1"/>
          </p:cNvSpPr>
          <p:nvPr>
            <p:ph type="title"/>
          </p:nvPr>
        </p:nvSpPr>
        <p:spPr/>
        <p:txBody>
          <a:bodyPr/>
          <a:lstStyle/>
          <a:p>
            <a:r>
              <a:rPr lang="en-US" dirty="0" smtClean="0"/>
              <a:t>Stacks</a:t>
            </a:r>
            <a:endParaRPr lang="en-US" dirty="0"/>
          </a:p>
        </p:txBody>
      </p:sp>
    </p:spTree>
    <p:extLst>
      <p:ext uri="{BB962C8B-B14F-4D97-AF65-F5344CB8AC3E}">
        <p14:creationId xmlns:p14="http://schemas.microsoft.com/office/powerpoint/2010/main" val="304201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p:txBody>
          <a:bodyPr/>
          <a:lstStyle/>
          <a:p>
            <a:pPr marL="0" indent="0" algn="ctr">
              <a:buNone/>
            </a:pPr>
            <a:r>
              <a:rPr lang="en-US" sz="3200" dirty="0"/>
              <a:t>Stack Layout</a:t>
            </a:r>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647" y="129767"/>
            <a:ext cx="43053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77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sz="1200" dirty="0" err="1">
                <a:latin typeface="Lucida Console" panose="020B0609040504020204" pitchFamily="49" charset="0"/>
              </a:rPr>
              <a:t>ChildEBP</a:t>
            </a:r>
            <a:r>
              <a:rPr lang="en-US" sz="1200" dirty="0">
                <a:latin typeface="Lucida Console" panose="020B0609040504020204" pitchFamily="49" charset="0"/>
              </a:rPr>
              <a:t> </a:t>
            </a:r>
            <a:r>
              <a:rPr lang="en-US" sz="1200" dirty="0" err="1">
                <a:latin typeface="Lucida Console" panose="020B0609040504020204" pitchFamily="49" charset="0"/>
              </a:rPr>
              <a:t>RetAddr</a:t>
            </a:r>
            <a:r>
              <a:rPr lang="en-US" sz="1200" dirty="0">
                <a:latin typeface="Lucida Console" panose="020B0609040504020204" pitchFamily="49" charset="0"/>
              </a:rPr>
              <a:t>  </a:t>
            </a:r>
            <a:r>
              <a:rPr lang="en-US" sz="1200" dirty="0" err="1" smtClean="0">
                <a:latin typeface="Lucida Console" panose="020B0609040504020204" pitchFamily="49" charset="0"/>
              </a:rPr>
              <a:t>Caller,Callee</a:t>
            </a:r>
            <a:endParaRPr lang="en-US" sz="1200" dirty="0" smtClean="0">
              <a:latin typeface="Lucida Console" panose="020B0609040504020204" pitchFamily="49" charset="0"/>
            </a:endParaRPr>
          </a:p>
          <a:p>
            <a:pPr marL="0" indent="0">
              <a:buNone/>
            </a:pPr>
            <a:r>
              <a:rPr lang="en-US" sz="1200" dirty="0" smtClean="0">
                <a:latin typeface="Lucida Console" panose="020B0609040504020204" pitchFamily="49" charset="0"/>
              </a:rPr>
              <a:t>08e4e1a4 </a:t>
            </a:r>
            <a:r>
              <a:rPr lang="en-US" sz="1200" dirty="0">
                <a:latin typeface="Lucida Console" panose="020B0609040504020204" pitchFamily="49" charset="0"/>
              </a:rPr>
              <a:t>751b149d _WaitForSingleObjectEx@12+0x98, calling _ZwWaitForSingleObject@12</a:t>
            </a:r>
          </a:p>
          <a:p>
            <a:pPr marL="0" indent="0">
              <a:buNone/>
            </a:pPr>
            <a:r>
              <a:rPr lang="en-US" sz="1200" dirty="0">
                <a:latin typeface="Lucida Console" panose="020B0609040504020204" pitchFamily="49" charset="0"/>
              </a:rPr>
              <a:t>08e4e1e8 718b53c2 ?</a:t>
            </a:r>
            <a:r>
              <a:rPr lang="en-US" sz="1200" dirty="0" err="1">
                <a:latin typeface="Lucida Console" panose="020B0609040504020204" pitchFamily="49" charset="0"/>
              </a:rPr>
              <a:t>LeaveRuntimeNoThrow@Thread</a:t>
            </a:r>
            <a:r>
              <a:rPr lang="en-US" sz="1200" dirty="0">
                <a:latin typeface="Lucida Console" panose="020B0609040504020204" pitchFamily="49" charset="0"/>
              </a:rPr>
              <a:t>@@SGJI@Z+0xd7, calling __EH_epilog3</a:t>
            </a:r>
          </a:p>
          <a:p>
            <a:pPr marL="0" indent="0">
              <a:buNone/>
            </a:pPr>
            <a:r>
              <a:rPr lang="en-US" sz="1200" dirty="0">
                <a:latin typeface="Lucida Console" panose="020B0609040504020204" pitchFamily="49" charset="0"/>
              </a:rPr>
              <a:t>08e4e210 755b1194 _WaitForSingleObjectExImplementation@12+0x75, calling _WaitForSingleObjectEx@12</a:t>
            </a:r>
          </a:p>
          <a:p>
            <a:pPr marL="0" indent="0">
              <a:buNone/>
            </a:pPr>
            <a:r>
              <a:rPr lang="en-US" sz="1200" dirty="0">
                <a:latin typeface="Lucida Console" panose="020B0609040504020204" pitchFamily="49" charset="0"/>
              </a:rPr>
              <a:t>08e4e228 718b54d7 ?</a:t>
            </a:r>
            <a:r>
              <a:rPr lang="en-US" sz="1200" dirty="0" err="1">
                <a:latin typeface="Lucida Console" panose="020B0609040504020204" pitchFamily="49" charset="0"/>
              </a:rPr>
              <a:t>LoadImage@PEImage</a:t>
            </a:r>
            <a:r>
              <a:rPr lang="en-US" sz="1200" dirty="0">
                <a:latin typeface="Lucida Console" panose="020B0609040504020204" pitchFamily="49" charset="0"/>
              </a:rPr>
              <a:t>@@SGPAV1@PAUHINSTANCE__@@@Z+0x1af</a:t>
            </a:r>
          </a:p>
          <a:p>
            <a:pPr marL="0" indent="0">
              <a:buNone/>
            </a:pPr>
            <a:r>
              <a:rPr lang="en-US" sz="1200" dirty="0" smtClean="0">
                <a:latin typeface="Lucida Console" panose="020B0609040504020204" pitchFamily="49" charset="0"/>
              </a:rPr>
              <a:t>...</a:t>
            </a:r>
          </a:p>
          <a:p>
            <a:pPr marL="0" indent="0">
              <a:buNone/>
            </a:pPr>
            <a:r>
              <a:rPr lang="en-US" sz="1200" dirty="0" smtClean="0">
                <a:latin typeface="Lucida Console" panose="020B0609040504020204" pitchFamily="49" charset="0"/>
              </a:rPr>
              <a:t>08e4f5f4 </a:t>
            </a:r>
            <a:r>
              <a:rPr lang="en-US" sz="1200" dirty="0">
                <a:latin typeface="Lucida Console" panose="020B0609040504020204" pitchFamily="49" charset="0"/>
              </a:rPr>
              <a:t>71a10647 ?</a:t>
            </a:r>
            <a:r>
              <a:rPr lang="en-US" sz="1200" dirty="0" err="1">
                <a:latin typeface="Lucida Console" panose="020B0609040504020204" pitchFamily="49" charset="0"/>
              </a:rPr>
              <a:t>intermediateThreadProc@Thread</a:t>
            </a:r>
            <a:r>
              <a:rPr lang="en-US" sz="1200" dirty="0">
                <a:latin typeface="Lucida Console" panose="020B0609040504020204" pitchFamily="49" charset="0"/>
              </a:rPr>
              <a:t>@@CGKPAX@Z+0x49</a:t>
            </a:r>
          </a:p>
          <a:p>
            <a:pPr marL="0" indent="0">
              <a:buNone/>
            </a:pPr>
            <a:r>
              <a:rPr lang="en-US" sz="1200" dirty="0">
                <a:latin typeface="Lucida Console" panose="020B0609040504020204" pitchFamily="49" charset="0"/>
              </a:rPr>
              <a:t>08e4f784 71a10635 ?</a:t>
            </a:r>
            <a:r>
              <a:rPr lang="en-US" sz="1200" dirty="0" err="1">
                <a:latin typeface="Lucida Console" panose="020B0609040504020204" pitchFamily="49" charset="0"/>
              </a:rPr>
              <a:t>intermediateThreadProc@Thread</a:t>
            </a:r>
            <a:r>
              <a:rPr lang="en-US" sz="1200" dirty="0">
                <a:latin typeface="Lucida Console" panose="020B0609040504020204" pitchFamily="49" charset="0"/>
              </a:rPr>
              <a:t>@@CGKPAX@Z+0x37, calling __alloca_probe_16</a:t>
            </a:r>
          </a:p>
          <a:p>
            <a:pPr marL="0" indent="0">
              <a:buNone/>
            </a:pPr>
            <a:r>
              <a:rPr lang="en-US" sz="1200" dirty="0">
                <a:latin typeface="Lucida Console" panose="020B0609040504020204" pitchFamily="49" charset="0"/>
              </a:rPr>
              <a:t>08e4f798 755b336a @BaseThreadInitThunk@12+0xe</a:t>
            </a:r>
          </a:p>
          <a:p>
            <a:pPr marL="0" indent="0">
              <a:buNone/>
            </a:pPr>
            <a:r>
              <a:rPr lang="en-US" sz="1200" dirty="0">
                <a:latin typeface="Lucida Console" panose="020B0609040504020204" pitchFamily="49" charset="0"/>
              </a:rPr>
              <a:t>08e4f7a4 77639f72 ___RtlUserThreadStart@8+0x70</a:t>
            </a:r>
          </a:p>
          <a:p>
            <a:pPr marL="0" indent="0">
              <a:buNone/>
            </a:pPr>
            <a:r>
              <a:rPr lang="en-US" sz="1200" dirty="0">
                <a:latin typeface="Lucida Console" panose="020B0609040504020204" pitchFamily="49" charset="0"/>
              </a:rPr>
              <a:t>08e4f7e4 77639f45 __RtlUserThreadStart@8+0x1b, calling ___RtlUserThreadStart@8</a:t>
            </a:r>
          </a:p>
          <a:p>
            <a:pPr marL="0" indent="0">
              <a:buNone/>
            </a:pPr>
            <a:endParaRPr lang="en-US" sz="1200" dirty="0">
              <a:latin typeface="Lucida Console" panose="020B0609040504020204" pitchFamily="49" charset="0"/>
            </a:endParaRPr>
          </a:p>
        </p:txBody>
      </p:sp>
      <p:sp>
        <p:nvSpPr>
          <p:cNvPr id="2" name="Title 1"/>
          <p:cNvSpPr>
            <a:spLocks noGrp="1"/>
          </p:cNvSpPr>
          <p:nvPr>
            <p:ph type="title"/>
          </p:nvPr>
        </p:nvSpPr>
        <p:spPr/>
        <p:txBody>
          <a:bodyPr/>
          <a:lstStyle/>
          <a:p>
            <a:r>
              <a:rPr lang="en-US" dirty="0" smtClean="0"/>
              <a:t>Call Stack Example</a:t>
            </a:r>
            <a:endParaRPr lang="en-US" dirty="0"/>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6816" y="205976"/>
            <a:ext cx="3190875" cy="4676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58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3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Hold Dynamically Allocated Data</a:t>
            </a:r>
          </a:p>
          <a:p>
            <a:r>
              <a:rPr lang="en-US" dirty="0" smtClean="0"/>
              <a:t>Code Heap /</a:t>
            </a:r>
            <a:r>
              <a:rPr lang="en-US" dirty="0" err="1" smtClean="0"/>
              <a:t>JITed</a:t>
            </a:r>
            <a:r>
              <a:rPr lang="en-US" dirty="0" smtClean="0"/>
              <a:t> code/</a:t>
            </a:r>
          </a:p>
          <a:p>
            <a:r>
              <a:rPr lang="en-US" dirty="0" smtClean="0"/>
              <a:t>Small Object Heap /SOH/</a:t>
            </a:r>
          </a:p>
          <a:p>
            <a:r>
              <a:rPr lang="en-US" dirty="0" smtClean="0"/>
              <a:t>Large Object Heap /LOH/</a:t>
            </a:r>
          </a:p>
          <a:p>
            <a:r>
              <a:rPr lang="en-US" dirty="0" smtClean="0"/>
              <a:t>Process Heap</a:t>
            </a:r>
            <a:endParaRPr lang="en-US" dirty="0"/>
          </a:p>
        </p:txBody>
      </p:sp>
      <p:sp>
        <p:nvSpPr>
          <p:cNvPr id="3" name="Title 2"/>
          <p:cNvSpPr>
            <a:spLocks noGrp="1"/>
          </p:cNvSpPr>
          <p:nvPr>
            <p:ph type="title"/>
          </p:nvPr>
        </p:nvSpPr>
        <p:spPr/>
        <p:txBody>
          <a:bodyPr/>
          <a:lstStyle/>
          <a:p>
            <a:r>
              <a:rPr lang="en-US" dirty="0" smtClean="0"/>
              <a:t>Heaps</a:t>
            </a:r>
            <a:endParaRPr lang="en-US" dirty="0"/>
          </a:p>
        </p:txBody>
      </p:sp>
    </p:spTree>
    <p:extLst>
      <p:ext uri="{BB962C8B-B14F-4D97-AF65-F5344CB8AC3E}">
        <p14:creationId xmlns:p14="http://schemas.microsoft.com/office/powerpoint/2010/main" val="138129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Stack</a:t>
            </a:r>
          </a:p>
          <a:p>
            <a:pPr lvl="1"/>
            <a:r>
              <a:rPr lang="en-US" b="1" dirty="0" smtClean="0"/>
              <a:t>Value Types </a:t>
            </a:r>
            <a:r>
              <a:rPr lang="en-US" dirty="0" smtClean="0"/>
              <a:t>/Int32, </a:t>
            </a:r>
            <a:r>
              <a:rPr lang="en-US" dirty="0" err="1" smtClean="0"/>
              <a:t>Bool</a:t>
            </a:r>
            <a:r>
              <a:rPr lang="en-US" dirty="0" smtClean="0"/>
              <a:t>, </a:t>
            </a:r>
            <a:r>
              <a:rPr lang="en-US" dirty="0" err="1" smtClean="0"/>
              <a:t>Struct</a:t>
            </a:r>
            <a:r>
              <a:rPr lang="en-US" dirty="0" smtClean="0"/>
              <a:t>, etc…/</a:t>
            </a:r>
          </a:p>
          <a:p>
            <a:pPr lvl="1"/>
            <a:r>
              <a:rPr lang="en-US" dirty="0" smtClean="0"/>
              <a:t>Pointers to Reference Types</a:t>
            </a:r>
          </a:p>
          <a:p>
            <a:r>
              <a:rPr lang="en-US" dirty="0" smtClean="0"/>
              <a:t>Heap</a:t>
            </a:r>
          </a:p>
          <a:p>
            <a:pPr lvl="1"/>
            <a:r>
              <a:rPr lang="en-US" b="1" dirty="0" smtClean="0"/>
              <a:t>Reference Types</a:t>
            </a:r>
            <a:r>
              <a:rPr lang="en-US" dirty="0" smtClean="0"/>
              <a:t> /Object, String, Array, etc…/</a:t>
            </a:r>
          </a:p>
          <a:p>
            <a:pPr lvl="1"/>
            <a:r>
              <a:rPr lang="en-US" dirty="0" smtClean="0"/>
              <a:t>Free Areas</a:t>
            </a:r>
          </a:p>
        </p:txBody>
      </p:sp>
      <p:sp>
        <p:nvSpPr>
          <p:cNvPr id="3" name="Title 2"/>
          <p:cNvSpPr>
            <a:spLocks noGrp="1"/>
          </p:cNvSpPr>
          <p:nvPr>
            <p:ph type="title"/>
          </p:nvPr>
        </p:nvSpPr>
        <p:spPr/>
        <p:txBody>
          <a:bodyPr/>
          <a:lstStyle/>
          <a:p>
            <a:r>
              <a:rPr lang="en-US" dirty="0" smtClean="0"/>
              <a:t>Allocating .NET Memory</a:t>
            </a:r>
            <a:endParaRPr lang="en-US" dirty="0"/>
          </a:p>
        </p:txBody>
      </p:sp>
    </p:spTree>
    <p:extLst>
      <p:ext uri="{BB962C8B-B14F-4D97-AF65-F5344CB8AC3E}">
        <p14:creationId xmlns:p14="http://schemas.microsoft.com/office/powerpoint/2010/main" val="320237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Allocating Memory</a:t>
            </a:r>
            <a:endParaRPr lang="en-US" dirty="0"/>
          </a:p>
        </p:txBody>
      </p:sp>
    </p:spTree>
    <p:extLst>
      <p:ext uri="{BB962C8B-B14F-4D97-AF65-F5344CB8AC3E}">
        <p14:creationId xmlns:p14="http://schemas.microsoft.com/office/powerpoint/2010/main" val="10570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Stack References</a:t>
            </a:r>
          </a:p>
          <a:p>
            <a:r>
              <a:rPr lang="en-US" dirty="0" smtClean="0"/>
              <a:t>Static References /Fields, </a:t>
            </a:r>
            <a:r>
              <a:rPr lang="en-US" dirty="0" err="1" smtClean="0"/>
              <a:t>ThreadStatic</a:t>
            </a:r>
            <a:r>
              <a:rPr lang="en-US" dirty="0" smtClean="0"/>
              <a:t>/</a:t>
            </a:r>
          </a:p>
          <a:p>
            <a:r>
              <a:rPr lang="en-US" dirty="0" smtClean="0"/>
              <a:t>CPU Registers</a:t>
            </a:r>
          </a:p>
          <a:p>
            <a:r>
              <a:rPr lang="en-US" dirty="0" err="1" smtClean="0"/>
              <a:t>Interop</a:t>
            </a:r>
            <a:r>
              <a:rPr lang="en-US" dirty="0" smtClean="0"/>
              <a:t> References /COM, API calls/</a:t>
            </a:r>
          </a:p>
          <a:p>
            <a:r>
              <a:rPr lang="en-US" dirty="0" smtClean="0"/>
              <a:t>Finalization Queue References</a:t>
            </a:r>
            <a:endParaRPr lang="en-US" dirty="0"/>
          </a:p>
        </p:txBody>
      </p:sp>
      <p:sp>
        <p:nvSpPr>
          <p:cNvPr id="3" name="Title 2"/>
          <p:cNvSpPr>
            <a:spLocks noGrp="1"/>
          </p:cNvSpPr>
          <p:nvPr>
            <p:ph type="title"/>
          </p:nvPr>
        </p:nvSpPr>
        <p:spPr/>
        <p:txBody>
          <a:bodyPr/>
          <a:lstStyle/>
          <a:p>
            <a:r>
              <a:rPr lang="en-US" dirty="0" smtClean="0"/>
              <a:t>Object Roots /GC Roots/</a:t>
            </a:r>
            <a:endParaRPr lang="en-US" dirty="0"/>
          </a:p>
        </p:txBody>
      </p:sp>
    </p:spTree>
    <p:extLst>
      <p:ext uri="{BB962C8B-B14F-4D97-AF65-F5344CB8AC3E}">
        <p14:creationId xmlns:p14="http://schemas.microsoft.com/office/powerpoint/2010/main" val="1331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a.k.a. Generational Garbage Collector /GC/</a:t>
            </a:r>
          </a:p>
          <a:p>
            <a:r>
              <a:rPr lang="en-US" dirty="0" smtClean="0"/>
              <a:t>Three Generations /SOH/</a:t>
            </a:r>
          </a:p>
          <a:p>
            <a:pPr lvl="1"/>
            <a:r>
              <a:rPr lang="en-US" dirty="0" smtClean="0"/>
              <a:t>Gen0 – short lived</a:t>
            </a:r>
          </a:p>
          <a:p>
            <a:pPr lvl="1"/>
            <a:r>
              <a:rPr lang="en-US" dirty="0" smtClean="0"/>
              <a:t>Gen1 – medium lived</a:t>
            </a:r>
          </a:p>
          <a:p>
            <a:pPr lvl="1"/>
            <a:r>
              <a:rPr lang="en-US" dirty="0" smtClean="0"/>
              <a:t>Gen2 – long lived</a:t>
            </a:r>
          </a:p>
        </p:txBody>
      </p:sp>
      <p:sp>
        <p:nvSpPr>
          <p:cNvPr id="3" name="Title 2"/>
          <p:cNvSpPr>
            <a:spLocks noGrp="1"/>
          </p:cNvSpPr>
          <p:nvPr>
            <p:ph type="title"/>
          </p:nvPr>
        </p:nvSpPr>
        <p:spPr/>
        <p:txBody>
          <a:bodyPr/>
          <a:lstStyle/>
          <a:p>
            <a:r>
              <a:rPr lang="en-US" dirty="0" smtClean="0"/>
              <a:t>Nondeterministic Finalization</a:t>
            </a:r>
            <a:endParaRPr lang="en-US" dirty="0"/>
          </a:p>
        </p:txBody>
      </p:sp>
    </p:spTree>
    <p:extLst>
      <p:ext uri="{BB962C8B-B14F-4D97-AF65-F5344CB8AC3E}">
        <p14:creationId xmlns:p14="http://schemas.microsoft.com/office/powerpoint/2010/main" val="381703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Contiguous Memory Areas</a:t>
            </a:r>
          </a:p>
          <a:p>
            <a:r>
              <a:rPr lang="en-US" smtClean="0"/>
              <a:t>Ephemeral Segment</a:t>
            </a:r>
            <a:endParaRPr lang="en-US" dirty="0" smtClean="0"/>
          </a:p>
          <a:p>
            <a:pPr lvl="1"/>
            <a:r>
              <a:rPr lang="en-US" dirty="0" smtClean="0"/>
              <a:t>Holds Gen0, Gen1</a:t>
            </a:r>
          </a:p>
          <a:p>
            <a:pPr lvl="1"/>
            <a:r>
              <a:rPr lang="en-US" dirty="0" smtClean="0"/>
              <a:t>There Can Be Only One</a:t>
            </a:r>
          </a:p>
          <a:p>
            <a:r>
              <a:rPr lang="en-US" dirty="0" smtClean="0"/>
              <a:t>Gen2 Segments</a:t>
            </a:r>
            <a:endParaRPr lang="en-US" dirty="0"/>
          </a:p>
        </p:txBody>
      </p:sp>
      <p:sp>
        <p:nvSpPr>
          <p:cNvPr id="3" name="Title 2"/>
          <p:cNvSpPr>
            <a:spLocks noGrp="1"/>
          </p:cNvSpPr>
          <p:nvPr>
            <p:ph type="title"/>
          </p:nvPr>
        </p:nvSpPr>
        <p:spPr/>
        <p:txBody>
          <a:bodyPr/>
          <a:lstStyle/>
          <a:p>
            <a:r>
              <a:rPr lang="en-US" dirty="0" smtClean="0"/>
              <a:t>Segments</a:t>
            </a:r>
            <a:endParaRPr lang="en-US" dirty="0"/>
          </a:p>
        </p:txBody>
      </p:sp>
    </p:spTree>
    <p:extLst>
      <p:ext uri="{BB962C8B-B14F-4D97-AF65-F5344CB8AC3E}">
        <p14:creationId xmlns:p14="http://schemas.microsoft.com/office/powerpoint/2010/main" val="1224110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Content Placeholder 1"/>
          <p:cNvSpPr>
            <a:spLocks noGrp="1"/>
          </p:cNvSpPr>
          <p:nvPr>
            <p:ph sz="half" idx="1"/>
          </p:nvPr>
        </p:nvSpPr>
        <p:spPr>
          <a:xfrm>
            <a:off x="457200" y="584791"/>
            <a:ext cx="7953154" cy="1616149"/>
          </a:xfrm>
        </p:spPr>
        <p:txBody>
          <a:bodyPr/>
          <a:lstStyle/>
          <a:p>
            <a:pPr marL="0" indent="0">
              <a:buNone/>
            </a:pPr>
            <a:r>
              <a:rPr lang="en-US" i="1" dirty="0"/>
              <a:t>"Out of CPU, memory and disk, memory is typically the most important for overall system performance."</a:t>
            </a:r>
            <a:endParaRPr lang="en-US" dirty="0"/>
          </a:p>
          <a:p>
            <a:pPr marL="0" indent="0" algn="r">
              <a:lnSpc>
                <a:spcPct val="150000"/>
              </a:lnSpc>
              <a:buNone/>
            </a:pPr>
            <a:r>
              <a:rPr lang="en-US" dirty="0"/>
              <a:t> </a:t>
            </a:r>
            <a:r>
              <a:rPr lang="en-US" dirty="0" smtClean="0"/>
              <a:t>Mark </a:t>
            </a:r>
            <a:r>
              <a:rPr lang="en-US" dirty="0" err="1"/>
              <a:t>Russinovich</a:t>
            </a:r>
            <a:endParaRPr lang="en-US" dirty="0"/>
          </a:p>
          <a:p>
            <a:endParaRPr lang="en-US" dirty="0">
              <a:latin typeface="News Gothic Com Thin" charset="0"/>
            </a:endParaRPr>
          </a:p>
        </p:txBody>
      </p:sp>
      <p:sp>
        <p:nvSpPr>
          <p:cNvPr id="3" name="Content Placeholder 2"/>
          <p:cNvSpPr>
            <a:spLocks noGrp="1"/>
          </p:cNvSpPr>
          <p:nvPr>
            <p:ph sz="half" idx="2"/>
          </p:nvPr>
        </p:nvSpPr>
        <p:spPr>
          <a:xfrm>
            <a:off x="457199" y="2772414"/>
            <a:ext cx="7953154" cy="1395555"/>
          </a:xfrm>
        </p:spPr>
        <p:txBody>
          <a:bodyPr/>
          <a:lstStyle/>
          <a:p>
            <a:pPr marL="0" indent="0">
              <a:buNone/>
            </a:pPr>
            <a:r>
              <a:rPr lang="en-US" i="1" dirty="0" smtClean="0"/>
              <a:t>“All </a:t>
            </a:r>
            <a:r>
              <a:rPr lang="en-US" i="1" dirty="0"/>
              <a:t>you worry about in a .NET application is the memory</a:t>
            </a:r>
            <a:r>
              <a:rPr lang="en-US" i="1" dirty="0" smtClean="0"/>
              <a:t>.”</a:t>
            </a:r>
            <a:endParaRPr lang="en-US" dirty="0"/>
          </a:p>
          <a:p>
            <a:pPr marL="0" indent="0" algn="r">
              <a:buNone/>
            </a:pPr>
            <a:r>
              <a:rPr lang="en-US" dirty="0" smtClean="0"/>
              <a:t>John Robbins</a:t>
            </a:r>
            <a:endParaRPr lang="en-US"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34555" name="Group 59"/>
          <p:cNvGrpSpPr>
            <a:grpSpLocks/>
          </p:cNvGrpSpPr>
          <p:nvPr/>
        </p:nvGrpSpPr>
        <p:grpSpPr bwMode="auto">
          <a:xfrm>
            <a:off x="609600" y="954882"/>
            <a:ext cx="7772400" cy="645319"/>
            <a:chOff x="384" y="802"/>
            <a:chExt cx="4896" cy="542"/>
          </a:xfrm>
        </p:grpSpPr>
        <p:sp>
          <p:nvSpPr>
            <p:cNvPr id="234503" name="AutoShape 7"/>
            <p:cNvSpPr>
              <a:spLocks noChangeArrowheads="1"/>
            </p:cNvSpPr>
            <p:nvPr/>
          </p:nvSpPr>
          <p:spPr bwMode="auto">
            <a:xfrm>
              <a:off x="432" y="1104"/>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3" name="Text Box 17"/>
            <p:cNvSpPr txBox="1">
              <a:spLocks noChangeArrowheads="1"/>
            </p:cNvSpPr>
            <p:nvPr/>
          </p:nvSpPr>
          <p:spPr bwMode="auto">
            <a:xfrm>
              <a:off x="384" y="802"/>
              <a:ext cx="1632" cy="31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a:solidFill>
                    <a:schemeClr val="accent1"/>
                  </a:solidFill>
                  <a:latin typeface="Segoe Semibold" pitchFamily="34" charset="0"/>
                </a:rPr>
                <a:t>Before GC #1</a:t>
              </a:r>
            </a:p>
          </p:txBody>
        </p:sp>
        <p:sp>
          <p:nvSpPr>
            <p:cNvPr id="234517" name="AutoShape 21"/>
            <p:cNvSpPr>
              <a:spLocks noChangeArrowheads="1"/>
            </p:cNvSpPr>
            <p:nvPr/>
          </p:nvSpPr>
          <p:spPr bwMode="auto">
            <a:xfrm>
              <a:off x="432" y="1104"/>
              <a:ext cx="768"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effectLst>
                    <a:outerShdw blurRad="38100" dist="38100" dir="2700000" algn="tl">
                      <a:srgbClr val="000000"/>
                    </a:outerShdw>
                  </a:effectLst>
                  <a:latin typeface="Segoe Semibold" pitchFamily="34" charset="0"/>
                </a:rPr>
                <a:t>Gen1</a:t>
              </a:r>
            </a:p>
          </p:txBody>
        </p:sp>
        <p:sp>
          <p:nvSpPr>
            <p:cNvPr id="234518" name="AutoShape 22"/>
            <p:cNvSpPr>
              <a:spLocks noChangeArrowheads="1"/>
            </p:cNvSpPr>
            <p:nvPr/>
          </p:nvSpPr>
          <p:spPr bwMode="auto">
            <a:xfrm>
              <a:off x="1200" y="1104"/>
              <a:ext cx="1680"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effectLst>
                    <a:outerShdw blurRad="38100" dist="38100" dir="2700000" algn="tl">
                      <a:srgbClr val="000000"/>
                    </a:outerShdw>
                  </a:effectLst>
                  <a:latin typeface="Segoe Semibold" pitchFamily="34" charset="0"/>
                </a:rPr>
                <a:t>Gen0</a:t>
              </a:r>
            </a:p>
          </p:txBody>
        </p:sp>
      </p:grpSp>
      <p:grpSp>
        <p:nvGrpSpPr>
          <p:cNvPr id="234558" name="Group 62"/>
          <p:cNvGrpSpPr>
            <a:grpSpLocks/>
          </p:cNvGrpSpPr>
          <p:nvPr/>
        </p:nvGrpSpPr>
        <p:grpSpPr bwMode="auto">
          <a:xfrm>
            <a:off x="609600" y="3583782"/>
            <a:ext cx="7772400" cy="1331119"/>
            <a:chOff x="384" y="3010"/>
            <a:chExt cx="4896" cy="1118"/>
          </a:xfrm>
        </p:grpSpPr>
        <p:sp>
          <p:nvSpPr>
            <p:cNvPr id="234508" name="AutoShape 12"/>
            <p:cNvSpPr>
              <a:spLocks noChangeArrowheads="1"/>
            </p:cNvSpPr>
            <p:nvPr/>
          </p:nvSpPr>
          <p:spPr bwMode="auto">
            <a:xfrm>
              <a:off x="432" y="3312"/>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9" name="AutoShape 13"/>
            <p:cNvSpPr>
              <a:spLocks noChangeArrowheads="1"/>
            </p:cNvSpPr>
            <p:nvPr/>
          </p:nvSpPr>
          <p:spPr bwMode="auto">
            <a:xfrm>
              <a:off x="432" y="3600"/>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0" name="AutoShape 14"/>
            <p:cNvSpPr>
              <a:spLocks noChangeArrowheads="1"/>
            </p:cNvSpPr>
            <p:nvPr/>
          </p:nvSpPr>
          <p:spPr bwMode="auto">
            <a:xfrm>
              <a:off x="432" y="3888"/>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6" name="Text Box 20"/>
            <p:cNvSpPr txBox="1">
              <a:spLocks noChangeArrowheads="1"/>
            </p:cNvSpPr>
            <p:nvPr/>
          </p:nvSpPr>
          <p:spPr bwMode="auto">
            <a:xfrm>
              <a:off x="384" y="3010"/>
              <a:ext cx="1872" cy="31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a:solidFill>
                    <a:schemeClr val="accent1"/>
                  </a:solidFill>
                  <a:latin typeface="Segoe Semibold" pitchFamily="34" charset="0"/>
                </a:rPr>
                <a:t>Before GC #500</a:t>
              </a:r>
            </a:p>
          </p:txBody>
        </p:sp>
        <p:sp>
          <p:nvSpPr>
            <p:cNvPr id="234526" name="AutoShape 30"/>
            <p:cNvSpPr>
              <a:spLocks noChangeArrowheads="1"/>
            </p:cNvSpPr>
            <p:nvPr/>
          </p:nvSpPr>
          <p:spPr bwMode="auto">
            <a:xfrm>
              <a:off x="432" y="3312"/>
              <a:ext cx="4128"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1800" b="1">
                  <a:effectLst>
                    <a:outerShdw blurRad="38100" dist="38100" dir="2700000" algn="tl">
                      <a:srgbClr val="000000"/>
                    </a:outerShdw>
                  </a:effectLst>
                  <a:latin typeface="Segoe Semibold" pitchFamily="34" charset="0"/>
                </a:rPr>
                <a:t>Gen2</a:t>
              </a:r>
            </a:p>
          </p:txBody>
        </p:sp>
        <p:sp>
          <p:nvSpPr>
            <p:cNvPr id="234527" name="AutoShape 31"/>
            <p:cNvSpPr>
              <a:spLocks noChangeArrowheads="1"/>
            </p:cNvSpPr>
            <p:nvPr/>
          </p:nvSpPr>
          <p:spPr bwMode="auto">
            <a:xfrm>
              <a:off x="432" y="3600"/>
              <a:ext cx="4464"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effectLst>
                    <a:outerShdw blurRad="38100" dist="38100" dir="2700000" algn="tl">
                      <a:srgbClr val="000000"/>
                    </a:outerShdw>
                  </a:effectLst>
                  <a:latin typeface="Segoe Semibold" pitchFamily="34" charset="0"/>
                </a:rPr>
                <a:t>Gen2</a:t>
              </a:r>
            </a:p>
          </p:txBody>
        </p:sp>
        <p:sp>
          <p:nvSpPr>
            <p:cNvPr id="234528" name="AutoShape 32"/>
            <p:cNvSpPr>
              <a:spLocks noChangeArrowheads="1"/>
            </p:cNvSpPr>
            <p:nvPr/>
          </p:nvSpPr>
          <p:spPr bwMode="auto">
            <a:xfrm>
              <a:off x="432" y="3888"/>
              <a:ext cx="1104"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effectLst>
                    <a:outerShdw blurRad="38100" dist="38100" dir="2700000" algn="tl">
                      <a:srgbClr val="000000"/>
                    </a:outerShdw>
                  </a:effectLst>
                  <a:latin typeface="Segoe Semibold" pitchFamily="34" charset="0"/>
                </a:rPr>
                <a:t>Gen2</a:t>
              </a:r>
            </a:p>
          </p:txBody>
        </p:sp>
        <p:sp>
          <p:nvSpPr>
            <p:cNvPr id="234529" name="AutoShape 33"/>
            <p:cNvSpPr>
              <a:spLocks noChangeArrowheads="1"/>
            </p:cNvSpPr>
            <p:nvPr/>
          </p:nvSpPr>
          <p:spPr bwMode="auto">
            <a:xfrm>
              <a:off x="1536" y="3888"/>
              <a:ext cx="672"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effectLst>
                    <a:outerShdw blurRad="38100" dist="38100" dir="2700000" algn="tl">
                      <a:srgbClr val="000000"/>
                    </a:outerShdw>
                  </a:effectLst>
                  <a:latin typeface="Segoe Semibold" pitchFamily="34" charset="0"/>
                </a:rPr>
                <a:t>Gen1</a:t>
              </a:r>
            </a:p>
          </p:txBody>
        </p:sp>
        <p:sp>
          <p:nvSpPr>
            <p:cNvPr id="234530" name="AutoShape 34"/>
            <p:cNvSpPr>
              <a:spLocks noChangeArrowheads="1"/>
            </p:cNvSpPr>
            <p:nvPr/>
          </p:nvSpPr>
          <p:spPr bwMode="auto">
            <a:xfrm>
              <a:off x="2208" y="3888"/>
              <a:ext cx="1248"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effectLst>
                    <a:outerShdw blurRad="38100" dist="38100" dir="2700000" algn="tl">
                      <a:srgbClr val="000000"/>
                    </a:outerShdw>
                  </a:effectLst>
                  <a:latin typeface="Segoe Semibold" pitchFamily="34" charset="0"/>
                </a:rPr>
                <a:t>Gen0</a:t>
              </a:r>
            </a:p>
          </p:txBody>
        </p:sp>
      </p:grpSp>
      <p:grpSp>
        <p:nvGrpSpPr>
          <p:cNvPr id="234554" name="Group 58"/>
          <p:cNvGrpSpPr>
            <a:grpSpLocks/>
          </p:cNvGrpSpPr>
          <p:nvPr/>
        </p:nvGrpSpPr>
        <p:grpSpPr bwMode="auto">
          <a:xfrm>
            <a:off x="609600" y="228600"/>
            <a:ext cx="7772400" cy="628650"/>
            <a:chOff x="384" y="192"/>
            <a:chExt cx="4896" cy="528"/>
          </a:xfrm>
        </p:grpSpPr>
        <p:sp>
          <p:nvSpPr>
            <p:cNvPr id="234500" name="AutoShape 4"/>
            <p:cNvSpPr>
              <a:spLocks noChangeArrowheads="1"/>
            </p:cNvSpPr>
            <p:nvPr/>
          </p:nvSpPr>
          <p:spPr bwMode="auto">
            <a:xfrm>
              <a:off x="432" y="480"/>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1" name="AutoShape 5"/>
            <p:cNvSpPr>
              <a:spLocks noChangeArrowheads="1"/>
            </p:cNvSpPr>
            <p:nvPr/>
          </p:nvSpPr>
          <p:spPr bwMode="auto">
            <a:xfrm>
              <a:off x="432" y="480"/>
              <a:ext cx="1344"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1800" b="1">
                  <a:effectLst>
                    <a:outerShdw blurRad="38100" dist="38100" dir="2700000" algn="tl">
                      <a:srgbClr val="000000"/>
                    </a:outerShdw>
                  </a:effectLst>
                  <a:latin typeface="Segoe Semibold" pitchFamily="34" charset="0"/>
                </a:rPr>
                <a:t>Gen0</a:t>
              </a:r>
            </a:p>
          </p:txBody>
        </p:sp>
        <p:sp>
          <p:nvSpPr>
            <p:cNvPr id="234535" name="Text Box 39"/>
            <p:cNvSpPr txBox="1">
              <a:spLocks noChangeArrowheads="1"/>
            </p:cNvSpPr>
            <p:nvPr/>
          </p:nvSpPr>
          <p:spPr bwMode="auto">
            <a:xfrm>
              <a:off x="384" y="192"/>
              <a:ext cx="1632" cy="31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a:solidFill>
                    <a:schemeClr val="accent1"/>
                  </a:solidFill>
                  <a:latin typeface="Segoe Semibold" pitchFamily="34" charset="0"/>
                </a:rPr>
                <a:t>Before GC #0</a:t>
              </a:r>
            </a:p>
          </p:txBody>
        </p:sp>
      </p:grpSp>
      <p:grpSp>
        <p:nvGrpSpPr>
          <p:cNvPr id="234556" name="Group 60"/>
          <p:cNvGrpSpPr>
            <a:grpSpLocks/>
          </p:cNvGrpSpPr>
          <p:nvPr/>
        </p:nvGrpSpPr>
        <p:grpSpPr bwMode="auto">
          <a:xfrm>
            <a:off x="609600" y="1697832"/>
            <a:ext cx="7772400" cy="702469"/>
            <a:chOff x="384" y="1426"/>
            <a:chExt cx="4896" cy="590"/>
          </a:xfrm>
        </p:grpSpPr>
        <p:sp>
          <p:nvSpPr>
            <p:cNvPr id="234504" name="AutoShape 8"/>
            <p:cNvSpPr>
              <a:spLocks noChangeArrowheads="1"/>
            </p:cNvSpPr>
            <p:nvPr/>
          </p:nvSpPr>
          <p:spPr bwMode="auto">
            <a:xfrm>
              <a:off x="432" y="1776"/>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4" name="Text Box 18"/>
            <p:cNvSpPr txBox="1">
              <a:spLocks noChangeArrowheads="1"/>
            </p:cNvSpPr>
            <p:nvPr/>
          </p:nvSpPr>
          <p:spPr bwMode="auto">
            <a:xfrm>
              <a:off x="384" y="1426"/>
              <a:ext cx="1488" cy="31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a:solidFill>
                    <a:schemeClr val="accent1"/>
                  </a:solidFill>
                  <a:latin typeface="Segoe Semibold" pitchFamily="34" charset="0"/>
                </a:rPr>
                <a:t>Before GC #2</a:t>
              </a:r>
            </a:p>
          </p:txBody>
        </p:sp>
        <p:sp>
          <p:nvSpPr>
            <p:cNvPr id="234519" name="AutoShape 23"/>
            <p:cNvSpPr>
              <a:spLocks noChangeArrowheads="1"/>
            </p:cNvSpPr>
            <p:nvPr/>
          </p:nvSpPr>
          <p:spPr bwMode="auto">
            <a:xfrm>
              <a:off x="432" y="1776"/>
              <a:ext cx="672"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effectLst>
                    <a:outerShdw blurRad="38100" dist="38100" dir="2700000" algn="tl">
                      <a:srgbClr val="000000"/>
                    </a:outerShdw>
                  </a:effectLst>
                  <a:latin typeface="Segoe Semibold" pitchFamily="34" charset="0"/>
                </a:rPr>
                <a:t>Gen2</a:t>
              </a:r>
            </a:p>
          </p:txBody>
        </p:sp>
        <p:sp>
          <p:nvSpPr>
            <p:cNvPr id="234520" name="AutoShape 24"/>
            <p:cNvSpPr>
              <a:spLocks noChangeArrowheads="1"/>
            </p:cNvSpPr>
            <p:nvPr/>
          </p:nvSpPr>
          <p:spPr bwMode="auto">
            <a:xfrm>
              <a:off x="1104" y="1776"/>
              <a:ext cx="960"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effectLst>
                    <a:outerShdw blurRad="38100" dist="38100" dir="2700000" algn="tl">
                      <a:srgbClr val="000000"/>
                    </a:outerShdw>
                  </a:effectLst>
                  <a:latin typeface="Segoe Semibold" pitchFamily="34" charset="0"/>
                </a:rPr>
                <a:t>Gen1</a:t>
              </a:r>
            </a:p>
          </p:txBody>
        </p:sp>
        <p:sp>
          <p:nvSpPr>
            <p:cNvPr id="234536" name="AutoShape 40"/>
            <p:cNvSpPr>
              <a:spLocks noChangeArrowheads="1"/>
            </p:cNvSpPr>
            <p:nvPr/>
          </p:nvSpPr>
          <p:spPr bwMode="auto">
            <a:xfrm>
              <a:off x="2064" y="1776"/>
              <a:ext cx="2304"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effectLst>
                    <a:outerShdw blurRad="38100" dist="38100" dir="2700000" algn="tl">
                      <a:srgbClr val="000000"/>
                    </a:outerShdw>
                  </a:effectLst>
                  <a:latin typeface="Segoe Semibold" pitchFamily="34" charset="0"/>
                </a:rPr>
                <a:t>Gen0</a:t>
              </a:r>
            </a:p>
          </p:txBody>
        </p:sp>
      </p:grpSp>
      <p:grpSp>
        <p:nvGrpSpPr>
          <p:cNvPr id="234557" name="Group 61"/>
          <p:cNvGrpSpPr>
            <a:grpSpLocks/>
          </p:cNvGrpSpPr>
          <p:nvPr/>
        </p:nvGrpSpPr>
        <p:grpSpPr bwMode="auto">
          <a:xfrm>
            <a:off x="609600" y="2497932"/>
            <a:ext cx="7772400" cy="988219"/>
            <a:chOff x="384" y="2098"/>
            <a:chExt cx="4896" cy="830"/>
          </a:xfrm>
        </p:grpSpPr>
        <p:sp>
          <p:nvSpPr>
            <p:cNvPr id="234505" name="AutoShape 9"/>
            <p:cNvSpPr>
              <a:spLocks noChangeArrowheads="1"/>
            </p:cNvSpPr>
            <p:nvPr/>
          </p:nvSpPr>
          <p:spPr bwMode="auto">
            <a:xfrm>
              <a:off x="432" y="2400"/>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6" name="AutoShape 10"/>
            <p:cNvSpPr>
              <a:spLocks noChangeArrowheads="1"/>
            </p:cNvSpPr>
            <p:nvPr/>
          </p:nvSpPr>
          <p:spPr bwMode="auto">
            <a:xfrm>
              <a:off x="432" y="2688"/>
              <a:ext cx="4848" cy="240"/>
            </a:xfrm>
            <a:prstGeom prst="flowChartProcess">
              <a:avLst/>
            </a:prstGeom>
            <a:gradFill rotWithShape="0">
              <a:gsLst>
                <a:gs pos="0">
                  <a:srgbClr val="FFEFD1"/>
                </a:gs>
                <a:gs pos="64999">
                  <a:srgbClr val="F0EBD5"/>
                </a:gs>
                <a:gs pos="100000">
                  <a:srgbClr val="D1C39F"/>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5" name="Text Box 19"/>
            <p:cNvSpPr txBox="1">
              <a:spLocks noChangeArrowheads="1"/>
            </p:cNvSpPr>
            <p:nvPr/>
          </p:nvSpPr>
          <p:spPr bwMode="auto">
            <a:xfrm>
              <a:off x="384" y="2098"/>
              <a:ext cx="1536" cy="31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a:solidFill>
                    <a:schemeClr val="accent1"/>
                  </a:solidFill>
                  <a:latin typeface="Segoe Semibold" pitchFamily="34" charset="0"/>
                </a:rPr>
                <a:t>Before GC #100</a:t>
              </a:r>
            </a:p>
          </p:txBody>
        </p:sp>
        <p:sp>
          <p:nvSpPr>
            <p:cNvPr id="234521" name="AutoShape 25"/>
            <p:cNvSpPr>
              <a:spLocks noChangeArrowheads="1"/>
            </p:cNvSpPr>
            <p:nvPr/>
          </p:nvSpPr>
          <p:spPr bwMode="auto">
            <a:xfrm>
              <a:off x="432" y="2400"/>
              <a:ext cx="4608"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b="1" dirty="0">
                  <a:effectLst>
                    <a:outerShdw blurRad="38100" dist="38100" dir="2700000" algn="tl">
                      <a:srgbClr val="000000"/>
                    </a:outerShdw>
                  </a:effectLst>
                  <a:latin typeface="Segoe Semibold" pitchFamily="34" charset="0"/>
                </a:rPr>
                <a:t>Gen2</a:t>
              </a:r>
            </a:p>
          </p:txBody>
        </p:sp>
        <p:sp>
          <p:nvSpPr>
            <p:cNvPr id="234524" name="AutoShape 28"/>
            <p:cNvSpPr>
              <a:spLocks noChangeArrowheads="1"/>
            </p:cNvSpPr>
            <p:nvPr/>
          </p:nvSpPr>
          <p:spPr bwMode="auto">
            <a:xfrm>
              <a:off x="432" y="2688"/>
              <a:ext cx="1056"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effectLst>
                    <a:outerShdw blurRad="38100" dist="38100" dir="2700000" algn="tl">
                      <a:srgbClr val="000000"/>
                    </a:outerShdw>
                  </a:effectLst>
                  <a:latin typeface="Segoe Semibold" pitchFamily="34" charset="0"/>
                </a:rPr>
                <a:t>Gen2</a:t>
              </a:r>
            </a:p>
          </p:txBody>
        </p:sp>
        <p:sp>
          <p:nvSpPr>
            <p:cNvPr id="234525" name="AutoShape 29"/>
            <p:cNvSpPr>
              <a:spLocks noChangeArrowheads="1"/>
            </p:cNvSpPr>
            <p:nvPr/>
          </p:nvSpPr>
          <p:spPr bwMode="auto">
            <a:xfrm>
              <a:off x="1488" y="2688"/>
              <a:ext cx="1248"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effectLst>
                    <a:outerShdw blurRad="38100" dist="38100" dir="2700000" algn="tl">
                      <a:srgbClr val="000000"/>
                    </a:outerShdw>
                  </a:effectLst>
                  <a:latin typeface="Segoe Semibold" pitchFamily="34" charset="0"/>
                </a:rPr>
                <a:t>Gen1</a:t>
              </a:r>
            </a:p>
          </p:txBody>
        </p:sp>
        <p:sp>
          <p:nvSpPr>
            <p:cNvPr id="234537" name="AutoShape 41"/>
            <p:cNvSpPr>
              <a:spLocks noChangeArrowheads="1"/>
            </p:cNvSpPr>
            <p:nvPr/>
          </p:nvSpPr>
          <p:spPr bwMode="auto">
            <a:xfrm>
              <a:off x="2736" y="2688"/>
              <a:ext cx="1440" cy="240"/>
            </a:xfrm>
            <a:prstGeom prst="flowChartProcess">
              <a:avLst/>
            </a:prstGeom>
            <a:gradFill rotWithShape="1">
              <a:gsLst>
                <a:gs pos="0">
                  <a:srgbClr val="DDEBCF"/>
                </a:gs>
                <a:gs pos="50000">
                  <a:srgbClr val="9CB86E"/>
                </a:gs>
                <a:gs pos="100000">
                  <a:srgbClr val="156B13"/>
                </a:gs>
              </a:gsLst>
              <a:lin ang="2700000" scaled="0"/>
            </a:gradFill>
            <a:ln w="127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effectLst>
                    <a:outerShdw blurRad="38100" dist="38100" dir="2700000" algn="tl">
                      <a:srgbClr val="000000"/>
                    </a:outerShdw>
                  </a:effectLst>
                  <a:latin typeface="Segoe Semibold" pitchFamily="34" charset="0"/>
                </a:rPr>
                <a:t>Gen0</a:t>
              </a:r>
            </a:p>
          </p:txBody>
        </p:sp>
      </p:grpSp>
    </p:spTree>
    <p:extLst>
      <p:ext uri="{BB962C8B-B14F-4D97-AF65-F5344CB8AC3E}">
        <p14:creationId xmlns:p14="http://schemas.microsoft.com/office/powerpoint/2010/main" val="2432357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4554"/>
                                        </p:tgtEl>
                                        <p:attrNameLst>
                                          <p:attrName>style.visibility</p:attrName>
                                        </p:attrNameLst>
                                      </p:cBhvr>
                                      <p:to>
                                        <p:strVal val="visible"/>
                                      </p:to>
                                    </p:set>
                                    <p:animEffect transition="in" filter="fade">
                                      <p:cBhvr>
                                        <p:cTn id="7" dur="1000"/>
                                        <p:tgtEl>
                                          <p:spTgt spid="234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4555"/>
                                        </p:tgtEl>
                                        <p:attrNameLst>
                                          <p:attrName>style.visibility</p:attrName>
                                        </p:attrNameLst>
                                      </p:cBhvr>
                                      <p:to>
                                        <p:strVal val="visible"/>
                                      </p:to>
                                    </p:set>
                                    <p:animEffect transition="in" filter="fade">
                                      <p:cBhvr>
                                        <p:cTn id="12" dur="1000"/>
                                        <p:tgtEl>
                                          <p:spTgt spid="234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34556"/>
                                        </p:tgtEl>
                                        <p:attrNameLst>
                                          <p:attrName>style.visibility</p:attrName>
                                        </p:attrNameLst>
                                      </p:cBhvr>
                                      <p:to>
                                        <p:strVal val="visible"/>
                                      </p:to>
                                    </p:set>
                                    <p:animEffect transition="in" filter="fade">
                                      <p:cBhvr>
                                        <p:cTn id="17" dur="1000"/>
                                        <p:tgtEl>
                                          <p:spTgt spid="234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34557"/>
                                        </p:tgtEl>
                                        <p:attrNameLst>
                                          <p:attrName>style.visibility</p:attrName>
                                        </p:attrNameLst>
                                      </p:cBhvr>
                                      <p:to>
                                        <p:strVal val="visible"/>
                                      </p:to>
                                    </p:set>
                                    <p:animEffect transition="in" filter="fade">
                                      <p:cBhvr>
                                        <p:cTn id="22" dur="1000"/>
                                        <p:tgtEl>
                                          <p:spTgt spid="234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34558"/>
                                        </p:tgtEl>
                                        <p:attrNameLst>
                                          <p:attrName>style.visibility</p:attrName>
                                        </p:attrNameLst>
                                      </p:cBhvr>
                                      <p:to>
                                        <p:strVal val="visible"/>
                                      </p:to>
                                    </p:set>
                                    <p:animEffect transition="in" filter="fade">
                                      <p:cBhvr>
                                        <p:cTn id="27" dur="1000"/>
                                        <p:tgtEl>
                                          <p:spTgt spid="234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US" altLang="en-US" smtClean="0"/>
              <a:t>Allocation - Cost</a:t>
            </a:r>
            <a:endParaRPr lang="en-US" altLang="en-US" dirty="0"/>
          </a:p>
        </p:txBody>
      </p:sp>
      <p:sp>
        <p:nvSpPr>
          <p:cNvPr id="76805" name="Rectangle 5"/>
          <p:cNvSpPr>
            <a:spLocks noGrp="1" noChangeArrowheads="1"/>
          </p:cNvSpPr>
          <p:nvPr>
            <p:ph type="body" idx="1"/>
          </p:nvPr>
        </p:nvSpPr>
        <p:spPr/>
        <p:txBody>
          <a:bodyPr/>
          <a:lstStyle/>
          <a:p>
            <a:r>
              <a:rPr lang="en-US" altLang="en-US" dirty="0" smtClean="0"/>
              <a:t>Cheap Lock on UP; Lock Free on MP</a:t>
            </a:r>
          </a:p>
          <a:p>
            <a:r>
              <a:rPr lang="en-US" altLang="en-US" dirty="0" smtClean="0"/>
              <a:t>Moving a Pointer Forward</a:t>
            </a:r>
          </a:p>
          <a:p>
            <a:r>
              <a:rPr lang="en-US" altLang="en-US" dirty="0" smtClean="0"/>
              <a:t>Clearing the Memory for New Objects</a:t>
            </a:r>
          </a:p>
          <a:p>
            <a:r>
              <a:rPr lang="en-US" altLang="en-US" dirty="0" smtClean="0"/>
              <a:t>Register for Finalization if Applicable</a:t>
            </a:r>
          </a:p>
          <a:p>
            <a:r>
              <a:rPr lang="en-US" altLang="en-US" dirty="0" smtClean="0"/>
              <a:t>Object Proximity</a:t>
            </a:r>
            <a:endParaRPr lang="en-US" altLang="en-US" dirty="0"/>
          </a:p>
        </p:txBody>
      </p:sp>
    </p:spTree>
    <p:extLst>
      <p:ext uri="{BB962C8B-B14F-4D97-AF65-F5344CB8AC3E}">
        <p14:creationId xmlns:p14="http://schemas.microsoft.com/office/powerpoint/2010/main" val="2546003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fade">
                                      <p:cBhvr>
                                        <p:cTn id="7" dur="500"/>
                                        <p:tgtEl>
                                          <p:spTgt spid="768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5">
                                            <p:txEl>
                                              <p:pRg st="1" end="1"/>
                                            </p:txEl>
                                          </p:spTgt>
                                        </p:tgtEl>
                                        <p:attrNameLst>
                                          <p:attrName>style.visibility</p:attrName>
                                        </p:attrNameLst>
                                      </p:cBhvr>
                                      <p:to>
                                        <p:strVal val="visible"/>
                                      </p:to>
                                    </p:set>
                                    <p:animEffect transition="in" filter="fade">
                                      <p:cBhvr>
                                        <p:cTn id="12" dur="500"/>
                                        <p:tgtEl>
                                          <p:spTgt spid="768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805">
                                            <p:txEl>
                                              <p:pRg st="2" end="2"/>
                                            </p:txEl>
                                          </p:spTgt>
                                        </p:tgtEl>
                                        <p:attrNameLst>
                                          <p:attrName>style.visibility</p:attrName>
                                        </p:attrNameLst>
                                      </p:cBhvr>
                                      <p:to>
                                        <p:strVal val="visible"/>
                                      </p:to>
                                    </p:set>
                                    <p:animEffect transition="in" filter="fade">
                                      <p:cBhvr>
                                        <p:cTn id="17" dur="500"/>
                                        <p:tgtEl>
                                          <p:spTgt spid="768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805">
                                            <p:txEl>
                                              <p:pRg st="3" end="3"/>
                                            </p:txEl>
                                          </p:spTgt>
                                        </p:tgtEl>
                                        <p:attrNameLst>
                                          <p:attrName>style.visibility</p:attrName>
                                        </p:attrNameLst>
                                      </p:cBhvr>
                                      <p:to>
                                        <p:strVal val="visible"/>
                                      </p:to>
                                    </p:set>
                                    <p:animEffect transition="in" filter="fade">
                                      <p:cBhvr>
                                        <p:cTn id="22" dur="500"/>
                                        <p:tgtEl>
                                          <p:spTgt spid="768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6805">
                                            <p:txEl>
                                              <p:pRg st="4" end="4"/>
                                            </p:txEl>
                                          </p:spTgt>
                                        </p:tgtEl>
                                        <p:attrNameLst>
                                          <p:attrName>style.visibility</p:attrName>
                                        </p:attrNameLst>
                                      </p:cBhvr>
                                      <p:to>
                                        <p:strVal val="visible"/>
                                      </p:to>
                                    </p:set>
                                    <p:animEffect transition="in" filter="fade">
                                      <p:cBhvr>
                                        <p:cTn id="27" dur="500"/>
                                        <p:tgtEl>
                                          <p:spTgt spid="768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smtClean="0"/>
              <a:t>Collection - When</a:t>
            </a:r>
            <a:endParaRPr lang="en-US" altLang="en-US" dirty="0"/>
          </a:p>
        </p:txBody>
      </p:sp>
      <p:sp>
        <p:nvSpPr>
          <p:cNvPr id="80899" name="Rectangle 3"/>
          <p:cNvSpPr>
            <a:spLocks noGrp="1" noChangeArrowheads="1"/>
          </p:cNvSpPr>
          <p:nvPr>
            <p:ph type="body" idx="1"/>
          </p:nvPr>
        </p:nvSpPr>
        <p:spPr/>
        <p:txBody>
          <a:bodyPr/>
          <a:lstStyle/>
          <a:p>
            <a:r>
              <a:rPr lang="en-US" altLang="en-US" dirty="0" smtClean="0"/>
              <a:t>Gen0 is Full</a:t>
            </a:r>
          </a:p>
          <a:p>
            <a:r>
              <a:rPr lang="en-US" altLang="en-US" dirty="0" smtClean="0"/>
              <a:t>Induced GC /</a:t>
            </a:r>
            <a:r>
              <a:rPr lang="en-US" altLang="en-US" sz="2400" dirty="0" err="1" smtClean="0">
                <a:latin typeface="Lucida Console" panose="020B0609040504020204" pitchFamily="49" charset="0"/>
              </a:rPr>
              <a:t>System.GC.Collect</a:t>
            </a:r>
            <a:r>
              <a:rPr lang="en-US" altLang="en-US" sz="2400" dirty="0" smtClean="0">
                <a:latin typeface="Lucida Console" panose="020B0609040504020204" pitchFamily="49" charset="0"/>
              </a:rPr>
              <a:t>()</a:t>
            </a:r>
            <a:r>
              <a:rPr lang="en-US" altLang="en-US" dirty="0" smtClean="0"/>
              <a:t>/</a:t>
            </a:r>
          </a:p>
          <a:p>
            <a:r>
              <a:rPr lang="en-US" altLang="en-US" dirty="0" smtClean="0"/>
              <a:t>System Pressure</a:t>
            </a:r>
            <a:endParaRPr lang="en-US" altLang="en-US" dirty="0"/>
          </a:p>
        </p:txBody>
      </p:sp>
    </p:spTree>
    <p:extLst>
      <p:ext uri="{BB962C8B-B14F-4D97-AF65-F5344CB8AC3E}">
        <p14:creationId xmlns:p14="http://schemas.microsoft.com/office/powerpoint/2010/main" val="269926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fade">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fade">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fade">
                                      <p:cBhvr>
                                        <p:cTn id="17" dur="500"/>
                                        <p:tgtEl>
                                          <p:spTgt spid="80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Collecting Memory</a:t>
            </a:r>
            <a:endParaRPr lang="en-US" dirty="0"/>
          </a:p>
        </p:txBody>
      </p:sp>
    </p:spTree>
    <p:extLst>
      <p:ext uri="{BB962C8B-B14F-4D97-AF65-F5344CB8AC3E}">
        <p14:creationId xmlns:p14="http://schemas.microsoft.com/office/powerpoint/2010/main" val="7763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p:cNvSpPr>
            <a:spLocks noGrp="1" noChangeArrowheads="1"/>
          </p:cNvSpPr>
          <p:nvPr>
            <p:ph type="title"/>
          </p:nvPr>
        </p:nvSpPr>
        <p:spPr/>
        <p:txBody>
          <a:bodyPr/>
          <a:lstStyle/>
          <a:p>
            <a:r>
              <a:rPr lang="en-US" altLang="en-US" smtClean="0"/>
              <a:t>Collection - Cost</a:t>
            </a:r>
            <a:endParaRPr lang="en-US" altLang="en-US" dirty="0"/>
          </a:p>
        </p:txBody>
      </p:sp>
      <p:sp>
        <p:nvSpPr>
          <p:cNvPr id="226309" name="Rectangle 5"/>
          <p:cNvSpPr>
            <a:spLocks noGrp="1" noChangeArrowheads="1"/>
          </p:cNvSpPr>
          <p:nvPr>
            <p:ph type="body" idx="1"/>
          </p:nvPr>
        </p:nvSpPr>
        <p:spPr/>
        <p:txBody>
          <a:bodyPr/>
          <a:lstStyle/>
          <a:p>
            <a:r>
              <a:rPr lang="en-US" altLang="en-US" dirty="0" smtClean="0"/>
              <a:t>Rule of Thumb – Ratio 1:10:100</a:t>
            </a:r>
            <a:endParaRPr lang="en-US" altLang="en-US" dirty="0"/>
          </a:p>
          <a:p>
            <a:r>
              <a:rPr lang="en-US" i="1" dirty="0"/>
              <a:t>.NET CLR Memory\% time in </a:t>
            </a:r>
            <a:r>
              <a:rPr lang="en-US" i="1" dirty="0" smtClean="0"/>
              <a:t>GC</a:t>
            </a:r>
            <a:endParaRPr lang="en-US" dirty="0"/>
          </a:p>
          <a:p>
            <a:r>
              <a:rPr lang="en-US" i="1" dirty="0"/>
              <a:t>.NET CLR Memory\# Induced </a:t>
            </a:r>
            <a:r>
              <a:rPr lang="en-US" i="1" dirty="0" smtClean="0"/>
              <a:t>GC</a:t>
            </a:r>
          </a:p>
          <a:p>
            <a:r>
              <a:rPr lang="en-US" i="1" dirty="0" smtClean="0"/>
              <a:t>.NET </a:t>
            </a:r>
            <a:r>
              <a:rPr lang="en-US" i="1" dirty="0"/>
              <a:t>CLR Memory\# Gen X </a:t>
            </a:r>
            <a:r>
              <a:rPr lang="en-US" i="1" dirty="0" smtClean="0"/>
              <a:t>collections</a:t>
            </a:r>
            <a:endParaRPr lang="en-US" altLang="en-US" dirty="0" smtClean="0"/>
          </a:p>
        </p:txBody>
      </p:sp>
    </p:spTree>
    <p:extLst>
      <p:ext uri="{BB962C8B-B14F-4D97-AF65-F5344CB8AC3E}">
        <p14:creationId xmlns:p14="http://schemas.microsoft.com/office/powerpoint/2010/main" val="275727396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p:cNvSpPr>
            <a:spLocks noGrp="1" noChangeArrowheads="1"/>
          </p:cNvSpPr>
          <p:nvPr>
            <p:ph type="title"/>
          </p:nvPr>
        </p:nvSpPr>
        <p:spPr/>
        <p:txBody>
          <a:bodyPr/>
          <a:lstStyle/>
          <a:p>
            <a:r>
              <a:rPr lang="en-US" altLang="en-US"/>
              <a:t>Large Object Heap</a:t>
            </a:r>
          </a:p>
        </p:txBody>
      </p:sp>
      <p:sp>
        <p:nvSpPr>
          <p:cNvPr id="225285" name="Rectangle 5"/>
          <p:cNvSpPr>
            <a:spLocks noGrp="1" noChangeArrowheads="1"/>
          </p:cNvSpPr>
          <p:nvPr>
            <p:ph type="body" idx="1"/>
          </p:nvPr>
        </p:nvSpPr>
        <p:spPr>
          <a:xfrm>
            <a:off x="381001" y="1063229"/>
            <a:ext cx="8410575" cy="2863453"/>
          </a:xfrm>
        </p:spPr>
        <p:txBody>
          <a:bodyPr/>
          <a:lstStyle/>
          <a:p>
            <a:r>
              <a:rPr lang="en-US" altLang="en-US" dirty="0" smtClean="0"/>
              <a:t>&gt; </a:t>
            </a:r>
            <a:r>
              <a:rPr lang="en-US" altLang="en-US" smtClean="0"/>
              <a:t>85KB </a:t>
            </a:r>
            <a:r>
              <a:rPr lang="en-US" altLang="en-US" smtClean="0"/>
              <a:t>/or &gt;1,000 </a:t>
            </a:r>
            <a:r>
              <a:rPr lang="en-US" altLang="en-US" dirty="0" smtClean="0"/>
              <a:t>doubles/</a:t>
            </a:r>
          </a:p>
          <a:p>
            <a:r>
              <a:rPr lang="en-US" altLang="en-US" dirty="0" smtClean="0"/>
              <a:t>Memory is Swept During Gen2 /Marked as Free/</a:t>
            </a:r>
            <a:endParaRPr lang="en-US" altLang="en-US" dirty="0"/>
          </a:p>
          <a:p>
            <a:r>
              <a:rPr lang="en-US" altLang="en-US" dirty="0"/>
              <a:t>Avoid Temporary Large Objects in LOH</a:t>
            </a:r>
          </a:p>
          <a:p>
            <a:r>
              <a:rPr lang="en-US" altLang="en-US" dirty="0"/>
              <a:t>Reuse Objects in LOH If Possible</a:t>
            </a:r>
          </a:p>
          <a:p>
            <a:r>
              <a:rPr lang="en-US" altLang="en-US" dirty="0" smtClean="0"/>
              <a:t>Many </a:t>
            </a:r>
            <a:r>
              <a:rPr lang="en-US" altLang="en-US" dirty="0"/>
              <a:t>LOH </a:t>
            </a:r>
            <a:r>
              <a:rPr lang="en-US" altLang="en-US" dirty="0" smtClean="0"/>
              <a:t>Segments</a:t>
            </a:r>
          </a:p>
          <a:p>
            <a:r>
              <a:rPr lang="en-US" altLang="en-US" dirty="0" smtClean="0"/>
              <a:t>Fragmentation Problems</a:t>
            </a:r>
            <a:endParaRPr lang="en-US" altLang="en-US" dirty="0"/>
          </a:p>
        </p:txBody>
      </p:sp>
    </p:spTree>
    <p:extLst>
      <p:ext uri="{BB962C8B-B14F-4D97-AF65-F5344CB8AC3E}">
        <p14:creationId xmlns:p14="http://schemas.microsoft.com/office/powerpoint/2010/main" val="42540081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Grp="1" noChangeArrowheads="1"/>
          </p:cNvSpPr>
          <p:nvPr>
            <p:ph type="title"/>
          </p:nvPr>
        </p:nvSpPr>
        <p:spPr/>
        <p:txBody>
          <a:bodyPr/>
          <a:lstStyle/>
          <a:p>
            <a:r>
              <a:rPr lang="en-US" altLang="en-US" smtClean="0"/>
              <a:t>Collection - How</a:t>
            </a:r>
            <a:endParaRPr lang="en-US" altLang="en-US" dirty="0"/>
          </a:p>
        </p:txBody>
      </p:sp>
      <p:sp>
        <p:nvSpPr>
          <p:cNvPr id="224261" name="Rectangle 5"/>
          <p:cNvSpPr>
            <a:spLocks noGrp="1" noChangeArrowheads="1"/>
          </p:cNvSpPr>
          <p:nvPr>
            <p:ph type="body" idx="1"/>
          </p:nvPr>
        </p:nvSpPr>
        <p:spPr/>
        <p:txBody>
          <a:bodyPr/>
          <a:lstStyle/>
          <a:p>
            <a:r>
              <a:rPr lang="en-US" altLang="en-US" dirty="0" smtClean="0"/>
              <a:t>Suspend Managed Threads</a:t>
            </a:r>
          </a:p>
          <a:p>
            <a:r>
              <a:rPr lang="en-US" altLang="en-US" dirty="0" smtClean="0"/>
              <a:t>Collect Garbage</a:t>
            </a:r>
          </a:p>
          <a:p>
            <a:r>
              <a:rPr lang="en-US" altLang="en-US" dirty="0" smtClean="0"/>
              <a:t>Resume Managed Threads</a:t>
            </a:r>
          </a:p>
          <a:p>
            <a:r>
              <a:rPr lang="en-US" altLang="en-US" dirty="0" smtClean="0"/>
              <a:t>Two Phases of GC</a:t>
            </a:r>
          </a:p>
          <a:p>
            <a:pPr lvl="1"/>
            <a:r>
              <a:rPr lang="en-US" altLang="en-US" dirty="0" smtClean="0"/>
              <a:t>Mark</a:t>
            </a:r>
          </a:p>
          <a:p>
            <a:pPr lvl="1"/>
            <a:r>
              <a:rPr lang="en-US" altLang="en-US" dirty="0" smtClean="0"/>
              <a:t>Compact</a:t>
            </a:r>
            <a:endParaRPr lang="en-US" altLang="en-US" dirty="0"/>
          </a:p>
        </p:txBody>
      </p:sp>
    </p:spTree>
    <p:extLst>
      <p:ext uri="{BB962C8B-B14F-4D97-AF65-F5344CB8AC3E}">
        <p14:creationId xmlns:p14="http://schemas.microsoft.com/office/powerpoint/2010/main" val="2002388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4261">
                                            <p:txEl>
                                              <p:pRg st="0" end="0"/>
                                            </p:txEl>
                                          </p:spTgt>
                                        </p:tgtEl>
                                        <p:attrNameLst>
                                          <p:attrName>style.visibility</p:attrName>
                                        </p:attrNameLst>
                                      </p:cBhvr>
                                      <p:to>
                                        <p:strVal val="visible"/>
                                      </p:to>
                                    </p:set>
                                    <p:animEffect transition="in" filter="fade">
                                      <p:cBhvr>
                                        <p:cTn id="7" dur="500"/>
                                        <p:tgtEl>
                                          <p:spTgt spid="224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4261">
                                            <p:txEl>
                                              <p:pRg st="1" end="1"/>
                                            </p:txEl>
                                          </p:spTgt>
                                        </p:tgtEl>
                                        <p:attrNameLst>
                                          <p:attrName>style.visibility</p:attrName>
                                        </p:attrNameLst>
                                      </p:cBhvr>
                                      <p:to>
                                        <p:strVal val="visible"/>
                                      </p:to>
                                    </p:set>
                                    <p:animEffect transition="in" filter="fade">
                                      <p:cBhvr>
                                        <p:cTn id="12" dur="500"/>
                                        <p:tgtEl>
                                          <p:spTgt spid="224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4261">
                                            <p:txEl>
                                              <p:pRg st="2" end="2"/>
                                            </p:txEl>
                                          </p:spTgt>
                                        </p:tgtEl>
                                        <p:attrNameLst>
                                          <p:attrName>style.visibility</p:attrName>
                                        </p:attrNameLst>
                                      </p:cBhvr>
                                      <p:to>
                                        <p:strVal val="visible"/>
                                      </p:to>
                                    </p:set>
                                    <p:animEffect transition="in" filter="fade">
                                      <p:cBhvr>
                                        <p:cTn id="17" dur="500"/>
                                        <p:tgtEl>
                                          <p:spTgt spid="224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4261">
                                            <p:txEl>
                                              <p:pRg st="3" end="3"/>
                                            </p:txEl>
                                          </p:spTgt>
                                        </p:tgtEl>
                                        <p:attrNameLst>
                                          <p:attrName>style.visibility</p:attrName>
                                        </p:attrNameLst>
                                      </p:cBhvr>
                                      <p:to>
                                        <p:strVal val="visible"/>
                                      </p:to>
                                    </p:set>
                                    <p:animEffect transition="in" filter="fade">
                                      <p:cBhvr>
                                        <p:cTn id="22" dur="500"/>
                                        <p:tgtEl>
                                          <p:spTgt spid="22426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4261">
                                            <p:txEl>
                                              <p:pRg st="4" end="4"/>
                                            </p:txEl>
                                          </p:spTgt>
                                        </p:tgtEl>
                                        <p:attrNameLst>
                                          <p:attrName>style.visibility</p:attrName>
                                        </p:attrNameLst>
                                      </p:cBhvr>
                                      <p:to>
                                        <p:strVal val="visible"/>
                                      </p:to>
                                    </p:set>
                                    <p:animEffect transition="in" filter="fade">
                                      <p:cBhvr>
                                        <p:cTn id="25" dur="500"/>
                                        <p:tgtEl>
                                          <p:spTgt spid="22426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4261">
                                            <p:txEl>
                                              <p:pRg st="5" end="5"/>
                                            </p:txEl>
                                          </p:spTgt>
                                        </p:tgtEl>
                                        <p:attrNameLst>
                                          <p:attrName>style.visibility</p:attrName>
                                        </p:attrNameLst>
                                      </p:cBhvr>
                                      <p:to>
                                        <p:strVal val="visible"/>
                                      </p:to>
                                    </p:set>
                                    <p:animEffect transition="in" filter="fade">
                                      <p:cBhvr>
                                        <p:cTn id="28" dur="500"/>
                                        <p:tgtEl>
                                          <p:spTgt spid="2242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Types</a:t>
            </a:r>
            <a:endParaRPr lang="en-US" dirty="0"/>
          </a:p>
        </p:txBody>
      </p:sp>
      <p:sp>
        <p:nvSpPr>
          <p:cNvPr id="3" name="Content Placeholder 2"/>
          <p:cNvSpPr>
            <a:spLocks noGrp="1"/>
          </p:cNvSpPr>
          <p:nvPr>
            <p:ph idx="1"/>
          </p:nvPr>
        </p:nvSpPr>
        <p:spPr/>
        <p:txBody>
          <a:bodyPr/>
          <a:lstStyle/>
          <a:p>
            <a:r>
              <a:rPr lang="en-US" dirty="0" smtClean="0"/>
              <a:t>Workstation GC – Non Concurrent</a:t>
            </a:r>
          </a:p>
          <a:p>
            <a:r>
              <a:rPr lang="en-US" dirty="0"/>
              <a:t>Server GC – Non Concurrent</a:t>
            </a:r>
          </a:p>
          <a:p>
            <a:r>
              <a:rPr lang="en-US" dirty="0" smtClean="0"/>
              <a:t>Workstation </a:t>
            </a:r>
            <a:r>
              <a:rPr lang="en-US" dirty="0"/>
              <a:t>GC </a:t>
            </a:r>
            <a:r>
              <a:rPr lang="en-US" dirty="0" smtClean="0"/>
              <a:t>– Concurrent </a:t>
            </a:r>
          </a:p>
          <a:p>
            <a:pPr lvl="1"/>
            <a:r>
              <a:rPr lang="en-US" dirty="0" smtClean="0"/>
              <a:t>Background GC </a:t>
            </a:r>
            <a:r>
              <a:rPr lang="en-US" b="1" dirty="0" smtClean="0"/>
              <a:t>/New in .NET 4/</a:t>
            </a:r>
          </a:p>
          <a:p>
            <a:r>
              <a:rPr lang="en-US" dirty="0" smtClean="0"/>
              <a:t>Server GC – </a:t>
            </a:r>
            <a:r>
              <a:rPr lang="en-US" dirty="0"/>
              <a:t>Background </a:t>
            </a:r>
            <a:r>
              <a:rPr lang="en-US" b="1" dirty="0" smtClean="0"/>
              <a:t>/New in .NET 4.5/</a:t>
            </a:r>
          </a:p>
          <a:p>
            <a:endParaRPr lang="en-US" dirty="0"/>
          </a:p>
        </p:txBody>
      </p:sp>
    </p:spTree>
    <p:extLst>
      <p:ext uri="{BB962C8B-B14F-4D97-AF65-F5344CB8AC3E}">
        <p14:creationId xmlns:p14="http://schemas.microsoft.com/office/powerpoint/2010/main" val="668897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4"/>
          <p:cNvSpPr>
            <a:spLocks noGrp="1" noChangeArrowheads="1"/>
          </p:cNvSpPr>
          <p:nvPr>
            <p:ph type="title"/>
          </p:nvPr>
        </p:nvSpPr>
        <p:spPr/>
        <p:txBody>
          <a:bodyPr/>
          <a:lstStyle/>
          <a:p>
            <a:r>
              <a:rPr lang="en-US" altLang="en-US" dirty="0" smtClean="0"/>
              <a:t>Workstation GC – Non Concurrent</a:t>
            </a:r>
            <a:endParaRPr lang="en-US" altLang="en-US" dirty="0"/>
          </a:p>
        </p:txBody>
      </p:sp>
      <p:pic>
        <p:nvPicPr>
          <p:cNvPr id="1026" name="Picture 2" descr="When a thread triggers a Garbage Col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348978"/>
            <a:ext cx="6268722" cy="195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5809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GC – Non Concurrent</a:t>
            </a:r>
            <a:endParaRPr lang="en-US" dirty="0"/>
          </a:p>
        </p:txBody>
      </p:sp>
      <p:pic>
        <p:nvPicPr>
          <p:cNvPr id="2050" name="Picture 2" descr="Server Garbage Collection 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49361"/>
            <a:ext cx="6216650" cy="296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4996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x86</a:t>
            </a:r>
          </a:p>
          <a:p>
            <a:pPr lvl="1"/>
            <a:r>
              <a:rPr lang="en-US" dirty="0" smtClean="0"/>
              <a:t>2 ^ 32 bits </a:t>
            </a:r>
            <a:r>
              <a:rPr lang="en-US" dirty="0"/>
              <a:t>= </a:t>
            </a:r>
            <a:r>
              <a:rPr lang="en-US" dirty="0" smtClean="0"/>
              <a:t>4GB /0x FFFF FFFF/ </a:t>
            </a:r>
            <a:endParaRPr lang="en-US" dirty="0"/>
          </a:p>
          <a:p>
            <a:pPr lvl="1"/>
            <a:endParaRPr lang="en-US" dirty="0"/>
          </a:p>
          <a:p>
            <a:r>
              <a:rPr lang="en-US" dirty="0" smtClean="0"/>
              <a:t>x64</a:t>
            </a:r>
          </a:p>
          <a:p>
            <a:pPr lvl="1"/>
            <a:r>
              <a:rPr lang="en-US" dirty="0" smtClean="0"/>
              <a:t>2 ^ 64 bits = 16 EB /0x FFFF </a:t>
            </a:r>
            <a:r>
              <a:rPr lang="en-US" dirty="0" err="1" smtClean="0"/>
              <a:t>FFFF</a:t>
            </a:r>
            <a:r>
              <a:rPr lang="en-US" dirty="0" smtClean="0"/>
              <a:t>' FFFF FFFF/</a:t>
            </a:r>
          </a:p>
          <a:p>
            <a:endParaRPr lang="en-US" dirty="0"/>
          </a:p>
        </p:txBody>
      </p:sp>
      <p:sp>
        <p:nvSpPr>
          <p:cNvPr id="3" name="Title 2"/>
          <p:cNvSpPr>
            <a:spLocks noGrp="1"/>
          </p:cNvSpPr>
          <p:nvPr>
            <p:ph type="title"/>
          </p:nvPr>
        </p:nvSpPr>
        <p:spPr/>
        <p:txBody>
          <a:bodyPr/>
          <a:lstStyle/>
          <a:p>
            <a:r>
              <a:rPr lang="en-US" dirty="0" smtClean="0"/>
              <a:t>Addressing Limits /Virtual Limits/</a:t>
            </a:r>
            <a:endParaRPr lang="en-US" dirty="0"/>
          </a:p>
        </p:txBody>
      </p:sp>
    </p:spTree>
    <p:extLst>
      <p:ext uri="{BB962C8B-B14F-4D97-AF65-F5344CB8AC3E}">
        <p14:creationId xmlns:p14="http://schemas.microsoft.com/office/powerpoint/2010/main" val="78734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GC - Concurrent</a:t>
            </a:r>
            <a:endParaRPr lang="en-US" dirty="0"/>
          </a:p>
        </p:txBody>
      </p:sp>
      <p:pic>
        <p:nvPicPr>
          <p:cNvPr id="3074" name="Picture 2" descr="Concurrent Garbage Collection 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8" y="1181101"/>
            <a:ext cx="6640885"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79768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GC - Background</a:t>
            </a:r>
            <a:endParaRPr lang="en-US" dirty="0"/>
          </a:p>
        </p:txBody>
      </p:sp>
      <p:pic>
        <p:nvPicPr>
          <p:cNvPr id="4098" name="Picture 2" descr="Background workstation garbage collection"/>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918" b="3258"/>
          <a:stretch/>
        </p:blipFill>
        <p:spPr bwMode="auto">
          <a:xfrm>
            <a:off x="257176" y="1209675"/>
            <a:ext cx="6819900" cy="300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668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GC - Background</a:t>
            </a:r>
            <a:endParaRPr lang="en-US" dirty="0"/>
          </a:p>
        </p:txBody>
      </p:sp>
      <p:pic>
        <p:nvPicPr>
          <p:cNvPr id="5122" name="Picture 2" descr="Background server garbage collection"/>
          <p:cNvPicPr>
            <a:picLocks noChangeAspect="1" noChangeArrowheads="1"/>
          </p:cNvPicPr>
          <p:nvPr/>
        </p:nvPicPr>
        <p:blipFill rotWithShape="1">
          <a:blip r:embed="rId2">
            <a:extLst>
              <a:ext uri="{28A0092B-C50C-407E-A947-70E740481C1C}">
                <a14:useLocalDpi xmlns:a14="http://schemas.microsoft.com/office/drawing/2010/main" val="0"/>
              </a:ext>
            </a:extLst>
          </a:blip>
          <a:srcRect l="-1" r="1520" b="2433"/>
          <a:stretch/>
        </p:blipFill>
        <p:spPr bwMode="auto">
          <a:xfrm>
            <a:off x="365124" y="963612"/>
            <a:ext cx="6788151" cy="335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3194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GC – Before and After</a:t>
            </a:r>
            <a:endParaRPr lang="en-US" dirty="0"/>
          </a:p>
        </p:txBody>
      </p:sp>
      <p:pic>
        <p:nvPicPr>
          <p:cNvPr id="6146" name="Picture 2" descr="BGC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59" y="818679"/>
            <a:ext cx="8701750" cy="362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79268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Server GC</a:t>
            </a:r>
            <a:endParaRPr lang="en-US" dirty="0"/>
          </a:p>
        </p:txBody>
      </p:sp>
      <p:sp>
        <p:nvSpPr>
          <p:cNvPr id="3" name="Content Placeholder 2"/>
          <p:cNvSpPr>
            <a:spLocks noGrp="1"/>
          </p:cNvSpPr>
          <p:nvPr>
            <p:ph idx="1"/>
          </p:nvPr>
        </p:nvSpPr>
        <p:spPr/>
        <p:txBody>
          <a:bodyPr/>
          <a:lstStyle/>
          <a:p>
            <a:endParaRPr lang="en-US" dirty="0"/>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97" y="1657904"/>
            <a:ext cx="8451231" cy="1701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34530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.NET 4.5.1 RC</a:t>
            </a:r>
            <a:endParaRPr lang="en-US" dirty="0"/>
          </a:p>
        </p:txBody>
      </p:sp>
      <p:sp>
        <p:nvSpPr>
          <p:cNvPr id="3" name="Content Placeholder 2"/>
          <p:cNvSpPr>
            <a:spLocks noGrp="1"/>
          </p:cNvSpPr>
          <p:nvPr>
            <p:ph idx="1"/>
          </p:nvPr>
        </p:nvSpPr>
        <p:spPr/>
        <p:txBody>
          <a:bodyPr/>
          <a:lstStyle/>
          <a:p>
            <a:r>
              <a:rPr lang="en-US" dirty="0" smtClean="0"/>
              <a:t>LOH Compacting!</a:t>
            </a:r>
          </a:p>
          <a:p>
            <a:pPr marL="457200" lvl="1" indent="0">
              <a:lnSpc>
                <a:spcPct val="150000"/>
              </a:lnSpc>
              <a:buNone/>
            </a:pPr>
            <a:r>
              <a:rPr lang="en-US" sz="2000" dirty="0" err="1" smtClean="0">
                <a:latin typeface="Lucida Console" panose="020B0609040504020204" pitchFamily="49" charset="0"/>
              </a:rPr>
              <a:t>GCSettings.LargeObjectHeapCompactionMode</a:t>
            </a:r>
            <a:r>
              <a:rPr lang="en-US" sz="2000" dirty="0" smtClean="0">
                <a:latin typeface="Lucida Console" panose="020B0609040504020204" pitchFamily="49" charset="0"/>
              </a:rPr>
              <a:t> = 	</a:t>
            </a:r>
            <a:r>
              <a:rPr lang="en-US" sz="2000" dirty="0" err="1" smtClean="0">
                <a:latin typeface="Lucida Console" panose="020B0609040504020204" pitchFamily="49" charset="0"/>
              </a:rPr>
              <a:t>GCLargeObjectHeapCompactionMode.CompactOnce</a:t>
            </a:r>
            <a:r>
              <a:rPr lang="en-US" sz="2000" dirty="0" smtClean="0">
                <a:latin typeface="Lucida Console" panose="020B0609040504020204" pitchFamily="49" charset="0"/>
              </a:rPr>
              <a:t>;</a:t>
            </a:r>
          </a:p>
          <a:p>
            <a:pPr marL="457200" lvl="1" indent="0">
              <a:lnSpc>
                <a:spcPct val="150000"/>
              </a:lnSpc>
              <a:buNone/>
            </a:pPr>
            <a:r>
              <a:rPr lang="en-US" sz="2000" dirty="0" err="1">
                <a:latin typeface="Lucida Console" panose="020B0609040504020204" pitchFamily="49" charset="0"/>
              </a:rPr>
              <a:t>GC.Collect</a:t>
            </a:r>
            <a:r>
              <a:rPr lang="en-US" sz="2000" dirty="0">
                <a:latin typeface="Lucida Console" panose="020B0609040504020204" pitchFamily="49" charset="0"/>
              </a:rPr>
              <a:t>();</a:t>
            </a:r>
          </a:p>
          <a:p>
            <a:endParaRPr lang="en-US" dirty="0"/>
          </a:p>
        </p:txBody>
      </p:sp>
    </p:spTree>
    <p:extLst>
      <p:ext uri="{BB962C8B-B14F-4D97-AF65-F5344CB8AC3E}">
        <p14:creationId xmlns:p14="http://schemas.microsoft.com/office/powerpoint/2010/main" val="399703699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Content Placeholder 1"/>
          <p:cNvSpPr>
            <a:spLocks noGrp="1"/>
          </p:cNvSpPr>
          <p:nvPr>
            <p:ph idx="1"/>
          </p:nvPr>
        </p:nvSpPr>
        <p:spPr>
          <a:xfrm>
            <a:off x="457200" y="1200150"/>
            <a:ext cx="8229600" cy="3189685"/>
          </a:xfrm>
        </p:spPr>
        <p:txBody>
          <a:bodyPr/>
          <a:lstStyle/>
          <a:p>
            <a:r>
              <a:rPr lang="en-US" dirty="0" smtClean="0">
                <a:latin typeface="News Gothic Com Thin" charset="0"/>
              </a:rPr>
              <a:t>Very Fast Allocation</a:t>
            </a:r>
          </a:p>
          <a:p>
            <a:r>
              <a:rPr lang="en-US" dirty="0" smtClean="0">
                <a:latin typeface="News Gothic Com Thin" charset="0"/>
              </a:rPr>
              <a:t>Automatic GC</a:t>
            </a:r>
          </a:p>
          <a:p>
            <a:r>
              <a:rPr lang="en-US" dirty="0" smtClean="0">
                <a:latin typeface="News Gothic Com Thin" charset="0"/>
              </a:rPr>
              <a:t>Nondeterministic Finalization</a:t>
            </a:r>
          </a:p>
          <a:p>
            <a:r>
              <a:rPr lang="en-US" dirty="0" err="1" smtClean="0">
                <a:latin typeface="News Gothic Com Thin" charset="0"/>
              </a:rPr>
              <a:t>Finalizers</a:t>
            </a:r>
            <a:r>
              <a:rPr lang="en-US" dirty="0" smtClean="0">
                <a:latin typeface="News Gothic Com Thin" charset="0"/>
              </a:rPr>
              <a:t> and Finalization Queue</a:t>
            </a:r>
          </a:p>
          <a:p>
            <a:r>
              <a:rPr lang="en-US" dirty="0" smtClean="0">
                <a:latin typeface="News Gothic Com Thin" charset="0"/>
              </a:rPr>
              <a:t>Deterministic Finalization - </a:t>
            </a:r>
            <a:r>
              <a:rPr lang="en-US" sz="2400" dirty="0" err="1" smtClean="0">
                <a:latin typeface="Lucida Console" panose="020B0609040504020204" pitchFamily="49" charset="0"/>
              </a:rPr>
              <a:t>IDisposable</a:t>
            </a:r>
            <a:endParaRPr lang="en-US" dirty="0">
              <a:latin typeface="Lucida Console" panose="020B0609040504020204" pitchFamily="49" charset="0"/>
            </a:endParaRPr>
          </a:p>
        </p:txBody>
      </p:sp>
      <p:sp>
        <p:nvSpPr>
          <p:cNvPr id="5122" name="Title 2"/>
          <p:cNvSpPr>
            <a:spLocks noGrp="1"/>
          </p:cNvSpPr>
          <p:nvPr>
            <p:ph type="title"/>
          </p:nvPr>
        </p:nvSpPr>
        <p:spPr/>
        <p:txBody>
          <a:bodyPr/>
          <a:lstStyle/>
          <a:p>
            <a:r>
              <a:rPr lang="en-US" dirty="0" smtClean="0">
                <a:latin typeface="News Gothic Com Thin" charset="0"/>
              </a:rPr>
              <a:t>Resource Management</a:t>
            </a:r>
            <a:endParaRPr lang="en-US" dirty="0">
              <a:latin typeface="News Gothic Com Thin" charset="0"/>
            </a:endParaRPr>
          </a:p>
        </p:txBody>
      </p:sp>
    </p:spTree>
    <p:extLst>
      <p:ext uri="{BB962C8B-B14F-4D97-AF65-F5344CB8AC3E}">
        <p14:creationId xmlns:p14="http://schemas.microsoft.com/office/powerpoint/2010/main" val="10570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CHALLENGE: </a:t>
            </a:r>
            <a:r>
              <a:rPr lang="en-US" dirty="0" smtClean="0"/>
              <a:t/>
            </a:r>
            <a:br>
              <a:rPr lang="en-US" dirty="0" smtClean="0"/>
            </a:br>
            <a:r>
              <a:rPr lang="en-US" dirty="0" smtClean="0"/>
              <a:t>Implement Dispose Pattern</a:t>
            </a:r>
            <a:br>
              <a:rPr lang="en-US" dirty="0" smtClean="0"/>
            </a:br>
            <a:r>
              <a:rPr lang="en-US" i="1" dirty="0" smtClean="0"/>
              <a:t>/ Volunteer is Needed /</a:t>
            </a:r>
            <a:endParaRPr lang="en-US" i="1" dirty="0"/>
          </a:p>
        </p:txBody>
      </p:sp>
    </p:spTree>
    <p:extLst>
      <p:ext uri="{BB962C8B-B14F-4D97-AF65-F5344CB8AC3E}">
        <p14:creationId xmlns:p14="http://schemas.microsoft.com/office/powerpoint/2010/main" val="20505118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CLR Profiler</a:t>
            </a:r>
          </a:p>
          <a:p>
            <a:r>
              <a:rPr lang="en-US" dirty="0" smtClean="0"/>
              <a:t>Visual Studio Memory Profiler</a:t>
            </a:r>
          </a:p>
          <a:p>
            <a:r>
              <a:rPr lang="en-US" dirty="0" smtClean="0"/>
              <a:t>Visual Studio 2013 - Debug Managed Memory</a:t>
            </a:r>
          </a:p>
          <a:p>
            <a:r>
              <a:rPr lang="en-US" dirty="0" smtClean="0"/>
              <a:t>3</a:t>
            </a:r>
            <a:r>
              <a:rPr lang="en-US" baseline="30000" dirty="0" smtClean="0"/>
              <a:t>rd</a:t>
            </a:r>
            <a:r>
              <a:rPr lang="en-US" dirty="0" smtClean="0"/>
              <a:t> Party Commercial Tools</a:t>
            </a:r>
            <a:endParaRPr lang="en-US" dirty="0"/>
          </a:p>
        </p:txBody>
      </p:sp>
      <p:sp>
        <p:nvSpPr>
          <p:cNvPr id="3" name="Title 2"/>
          <p:cNvSpPr>
            <a:spLocks noGrp="1"/>
          </p:cNvSpPr>
          <p:nvPr>
            <p:ph type="title"/>
          </p:nvPr>
        </p:nvSpPr>
        <p:spPr/>
        <p:txBody>
          <a:bodyPr/>
          <a:lstStyle/>
          <a:p>
            <a:r>
              <a:rPr lang="en-US" smtClean="0"/>
              <a:t>Memory Visualization</a:t>
            </a:r>
            <a:endParaRPr lang="en-US" dirty="0"/>
          </a:p>
        </p:txBody>
      </p:sp>
    </p:spTree>
    <p:extLst>
      <p:ext uri="{BB962C8B-B14F-4D97-AF65-F5344CB8AC3E}">
        <p14:creationId xmlns:p14="http://schemas.microsoft.com/office/powerpoint/2010/main" val="1453977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894535"/>
            <a:ext cx="6859588" cy="451247"/>
          </a:xfrm>
        </p:spPr>
        <p:txBody>
          <a:bodyPr rtlCol="0">
            <a:normAutofit fontScale="92500" lnSpcReduction="10000"/>
          </a:bodyPr>
          <a:lstStyle/>
          <a:p>
            <a:pPr fontAlgn="auto">
              <a:spcAft>
                <a:spcPts val="0"/>
              </a:spcAft>
              <a:buFont typeface="Arial"/>
              <a:buNone/>
              <a:defRPr/>
            </a:pPr>
            <a:r>
              <a:rPr lang="en-US" dirty="0" smtClean="0">
                <a:ea typeface="+mn-ea"/>
              </a:rPr>
              <a:t>martin@kulov.net</a:t>
            </a:r>
            <a:endParaRPr lang="en-US" dirty="0">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Content Placeholder 1"/>
          <p:cNvSpPr>
            <a:spLocks noGrp="1"/>
          </p:cNvSpPr>
          <p:nvPr>
            <p:ph idx="1"/>
          </p:nvPr>
        </p:nvSpPr>
        <p:spPr>
          <a:xfrm>
            <a:off x="457200" y="1200150"/>
            <a:ext cx="8229600" cy="3189685"/>
          </a:xfrm>
        </p:spPr>
        <p:txBody>
          <a:bodyPr/>
          <a:lstStyle/>
          <a:p>
            <a:r>
              <a:rPr lang="en-US" dirty="0" smtClean="0">
                <a:latin typeface="News Gothic Com Thin" charset="0"/>
              </a:rPr>
              <a:t>x86</a:t>
            </a:r>
          </a:p>
          <a:p>
            <a:pPr lvl="1"/>
            <a:r>
              <a:rPr lang="en-US" b="1" dirty="0" smtClean="0">
                <a:latin typeface="News Gothic Com Thin" charset="0"/>
              </a:rPr>
              <a:t>4GB </a:t>
            </a:r>
            <a:r>
              <a:rPr lang="en-US" dirty="0" smtClean="0">
                <a:latin typeface="News Gothic Com Thin" charset="0"/>
              </a:rPr>
              <a:t>Windows Client, Windows </a:t>
            </a:r>
            <a:r>
              <a:rPr lang="en-US" dirty="0" err="1" smtClean="0">
                <a:latin typeface="News Gothic Com Thin" charset="0"/>
              </a:rPr>
              <a:t>Srv</a:t>
            </a:r>
            <a:r>
              <a:rPr lang="en-US" dirty="0" smtClean="0">
                <a:latin typeface="News Gothic Com Thin" charset="0"/>
              </a:rPr>
              <a:t> 2008 Standard</a:t>
            </a:r>
          </a:p>
          <a:p>
            <a:pPr lvl="1"/>
            <a:r>
              <a:rPr lang="en-US" dirty="0" smtClean="0">
                <a:latin typeface="News Gothic Com Thin" charset="0"/>
              </a:rPr>
              <a:t>128GB Windows </a:t>
            </a:r>
            <a:r>
              <a:rPr lang="en-US" dirty="0" err="1" smtClean="0">
                <a:latin typeface="News Gothic Com Thin" charset="0"/>
              </a:rPr>
              <a:t>Srv</a:t>
            </a:r>
            <a:r>
              <a:rPr lang="en-US" dirty="0" smtClean="0">
                <a:latin typeface="News Gothic Com Thin" charset="0"/>
              </a:rPr>
              <a:t> 2003 SP1 Datacenter (</a:t>
            </a:r>
            <a:r>
              <a:rPr lang="en-US" b="1" dirty="0" smtClean="0">
                <a:latin typeface="News Gothic Com Thin" charset="0"/>
              </a:rPr>
              <a:t>PAE</a:t>
            </a:r>
            <a:r>
              <a:rPr lang="en-US" dirty="0" smtClean="0">
                <a:latin typeface="News Gothic Com Thin" charset="0"/>
              </a:rPr>
              <a:t>)</a:t>
            </a:r>
            <a:endParaRPr lang="en-US" dirty="0">
              <a:latin typeface="News Gothic Com Thin" charset="0"/>
            </a:endParaRPr>
          </a:p>
        </p:txBody>
      </p:sp>
      <p:sp>
        <p:nvSpPr>
          <p:cNvPr id="5122" name="Title 2"/>
          <p:cNvSpPr>
            <a:spLocks noGrp="1"/>
          </p:cNvSpPr>
          <p:nvPr>
            <p:ph type="title"/>
          </p:nvPr>
        </p:nvSpPr>
        <p:spPr/>
        <p:txBody>
          <a:bodyPr/>
          <a:lstStyle/>
          <a:p>
            <a:r>
              <a:rPr lang="en-US" dirty="0" smtClean="0">
                <a:latin typeface="News Gothic Com Thin" charset="0"/>
              </a:rPr>
              <a:t>Physical Memory Limits</a:t>
            </a:r>
            <a:endParaRPr lang="en-US" dirty="0">
              <a:latin typeface="News Gothic Com Thin" charset="0"/>
            </a:endParaRPr>
          </a:p>
        </p:txBody>
      </p:sp>
    </p:spTree>
    <p:extLst>
      <p:ext uri="{BB962C8B-B14F-4D97-AF65-F5344CB8AC3E}">
        <p14:creationId xmlns:p14="http://schemas.microsoft.com/office/powerpoint/2010/main" val="10570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1000"/>
                                        <p:tgtEl>
                                          <p:spTgt spid="5121">
                                            <p:txEl>
                                              <p:pRg st="0" end="0"/>
                                            </p:txEl>
                                          </p:spTgt>
                                        </p:tgtEl>
                                      </p:cBhvr>
                                    </p:animEffect>
                                    <p:anim calcmode="lin" valueType="num">
                                      <p:cBhvr>
                                        <p:cTn id="8" dur="1000" fill="hold"/>
                                        <p:tgtEl>
                                          <p:spTgt spid="51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1">
                                            <p:txEl>
                                              <p:pRg st="1" end="1"/>
                                            </p:txEl>
                                          </p:spTgt>
                                        </p:tgtEl>
                                        <p:attrNameLst>
                                          <p:attrName>style.visibility</p:attrName>
                                        </p:attrNameLst>
                                      </p:cBhvr>
                                      <p:to>
                                        <p:strVal val="visible"/>
                                      </p:to>
                                    </p:set>
                                    <p:animEffect transition="in" filter="fade">
                                      <p:cBhvr>
                                        <p:cTn id="12" dur="1000"/>
                                        <p:tgtEl>
                                          <p:spTgt spid="5121">
                                            <p:txEl>
                                              <p:pRg st="1" end="1"/>
                                            </p:txEl>
                                          </p:spTgt>
                                        </p:tgtEl>
                                      </p:cBhvr>
                                    </p:animEffect>
                                    <p:anim calcmode="lin" valueType="num">
                                      <p:cBhvr>
                                        <p:cTn id="13" dur="1000" fill="hold"/>
                                        <p:tgtEl>
                                          <p:spTgt spid="512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12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21">
                                            <p:txEl>
                                              <p:pRg st="2" end="2"/>
                                            </p:txEl>
                                          </p:spTgt>
                                        </p:tgtEl>
                                        <p:attrNameLst>
                                          <p:attrName>style.visibility</p:attrName>
                                        </p:attrNameLst>
                                      </p:cBhvr>
                                      <p:to>
                                        <p:strVal val="visible"/>
                                      </p:to>
                                    </p:set>
                                    <p:animEffect transition="in" filter="fade">
                                      <p:cBhvr>
                                        <p:cTn id="17" dur="1000"/>
                                        <p:tgtEl>
                                          <p:spTgt spid="5121">
                                            <p:txEl>
                                              <p:pRg st="2" end="2"/>
                                            </p:txEl>
                                          </p:spTgt>
                                        </p:tgtEl>
                                      </p:cBhvr>
                                    </p:animEffect>
                                    <p:anim calcmode="lin" valueType="num">
                                      <p:cBhvr>
                                        <p:cTn id="18" dur="1000" fill="hold"/>
                                        <p:tgtEl>
                                          <p:spTgt spid="512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12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p:txBody>
          <a:bodyPr/>
          <a:lstStyle/>
          <a:p>
            <a:r>
              <a:rPr lang="en-US" dirty="0">
                <a:latin typeface="News Gothic Com Thin" charset="0"/>
              </a:rPr>
              <a:t>x</a:t>
            </a:r>
            <a:r>
              <a:rPr lang="en-US" dirty="0" smtClean="0">
                <a:latin typeface="News Gothic Com Thin" charset="0"/>
              </a:rPr>
              <a:t>86 Memory Mapping</a:t>
            </a:r>
            <a:endParaRPr lang="en-US" dirty="0">
              <a:latin typeface="News Gothic Com Thin" charset="0"/>
            </a:endParaRPr>
          </a:p>
        </p:txBody>
      </p:sp>
      <p:sp>
        <p:nvSpPr>
          <p:cNvPr id="3" name="TextBox 2"/>
          <p:cNvSpPr txBox="1"/>
          <p:nvPr/>
        </p:nvSpPr>
        <p:spPr>
          <a:xfrm>
            <a:off x="509051" y="4279769"/>
            <a:ext cx="2752625" cy="261610"/>
          </a:xfrm>
          <a:prstGeom prst="rect">
            <a:avLst/>
          </a:prstGeom>
          <a:noFill/>
        </p:spPr>
        <p:txBody>
          <a:bodyPr wrap="square" rtlCol="0">
            <a:spAutoFit/>
          </a:bodyPr>
          <a:lstStyle/>
          <a:p>
            <a:r>
              <a:rPr lang="en-US" sz="1100" dirty="0" smtClean="0">
                <a:solidFill>
                  <a:schemeClr val="bg1">
                    <a:lumMod val="75000"/>
                    <a:lumOff val="25000"/>
                  </a:schemeClr>
                </a:solidFill>
              </a:rPr>
              <a:t>* PFN - Page Frame Number database</a:t>
            </a:r>
            <a:endParaRPr lang="en-US" sz="1100" dirty="0">
              <a:solidFill>
                <a:schemeClr val="bg1">
                  <a:lumMod val="75000"/>
                  <a:lumOff val="25000"/>
                </a:schemeClr>
              </a:solidFill>
            </a:endParaRPr>
          </a:p>
        </p:txBody>
      </p:sp>
      <p:pic>
        <p:nvPicPr>
          <p:cNvPr id="1034" name="Picture 10" descr="http://blogs.technet.com/blogfiles/markrussinovich/WindowsLiveWriter/PushingtheLimitsofWindowsPhysicalMemory_878B/image_10.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8432" y="912682"/>
            <a:ext cx="3390900" cy="34766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671" y="1078418"/>
            <a:ext cx="1552849" cy="333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29777" y="1028559"/>
            <a:ext cx="1581837" cy="3394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0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1+#ppt_w/2"/>
                                          </p:val>
                                        </p:tav>
                                        <p:tav tm="100000">
                                          <p:val>
                                            <p:strVal val="#ppt_x"/>
                                          </p:val>
                                        </p:tav>
                                      </p:tavLst>
                                    </p:anim>
                                    <p:anim calcmode="lin" valueType="num">
                                      <p:cBhvr additive="base">
                                        <p:cTn id="8"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1+#ppt_w/2"/>
                                          </p:val>
                                        </p:tav>
                                        <p:tav tm="100000">
                                          <p:val>
                                            <p:strVal val="#ppt_x"/>
                                          </p:val>
                                        </p:tav>
                                      </p:tavLst>
                                    </p:anim>
                                    <p:anim calcmode="lin" valueType="num">
                                      <p:cBhvr additive="base">
                                        <p:cTn id="14" dur="500" fill="hold"/>
                                        <p:tgtEl>
                                          <p:spTgt spid="10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anim calcmode="lin" valueType="num">
                                      <p:cBhvr additive="base">
                                        <p:cTn id="19" dur="500" fill="hold"/>
                                        <p:tgtEl>
                                          <p:spTgt spid="1034"/>
                                        </p:tgtEl>
                                        <p:attrNameLst>
                                          <p:attrName>ppt_x</p:attrName>
                                        </p:attrNameLst>
                                      </p:cBhvr>
                                      <p:tavLst>
                                        <p:tav tm="0">
                                          <p:val>
                                            <p:strVal val="1+#ppt_w/2"/>
                                          </p:val>
                                        </p:tav>
                                        <p:tav tm="100000">
                                          <p:val>
                                            <p:strVal val="#ppt_x"/>
                                          </p:val>
                                        </p:tav>
                                      </p:tavLst>
                                    </p:anim>
                                    <p:anim calcmode="lin" valueType="num">
                                      <p:cBhvr additive="base">
                                        <p:cTn id="20" dur="500" fill="hold"/>
                                        <p:tgtEl>
                                          <p:spTgt spid="1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Content Placeholder 1"/>
          <p:cNvSpPr>
            <a:spLocks noGrp="1"/>
          </p:cNvSpPr>
          <p:nvPr>
            <p:ph idx="1"/>
          </p:nvPr>
        </p:nvSpPr>
        <p:spPr>
          <a:xfrm>
            <a:off x="457200" y="1200150"/>
            <a:ext cx="8229600" cy="3189685"/>
          </a:xfrm>
        </p:spPr>
        <p:txBody>
          <a:bodyPr/>
          <a:lstStyle/>
          <a:p>
            <a:r>
              <a:rPr lang="en-US" dirty="0" smtClean="0">
                <a:latin typeface="News Gothic Com Thin" charset="0"/>
              </a:rPr>
              <a:t>x64</a:t>
            </a:r>
          </a:p>
          <a:p>
            <a:pPr lvl="1"/>
            <a:r>
              <a:rPr lang="en-US" b="1" dirty="0" smtClean="0">
                <a:latin typeface="News Gothic Com Thin" charset="0"/>
              </a:rPr>
              <a:t>4TB</a:t>
            </a:r>
            <a:r>
              <a:rPr lang="en-US" dirty="0" smtClean="0">
                <a:latin typeface="News Gothic Com Thin" charset="0"/>
              </a:rPr>
              <a:t> Windows </a:t>
            </a:r>
            <a:r>
              <a:rPr lang="en-US" dirty="0" err="1" smtClean="0">
                <a:latin typeface="News Gothic Com Thin" charset="0"/>
              </a:rPr>
              <a:t>Srv</a:t>
            </a:r>
            <a:r>
              <a:rPr lang="en-US" dirty="0" smtClean="0">
                <a:latin typeface="News Gothic Com Thin" charset="0"/>
              </a:rPr>
              <a:t> 2012 Standard</a:t>
            </a:r>
          </a:p>
          <a:p>
            <a:pPr lvl="1"/>
            <a:r>
              <a:rPr lang="en-US" dirty="0">
                <a:latin typeface="News Gothic Com Thin" charset="0"/>
              </a:rPr>
              <a:t>per </a:t>
            </a:r>
            <a:r>
              <a:rPr lang="en-US" dirty="0" smtClean="0">
                <a:latin typeface="News Gothic Com Thin" charset="0"/>
              </a:rPr>
              <a:t>SKU</a:t>
            </a:r>
            <a:endParaRPr lang="en-US" dirty="0">
              <a:latin typeface="News Gothic Com Thin" charset="0"/>
            </a:endParaRPr>
          </a:p>
        </p:txBody>
      </p:sp>
      <p:sp>
        <p:nvSpPr>
          <p:cNvPr id="5122" name="Title 2"/>
          <p:cNvSpPr>
            <a:spLocks noGrp="1"/>
          </p:cNvSpPr>
          <p:nvPr>
            <p:ph type="title"/>
          </p:nvPr>
        </p:nvSpPr>
        <p:spPr/>
        <p:txBody>
          <a:bodyPr/>
          <a:lstStyle/>
          <a:p>
            <a:r>
              <a:rPr lang="en-US" dirty="0" smtClean="0">
                <a:latin typeface="News Gothic Com Thin" charset="0"/>
              </a:rPr>
              <a:t>Physical Memory Limits</a:t>
            </a:r>
            <a:endParaRPr lang="en-US" dirty="0">
              <a:latin typeface="News Gothic Com Thin" charset="0"/>
            </a:endParaRPr>
          </a:p>
        </p:txBody>
      </p:sp>
    </p:spTree>
    <p:extLst>
      <p:ext uri="{BB962C8B-B14F-4D97-AF65-F5344CB8AC3E}">
        <p14:creationId xmlns:p14="http://schemas.microsoft.com/office/powerpoint/2010/main" val="197987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1000"/>
                                        <p:tgtEl>
                                          <p:spTgt spid="5121">
                                            <p:txEl>
                                              <p:pRg st="0" end="0"/>
                                            </p:txEl>
                                          </p:spTgt>
                                        </p:tgtEl>
                                      </p:cBhvr>
                                    </p:animEffect>
                                    <p:anim calcmode="lin" valueType="num">
                                      <p:cBhvr>
                                        <p:cTn id="8" dur="1000" fill="hold"/>
                                        <p:tgtEl>
                                          <p:spTgt spid="51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1">
                                            <p:txEl>
                                              <p:pRg st="1" end="1"/>
                                            </p:txEl>
                                          </p:spTgt>
                                        </p:tgtEl>
                                        <p:attrNameLst>
                                          <p:attrName>style.visibility</p:attrName>
                                        </p:attrNameLst>
                                      </p:cBhvr>
                                      <p:to>
                                        <p:strVal val="visible"/>
                                      </p:to>
                                    </p:set>
                                    <p:animEffect transition="in" filter="fade">
                                      <p:cBhvr>
                                        <p:cTn id="12" dur="1000"/>
                                        <p:tgtEl>
                                          <p:spTgt spid="5121">
                                            <p:txEl>
                                              <p:pRg st="1" end="1"/>
                                            </p:txEl>
                                          </p:spTgt>
                                        </p:tgtEl>
                                      </p:cBhvr>
                                    </p:animEffect>
                                    <p:anim calcmode="lin" valueType="num">
                                      <p:cBhvr>
                                        <p:cTn id="13" dur="1000" fill="hold"/>
                                        <p:tgtEl>
                                          <p:spTgt spid="512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12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21">
                                            <p:txEl>
                                              <p:pRg st="2" end="2"/>
                                            </p:txEl>
                                          </p:spTgt>
                                        </p:tgtEl>
                                        <p:attrNameLst>
                                          <p:attrName>style.visibility</p:attrName>
                                        </p:attrNameLst>
                                      </p:cBhvr>
                                      <p:to>
                                        <p:strVal val="visible"/>
                                      </p:to>
                                    </p:set>
                                    <p:animEffect transition="in" filter="fade">
                                      <p:cBhvr>
                                        <p:cTn id="17" dur="1000"/>
                                        <p:tgtEl>
                                          <p:spTgt spid="5121">
                                            <p:txEl>
                                              <p:pRg st="2" end="2"/>
                                            </p:txEl>
                                          </p:spTgt>
                                        </p:tgtEl>
                                      </p:cBhvr>
                                    </p:animEffect>
                                    <p:anim calcmode="lin" valueType="num">
                                      <p:cBhvr>
                                        <p:cTn id="18" dur="1000" fill="hold"/>
                                        <p:tgtEl>
                                          <p:spTgt spid="512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12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221137" y="489099"/>
            <a:ext cx="4263656" cy="1988287"/>
          </a:xfrm>
        </p:spPr>
        <p:txBody>
          <a:bodyPr/>
          <a:lstStyle/>
          <a:p>
            <a:pPr marL="0" indent="0">
              <a:buNone/>
            </a:pPr>
            <a:r>
              <a:rPr lang="en-US" sz="4400" dirty="0">
                <a:latin typeface="News Gothic Com Thin" charset="0"/>
              </a:rPr>
              <a:t>x64 Memory Mapping (</a:t>
            </a:r>
            <a:r>
              <a:rPr lang="en-US" sz="3200" dirty="0">
                <a:latin typeface="News Gothic Com Thin" charset="0"/>
              </a:rPr>
              <a:t>AMD64</a:t>
            </a:r>
            <a:r>
              <a:rPr lang="en-US" sz="4400" dirty="0">
                <a:latin typeface="News Gothic Com Thin" charset="0"/>
              </a:rPr>
              <a:t>)</a:t>
            </a:r>
            <a:endParaRPr lang="en-US" sz="4400" dirty="0"/>
          </a:p>
        </p:txBody>
      </p:sp>
      <p:pic>
        <p:nvPicPr>
          <p:cNvPr id="3074" name="Picture 2" descr="http://blogs.technet.com/blogfiles/markrussinovich/WindowsLiveWriter/PushingtheLimitsVIrtualMemory_F6E0/image_8.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6681" y="106330"/>
            <a:ext cx="2008063" cy="447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54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p:txBody>
          <a:bodyPr/>
          <a:lstStyle/>
          <a:p>
            <a:r>
              <a:rPr lang="en-US" dirty="0" smtClean="0"/>
              <a:t>Canonical Form Addresses</a:t>
            </a:r>
            <a:endParaRPr lang="en-US" dirty="0"/>
          </a:p>
        </p:txBody>
      </p:sp>
      <p:grpSp>
        <p:nvGrpSpPr>
          <p:cNvPr id="3" name="Group 2"/>
          <p:cNvGrpSpPr/>
          <p:nvPr/>
        </p:nvGrpSpPr>
        <p:grpSpPr>
          <a:xfrm>
            <a:off x="1032266" y="882910"/>
            <a:ext cx="2007906" cy="3641527"/>
            <a:chOff x="1032266" y="893543"/>
            <a:chExt cx="2007906" cy="3641527"/>
          </a:xfrm>
        </p:grpSpPr>
        <p:pic>
          <p:nvPicPr>
            <p:cNvPr id="2052" name="Picture 4" descr="http://upload.wikimedia.org/wikipedia/commons/thumb/2/2a/AMD64-canonical--48-bit.svg/200px-AMD64-canonical--48-bi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266" y="893543"/>
              <a:ext cx="1905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693" y="4227293"/>
              <a:ext cx="1998479" cy="307777"/>
            </a:xfrm>
            <a:prstGeom prst="rect">
              <a:avLst/>
            </a:prstGeom>
            <a:noFill/>
          </p:spPr>
          <p:txBody>
            <a:bodyPr wrap="square" rtlCol="0">
              <a:spAutoFit/>
            </a:bodyPr>
            <a:lstStyle/>
            <a:p>
              <a:r>
                <a:rPr lang="en-US" sz="1400" dirty="0">
                  <a:solidFill>
                    <a:schemeClr val="bg1">
                      <a:lumMod val="50000"/>
                    </a:schemeClr>
                  </a:solidFill>
                </a:rPr>
                <a:t>48-bit implementation</a:t>
              </a:r>
              <a:endParaRPr lang="en-US" dirty="0">
                <a:solidFill>
                  <a:schemeClr val="bg1">
                    <a:lumMod val="50000"/>
                  </a:schemeClr>
                </a:solidFill>
              </a:endParaRPr>
            </a:p>
          </p:txBody>
        </p:sp>
      </p:grpSp>
      <p:grpSp>
        <p:nvGrpSpPr>
          <p:cNvPr id="4" name="Group 3"/>
          <p:cNvGrpSpPr/>
          <p:nvPr/>
        </p:nvGrpSpPr>
        <p:grpSpPr>
          <a:xfrm>
            <a:off x="3520944" y="893067"/>
            <a:ext cx="2005953" cy="3639114"/>
            <a:chOff x="3520944" y="889448"/>
            <a:chExt cx="2007906" cy="3641527"/>
          </a:xfrm>
        </p:grpSpPr>
        <p:pic>
          <p:nvPicPr>
            <p:cNvPr id="2054" name="Picture 6" descr="http://upload.wikimedia.org/wikipedia/commons/thumb/a/a7/AMD64-canonical--56-bit.svg/200px-AMD64-canonical--56-bi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944" y="889448"/>
              <a:ext cx="1905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30371" y="4223198"/>
              <a:ext cx="1998479" cy="307777"/>
            </a:xfrm>
            <a:prstGeom prst="rect">
              <a:avLst/>
            </a:prstGeom>
            <a:noFill/>
          </p:spPr>
          <p:txBody>
            <a:bodyPr wrap="square" rtlCol="0">
              <a:spAutoFit/>
            </a:bodyPr>
            <a:lstStyle/>
            <a:p>
              <a:r>
                <a:rPr lang="en-US" sz="1400" dirty="0" smtClean="0">
                  <a:solidFill>
                    <a:schemeClr val="bg1">
                      <a:lumMod val="50000"/>
                    </a:schemeClr>
                  </a:solidFill>
                </a:rPr>
                <a:t>56-bit </a:t>
              </a:r>
              <a:r>
                <a:rPr lang="en-US" sz="1400" dirty="0">
                  <a:solidFill>
                    <a:schemeClr val="bg1">
                      <a:lumMod val="50000"/>
                    </a:schemeClr>
                  </a:solidFill>
                </a:rPr>
                <a:t>implementation</a:t>
              </a:r>
              <a:endParaRPr lang="en-US" dirty="0">
                <a:solidFill>
                  <a:schemeClr val="bg1">
                    <a:lumMod val="50000"/>
                  </a:schemeClr>
                </a:solidFill>
              </a:endParaRPr>
            </a:p>
          </p:txBody>
        </p:sp>
      </p:grpSp>
      <p:grpSp>
        <p:nvGrpSpPr>
          <p:cNvPr id="5" name="Group 4"/>
          <p:cNvGrpSpPr/>
          <p:nvPr/>
        </p:nvGrpSpPr>
        <p:grpSpPr>
          <a:xfrm>
            <a:off x="6087001" y="903699"/>
            <a:ext cx="1983103" cy="3631371"/>
            <a:chOff x="6235863" y="889448"/>
            <a:chExt cx="1998479" cy="3660381"/>
          </a:xfrm>
        </p:grpSpPr>
        <p:pic>
          <p:nvPicPr>
            <p:cNvPr id="2056" name="Picture 8" descr="http://upload.wikimedia.org/wikipedia/commons/thumb/4/45/AMD64-canonical--64-bit.svg/200px-AMD64-canonical--64-bi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5863" y="889448"/>
              <a:ext cx="1905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235863" y="4242052"/>
              <a:ext cx="1998479" cy="307777"/>
            </a:xfrm>
            <a:prstGeom prst="rect">
              <a:avLst/>
            </a:prstGeom>
            <a:noFill/>
          </p:spPr>
          <p:txBody>
            <a:bodyPr wrap="square" rtlCol="0">
              <a:spAutoFit/>
            </a:bodyPr>
            <a:lstStyle/>
            <a:p>
              <a:r>
                <a:rPr lang="en-US" sz="1400" dirty="0" smtClean="0">
                  <a:solidFill>
                    <a:schemeClr val="bg1">
                      <a:lumMod val="50000"/>
                    </a:schemeClr>
                  </a:solidFill>
                </a:rPr>
                <a:t>64-bit </a:t>
              </a:r>
              <a:r>
                <a:rPr lang="en-US" sz="1400" dirty="0">
                  <a:solidFill>
                    <a:schemeClr val="bg1">
                      <a:lumMod val="50000"/>
                    </a:schemeClr>
                  </a:solidFill>
                </a:rPr>
                <a:t>implementation</a:t>
              </a:r>
              <a:endParaRPr lang="en-US" dirty="0">
                <a:solidFill>
                  <a:schemeClr val="bg1">
                    <a:lumMod val="50000"/>
                  </a:schemeClr>
                </a:solidFill>
              </a:endParaRPr>
            </a:p>
          </p:txBody>
        </p:sp>
      </p:grpSp>
    </p:spTree>
    <p:extLst>
      <p:ext uri="{BB962C8B-B14F-4D97-AF65-F5344CB8AC3E}">
        <p14:creationId xmlns:p14="http://schemas.microsoft.com/office/powerpoint/2010/main" val="10570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lgn="ctr">
              <a:buNone/>
            </a:pPr>
            <a:r>
              <a:rPr lang="en-US" sz="3200" dirty="0"/>
              <a:t>Virtual Address Space</a:t>
            </a:r>
          </a:p>
        </p:txBody>
      </p:sp>
      <p:pic>
        <p:nvPicPr>
          <p:cNvPr id="307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3213" y="-20269"/>
            <a:ext cx="4558106" cy="4652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1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DR2013_Presentation">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C00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DR2013_Presentation.potx</Template>
  <TotalTime>2467</TotalTime>
  <Words>1098</Words>
  <Application>Microsoft Office PowerPoint</Application>
  <PresentationFormat>On-screen Show (16:9)</PresentationFormat>
  <Paragraphs>266</Paragraphs>
  <Slides>39</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ＭＳ Ｐゴシック</vt:lpstr>
      <vt:lpstr>Arial</vt:lpstr>
      <vt:lpstr>Calibri</vt:lpstr>
      <vt:lpstr>Lucida Console</vt:lpstr>
      <vt:lpstr>News Gothic Com Thin</vt:lpstr>
      <vt:lpstr>News Gothic MT</vt:lpstr>
      <vt:lpstr>Segoe Semibold</vt:lpstr>
      <vt:lpstr>DR2013_Presentation</vt:lpstr>
      <vt:lpstr>.NET Memory Primer</vt:lpstr>
      <vt:lpstr>PowerPoint Presentation</vt:lpstr>
      <vt:lpstr>Addressing Limits /Virtual Limits/</vt:lpstr>
      <vt:lpstr>Physical Memory Limits</vt:lpstr>
      <vt:lpstr>x86 Memory Mapping</vt:lpstr>
      <vt:lpstr>Physical Memory Limits</vt:lpstr>
      <vt:lpstr>PowerPoint Presentation</vt:lpstr>
      <vt:lpstr>Canonical Form Addresses</vt:lpstr>
      <vt:lpstr>PowerPoint Presentation</vt:lpstr>
      <vt:lpstr>User Mode Memory</vt:lpstr>
      <vt:lpstr>Stacks</vt:lpstr>
      <vt:lpstr>PowerPoint Presentation</vt:lpstr>
      <vt:lpstr>Call Stack Example</vt:lpstr>
      <vt:lpstr>Heaps</vt:lpstr>
      <vt:lpstr>Allocating .NET Memory</vt:lpstr>
      <vt:lpstr>DEMO: Allocating Memory</vt:lpstr>
      <vt:lpstr>Object Roots /GC Roots/</vt:lpstr>
      <vt:lpstr>Nondeterministic Finalization</vt:lpstr>
      <vt:lpstr>Segments</vt:lpstr>
      <vt:lpstr>PowerPoint Presentation</vt:lpstr>
      <vt:lpstr>Allocation - Cost</vt:lpstr>
      <vt:lpstr>Collection - When</vt:lpstr>
      <vt:lpstr>DEMO: Collecting Memory</vt:lpstr>
      <vt:lpstr>Collection - Cost</vt:lpstr>
      <vt:lpstr>Large Object Heap</vt:lpstr>
      <vt:lpstr>Collection - How</vt:lpstr>
      <vt:lpstr>GC Types</vt:lpstr>
      <vt:lpstr>Workstation GC – Non Concurrent</vt:lpstr>
      <vt:lpstr>Server GC – Non Concurrent</vt:lpstr>
      <vt:lpstr>Workstation GC - Concurrent</vt:lpstr>
      <vt:lpstr>Workstation GC - Background</vt:lpstr>
      <vt:lpstr>Server GC - Background</vt:lpstr>
      <vt:lpstr>Server GC – Before and After</vt:lpstr>
      <vt:lpstr>Testing Server GC</vt:lpstr>
      <vt:lpstr>New in .NET 4.5.1 RC</vt:lpstr>
      <vt:lpstr>Resource Management</vt:lpstr>
      <vt:lpstr>CHALLENGE:  Implement Dispose Pattern / Volunteer is Needed /</vt:lpstr>
      <vt:lpstr>Memory Visualization</vt:lpstr>
      <vt:lpstr>PowerPoint Presentation</vt:lpstr>
    </vt:vector>
  </TitlesOfParts>
  <Company>Telerik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Rositsa Raleva</dc:creator>
  <cp:lastModifiedBy>Martin Kulov</cp:lastModifiedBy>
  <cp:revision>97</cp:revision>
  <dcterms:created xsi:type="dcterms:W3CDTF">2013-09-03T09:24:59Z</dcterms:created>
  <dcterms:modified xsi:type="dcterms:W3CDTF">2013-10-02T09:48:32Z</dcterms:modified>
</cp:coreProperties>
</file>