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2" autoAdjust="0"/>
    <p:restoredTop sz="94660"/>
  </p:normalViewPr>
  <p:slideViewPr>
    <p:cSldViewPr>
      <p:cViewPr varScale="1">
        <p:scale>
          <a:sx n="103" d="100"/>
          <a:sy n="103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FC68-AB8E-4DCE-9B11-AC9490F40A9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FDF6-7CD1-44A3-9DEE-4DD1241260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39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1435100"/>
            <a:ext cx="5004575" cy="14273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990" b="1" smtClean="0">
                <a:solidFill>
                  <a:srgbClr val="000000"/>
                </a:solidFill>
                <a:latin typeface="Arial"/>
              </a:rPr>
              <a:t>IDisposable Best Practices </a:t>
            </a:r>
            <a:br>
              <a:rPr lang="en-US" sz="2990" b="1" smtClean="0">
                <a:solidFill>
                  <a:srgbClr val="000000"/>
                </a:solidFill>
                <a:latin typeface="Arial"/>
              </a:rPr>
            </a:br>
            <a:r>
              <a:rPr lang="en-US" sz="2990" b="1" smtClean="0">
                <a:solidFill>
                  <a:srgbClr val="000000"/>
                </a:solidFill>
                <a:latin typeface="Arial"/>
              </a:rPr>
              <a:t>for C# Developers </a:t>
            </a:r>
          </a:p>
          <a:p>
            <a:pPr>
              <a:lnSpc>
                <a:spcPts val="3800"/>
              </a:lnSpc>
            </a:pPr>
            <a:endParaRPr lang="en-US" sz="299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300" y="2705100"/>
            <a:ext cx="263694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4200" y="3505200"/>
            <a:ext cx="163666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Elton Stoneman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4600" y="3771900"/>
            <a:ext cx="3569888" cy="7907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geekswithblogs.net/eltonstoneman </a:t>
            </a:r>
            <a:br>
              <a:rPr lang="en-US" sz="1720" smtClean="0">
                <a:solidFill>
                  <a:srgbClr val="000000"/>
                </a:solidFill>
                <a:latin typeface="Arial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</a:rPr>
              <a:t>	@EltonStoneman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A5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dirty="0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dirty="0" err="1" smtClean="0">
                <a:solidFill>
                  <a:srgbClr val="000000"/>
                </a:solidFill>
                <a:latin typeface="Arial"/>
              </a:rPr>
              <a:t>AppDomain</a:t>
            </a: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3822700"/>
            <a:ext cx="1109278" cy="901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74" b="1" dirty="0" smtClean="0">
                <a:solidFill>
                  <a:srgbClr val="FFFFFF"/>
                </a:solidFill>
                <a:latin typeface="Arial"/>
              </a:rPr>
              <a:t>Garbage </a:t>
            </a:r>
            <a:br>
              <a:rPr lang="en-US" sz="1874" b="1" dirty="0" smtClean="0">
                <a:solidFill>
                  <a:srgbClr val="FFFFFF"/>
                </a:solidFill>
                <a:latin typeface="Arial"/>
              </a:rPr>
            </a:br>
            <a:r>
              <a:rPr lang="en-US" sz="1874" b="1" dirty="0" smtClean="0">
                <a:solidFill>
                  <a:srgbClr val="FFFFFF"/>
                </a:solidFill>
                <a:latin typeface="Arial"/>
              </a:rPr>
              <a:t>Collector </a:t>
            </a:r>
          </a:p>
          <a:p>
            <a:pPr>
              <a:lnSpc>
                <a:spcPts val="2400"/>
              </a:lnSpc>
            </a:pPr>
            <a:endParaRPr lang="en-US" sz="1874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500" y="3390900"/>
            <a:ext cx="1319272" cy="971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dirty="0" smtClean="0">
                <a:solidFill>
                  <a:srgbClr val="000000"/>
                </a:solidFill>
                <a:latin typeface="Arial"/>
              </a:rPr>
            </a:b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endParaRPr lang="en-US" sz="1874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300" y="45974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3200" y="3149600"/>
            <a:ext cx="253274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dirty="0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dirty="0" smtClean="0">
                <a:solidFill>
                  <a:srgbClr val="001F5F"/>
                </a:solidFill>
                <a:latin typeface="Arial"/>
              </a:rPr>
            </a:br>
            <a:r>
              <a:rPr lang="en-US" sz="2242" b="1" dirty="0" smtClean="0">
                <a:solidFill>
                  <a:srgbClr val="001F5F"/>
                </a:solidFill>
                <a:latin typeface="Arial"/>
              </a:rPr>
              <a:t>Garbage collector </a:t>
            </a:r>
          </a:p>
          <a:p>
            <a:pPr>
              <a:lnSpc>
                <a:spcPts val="5500"/>
              </a:lnSpc>
            </a:pPr>
            <a:endParaRPr lang="en-US" sz="2242" b="1" dirty="0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BA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600" y="3822700"/>
            <a:ext cx="1109278" cy="901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74" b="1" smtClean="0">
                <a:solidFill>
                  <a:srgbClr val="FFFFFF"/>
                </a:solidFill>
                <a:latin typeface="Arial"/>
              </a:rPr>
              <a:t>Garbage </a:t>
            </a:r>
            <a:br>
              <a:rPr lang="en-US" sz="1874" b="1" smtClean="0">
                <a:solidFill>
                  <a:srgbClr val="FFFFFF"/>
                </a:solidFill>
                <a:latin typeface="Arial"/>
              </a:rPr>
            </a:br>
            <a:r>
              <a:rPr lang="en-US" sz="1874" b="1" smtClean="0">
                <a:solidFill>
                  <a:srgbClr val="FFFFFF"/>
                </a:solidFill>
                <a:latin typeface="Arial"/>
              </a:rPr>
              <a:t>Collector </a:t>
            </a:r>
          </a:p>
          <a:p>
            <a:pPr>
              <a:lnSpc>
                <a:spcPts val="2400"/>
              </a:lnSpc>
            </a:pPr>
            <a:endParaRPr lang="en-US" sz="1874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500" y="3390900"/>
            <a:ext cx="1319272" cy="971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300" y="45974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3200" y="3149600"/>
            <a:ext cx="2532745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Garbage collector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C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600" y="3822700"/>
            <a:ext cx="1109278" cy="901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74" b="1" smtClean="0">
                <a:solidFill>
                  <a:srgbClr val="FFFFFF"/>
                </a:solidFill>
                <a:latin typeface="Arial"/>
              </a:rPr>
              <a:t>Garbage </a:t>
            </a:r>
            <a:br>
              <a:rPr lang="en-US" sz="1874" b="1" smtClean="0">
                <a:solidFill>
                  <a:srgbClr val="FFFFFF"/>
                </a:solidFill>
                <a:latin typeface="Arial"/>
              </a:rPr>
            </a:br>
            <a:r>
              <a:rPr lang="en-US" sz="1874" b="1" smtClean="0">
                <a:solidFill>
                  <a:srgbClr val="FFFFFF"/>
                </a:solidFill>
                <a:latin typeface="Arial"/>
              </a:rPr>
              <a:t>Collector </a:t>
            </a:r>
          </a:p>
          <a:p>
            <a:pPr>
              <a:lnSpc>
                <a:spcPts val="2400"/>
              </a:lnSpc>
            </a:pPr>
            <a:endParaRPr lang="en-US" sz="1874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100" y="3340100"/>
            <a:ext cx="1344920" cy="1042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200" y="3149600"/>
            <a:ext cx="2532745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Garbage collector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Releases memory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DF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600" y="3822700"/>
            <a:ext cx="1109278" cy="901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74" b="1" smtClean="0">
                <a:solidFill>
                  <a:srgbClr val="FFFFFF"/>
                </a:solidFill>
                <a:latin typeface="Arial"/>
              </a:rPr>
              <a:t>Garbage </a:t>
            </a:r>
            <a:br>
              <a:rPr lang="en-US" sz="1874" b="1" smtClean="0">
                <a:solidFill>
                  <a:srgbClr val="FFFFFF"/>
                </a:solidFill>
                <a:latin typeface="Arial"/>
              </a:rPr>
            </a:br>
            <a:r>
              <a:rPr lang="en-US" sz="1874" b="1" smtClean="0">
                <a:solidFill>
                  <a:srgbClr val="FFFFFF"/>
                </a:solidFill>
                <a:latin typeface="Arial"/>
              </a:rPr>
              <a:t>Collector </a:t>
            </a:r>
          </a:p>
          <a:p>
            <a:pPr>
              <a:lnSpc>
                <a:spcPts val="2400"/>
              </a:lnSpc>
            </a:pPr>
            <a:endParaRPr lang="en-US" sz="1874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100" y="3340100"/>
            <a:ext cx="1344920" cy="1042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200" y="3149600"/>
            <a:ext cx="2532745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Garbage collector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Releases memory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F3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600" y="3822700"/>
            <a:ext cx="1109278" cy="901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74" b="1" smtClean="0">
                <a:solidFill>
                  <a:srgbClr val="FFFFFF"/>
                </a:solidFill>
                <a:latin typeface="Arial"/>
              </a:rPr>
              <a:t>Garbage </a:t>
            </a:r>
            <a:br>
              <a:rPr lang="en-US" sz="1874" b="1" smtClean="0">
                <a:solidFill>
                  <a:srgbClr val="FFFFFF"/>
                </a:solidFill>
                <a:latin typeface="Arial"/>
              </a:rPr>
            </a:br>
            <a:r>
              <a:rPr lang="en-US" sz="1874" b="1" smtClean="0">
                <a:solidFill>
                  <a:srgbClr val="FFFFFF"/>
                </a:solidFill>
                <a:latin typeface="Arial"/>
              </a:rPr>
              <a:t>Collector </a:t>
            </a:r>
          </a:p>
          <a:p>
            <a:pPr>
              <a:lnSpc>
                <a:spcPts val="2400"/>
              </a:lnSpc>
            </a:pPr>
            <a:endParaRPr lang="en-US" sz="1874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3528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0" y="3149600"/>
            <a:ext cx="2532745" cy="27104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Garbage collector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Releases memory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469900"/>
            <a:ext cx="392896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Not Using IDisposable?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4900" y="2082800"/>
            <a:ext cx="1498808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z="14014" smtClean="0">
                <a:solidFill>
                  <a:srgbClr val="62ADB8"/>
                </a:solidFill>
                <a:latin typeface="Arial"/>
              </a:rPr>
              <a:t>6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300" y="4216400"/>
            <a:ext cx="2252220" cy="902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698500" algn="l"/>
              </a:tabLst>
              <a:defRPr/>
            </a:pPr>
            <a:r>
              <a:rPr lang="en-US" sz="1914" smtClean="0">
                <a:solidFill>
                  <a:srgbClr val="000000"/>
                </a:solidFill>
                <a:latin typeface="Arial"/>
              </a:rPr>
              <a:t>Expanding </a:t>
            </a:r>
            <a:r>
              <a:rPr lang="en-US" sz="1914" b="1" smtClean="0">
                <a:solidFill>
                  <a:srgbClr val="62ADB8"/>
                </a:solidFill>
                <a:latin typeface="Arial"/>
              </a:rPr>
              <a:t>memory </a:t>
            </a:r>
            <a:br>
              <a:rPr lang="en-US" sz="1914" b="1" smtClean="0">
                <a:solidFill>
                  <a:srgbClr val="62ADB8"/>
                </a:solidFill>
                <a:latin typeface="Arial"/>
              </a:rPr>
            </a:br>
            <a:r>
              <a:rPr lang="en-US" sz="1914" b="1" smtClean="0">
                <a:solidFill>
                  <a:srgbClr val="62ADB8"/>
                </a:solidFill>
                <a:latin typeface="Arial"/>
              </a:rPr>
              <a:t>	profile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698500" algn="l"/>
              </a:tabLst>
              <a:defRPr/>
            </a:pPr>
            <a:endParaRPr lang="en-US" sz="1914" b="1">
              <a:solidFill>
                <a:srgbClr val="62ADB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0" y="2324100"/>
            <a:ext cx="1796967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z="14014" smtClean="0">
                <a:solidFill>
                  <a:srgbClr val="62ADB8"/>
                </a:solidFill>
                <a:latin typeface="Arial"/>
              </a:rPr>
              <a:t>w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700" y="4279900"/>
            <a:ext cx="1946046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419100" algn="l"/>
              </a:tabLst>
              <a:defRPr/>
            </a:pPr>
            <a:r>
              <a:rPr lang="en-US" sz="1874" smtClean="0">
                <a:solidFill>
                  <a:srgbClr val="000000"/>
                </a:solidFill>
                <a:latin typeface="Arial"/>
              </a:rPr>
              <a:t>Hogging </a:t>
            </a:r>
            <a:r>
              <a:rPr lang="en-US" sz="1874" b="1" smtClean="0">
                <a:solidFill>
                  <a:srgbClr val="62ADB8"/>
                </a:solidFill>
                <a:latin typeface="Arial"/>
              </a:rPr>
              <a:t>external </a:t>
            </a:r>
            <a:br>
              <a:rPr lang="en-US" sz="1874" b="1" smtClean="0">
                <a:solidFill>
                  <a:srgbClr val="62ADB8"/>
                </a:solidFill>
                <a:latin typeface="Arial"/>
              </a:rPr>
            </a:br>
            <a:r>
              <a:rPr lang="en-US" sz="1874" b="1" smtClean="0">
                <a:solidFill>
                  <a:srgbClr val="62ADB8"/>
                </a:solidFill>
                <a:latin typeface="Arial"/>
              </a:rPr>
              <a:t>	resources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419100" algn="l"/>
              </a:tabLst>
              <a:defRPr/>
            </a:pPr>
            <a:endParaRPr lang="en-US" sz="1874" b="1">
              <a:solidFill>
                <a:srgbClr val="62ADB8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900" y="24892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62ADB8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5100" y="4229100"/>
            <a:ext cx="2130391" cy="572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smtClean="0">
                <a:solidFill>
                  <a:srgbClr val="000000"/>
                </a:solidFill>
                <a:latin typeface="Arial"/>
              </a:rPr>
              <a:t>Functional </a:t>
            </a:r>
            <a:r>
              <a:rPr lang="en-US" sz="1914" b="1" smtClean="0">
                <a:solidFill>
                  <a:srgbClr val="62ADB8"/>
                </a:solidFill>
                <a:latin typeface="Arial"/>
              </a:rPr>
              <a:t>defects </a:t>
            </a:r>
          </a:p>
          <a:p>
            <a:pPr>
              <a:lnSpc>
                <a:spcPts val="2300"/>
              </a:lnSpc>
            </a:pPr>
            <a:endParaRPr lang="en-US" sz="1914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26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7400" y="2857500"/>
            <a:ext cx="1370568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smtClean="0">
                <a:solidFill>
                  <a:srgbClr val="FFFFFF"/>
                </a:solidFill>
                <a:latin typeface="Arial"/>
              </a:rPr>
              <a:t>IDisposable</a:t>
            </a:r>
            <a:endParaRPr lang="en-US" sz="20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8900" y="2819400"/>
            <a:ext cx="1183016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FFFFFF"/>
                </a:solidFill>
                <a:latin typeface="Arial"/>
              </a:rPr>
              <a:t>Usin</a:t>
            </a:r>
            <a:r>
              <a:rPr lang="en-US" sz="2050" smtClean="0">
                <a:solidFill>
                  <a:srgbClr val="FFFFFF"/>
                </a:solidFill>
                <a:latin typeface="Arial"/>
              </a:rPr>
              <a:t>  and</a:t>
            </a:r>
            <a:endParaRPr lang="en-US" sz="20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806700"/>
            <a:ext cx="1771319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smtClean="0">
                <a:solidFill>
                  <a:srgbClr val="FFFFFF"/>
                </a:solidFill>
                <a:latin typeface="Arial"/>
              </a:rPr>
              <a:t>Demo wit</a:t>
            </a:r>
            <a:r>
              <a:rPr lang="en-US" sz="2050" b="1" smtClean="0">
                <a:solidFill>
                  <a:srgbClr val="FFFFFF"/>
                </a:solidFill>
                <a:latin typeface="Arial"/>
              </a:rPr>
              <a:t>  file I</a:t>
            </a:r>
            <a:endParaRPr lang="en-US" sz="205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0300" y="2806700"/>
            <a:ext cx="73738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smtClean="0">
                <a:solidFill>
                  <a:srgbClr val="FFFFFF"/>
                </a:solidFill>
                <a:latin typeface="Arial"/>
              </a:rPr>
              <a:t>,</a:t>
            </a:r>
            <a:endParaRPr lang="en-US" sz="20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25800"/>
            <a:ext cx="1096454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FFFFFF"/>
                </a:solidFill>
                <a:latin typeface="Arial"/>
              </a:rPr>
              <a:t>interface</a:t>
            </a:r>
            <a:endParaRPr lang="en-US" sz="205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4100" y="3187700"/>
            <a:ext cx="1710405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FFFFFF"/>
                </a:solidFill>
                <a:latin typeface="Arial"/>
              </a:rPr>
              <a:t>implementing</a:t>
            </a:r>
            <a:endParaRPr lang="en-US" sz="205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6400" y="3175000"/>
            <a:ext cx="1564531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FFFFFF"/>
                </a:solidFill>
                <a:latin typeface="Arial"/>
              </a:rPr>
              <a:t>SQ</a:t>
            </a:r>
            <a:r>
              <a:rPr lang="en-US" sz="2050" smtClean="0">
                <a:solidFill>
                  <a:srgbClr val="FFFFFF"/>
                </a:solidFill>
                <a:latin typeface="Arial"/>
              </a:rPr>
              <a:t>  an</a:t>
            </a:r>
            <a:r>
              <a:rPr lang="en-US" sz="2050" b="1" smtClean="0">
                <a:solidFill>
                  <a:srgbClr val="FFFFFF"/>
                </a:solidFill>
                <a:latin typeface="Arial"/>
              </a:rPr>
              <a:t>  WCF</a:t>
            </a:r>
            <a:endParaRPr lang="en-US" sz="205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2700" y="3568700"/>
            <a:ext cx="144430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50" smtClean="0">
                <a:solidFill>
                  <a:srgbClr val="FFFFFF"/>
                </a:solidFill>
                <a:latin typeface="Arial"/>
              </a:rPr>
              <a:t>IDisposable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3E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0900" y="469900"/>
            <a:ext cx="254396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Course Outline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2260600"/>
            <a:ext cx="1619033" cy="10895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290" smtClean="0">
                <a:solidFill>
                  <a:srgbClr val="FFFFFF"/>
                </a:solidFill>
                <a:latin typeface="Arial"/>
              </a:rPr>
              <a:t>Introducing </a:t>
            </a:r>
            <a:br>
              <a:rPr lang="en-US" sz="2290" smtClean="0">
                <a:solidFill>
                  <a:srgbClr val="FFFFFF"/>
                </a:solidFill>
                <a:latin typeface="Arial"/>
              </a:rPr>
            </a:br>
            <a:r>
              <a:rPr lang="en-US" sz="2290" smtClean="0">
                <a:solidFill>
                  <a:srgbClr val="FFFFFF"/>
                </a:solidFill>
                <a:latin typeface="Arial"/>
              </a:rPr>
              <a:t>IDisposable </a:t>
            </a:r>
          </a:p>
          <a:p>
            <a:pPr>
              <a:lnSpc>
                <a:spcPts val="2900"/>
              </a:lnSpc>
            </a:pPr>
            <a:endParaRPr lang="en-US" sz="229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400" y="5765800"/>
            <a:ext cx="12372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540" b="1" smtClean="0">
                <a:solidFill>
                  <a:srgbClr val="000000"/>
                </a:solidFill>
                <a:latin typeface="Arial"/>
              </a:rPr>
              <a:t>You are here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4100" y="2082800"/>
            <a:ext cx="1986121" cy="14600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" algn="l"/>
                <a:tab pos="558800" algn="l"/>
              </a:tabLst>
              <a:defRPr/>
            </a:pPr>
            <a:r>
              <a:rPr lang="en-US" sz="2242" dirty="0" smtClean="0">
                <a:solidFill>
                  <a:srgbClr val="FFFFFF"/>
                </a:solidFill>
                <a:latin typeface="Arial"/>
              </a:rPr>
              <a:t>What Happens </a:t>
            </a:r>
            <a:br>
              <a:rPr lang="en-US" sz="2242" dirty="0" smtClean="0">
                <a:solidFill>
                  <a:srgbClr val="FFFFFF"/>
                </a:solidFill>
                <a:latin typeface="Arial"/>
              </a:rPr>
            </a:br>
            <a:r>
              <a:rPr lang="en-US" sz="2242" dirty="0" smtClean="0">
                <a:solidFill>
                  <a:srgbClr val="FFFFFF"/>
                </a:solidFill>
                <a:latin typeface="Arial"/>
              </a:rPr>
              <a:t>	when the GC </a:t>
            </a:r>
            <a:br>
              <a:rPr lang="en-US" sz="2242" dirty="0" smtClean="0">
                <a:solidFill>
                  <a:srgbClr val="FFFFFF"/>
                </a:solidFill>
                <a:latin typeface="Arial"/>
              </a:rPr>
            </a:br>
            <a:r>
              <a:rPr lang="en-US" sz="2242" dirty="0" smtClean="0">
                <a:solidFill>
                  <a:srgbClr val="FFFFFF"/>
                </a:solidFill>
                <a:latin typeface="Arial"/>
              </a:rPr>
              <a:t>		Runs? </a:t>
            </a:r>
          </a:p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" algn="l"/>
                <a:tab pos="558800" algn="l"/>
              </a:tabLst>
              <a:defRPr/>
            </a:pPr>
            <a:endParaRPr lang="en-US" sz="224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4700" y="2082800"/>
            <a:ext cx="1986121" cy="10881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r>
              <a:rPr lang="en-US" sz="2242" dirty="0" smtClean="0">
                <a:solidFill>
                  <a:srgbClr val="FFFFFF"/>
                </a:solidFill>
                <a:latin typeface="Arial"/>
              </a:rPr>
              <a:t>What Happens </a:t>
            </a:r>
            <a:br>
              <a:rPr lang="en-US" sz="2242" dirty="0" smtClean="0">
                <a:solidFill>
                  <a:srgbClr val="FFFFFF"/>
                </a:solidFill>
                <a:latin typeface="Arial"/>
              </a:rPr>
            </a:br>
            <a:r>
              <a:rPr lang="en-US" sz="2242" dirty="0" smtClean="0">
                <a:solidFill>
                  <a:srgbClr val="FFFFFF"/>
                </a:solidFill>
                <a:latin typeface="Arial"/>
              </a:rPr>
              <a:t>	if you don't </a:t>
            </a:r>
          </a:p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15900" algn="l"/>
              </a:tabLst>
              <a:defRPr/>
            </a:pPr>
            <a:endParaRPr lang="en-US" sz="224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5700" y="2819400"/>
            <a:ext cx="128240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Dispose?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84900" y="4533900"/>
            <a:ext cx="131125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Summary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53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469900"/>
            <a:ext cx="292708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Simple Interfaces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4231928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dirty="0" smtClean="0">
                <a:solidFill>
                  <a:srgbClr val="0000FF"/>
                </a:solidFill>
                <a:latin typeface="Consolas"/>
              </a:rPr>
              <a:t>public interface</a:t>
            </a:r>
            <a:r>
              <a:rPr lang="en-US" sz="1810" dirty="0" smtClean="0">
                <a:solidFill>
                  <a:srgbClr val="2B91AE"/>
                </a:solidFill>
                <a:latin typeface="Consolas"/>
              </a:rPr>
              <a:t> </a:t>
            </a:r>
            <a:r>
              <a:rPr lang="en-US" sz="1810" dirty="0" err="1" smtClean="0">
                <a:solidFill>
                  <a:srgbClr val="2B91AE"/>
                </a:solidFill>
                <a:latin typeface="Consolas"/>
              </a:rPr>
              <a:t>IDontDoAnything</a:t>
            </a:r>
            <a:r>
              <a:rPr lang="en-US" sz="1810" dirty="0" smtClean="0">
                <a:solidFill>
                  <a:srgbClr val="2B91AE"/>
                </a:solidFill>
                <a:latin typeface="Consolas"/>
              </a:rPr>
              <a:t> </a:t>
            </a:r>
            <a:r>
              <a:rPr lang="en-US" sz="181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810" dirty="0" smtClean="0">
                <a:solidFill>
                  <a:srgbClr val="000000"/>
                </a:solidFill>
                <a:latin typeface="Consolas"/>
              </a:rPr>
            </a:br>
            <a:r>
              <a:rPr lang="en-US" sz="181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 dirty="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20066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30099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dirty="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500" y="3009900"/>
            <a:ext cx="436016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dirty="0" err="1" smtClean="0">
                <a:solidFill>
                  <a:srgbClr val="2B91AE"/>
                </a:solidFill>
                <a:latin typeface="Consolas"/>
              </a:rPr>
              <a:t>DoesntDoAnything</a:t>
            </a:r>
            <a:r>
              <a:rPr lang="en-US" sz="181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dirty="0" err="1" smtClean="0">
                <a:solidFill>
                  <a:srgbClr val="2B91AE"/>
                </a:solidFill>
                <a:latin typeface="Consolas"/>
              </a:rPr>
              <a:t>IDontDoAnything</a:t>
            </a:r>
            <a:endParaRPr lang="en-US" sz="1810" dirty="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900" y="3289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900" y="35814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63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469900"/>
            <a:ext cx="292708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Simple Interfaces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3718967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interface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 IDoOneThing 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0" y="2006600"/>
            <a:ext cx="230832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DoTheThing();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2273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3225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3225800"/>
            <a:ext cx="141064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DoesOneThng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7800" y="3225800"/>
            <a:ext cx="166712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IDoOneThing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900" y="34925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6200" y="3771900"/>
            <a:ext cx="307776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DoTheThing()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6200" y="40386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00" y="43180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597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E4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39900" y="4241800"/>
            <a:ext cx="867225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FFFFFF"/>
                </a:solidFill>
                <a:latin typeface="Arial"/>
              </a:rPr>
              <a:t>Memory</a:t>
            </a:r>
            <a:endParaRPr lang="en-US" sz="1874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4254500"/>
            <a:ext cx="1146148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FFFFFF"/>
                </a:solidFill>
                <a:latin typeface="Arial"/>
              </a:rPr>
              <a:t>Databases</a:t>
            </a:r>
            <a:endParaRPr lang="en-US" sz="1874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0500" y="4254500"/>
            <a:ext cx="880049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FFFFFF"/>
                </a:solidFill>
                <a:latin typeface="Arial"/>
              </a:rPr>
              <a:t>Network</a:t>
            </a:r>
            <a:endParaRPr lang="en-US" sz="1874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73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469900"/>
            <a:ext cx="292708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Simple Interfaces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60500"/>
            <a:ext cx="218008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System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1739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8900" y="2006600"/>
            <a:ext cx="2051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interface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9800" y="2006600"/>
            <a:ext cx="141064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IDisposable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00" y="22733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200" y="2552700"/>
            <a:ext cx="192360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8900" y="2819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31115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500" y="2095500"/>
            <a:ext cx="2013372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2578100"/>
            <a:ext cx="5455019" cy="2165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provides a mechanism for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releasing unmanaged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resources </a:t>
            </a:r>
          </a:p>
          <a:p>
            <a:pPr>
              <a:lnSpc>
                <a:spcPts val="4300"/>
              </a:lnSpc>
            </a:pPr>
            <a:endParaRPr lang="en-US" sz="3358" b="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8B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469900"/>
            <a:ext cx="389690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Unmanaged Resources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10100" y="2171700"/>
            <a:ext cx="3656450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b="1" smtClean="0">
                <a:solidFill>
                  <a:srgbClr val="EC642D"/>
                </a:solidFill>
                <a:latin typeface="Arial"/>
              </a:rPr>
              <a:t>Runtime-callable wrapper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514600"/>
            <a:ext cx="18979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052" b="1" smtClean="0">
                <a:solidFill>
                  <a:srgbClr val="001F5F"/>
                </a:solidFill>
                <a:latin typeface="Arial"/>
              </a:rPr>
              <a:t>Managed code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3263900"/>
            <a:ext cx="965008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052" b="1" smtClean="0">
                <a:solidFill>
                  <a:srgbClr val="001F5F"/>
                </a:solidFill>
                <a:latin typeface="Arial"/>
              </a:rPr>
              <a:t>Interop </a:t>
            </a:r>
          </a:p>
          <a:p>
            <a:pPr>
              <a:lnSpc>
                <a:spcPts val="25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5100" y="4368800"/>
            <a:ext cx="1742465" cy="6219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052" b="1" smtClean="0">
                <a:solidFill>
                  <a:srgbClr val="001F5F"/>
                </a:solidFill>
                <a:latin typeface="Arial"/>
              </a:rPr>
              <a:t>Native library </a:t>
            </a:r>
          </a:p>
          <a:p>
            <a:pPr>
              <a:lnSpc>
                <a:spcPts val="25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10100" y="2565400"/>
            <a:ext cx="281006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smtClean="0">
                <a:solidFill>
                  <a:srgbClr val="EC642D"/>
                </a:solidFill>
                <a:latin typeface="Arial"/>
              </a:rPr>
              <a:t>External COM library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0100" y="3263900"/>
            <a:ext cx="310341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b="1" smtClean="0">
                <a:solidFill>
                  <a:srgbClr val="EC642D"/>
                </a:solidFill>
                <a:latin typeface="Arial"/>
              </a:rPr>
              <a:t>Explicitly unmanaged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0100" y="3619500"/>
            <a:ext cx="1258358" cy="15576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290" smtClean="0">
                <a:solidFill>
                  <a:srgbClr val="EC642D"/>
                </a:solidFill>
                <a:latin typeface="Arial"/>
              </a:rPr>
              <a:t>DllImport </a:t>
            </a:r>
            <a:br>
              <a:rPr lang="en-US" sz="2290" smtClean="0">
                <a:solidFill>
                  <a:srgbClr val="EC642D"/>
                </a:solidFill>
                <a:latin typeface="Arial"/>
              </a:rPr>
            </a:br>
            <a:r>
              <a:rPr lang="en-US" sz="2290" smtClean="0">
                <a:solidFill>
                  <a:srgbClr val="EC642D"/>
                </a:solidFill>
                <a:latin typeface="Arial"/>
              </a:rPr>
              <a:t>PInvoke </a:t>
            </a:r>
            <a:br>
              <a:rPr lang="en-US" sz="2290" smtClean="0">
                <a:solidFill>
                  <a:srgbClr val="EC642D"/>
                </a:solidFill>
                <a:latin typeface="Arial"/>
              </a:rPr>
            </a:br>
            <a:r>
              <a:rPr lang="en-US" sz="2290" smtClean="0">
                <a:solidFill>
                  <a:srgbClr val="EC642D"/>
                </a:solidFill>
                <a:latin typeface="Arial"/>
              </a:rPr>
              <a:t>IntPtr </a:t>
            </a:r>
          </a:p>
          <a:p>
            <a:pPr>
              <a:lnSpc>
                <a:spcPts val="3100"/>
              </a:lnSpc>
            </a:pPr>
            <a:endParaRPr lang="en-US" sz="2290">
              <a:solidFill>
                <a:srgbClr val="EC642D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9F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469900"/>
            <a:ext cx="3896901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Unmanaged Resources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10100" y="2171700"/>
            <a:ext cx="237084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EC642D"/>
                </a:solidFill>
                <a:latin typeface="Arial"/>
              </a:rPr>
              <a:t>Managed access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514600"/>
            <a:ext cx="174567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7" b="1" smtClean="0">
                <a:solidFill>
                  <a:srgbClr val="001F5F"/>
                </a:solidFill>
                <a:latin typeface="Arial"/>
              </a:rPr>
              <a:t>Managed code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1100" y="3263900"/>
            <a:ext cx="1939634" cy="6158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11200" algn="l"/>
              </a:tabLst>
              <a:defRPr/>
            </a:pPr>
            <a:r>
              <a:rPr lang="en-US" sz="1877" b="1" smtClean="0">
                <a:solidFill>
                  <a:srgbClr val="001F5F"/>
                </a:solidFill>
                <a:latin typeface="Arial"/>
              </a:rPr>
              <a:t>IO 	Data   Svc 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11200" algn="l"/>
              </a:tabLst>
              <a:defRPr/>
            </a:pPr>
            <a:endParaRPr lang="en-US" sz="1877" b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0100" y="2565400"/>
            <a:ext cx="248465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External resources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10100" y="3263900"/>
            <a:ext cx="3026470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EC642D"/>
                </a:solidFill>
                <a:latin typeface="Arial"/>
              </a:rPr>
              <a:t>Implicitly unmanaged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0100" y="3619500"/>
            <a:ext cx="1729641" cy="1158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System.IO </a:t>
            </a:r>
            <a:br>
              <a:rPr lang="en-US" sz="2242" smtClean="0">
                <a:solidFill>
                  <a:srgbClr val="EC642D"/>
                </a:solidFill>
                <a:latin typeface="Arial"/>
              </a:rPr>
            </a:br>
            <a:r>
              <a:rPr lang="en-US" sz="2242" smtClean="0">
                <a:solidFill>
                  <a:srgbClr val="EC642D"/>
                </a:solidFill>
                <a:latin typeface="Arial"/>
              </a:rPr>
              <a:t>System.Data </a:t>
            </a:r>
          </a:p>
          <a:p>
            <a:pPr>
              <a:lnSpc>
                <a:spcPts val="3100"/>
              </a:lnSpc>
            </a:pPr>
            <a:endParaRPr lang="en-US" sz="2242">
              <a:solidFill>
                <a:srgbClr val="EC642D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0" y="4432300"/>
            <a:ext cx="2866169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System.ServiceModel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B1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469900"/>
            <a:ext cx="305692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Using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1447800"/>
            <a:ext cx="4873129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MayUseUnmanagedResources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IDisposable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006600"/>
            <a:ext cx="410368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Method()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endParaRPr lang="en-US" sz="181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20066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900" y="2552700"/>
            <a:ext cx="4488408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Dispose() { </a:t>
            </a: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900" y="2819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3606800"/>
            <a:ext cx="2436564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static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6200" y="4165600"/>
            <a:ext cx="628377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obj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 MayUseUnmanagedResources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())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4200" y="4711700"/>
            <a:ext cx="166712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obj.Method();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6200" y="4978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900" y="52705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800" y="469900"/>
            <a:ext cx="394819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SqlConnection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D4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7800" y="469900"/>
            <a:ext cx="394819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SqlConnection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3718967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9"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 :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indent="229"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0" y="2006600"/>
            <a:ext cx="448840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SqlConnection _connection;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8900" y="2565400"/>
            <a:ext cx="128240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28321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500" y="3390900"/>
            <a:ext cx="4360168" cy="1576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state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DatabaseState())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state.GetDate().Dump(); </a:t>
            </a:r>
          </a:p>
          <a:p>
            <a:pPr>
              <a:lnSpc>
                <a:spcPts val="43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E4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7800" y="469900"/>
            <a:ext cx="394819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SqlConnection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5257850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9">
              <a:lnSpc>
                <a:spcPts val="22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 : IDisposable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indent="229"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0" y="2006600"/>
            <a:ext cx="448840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SqlConnection _connection;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8900" y="2565400"/>
            <a:ext cx="128240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/* ... */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8900" y="3111500"/>
            <a:ext cx="153888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33782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4200" y="3644900"/>
            <a:ext cx="2693045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_connection.Close();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_connection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8900" y="4216400"/>
            <a:ext cx="256480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0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44831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4F6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7800" y="469900"/>
            <a:ext cx="394819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SqlConnection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727200"/>
            <a:ext cx="564257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command = _connection.CreateCommand())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2273300"/>
            <a:ext cx="6014467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499948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84300" algn="l"/>
              </a:tabLst>
              <a:defRPr/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command.CommandText = </a:t>
            </a:r>
            <a:r>
              <a:rPr lang="en-US" sz="1810" smtClean="0">
                <a:solidFill>
                  <a:srgbClr val="DC1313"/>
                </a:solidFill>
                <a:latin typeface="Consolas"/>
              </a:rPr>
              <a:t>"SELECT getdate()"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	command.ExecuteScalar().ToString();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	} </a:t>
            </a:r>
          </a:p>
          <a:p>
            <a:pPr marL="0" marR="0" lvl="0" indent="499948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84300" algn="l"/>
              </a:tabLst>
              <a:defRPr/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2603500"/>
            <a:ext cx="4855496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Dispose of IDisposable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3149600"/>
            <a:ext cx="5714706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objects as soon as you can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FB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33528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15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460500"/>
            <a:ext cx="436016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state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DatabaseState())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2006600"/>
            <a:ext cx="358239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99948"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state.GetDate().Dump();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indent="499948"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36900"/>
            <a:ext cx="4231928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state =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DatabaseState();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/>
            </a:r>
            <a:br>
              <a:rPr lang="en-US" sz="1810" smtClean="0">
                <a:solidFill>
                  <a:srgbClr val="0000FF"/>
                </a:solidFill>
                <a:latin typeface="Consolas"/>
              </a:rPr>
            </a:br>
            <a:r>
              <a:rPr lang="en-US" sz="1810" smtClean="0">
                <a:solidFill>
                  <a:srgbClr val="0000FF"/>
                </a:solidFill>
                <a:latin typeface="Consolas"/>
              </a:rPr>
              <a:t>try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6957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949700"/>
            <a:ext cx="358239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99948"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state.GetDate().Dump();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indent="499948">
              <a:lnSpc>
                <a:spcPts val="2100"/>
              </a:lnSpc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03200"/>
            <a:ext cx="679673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61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9987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The Word Counting App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8200" y="1295400"/>
            <a:ext cx="5365251" cy="15414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l-GR" smtClean="0">
                <a:latin typeface="Arial"/>
                <a:cs typeface="Arial"/>
              </a:rPr>
              <a:t>Σ</a:t>
            </a:r>
            <a:r>
              <a:rPr lang="el-GR" sz="514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sz="6975" smtClean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sz="514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en-US" sz="4570" smtClean="0">
                <a:solidFill>
                  <a:srgbClr val="000000"/>
                </a:solidFill>
                <a:latin typeface="Arial"/>
                <a:cs typeface="Arial"/>
              </a:rPr>
              <a:t>= 40,000 words </a:t>
            </a:r>
          </a:p>
          <a:p>
            <a:pPr>
              <a:lnSpc>
                <a:spcPts val="6200"/>
              </a:lnSpc>
            </a:pPr>
            <a:endParaRPr lang="en-US" sz="514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7A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9987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The Word Counting App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1257300"/>
            <a:ext cx="177612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smtClean="0">
                <a:solidFill>
                  <a:srgbClr val="C162A1"/>
                </a:solidFill>
                <a:latin typeface="Arial"/>
              </a:rPr>
              <a:t>Everything Else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5600" y="1930400"/>
            <a:ext cx="174727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smtClean="0">
                <a:solidFill>
                  <a:srgbClr val="EC642D"/>
                </a:solidFill>
                <a:latin typeface="Arial"/>
              </a:rPr>
              <a:t>Managed Code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92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8500" y="469900"/>
            <a:ext cx="544418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The Word Counting App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112210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Feature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200" y="2019300"/>
            <a:ext cx="2465419" cy="18319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Compute number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of words in text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file &amp; store count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in database </a:t>
            </a:r>
          </a:p>
          <a:p>
            <a:pPr>
              <a:lnSpc>
                <a:spcPts val="2900"/>
              </a:lnSpc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2500" y="1371600"/>
            <a:ext cx="2244397" cy="15113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Walkthrough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Verify file drops </a:t>
            </a:r>
          </a:p>
          <a:p>
            <a:pPr>
              <a:lnSpc>
                <a:spcPts val="41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00" y="2387600"/>
            <a:ext cx="2372444" cy="10529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have word count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persisted </a:t>
            </a:r>
          </a:p>
          <a:p>
            <a:pPr>
              <a:lnSpc>
                <a:spcPts val="28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0" y="1460500"/>
            <a:ext cx="1831207" cy="24250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Walkthrough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App failing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because of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neglecting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IDisposable </a:t>
            </a:r>
          </a:p>
          <a:p>
            <a:pPr>
              <a:lnSpc>
                <a:spcPts val="32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B0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8500" y="469900"/>
            <a:ext cx="544418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The Word Counting App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5100" y="22098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EC642D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BA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469900"/>
            <a:ext cx="16542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Summary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100" y="1409700"/>
            <a:ext cx="303288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Introducing IDisposable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00" y="1790700"/>
            <a:ext cx="23612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810" smtClean="0">
                <a:solidFill>
                  <a:srgbClr val="000000"/>
                </a:solidFill>
                <a:latin typeface="Arial"/>
                <a:sym typeface="Wingdings"/>
              </a:rPr>
              <a:t>   Interface definition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3300" y="2146300"/>
            <a:ext cx="135614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810" smtClean="0">
                <a:solidFill>
                  <a:srgbClr val="000000"/>
                </a:solidFill>
                <a:latin typeface="Arial"/>
                <a:sym typeface="Wingdings"/>
              </a:rPr>
              <a:t>   Meaning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100" y="2641600"/>
            <a:ext cx="294471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Unmanaged resources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3300" y="3022600"/>
            <a:ext cx="338073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810" smtClean="0">
                <a:solidFill>
                  <a:srgbClr val="000000"/>
                </a:solidFill>
                <a:latin typeface="Arial"/>
                <a:sym typeface="Wingdings"/>
              </a:rPr>
              <a:t>   Native code- IntPtr &amp; interop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300" y="3492500"/>
            <a:ext cx="322204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910" smtClean="0">
                <a:solidFill>
                  <a:srgbClr val="000000"/>
                </a:solidFill>
                <a:latin typeface="Wingdings"/>
                <a:sym typeface="Wingdings"/>
              </a:rPr>
              <a:t>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2700" y="3378200"/>
            <a:ext cx="2269852" cy="521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*And* </a:t>
            </a:r>
            <a:r>
              <a:rPr lang="en-US" sz="1720" smtClean="0">
                <a:solidFill>
                  <a:srgbClr val="000000"/>
                </a:solidFill>
                <a:latin typeface="Arial"/>
              </a:rPr>
              <a:t>managed code </a:t>
            </a:r>
          </a:p>
          <a:p>
            <a:pPr>
              <a:lnSpc>
                <a:spcPts val="2100"/>
              </a:lnSpc>
            </a:pPr>
            <a:endParaRPr lang="en-US" sz="172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500" y="3657600"/>
            <a:ext cx="4119718" cy="9262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526" smtClean="0">
                <a:solidFill>
                  <a:srgbClr val="000000"/>
                </a:solidFill>
                <a:latin typeface="Arial"/>
                <a:sym typeface="Wingdings"/>
              </a:rPr>
              <a:t>   Which implements IDisposable </a:t>
            </a:r>
            <a:br>
              <a:rPr lang="en-US" sz="1526" smtClean="0">
                <a:solidFill>
                  <a:srgbClr val="000000"/>
                </a:solidFill>
                <a:latin typeface="Arial"/>
                <a:sym typeface="Wingdings"/>
              </a:rPr>
            </a:br>
            <a:r>
              <a:rPr lang="en-US" sz="1526" smtClean="0">
                <a:solidFill>
                  <a:srgbClr val="000000"/>
                </a:solidFill>
                <a:latin typeface="Arial"/>
                <a:sym typeface="Wingdings"/>
              </a:rPr>
              <a:t>   May or may not use unmanaged resources </a:t>
            </a:r>
          </a:p>
          <a:p>
            <a:pPr>
              <a:lnSpc>
                <a:spcPts val="2500"/>
              </a:lnSpc>
            </a:pPr>
            <a:endParaRPr lang="en-US" sz="1526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9200" y="3594100"/>
            <a:ext cx="1986121" cy="14600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" algn="l"/>
                <a:tab pos="571500" algn="l"/>
              </a:tabLst>
              <a:defRPr/>
            </a:pPr>
            <a:r>
              <a:rPr lang="en-US" sz="2242" smtClean="0">
                <a:solidFill>
                  <a:srgbClr val="FFFFFF"/>
                </a:solidFill>
                <a:latin typeface="Arial"/>
              </a:rPr>
              <a:t>What Happens </a:t>
            </a:r>
            <a:br>
              <a:rPr lang="en-US" sz="2242" smtClean="0">
                <a:solidFill>
                  <a:srgbClr val="FFFFFF"/>
                </a:solidFill>
                <a:latin typeface="Arial"/>
              </a:rPr>
            </a:br>
            <a:r>
              <a:rPr lang="en-US" sz="2242" smtClean="0">
                <a:solidFill>
                  <a:srgbClr val="FFFFFF"/>
                </a:solidFill>
                <a:latin typeface="Arial"/>
              </a:rPr>
              <a:t>	when the GC </a:t>
            </a:r>
            <a:br>
              <a:rPr lang="en-US" sz="2242" smtClean="0">
                <a:solidFill>
                  <a:srgbClr val="FFFFFF"/>
                </a:solidFill>
                <a:latin typeface="Arial"/>
              </a:rPr>
            </a:br>
            <a:r>
              <a:rPr lang="en-US" sz="2242" smtClean="0">
                <a:solidFill>
                  <a:srgbClr val="FFFFFF"/>
                </a:solidFill>
                <a:latin typeface="Arial"/>
              </a:rPr>
              <a:t>		Runs? </a:t>
            </a:r>
          </a:p>
          <a:p>
            <a:pPr marL="0" marR="0" lvl="0" indent="0" defTabSz="91440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" algn="l"/>
                <a:tab pos="571500" algn="l"/>
              </a:tabLst>
              <a:defRPr/>
            </a:pP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0" y="4597400"/>
            <a:ext cx="1978106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Demo solution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9700" y="4546600"/>
            <a:ext cx="668453" cy="7117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29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3300" y="4953000"/>
            <a:ext cx="2590453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it-IT" sz="1684" smtClean="0">
                <a:solidFill>
                  <a:srgbClr val="000000"/>
                </a:solidFill>
                <a:latin typeface="Arial"/>
                <a:sym typeface="Wingdings"/>
              </a:rPr>
              <a:t>   File IO, SQL and WCF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1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4318000"/>
            <a:ext cx="9938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 int32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33528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2A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4229100"/>
            <a:ext cx="1165384" cy="1072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 int32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</a:p>
          <a:p>
            <a:pPr>
              <a:lnSpc>
                <a:spcPts val="2900"/>
              </a:lnSpc>
            </a:pPr>
            <a:endParaRPr lang="en-US" sz="172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100" y="3340100"/>
            <a:ext cx="1344920" cy="1042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747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3200" y="3429000"/>
            <a:ext cx="242053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42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4229100"/>
            <a:ext cx="1165384" cy="1444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 int32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</a:p>
          <a:p>
            <a:pPr>
              <a:lnSpc>
                <a:spcPts val="2900"/>
              </a:lnSpc>
            </a:pPr>
            <a:endParaRPr lang="en-US" sz="172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0500" y="3390900"/>
            <a:ext cx="1319272" cy="971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dirty="0" smtClean="0">
                <a:solidFill>
                  <a:srgbClr val="000000"/>
                </a:solidFill>
                <a:latin typeface="Arial"/>
              </a:rPr>
            </a:br>
            <a:r>
              <a:rPr lang="en-US" sz="1874" b="1" dirty="0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endParaRPr lang="en-US" sz="1874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300" y="45974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3200" y="3429000"/>
            <a:ext cx="242053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64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4229100"/>
            <a:ext cx="1165384" cy="1444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 int32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</a:p>
          <a:p>
            <a:pPr>
              <a:lnSpc>
                <a:spcPts val="2900"/>
              </a:lnSpc>
            </a:pPr>
            <a:endParaRPr lang="en-US" sz="172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0500" y="3390900"/>
            <a:ext cx="1319272" cy="971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300" y="45974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3200" y="3429000"/>
            <a:ext cx="242053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7D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3352800"/>
            <a:ext cx="6540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200" y="3149600"/>
            <a:ext cx="2529539" cy="20051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  <a:br>
              <a:rPr lang="en-US" sz="2242" b="1" smtClean="0">
                <a:solidFill>
                  <a:srgbClr val="001F5F"/>
                </a:solidFill>
                <a:latin typeface="Arial"/>
              </a:rPr>
            </a:br>
            <a:r>
              <a:rPr lang="en-US" sz="2242" b="1" smtClean="0">
                <a:solidFill>
                  <a:srgbClr val="001F5F"/>
                </a:solidFill>
                <a:latin typeface="Arial"/>
              </a:rPr>
              <a:t>Releases memory </a:t>
            </a:r>
          </a:p>
          <a:p>
            <a:pPr>
              <a:lnSpc>
                <a:spcPts val="5500"/>
              </a:lnSpc>
            </a:pPr>
            <a:endParaRPr lang="en-US" sz="2242" b="1">
              <a:solidFill>
                <a:srgbClr val="001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91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69900"/>
            <a:ext cx="398506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Introducing IDisposable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200" y="2730500"/>
            <a:ext cx="371576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Process allocates memory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100" y="3238500"/>
            <a:ext cx="14170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AppDomain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700" y="3873500"/>
            <a:ext cx="7069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Stack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4229100"/>
            <a:ext cx="1165384" cy="14448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 int32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  <a:br>
              <a:rPr lang="en-US" sz="1720" b="1" smtClean="0">
                <a:solidFill>
                  <a:srgbClr val="000000"/>
                </a:solidFill>
                <a:latin typeface="Arial"/>
              </a:rPr>
            </a:br>
            <a:r>
              <a:rPr lang="en-US" sz="1720" b="1" smtClean="0">
                <a:solidFill>
                  <a:srgbClr val="000000"/>
                </a:solidFill>
                <a:latin typeface="Arial"/>
              </a:rPr>
              <a:t>{...}pointer </a:t>
            </a:r>
          </a:p>
          <a:p>
            <a:pPr>
              <a:lnSpc>
                <a:spcPts val="2900"/>
              </a:lnSpc>
            </a:pPr>
            <a:endParaRPr lang="en-US" sz="172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0500" y="3390900"/>
            <a:ext cx="1319272" cy="971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Heap </a:t>
            </a:r>
            <a:br>
              <a:rPr lang="en-US" sz="1874" b="1" smtClean="0">
                <a:solidFill>
                  <a:srgbClr val="000000"/>
                </a:solidFill>
                <a:latin typeface="Arial"/>
              </a:rPr>
            </a:br>
            <a:r>
              <a:rPr lang="en-US" sz="1874" b="1" smtClean="0">
                <a:solidFill>
                  <a:srgbClr val="000000"/>
                </a:solidFill>
                <a:latin typeface="Arial"/>
              </a:rPr>
              <a:t>	obj1 </a:t>
            </a: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49300" algn="l"/>
              </a:tabLst>
              <a:defRPr/>
            </a:pPr>
            <a:endParaRPr lang="en-US" sz="1874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300" y="4597400"/>
            <a:ext cx="56265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874" b="1" smtClean="0">
                <a:solidFill>
                  <a:srgbClr val="000000"/>
                </a:solidFill>
                <a:latin typeface="Arial"/>
              </a:rPr>
              <a:t>obj2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3200" y="3429000"/>
            <a:ext cx="242053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Runs processing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502</Words>
  <Application>Microsoft Office PowerPoint</Application>
  <PresentationFormat>Custom</PresentationFormat>
  <Paragraphs>225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TUNG NGUYEN THANH</dc:creator>
  <cp:lastModifiedBy>TUNG NGUYEN THANH</cp:lastModifiedBy>
  <cp:revision>48</cp:revision>
  <dcterms:created xsi:type="dcterms:W3CDTF">2014-08-28T03:24:50Z</dcterms:created>
  <dcterms:modified xsi:type="dcterms:W3CDTF">2014-08-28T11:25:47Z</dcterms:modified>
</cp:coreProperties>
</file>