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8349-40D8-4757-B37F-0DBE3BA24FD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B7662-FC2E-4E6E-B255-64377752DD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A90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1435100"/>
            <a:ext cx="4725653" cy="14273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990" b="1" smtClean="0">
                <a:solidFill>
                  <a:srgbClr val="000000"/>
                </a:solidFill>
                <a:latin typeface="Arial"/>
              </a:rPr>
              <a:t>What Happens When the </a:t>
            </a:r>
            <a:br>
              <a:rPr lang="en-US" sz="2990" b="1" smtClean="0">
                <a:solidFill>
                  <a:srgbClr val="000000"/>
                </a:solidFill>
                <a:latin typeface="Arial"/>
              </a:rPr>
            </a:br>
            <a:r>
              <a:rPr lang="en-US" sz="2990" b="1" smtClean="0">
                <a:solidFill>
                  <a:srgbClr val="000000"/>
                </a:solidFill>
                <a:latin typeface="Arial"/>
              </a:rPr>
              <a:t>Garbage Collector Runs? </a:t>
            </a:r>
          </a:p>
          <a:p>
            <a:pPr>
              <a:lnSpc>
                <a:spcPts val="3800"/>
              </a:lnSpc>
            </a:pPr>
            <a:endParaRPr lang="en-US" sz="299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4200" y="3505200"/>
            <a:ext cx="163666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Elton Stoneman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4600" y="3771900"/>
            <a:ext cx="3569888" cy="7907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geekswithblogs.net/eltonstoneman </a:t>
            </a:r>
            <a:br>
              <a:rPr lang="en-US" sz="1720" smtClean="0">
                <a:solidFill>
                  <a:srgbClr val="000000"/>
                </a:solidFill>
                <a:latin typeface="Arial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</a:rPr>
              <a:t>	@EltonStoneman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BF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600" y="28448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4798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0500" y="29591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3200" y="2451100"/>
            <a:ext cx="3250890" cy="27104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App creates instance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.NET allocates memory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3200" y="4826000"/>
            <a:ext cx="3526606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Deallocates dead objects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E1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3022600"/>
            <a:ext cx="2723502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	a2 	a3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3200" y="2730500"/>
            <a:ext cx="282449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36322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03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3022600"/>
            <a:ext cx="2723502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	a2 	a3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6322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75100" y="2933700"/>
            <a:ext cx="408958" cy="10932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400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46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83200" y="2463800"/>
            <a:ext cx="3658053" cy="19359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gen-0 to gen-1 </a:t>
            </a:r>
          </a:p>
          <a:p>
            <a:pPr>
              <a:lnSpc>
                <a:spcPts val="53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23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6322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4013200"/>
            <a:ext cx="1505220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	a2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3200" y="2463800"/>
            <a:ext cx="3658053" cy="19359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gen-0 to gen-1 </a:t>
            </a:r>
          </a:p>
          <a:p>
            <a:pPr>
              <a:lnSpc>
                <a:spcPts val="53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42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3022600"/>
            <a:ext cx="2723502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a4 	a5 	a6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6322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2800" y="4013200"/>
            <a:ext cx="1505220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	a2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2463800"/>
            <a:ext cx="3658053" cy="19359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gen-0 to gen-1 </a:t>
            </a:r>
          </a:p>
          <a:p>
            <a:pPr>
              <a:lnSpc>
                <a:spcPts val="53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69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3022600"/>
            <a:ext cx="1505220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a4 	a5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6322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68600" y="2921000"/>
            <a:ext cx="408958" cy="10932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400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46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3022600"/>
            <a:ext cx="2997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a6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5100" y="3073400"/>
            <a:ext cx="40895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3200" y="2463800"/>
            <a:ext cx="3658053" cy="19359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gen-0 to gen-1 </a:t>
            </a:r>
          </a:p>
          <a:p>
            <a:pPr>
              <a:lnSpc>
                <a:spcPts val="53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800" y="4013200"/>
            <a:ext cx="1505220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	a2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5900" y="4051300"/>
            <a:ext cx="40895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3200" y="4216400"/>
            <a:ext cx="365805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gen-1 to gen-2 </a:t>
            </a:r>
          </a:p>
          <a:p>
            <a:pPr>
              <a:lnSpc>
                <a:spcPts val="19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91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6322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4013200"/>
            <a:ext cx="2997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a4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0100" y="5016500"/>
            <a:ext cx="2997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3200" y="2463800"/>
            <a:ext cx="3658053" cy="26156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gen-0 to gen-1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gen-1 to gen-2 </a:t>
            </a:r>
          </a:p>
          <a:p>
            <a:pPr>
              <a:lnSpc>
                <a:spcPts val="53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B4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978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Generations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280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300" y="2641600"/>
            <a:ext cx="7486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Gen-0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3022600"/>
            <a:ext cx="2723502" cy="520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a7 	a8 	a9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93800" algn="l"/>
                <a:tab pos="2400300" algn="l"/>
              </a:tabLst>
              <a:defRPr/>
            </a:pPr>
            <a:endParaRPr lang="en-US" sz="16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6322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2800" y="4013200"/>
            <a:ext cx="2997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a4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300" y="4622800"/>
            <a:ext cx="76463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b="1" smtClean="0">
                <a:solidFill>
                  <a:srgbClr val="000000"/>
                </a:solidFill>
                <a:latin typeface="Arial"/>
              </a:rPr>
              <a:t>Gen-2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" y="5016500"/>
            <a:ext cx="2997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smtClean="0">
                <a:solidFill>
                  <a:srgbClr val="000000"/>
                </a:solidFill>
                <a:latin typeface="Arial"/>
              </a:rPr>
              <a:t>a1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3200" y="2463800"/>
            <a:ext cx="3658053" cy="33562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Short-lived in gen-0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gen-0 to gen-1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Move from gen-1 to gen-2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Minimizing GC workload </a:t>
            </a:r>
          </a:p>
          <a:p>
            <a:pPr>
              <a:lnSpc>
                <a:spcPts val="54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D9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3400" y="469900"/>
            <a:ext cx="321081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Heap Compression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20193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552700"/>
            <a:ext cx="2590453" cy="5708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177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	Heap </a:t>
            </a:r>
          </a:p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177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700" y="3048000"/>
            <a:ext cx="113011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FFFFFF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1700" y="3340100"/>
            <a:ext cx="1130118" cy="1072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  <a:br>
              <a:rPr lang="en-US" sz="1720" smtClean="0">
                <a:solidFill>
                  <a:srgbClr val="C162A1"/>
                </a:solidFill>
                <a:latin typeface="Arial"/>
              </a:rPr>
            </a:b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</a:p>
          <a:p>
            <a:pPr>
              <a:lnSpc>
                <a:spcPts val="2900"/>
              </a:lnSpc>
            </a:pPr>
            <a:endParaRPr lang="en-US" sz="1720">
              <a:solidFill>
                <a:srgbClr val="C162A1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00" y="2895600"/>
            <a:ext cx="5626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obj1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83200" y="1549400"/>
            <a:ext cx="2596865" cy="20065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Heap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Large object heap </a:t>
            </a:r>
          </a:p>
          <a:p>
            <a:pPr>
              <a:lnSpc>
                <a:spcPts val="55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00" y="4445000"/>
            <a:ext cx="89127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Large O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9800" y="4864100"/>
            <a:ext cx="452047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13" b="1" smtClean="0">
                <a:solidFill>
                  <a:srgbClr val="000000"/>
                </a:solidFill>
                <a:latin typeface="Arial"/>
              </a:rPr>
              <a:t>obj2</a:t>
            </a:r>
            <a:endParaRPr lang="en-US" sz="1713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7800" y="4864100"/>
            <a:ext cx="452047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13" b="1" smtClean="0">
                <a:solidFill>
                  <a:srgbClr val="000000"/>
                </a:solidFill>
                <a:latin typeface="Arial"/>
              </a:rPr>
              <a:t>obj3</a:t>
            </a:r>
            <a:endParaRPr lang="en-US" sz="1713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09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3400" y="469900"/>
            <a:ext cx="321081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Heap Compression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20193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552700"/>
            <a:ext cx="2590453" cy="5708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177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	Heap </a:t>
            </a:r>
          </a:p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177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700" y="3048000"/>
            <a:ext cx="113011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FFFFFF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1700" y="3340100"/>
            <a:ext cx="1130118" cy="1072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  <a:br>
              <a:rPr lang="en-US" sz="1720" smtClean="0">
                <a:solidFill>
                  <a:srgbClr val="C162A1"/>
                </a:solidFill>
                <a:latin typeface="Arial"/>
              </a:rPr>
            </a:b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</a:p>
          <a:p>
            <a:pPr>
              <a:lnSpc>
                <a:spcPts val="2900"/>
              </a:lnSpc>
            </a:pPr>
            <a:endParaRPr lang="en-US" sz="1720">
              <a:solidFill>
                <a:srgbClr val="C162A1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00" y="2895600"/>
            <a:ext cx="195566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o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87800" y="2971800"/>
            <a:ext cx="40895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3200" y="1841500"/>
            <a:ext cx="78547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Heap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3200" y="2247900"/>
            <a:ext cx="2548775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Large object heap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800" y="4445000"/>
            <a:ext cx="89127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Large O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9800" y="4876800"/>
            <a:ext cx="51296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obj2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73300" y="4978400"/>
            <a:ext cx="40895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59100" y="4876800"/>
            <a:ext cx="28854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4" b="1" smtClean="0">
                <a:solidFill>
                  <a:srgbClr val="000000"/>
                </a:solidFill>
                <a:latin typeface="Arial"/>
              </a:rPr>
              <a:t>j3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AC9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2857500"/>
            <a:ext cx="1441100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What is the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1700" y="2819400"/>
            <a:ext cx="2148024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Ho</a:t>
            </a:r>
            <a:r>
              <a:rPr lang="en-US" sz="2242" b="1" smtClean="0">
                <a:solidFill>
                  <a:srgbClr val="FFFFFF"/>
                </a:solidFill>
                <a:latin typeface="Arial"/>
              </a:rPr>
              <a:t>  IDisposable</a:t>
            </a:r>
            <a:endParaRPr lang="en-US" sz="2242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2819400"/>
            <a:ext cx="1827423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b="1" smtClean="0">
                <a:solidFill>
                  <a:srgbClr val="FFFFFF"/>
                </a:solidFill>
                <a:latin typeface="Arial"/>
              </a:rPr>
              <a:t>Best Practice</a:t>
            </a:r>
            <a:endParaRPr lang="en-US" sz="2242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" y="3225800"/>
            <a:ext cx="2644955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b="1" smtClean="0">
                <a:solidFill>
                  <a:srgbClr val="FFFFFF"/>
                </a:solidFill>
                <a:latin typeface="Arial"/>
              </a:rPr>
              <a:t>Garbage Collecto</a:t>
            </a:r>
            <a:r>
              <a:rPr lang="en-US" sz="2242" smtClean="0">
                <a:solidFill>
                  <a:srgbClr val="FFFFFF"/>
                </a:solidFill>
                <a:latin typeface="Arial"/>
              </a:rPr>
              <a:t> ?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3600" y="3187700"/>
            <a:ext cx="2340384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works with the GC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1600" y="3175000"/>
            <a:ext cx="2273058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implementation of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8800" y="3556000"/>
            <a:ext cx="1586973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FFFFFF"/>
                </a:solidFill>
                <a:latin typeface="Arial"/>
              </a:rPr>
              <a:t>IDisposable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190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58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35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3400" y="469900"/>
            <a:ext cx="321081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Heap Compression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20193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552700"/>
            <a:ext cx="2590453" cy="5708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177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	Heap </a:t>
            </a:r>
          </a:p>
          <a:p>
            <a:pPr marL="0" marR="0" lvl="0" indent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177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700" y="3416300"/>
            <a:ext cx="113011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3200" y="1841500"/>
            <a:ext cx="78547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Heap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200" y="2247900"/>
            <a:ext cx="2548775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Large object heap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3924300"/>
            <a:ext cx="277319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Deallocates objects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2800" y="4445000"/>
            <a:ext cx="133049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Large Objec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7800" y="4876800"/>
            <a:ext cx="51296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obj3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55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3400" y="469900"/>
            <a:ext cx="321081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Heap Compression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816100"/>
            <a:ext cx="1417055" cy="1535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Stack </a:t>
            </a:r>
          </a:p>
          <a:p>
            <a:pPr marL="0" marR="0" lvl="0" indent="0" defTabSz="91440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3416300"/>
            <a:ext cx="113011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0500" y="24892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3200" y="1841500"/>
            <a:ext cx="78547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Heap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200" y="2247900"/>
            <a:ext cx="2548775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Large object heap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3924300"/>
            <a:ext cx="277319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Deallocates objects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2800" y="4330700"/>
            <a:ext cx="2436564" cy="12490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05000" algn="l"/>
              </a:tabLst>
              <a:defRPr/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Large Objec </a:t>
            </a:r>
            <a:br>
              <a:rPr lang="en-US" sz="1713" b="1" smtClean="0">
                <a:solidFill>
                  <a:srgbClr val="000000"/>
                </a:solidFill>
                <a:latin typeface="Arial"/>
              </a:rPr>
            </a:br>
            <a:r>
              <a:rPr lang="en-US" sz="1713" b="1" smtClean="0">
                <a:solidFill>
                  <a:srgbClr val="000000"/>
                </a:solidFill>
                <a:latin typeface="Arial"/>
              </a:rPr>
              <a:t>	obj3 </a:t>
            </a:r>
          </a:p>
          <a:p>
            <a:pPr marL="0" marR="0" lvl="0" indent="0" defTabSz="91440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05000" algn="l"/>
              </a:tabLst>
              <a:defRPr/>
            </a:pPr>
            <a:endParaRPr lang="en-US" sz="1713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3200" y="4622800"/>
            <a:ext cx="259526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Compresses Heap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78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3400" y="469900"/>
            <a:ext cx="321081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Heap Compression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816100"/>
            <a:ext cx="1417055" cy="1535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Stack </a:t>
            </a:r>
          </a:p>
          <a:p>
            <a:pPr marL="0" marR="0" lvl="0" indent="0" defTabSz="91440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3416300"/>
            <a:ext cx="113011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C162A1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0500" y="24892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3200" y="1841500"/>
            <a:ext cx="78547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Heap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200" y="2247900"/>
            <a:ext cx="2548775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Large object heap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3924300"/>
            <a:ext cx="277319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Deallocates objects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2800" y="4330700"/>
            <a:ext cx="2436564" cy="12490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05000" algn="l"/>
              </a:tabLst>
              <a:defRPr/>
            </a:pPr>
            <a:r>
              <a:rPr lang="en-US" sz="1713" b="1" smtClean="0">
                <a:solidFill>
                  <a:srgbClr val="000000"/>
                </a:solidFill>
                <a:latin typeface="Arial"/>
              </a:rPr>
              <a:t>Large Objec </a:t>
            </a:r>
            <a:br>
              <a:rPr lang="en-US" sz="1713" b="1" smtClean="0">
                <a:solidFill>
                  <a:srgbClr val="000000"/>
                </a:solidFill>
                <a:latin typeface="Arial"/>
              </a:rPr>
            </a:br>
            <a:r>
              <a:rPr lang="en-US" sz="1713" b="1" smtClean="0">
                <a:solidFill>
                  <a:srgbClr val="000000"/>
                </a:solidFill>
                <a:latin typeface="Arial"/>
              </a:rPr>
              <a:t>	obj3 </a:t>
            </a:r>
          </a:p>
          <a:p>
            <a:pPr marL="0" marR="0" lvl="0" indent="0" defTabSz="91440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905000" algn="l"/>
              </a:tabLst>
              <a:defRPr/>
            </a:pPr>
            <a:endParaRPr lang="en-US" sz="1713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3200" y="4343400"/>
            <a:ext cx="3189976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Compresses Heap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Not Large Object Heap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99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9900" y="469900"/>
            <a:ext cx="333264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Balancing Concerns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30500" y="1600200"/>
            <a:ext cx="1152560" cy="3822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84" smtClean="0">
                <a:solidFill>
                  <a:srgbClr val="000000"/>
                </a:solidFill>
                <a:latin typeface="Arial"/>
              </a:rPr>
              <a:t>Memory</a:t>
            </a:r>
            <a:endParaRPr lang="en-US" sz="24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0800" y="1600200"/>
            <a:ext cx="1559722" cy="3822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84" smtClean="0">
                <a:solidFill>
                  <a:srgbClr val="000000"/>
                </a:solidFill>
                <a:latin typeface="Arial"/>
              </a:rPr>
              <a:t>Collections</a:t>
            </a:r>
            <a:endParaRPr lang="en-US" sz="2484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3048000"/>
            <a:ext cx="1083566" cy="3225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96" smtClean="0">
                <a:solidFill>
                  <a:srgbClr val="FFFFFF"/>
                </a:solidFill>
                <a:latin typeface="Arial"/>
              </a:rPr>
              <a:t>Available</a:t>
            </a:r>
            <a:endParaRPr lang="en-US" sz="20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048000"/>
            <a:ext cx="1404231" cy="3225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96" smtClean="0">
                <a:solidFill>
                  <a:srgbClr val="FFFFFF"/>
                </a:solidFill>
                <a:latin typeface="Arial"/>
              </a:rPr>
              <a:t>Infrequently</a:t>
            </a:r>
            <a:endParaRPr lang="en-US" sz="20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900" y="4381500"/>
            <a:ext cx="1357744" cy="3225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96" smtClean="0">
                <a:solidFill>
                  <a:srgbClr val="FFFFFF"/>
                </a:solidFill>
                <a:latin typeface="Arial"/>
              </a:rPr>
              <a:t>Contiguous</a:t>
            </a:r>
            <a:endParaRPr lang="en-US" sz="20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1300" y="4381500"/>
            <a:ext cx="1146083" cy="3225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96" smtClean="0">
                <a:solidFill>
                  <a:srgbClr val="FFFFFF"/>
                </a:solidFill>
                <a:latin typeface="Arial"/>
              </a:rPr>
              <a:t>Efficiently</a:t>
            </a:r>
            <a:endParaRPr lang="en-US" sz="20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B2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1100" y="469900"/>
            <a:ext cx="452367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When Does the GC Collect?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1100" y="1714500"/>
            <a:ext cx="528991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344" smtClean="0">
                <a:solidFill>
                  <a:srgbClr val="FFFFFF"/>
                </a:solidFill>
                <a:latin typeface="Arial"/>
              </a:rPr>
              <a:t>Gen-0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968500"/>
            <a:ext cx="171925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Gen-0 Threshold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8400" y="4864100"/>
            <a:ext cx="1070806" cy="6440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306" smtClean="0">
                <a:solidFill>
                  <a:srgbClr val="FFFFFF"/>
                </a:solidFill>
                <a:latin typeface="Arial"/>
              </a:rPr>
              <a:t>Generati</a:t>
            </a:r>
            <a:r>
              <a:rPr lang="en-US" sz="2410" smtClean="0">
                <a:solidFill>
                  <a:srgbClr val="000000"/>
                </a:solidFill>
                <a:latin typeface="Arial"/>
              </a:rPr>
              <a:t>on </a:t>
            </a:r>
          </a:p>
          <a:p>
            <a:pPr>
              <a:lnSpc>
                <a:spcPts val="2700"/>
              </a:lnSpc>
            </a:pPr>
            <a:endParaRPr lang="en-US" sz="1306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500" y="5054600"/>
            <a:ext cx="1779333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28600" algn="l"/>
                <a:tab pos="1422400" algn="l"/>
              </a:tabLst>
              <a:defRPr/>
            </a:pPr>
            <a:r>
              <a:rPr lang="en-US" sz="2290" smtClean="0">
                <a:solidFill>
                  <a:srgbClr val="000000"/>
                </a:solidFill>
                <a:latin typeface="Arial"/>
              </a:rPr>
              <a:t>Generati 	-0 </a:t>
            </a:r>
            <a:br>
              <a:rPr lang="en-US" sz="2290" smtClean="0">
                <a:solidFill>
                  <a:srgbClr val="000000"/>
                </a:solidFill>
                <a:latin typeface="Arial"/>
              </a:rPr>
            </a:br>
            <a:r>
              <a:rPr lang="en-US" sz="2290" smtClean="0">
                <a:solidFill>
                  <a:srgbClr val="000000"/>
                </a:solidFill>
                <a:latin typeface="Arial"/>
              </a:rPr>
              <a:t>	Collection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28600" algn="l"/>
                <a:tab pos="1422400" algn="l"/>
              </a:tabLst>
              <a:defRPr/>
            </a:pPr>
            <a:endParaRPr lang="en-US" sz="229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1900" y="1968500"/>
            <a:ext cx="171925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Gen-1 Threshold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16400" y="2260600"/>
            <a:ext cx="123463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41" smtClean="0">
                <a:solidFill>
                  <a:srgbClr val="FFFFFF"/>
                </a:solidFill>
                <a:latin typeface="Arial"/>
              </a:rPr>
              <a:t>Gen-1 Threshold </a:t>
            </a:r>
          </a:p>
          <a:p>
            <a:pPr>
              <a:lnSpc>
                <a:spcPts val="15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6000" y="4953000"/>
            <a:ext cx="2002151" cy="5606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41" smtClean="0">
                <a:solidFill>
                  <a:srgbClr val="FFFFFF"/>
                </a:solidFill>
                <a:latin typeface="Arial"/>
              </a:rPr>
              <a:t>Generation 0 collection + </a:t>
            </a:r>
            <a:br>
              <a:rPr lang="en-US" sz="1241" smtClean="0">
                <a:solidFill>
                  <a:srgbClr val="FFFFFF"/>
                </a:solidFill>
                <a:latin typeface="Arial"/>
              </a:rPr>
            </a:br>
            <a:r>
              <a:rPr lang="en-US" sz="1241" smtClean="0">
                <a:solidFill>
                  <a:srgbClr val="FFFFFF"/>
                </a:solidFill>
                <a:latin typeface="Arial"/>
              </a:rPr>
              <a:t>G</a:t>
            </a:r>
            <a:r>
              <a:rPr lang="en-US" sz="2290" smtClean="0">
                <a:solidFill>
                  <a:srgbClr val="000000"/>
                </a:solidFill>
                <a:latin typeface="Arial"/>
              </a:rPr>
              <a:t>Generation -1 </a:t>
            </a:r>
          </a:p>
          <a:p>
            <a:pPr>
              <a:lnSpc>
                <a:spcPts val="1400"/>
              </a:lnSpc>
            </a:pPr>
            <a:endParaRPr lang="en-US" sz="229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4300" y="5359400"/>
            <a:ext cx="137377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smtClean="0">
                <a:solidFill>
                  <a:srgbClr val="000000"/>
                </a:solidFill>
                <a:latin typeface="Arial"/>
              </a:rPr>
              <a:t>Collection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26200" y="1968500"/>
            <a:ext cx="171925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Gen-2 Threshold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9300" y="2222500"/>
            <a:ext cx="1234633" cy="3302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41" smtClean="0">
                <a:solidFill>
                  <a:srgbClr val="FFFFFF"/>
                </a:solidFill>
                <a:latin typeface="Arial"/>
              </a:rPr>
              <a:t>Gen-2 Threshold </a:t>
            </a:r>
          </a:p>
          <a:p>
            <a:pPr>
              <a:lnSpc>
                <a:spcPts val="12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4300" y="4686300"/>
            <a:ext cx="18097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41" smtClean="0">
                <a:solidFill>
                  <a:srgbClr val="FFFFFF"/>
                </a:solidFill>
                <a:latin typeface="Arial"/>
              </a:rPr>
              <a:t>Generation 0 collection + </a:t>
            </a:r>
            <a:br>
              <a:rPr lang="en-US" sz="1241" smtClean="0">
                <a:solidFill>
                  <a:srgbClr val="FFFFFF"/>
                </a:solidFill>
                <a:latin typeface="Arial"/>
              </a:rPr>
            </a:br>
            <a:r>
              <a:rPr lang="en-US" sz="1241" smtClean="0">
                <a:solidFill>
                  <a:srgbClr val="FFFFFF"/>
                </a:solidFill>
                <a:latin typeface="Arial"/>
              </a:rPr>
              <a:t>Generation 1 collection + </a:t>
            </a:r>
          </a:p>
          <a:p>
            <a:pPr>
              <a:lnSpc>
                <a:spcPts val="1400"/>
              </a:lnSpc>
            </a:pPr>
            <a:endParaRPr lang="en-US" sz="124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8900" y="5003800"/>
            <a:ext cx="1796967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15900" algn="l"/>
              </a:tabLst>
              <a:defRPr/>
            </a:pPr>
            <a:r>
              <a:rPr lang="en-US" sz="2290" smtClean="0">
                <a:solidFill>
                  <a:srgbClr val="000000"/>
                </a:solidFill>
                <a:latin typeface="Arial"/>
              </a:rPr>
              <a:t>Generation-2 </a:t>
            </a:r>
            <a:br>
              <a:rPr lang="en-US" sz="2290" smtClean="0">
                <a:solidFill>
                  <a:srgbClr val="000000"/>
                </a:solidFill>
                <a:latin typeface="Arial"/>
              </a:rPr>
            </a:br>
            <a:r>
              <a:rPr lang="en-US" sz="2290" smtClean="0">
                <a:solidFill>
                  <a:srgbClr val="000000"/>
                </a:solidFill>
                <a:latin typeface="Arial"/>
              </a:rPr>
              <a:t>	Collection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15900" algn="l"/>
              </a:tabLst>
              <a:defRPr/>
            </a:pPr>
            <a:endParaRPr lang="en-US" sz="229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E6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1300" y="469900"/>
            <a:ext cx="385361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How Does the GC Run?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39900" y="1625600"/>
            <a:ext cx="1471557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66700" algn="l"/>
              </a:tabLst>
              <a:defRPr/>
            </a:pPr>
            <a:r>
              <a:rPr lang="en-US" sz="2432" smtClean="0">
                <a:solidFill>
                  <a:srgbClr val="000000"/>
                </a:solidFill>
                <a:latin typeface="Arial"/>
              </a:rPr>
              <a:t>Threshold </a:t>
            </a:r>
            <a:br>
              <a:rPr lang="en-US" sz="2432" smtClean="0">
                <a:solidFill>
                  <a:srgbClr val="000000"/>
                </a:solidFill>
                <a:latin typeface="Arial"/>
              </a:rPr>
            </a:br>
            <a:r>
              <a:rPr lang="en-US" sz="2432" smtClean="0">
                <a:solidFill>
                  <a:srgbClr val="000000"/>
                </a:solidFill>
                <a:latin typeface="Arial"/>
              </a:rPr>
              <a:t>	Check </a:t>
            </a: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66700" algn="l"/>
              </a:tabLst>
              <a:defRPr/>
            </a:pPr>
            <a:endParaRPr lang="en-US" sz="2432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7700" y="3556000"/>
            <a:ext cx="1245534" cy="12727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714" smtClean="0">
                <a:solidFill>
                  <a:srgbClr val="000000"/>
                </a:solidFill>
                <a:latin typeface="Arial"/>
              </a:rPr>
              <a:t>App </a:t>
            </a:r>
          </a:p>
          <a:p>
            <a:pPr>
              <a:lnSpc>
                <a:spcPts val="5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1600200"/>
            <a:ext cx="554639" cy="7341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432" smtClean="0">
                <a:solidFill>
                  <a:srgbClr val="000000"/>
                </a:solidFill>
                <a:latin typeface="Arial"/>
              </a:rPr>
              <a:t>GC </a:t>
            </a:r>
          </a:p>
          <a:p>
            <a:pPr>
              <a:lnSpc>
                <a:spcPts val="30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5900" y="1981200"/>
            <a:ext cx="1194238" cy="689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32" smtClean="0">
                <a:solidFill>
                  <a:srgbClr val="000000"/>
                </a:solidFill>
                <a:latin typeface="Arial"/>
              </a:rPr>
              <a:t>Collects </a:t>
            </a:r>
          </a:p>
          <a:p>
            <a:pPr>
              <a:lnSpc>
                <a:spcPts val="28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51300" y="2959100"/>
            <a:ext cx="1155766" cy="25613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5416">
              <a:lnSpc>
                <a:spcPts val="6900"/>
              </a:lnSpc>
            </a:pPr>
            <a:r>
              <a:rPr lang="en-US" sz="4385" smtClean="0">
                <a:solidFill>
                  <a:srgbClr val="000000"/>
                </a:solidFill>
                <a:latin typeface="Arial"/>
              </a:rPr>
              <a:t>GC </a:t>
            </a:r>
            <a:br>
              <a:rPr lang="en-US" sz="4385" smtClean="0">
                <a:solidFill>
                  <a:srgbClr val="000000"/>
                </a:solidFill>
                <a:latin typeface="Arial"/>
              </a:rPr>
            </a:br>
            <a:r>
              <a:rPr lang="en-US" sz="4385" smtClean="0">
                <a:solidFill>
                  <a:srgbClr val="000000"/>
                </a:solidFill>
                <a:latin typeface="Arial"/>
              </a:rPr>
              <a:t>App </a:t>
            </a:r>
          </a:p>
          <a:p>
            <a:pPr indent="155416">
              <a:lnSpc>
                <a:spcPts val="6900"/>
              </a:lnSpc>
            </a:pPr>
            <a:endParaRPr lang="en-US" sz="4385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3500" y="1600200"/>
            <a:ext cx="657231" cy="7341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484" smtClean="0">
                <a:solidFill>
                  <a:srgbClr val="000000"/>
                </a:solidFill>
                <a:latin typeface="Arial"/>
              </a:rPr>
              <a:t>App </a:t>
            </a:r>
          </a:p>
          <a:p>
            <a:pPr>
              <a:lnSpc>
                <a:spcPts val="30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94400" y="1981200"/>
            <a:ext cx="1526059" cy="689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84" smtClean="0">
                <a:solidFill>
                  <a:srgbClr val="000000"/>
                </a:solidFill>
                <a:latin typeface="Arial"/>
              </a:rPr>
              <a:t>Continues </a:t>
            </a:r>
          </a:p>
          <a:p>
            <a:pPr>
              <a:lnSpc>
                <a:spcPts val="28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97600" y="4000500"/>
            <a:ext cx="1245534" cy="12727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714" smtClean="0">
                <a:solidFill>
                  <a:srgbClr val="000000"/>
                </a:solidFill>
                <a:latin typeface="Arial"/>
              </a:rPr>
              <a:t>App </a:t>
            </a:r>
          </a:p>
          <a:p>
            <a:pPr>
              <a:lnSpc>
                <a:spcPts val="5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0C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900" y="469900"/>
            <a:ext cx="5376472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Profiling DatabaseState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485900"/>
            <a:ext cx="585097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Goal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2500" y="1485900"/>
            <a:ext cx="159646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Walkthrough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0" y="1485900"/>
            <a:ext cx="159646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Walkthrough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" y="2006600"/>
            <a:ext cx="1606209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Demonstrate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0" y="2006600"/>
            <a:ext cx="1915589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Profile memory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2006600"/>
            <a:ext cx="1809791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Force garbage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200" y="2374900"/>
            <a:ext cx="2075889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object allocation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500" y="2374900"/>
            <a:ext cx="1723229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usage for app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0" y="2362200"/>
            <a:ext cx="176811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collection and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200" y="2743200"/>
            <a:ext cx="2236190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and GC collection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2743200"/>
            <a:ext cx="70051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using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00" y="2730500"/>
            <a:ext cx="176811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show memory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2500" y="3111500"/>
            <a:ext cx="1809791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DatabaseState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00" y="3098800"/>
            <a:ext cx="758221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usage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56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900" y="469900"/>
            <a:ext cx="5376472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Profiling DatabaseState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63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900" y="469900"/>
            <a:ext cx="5376472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Profiling DatabaseState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60500"/>
            <a:ext cx="577081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private static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 DatabaseState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_DatabaseState;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2247900"/>
            <a:ext cx="368691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3500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2463800"/>
            <a:ext cx="368691" cy="26143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3000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2500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2000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1500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1000 </a:t>
            </a:r>
          </a:p>
          <a:p>
            <a:pPr>
              <a:lnSpc>
                <a:spcPts val="3500"/>
              </a:lnSpc>
            </a:pPr>
            <a:endParaRPr lang="en-US" sz="1150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100" y="4940300"/>
            <a:ext cx="286938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500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9500" y="5397500"/>
            <a:ext cx="12343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5600700"/>
            <a:ext cx="545021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Startup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2200" y="5600700"/>
            <a:ext cx="684483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First Run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2400" y="5600700"/>
            <a:ext cx="1024319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Multiple Runs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4700" y="5600700"/>
            <a:ext cx="815929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GC.Collect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85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900" y="469900"/>
            <a:ext cx="5376472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Profiling DatabaseState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60500"/>
            <a:ext cx="525785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 DatabaseState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2247900"/>
            <a:ext cx="368691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4500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2451100"/>
            <a:ext cx="368691" cy="27169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4000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3500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3000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2500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2000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1500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1000 </a:t>
            </a:r>
          </a:p>
          <a:p>
            <a:pPr>
              <a:lnSpc>
                <a:spcPts val="2700"/>
              </a:lnSpc>
            </a:pPr>
            <a:endParaRPr lang="en-US" sz="1150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100" y="4902200"/>
            <a:ext cx="286938" cy="9857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2400" algn="l"/>
              </a:tabLst>
              <a:defRPr/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	0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2400" algn="l"/>
              </a:tabLst>
              <a:defRPr/>
            </a:pPr>
            <a:endParaRPr lang="en-US" sz="1150">
              <a:solidFill>
                <a:srgbClr val="585858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5600700"/>
            <a:ext cx="545021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Startup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200" y="5600700"/>
            <a:ext cx="684483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First Run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400" y="5600700"/>
            <a:ext cx="1024319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Multiple Runs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4700" y="5600700"/>
            <a:ext cx="815929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GC.Collect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AE2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1803400"/>
            <a:ext cx="6216702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smtClean="0">
                <a:solidFill>
                  <a:srgbClr val="000000"/>
                </a:solidFill>
                <a:latin typeface="Arial"/>
              </a:rPr>
              <a:t>The .NET Framework's garbage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8300" y="2336800"/>
            <a:ext cx="6266139" cy="2165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358" smtClean="0">
                <a:solidFill>
                  <a:srgbClr val="000000"/>
                </a:solidFill>
                <a:latin typeface="Arial"/>
              </a:rPr>
              <a:t>collector manages the allocation </a:t>
            </a:r>
            <a:br>
              <a:rPr lang="en-US" sz="3358" smtClean="0">
                <a:solidFill>
                  <a:srgbClr val="000000"/>
                </a:solidFill>
                <a:latin typeface="Arial"/>
              </a:rPr>
            </a:br>
            <a:r>
              <a:rPr lang="en-US" sz="3358" smtClean="0">
                <a:solidFill>
                  <a:srgbClr val="000000"/>
                </a:solidFill>
                <a:latin typeface="Arial"/>
              </a:rPr>
              <a:t>and release of memory for your </a:t>
            </a:r>
            <a:br>
              <a:rPr lang="en-US" sz="3358" smtClean="0">
                <a:solidFill>
                  <a:srgbClr val="000000"/>
                </a:solidFill>
                <a:latin typeface="Arial"/>
              </a:rPr>
            </a:br>
            <a:r>
              <a:rPr lang="en-US" sz="3358" smtClean="0">
                <a:solidFill>
                  <a:srgbClr val="000000"/>
                </a:solidFill>
                <a:latin typeface="Arial"/>
              </a:rPr>
              <a:t>application </a:t>
            </a:r>
          </a:p>
          <a:p>
            <a:pPr>
              <a:lnSpc>
                <a:spcPts val="4300"/>
              </a:lnSpc>
            </a:pPr>
            <a:endParaRPr lang="en-US" sz="3358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9600" y="4914900"/>
            <a:ext cx="1237518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mtClean="0">
                <a:latin typeface="Tahoma"/>
                <a:ea typeface="Tahoma"/>
                <a:cs typeface="Tahoma"/>
              </a:rPr>
              <a:t>—</a:t>
            </a:r>
            <a:r>
              <a:rPr lang="en-US" sz="2290" smtClean="0">
                <a:solidFill>
                  <a:srgbClr val="808285"/>
                </a:solidFill>
                <a:latin typeface="Arial"/>
                <a:ea typeface="Tahoma"/>
                <a:cs typeface="Tahoma"/>
              </a:rPr>
              <a:t> MSDN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A5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3900" y="469900"/>
            <a:ext cx="54261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Profiling SqlConnection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35100"/>
            <a:ext cx="368691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4500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900" y="1651000"/>
            <a:ext cx="368691" cy="3412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4000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3500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3000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2500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2000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1500 </a:t>
            </a:r>
            <a:br>
              <a:rPr lang="en-US" sz="1150" smtClean="0">
                <a:solidFill>
                  <a:srgbClr val="585858"/>
                </a:solidFill>
                <a:latin typeface="Arial"/>
              </a:rPr>
            </a:br>
            <a:r>
              <a:rPr lang="en-US" sz="1150" smtClean="0">
                <a:solidFill>
                  <a:srgbClr val="585858"/>
                </a:solidFill>
                <a:latin typeface="Arial"/>
              </a:rPr>
              <a:t>1000 </a:t>
            </a:r>
          </a:p>
          <a:p>
            <a:pPr>
              <a:lnSpc>
                <a:spcPts val="3400"/>
              </a:lnSpc>
            </a:pPr>
            <a:endParaRPr lang="en-US" sz="1150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100" y="4953000"/>
            <a:ext cx="286938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500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9500" y="5397500"/>
            <a:ext cx="12343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585858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5600700"/>
            <a:ext cx="545021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Startup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200" y="5600700"/>
            <a:ext cx="684483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First Run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400" y="5600700"/>
            <a:ext cx="1024319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Multiple Runs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4700" y="5600700"/>
            <a:ext cx="815929" cy="202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16" smtClean="0">
                <a:solidFill>
                  <a:srgbClr val="585858"/>
                </a:solidFill>
                <a:latin typeface="Arial"/>
              </a:rPr>
              <a:t>GC.Collect</a:t>
            </a:r>
            <a:endParaRPr lang="en-US" sz="1316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CA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700" y="469900"/>
            <a:ext cx="577401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Implementing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511300"/>
            <a:ext cx="4639668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Goal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Walkthrough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2019300"/>
            <a:ext cx="4328108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Show correct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Implement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2387600"/>
            <a:ext cx="5357236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implementation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IDisposable using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" y="2755900"/>
            <a:ext cx="5164875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of IDisposable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standard pattern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0" y="1358900"/>
            <a:ext cx="1831207" cy="15113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Walkthrough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Run under </a:t>
            </a:r>
          </a:p>
          <a:p>
            <a:pPr>
              <a:lnSpc>
                <a:spcPts val="41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2374900"/>
            <a:ext cx="2609689" cy="14119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memory profiler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and show memory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usage </a:t>
            </a:r>
          </a:p>
          <a:p>
            <a:pPr>
              <a:lnSpc>
                <a:spcPts val="28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E5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700" y="469900"/>
            <a:ext cx="577401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Implementing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F4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700" y="469900"/>
            <a:ext cx="577401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Implementing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5257850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9"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 : IDisposable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indent="229"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0" y="2006600"/>
            <a:ext cx="448840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SqlConnection _connection;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8900" y="2565400"/>
            <a:ext cx="128240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8900" y="3111500"/>
            <a:ext cx="153888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8900" y="33782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4200" y="3644900"/>
            <a:ext cx="2693045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_connection.Close();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8900" y="4216400"/>
            <a:ext cx="256480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0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44831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19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#2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4664739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If you use IDisposable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36900"/>
            <a:ext cx="5451813" cy="1614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objects as instance fields, </a:t>
            </a:r>
            <a:br>
              <a:rPr lang="en-US" sz="3358" b="1" smtClean="0">
                <a:solidFill>
                  <a:srgbClr val="585858"/>
                </a:solidFill>
                <a:latin typeface="Arial"/>
              </a:rPr>
            </a:br>
            <a:r>
              <a:rPr lang="en-US" sz="3358" b="1" smtClean="0">
                <a:solidFill>
                  <a:srgbClr val="585858"/>
                </a:solidFill>
                <a:latin typeface="Arial"/>
              </a:rPr>
              <a:t>implement IDisposable </a:t>
            </a:r>
          </a:p>
          <a:p>
            <a:pPr>
              <a:lnSpc>
                <a:spcPts val="4300"/>
              </a:lnSpc>
            </a:pPr>
            <a:endParaRPr lang="en-US" sz="3358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36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00" y="1460500"/>
            <a:ext cx="166712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7399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#2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6500" y="1460500"/>
            <a:ext cx="179536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2B91AE"/>
                </a:solidFill>
                <a:latin typeface="Consolas"/>
              </a:rPr>
              <a:t>DatabaseState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006600"/>
            <a:ext cx="166712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_connection;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3800" y="152400"/>
            <a:ext cx="679673" cy="3674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6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794000"/>
            <a:ext cx="2821285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0" y="3365500"/>
            <a:ext cx="19236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0" y="3619500"/>
            <a:ext cx="333424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GC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.SuppressFinalize(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8989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62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00" y="1460500"/>
            <a:ext cx="230832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protected virtual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7399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#2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1500" y="1460500"/>
            <a:ext cx="37189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disposing)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800" y="520700"/>
            <a:ext cx="679673" cy="25744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12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8900" y="2006600"/>
            <a:ext cx="1923604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(disposing)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200" y="2603500"/>
            <a:ext cx="3206006" cy="4188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(_connection !=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>
              <a:lnSpc>
                <a:spcPts val="16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4200" y="2882900"/>
            <a:ext cx="256480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3378200"/>
            <a:ext cx="243656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4200" y="36449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900" y="39243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7900" y="41910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8C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#3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78100"/>
            <a:ext cx="5964774" cy="21680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Allow Dispose() to be called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multiple times and don't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throw exceptions </a:t>
            </a:r>
          </a:p>
          <a:p>
            <a:pPr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9F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00" y="1460500"/>
            <a:ext cx="230832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protected virtual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7399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#3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1500" y="1460500"/>
            <a:ext cx="37189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disposing)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800" y="635000"/>
            <a:ext cx="679673" cy="25744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12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8900" y="2006600"/>
            <a:ext cx="1923604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(disposing)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200" y="28321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2200" y="3098800"/>
            <a:ext cx="294952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_connection.Dispose();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4200" y="36576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58900" y="39243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7900" y="41910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C6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6400" y="469900"/>
            <a:ext cx="347531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Dispose and Finalize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1447800"/>
            <a:ext cx="410368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ClassWithFinalizer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IDisposable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172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2006600"/>
            <a:ext cx="461664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Dispose() { </a:t>
            </a: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}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900" y="2552700"/>
            <a:ext cx="5121274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99872"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~ClassWithFinalizer() { </a:t>
            </a: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}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indent="499872"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0500" y="40259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5200" y="4368800"/>
            <a:ext cx="962764" cy="9972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</a:t>
            </a:r>
            <a:r>
              <a:rPr lang="en-US" sz="3726" smtClean="0">
                <a:solidFill>
                  <a:srgbClr val="000000"/>
                </a:solidFill>
                <a:latin typeface="Arial"/>
              </a:rPr>
              <a:t>   L </a:t>
            </a:r>
          </a:p>
          <a:p>
            <a:pPr>
              <a:lnSpc>
                <a:spcPts val="4200"/>
              </a:lnSpc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3800" y="2032000"/>
            <a:ext cx="1518044" cy="2798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0"/>
              </a:lnSpc>
            </a:pPr>
            <a:r>
              <a:rPr lang="en-US" smtClean="0">
                <a:sym typeface="Wingdings 2"/>
              </a:rPr>
              <a:t></a:t>
            </a:r>
            <a:r>
              <a:rPr lang="en-US" sz="10678" smtClean="0">
                <a:solidFill>
                  <a:srgbClr val="FF0000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122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5400" y="3530600"/>
            <a:ext cx="976229" cy="21048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678" smtClean="0">
                <a:solidFill>
                  <a:srgbClr val="B3B4B6"/>
                </a:solidFill>
                <a:latin typeface="Arial"/>
              </a:rPr>
              <a:t>o</a:t>
            </a:r>
            <a:endParaRPr lang="en-US" sz="13678">
              <a:solidFill>
                <a:srgbClr val="B3B4B6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00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9100" y="1587500"/>
            <a:ext cx="89768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obj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700" y="1587500"/>
            <a:ext cx="333424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ayUseUnmanagedResources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28448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4798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30500" y="29591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83200" y="2730500"/>
            <a:ext cx="303769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App creates instance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F1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6400" y="469900"/>
            <a:ext cx="347531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Dispose and Finalize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1447800"/>
            <a:ext cx="410368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ClassWithFinalizer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IDisposable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172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2006600"/>
            <a:ext cx="448840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Dispose() { </a:t>
            </a: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900" y="2552700"/>
            <a:ext cx="5121274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99872"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~ClassWithFinalizer() { </a:t>
            </a: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}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indent="499872"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0500" y="40259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5200" y="4368800"/>
            <a:ext cx="962764" cy="9972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</a:t>
            </a:r>
            <a:r>
              <a:rPr lang="en-US" sz="3726" smtClean="0">
                <a:solidFill>
                  <a:srgbClr val="000000"/>
                </a:solidFill>
                <a:latin typeface="Arial"/>
              </a:rPr>
              <a:t>   L </a:t>
            </a:r>
          </a:p>
          <a:p>
            <a:pPr>
              <a:lnSpc>
                <a:spcPts val="4200"/>
              </a:lnSpc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7300" y="2425700"/>
            <a:ext cx="1545295" cy="2798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0"/>
              </a:lnSpc>
            </a:pPr>
            <a:r>
              <a:rPr lang="en-US" smtClean="0">
                <a:sym typeface="Wingdings 2"/>
              </a:rPr>
              <a:t></a:t>
            </a:r>
            <a:r>
              <a:rPr lang="en-US" sz="10678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122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5400" y="3530600"/>
            <a:ext cx="976229" cy="21048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3678" smtClean="0">
                <a:solidFill>
                  <a:srgbClr val="B3B4B6"/>
                </a:solidFill>
                <a:latin typeface="Arial"/>
              </a:rPr>
              <a:t>o</a:t>
            </a:r>
            <a:endParaRPr lang="en-US" sz="13678">
              <a:solidFill>
                <a:srgbClr val="B3B4B6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1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469900"/>
            <a:ext cx="491961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Dispose and Finalize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511300"/>
            <a:ext cx="4478662" cy="6657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050" b="1" smtClean="0">
                <a:solidFill>
                  <a:srgbClr val="000090"/>
                </a:solidFill>
                <a:latin typeface="Arial"/>
              </a:rPr>
              <a:t>Goal </a:t>
            </a:r>
            <a:r>
              <a:rPr lang="en-US" sz="2050" b="1" smtClean="0">
                <a:solidFill>
                  <a:srgbClr val="000000"/>
                </a:solidFill>
                <a:latin typeface="Arial"/>
              </a:rPr>
              <a:t>	Walkthrough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2019300"/>
            <a:ext cx="5217775" cy="6657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050" b="1" smtClean="0">
                <a:solidFill>
                  <a:srgbClr val="000090"/>
                </a:solidFill>
                <a:latin typeface="Arial"/>
              </a:rPr>
              <a:t>Show correct </a:t>
            </a:r>
            <a:r>
              <a:rPr lang="en-US" sz="2050" b="1" smtClean="0">
                <a:solidFill>
                  <a:srgbClr val="000000"/>
                </a:solidFill>
                <a:latin typeface="Arial"/>
              </a:rPr>
              <a:t>	Clean up managed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2387600"/>
            <a:ext cx="4882747" cy="6657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050" b="1" smtClean="0">
                <a:solidFill>
                  <a:srgbClr val="000090"/>
                </a:solidFill>
                <a:latin typeface="Arial"/>
              </a:rPr>
              <a:t>implementation </a:t>
            </a:r>
            <a:r>
              <a:rPr lang="en-US" sz="2050" b="1" smtClean="0">
                <a:solidFill>
                  <a:srgbClr val="000000"/>
                </a:solidFill>
                <a:latin typeface="Arial"/>
              </a:rPr>
              <a:t>	resources when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" y="2755900"/>
            <a:ext cx="4898777" cy="6657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050" b="1" smtClean="0">
                <a:solidFill>
                  <a:srgbClr val="000090"/>
                </a:solidFill>
                <a:latin typeface="Arial"/>
              </a:rPr>
              <a:t>of Dispose and </a:t>
            </a:r>
            <a:r>
              <a:rPr lang="en-US" sz="2050" b="1" smtClean="0">
                <a:solidFill>
                  <a:srgbClr val="000000"/>
                </a:solidFill>
                <a:latin typeface="Arial"/>
              </a:rPr>
              <a:t>	disposing in the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" y="3124200"/>
            <a:ext cx="4547720" cy="6657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050" b="1" smtClean="0">
                <a:solidFill>
                  <a:srgbClr val="000090"/>
                </a:solidFill>
                <a:latin typeface="Arial"/>
              </a:rPr>
              <a:t>Finalize </a:t>
            </a:r>
            <a:r>
              <a:rPr lang="en-US" sz="2050" b="1" smtClean="0">
                <a:solidFill>
                  <a:srgbClr val="000000"/>
                </a:solidFill>
                <a:latin typeface="Arial"/>
              </a:rPr>
              <a:t>	derived class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1358900"/>
            <a:ext cx="1670201" cy="15057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2050" b="1" smtClean="0">
                <a:solidFill>
                  <a:srgbClr val="000000"/>
                </a:solidFill>
                <a:latin typeface="Arial"/>
              </a:rPr>
              <a:t>Walkthrough </a:t>
            </a:r>
            <a:br>
              <a:rPr lang="en-US" sz="2050" b="1" smtClean="0">
                <a:solidFill>
                  <a:srgbClr val="000000"/>
                </a:solidFill>
                <a:latin typeface="Arial"/>
              </a:rPr>
            </a:br>
            <a:r>
              <a:rPr lang="en-US" sz="2050" b="1" smtClean="0">
                <a:solidFill>
                  <a:srgbClr val="000000"/>
                </a:solidFill>
                <a:latin typeface="Arial"/>
              </a:rPr>
              <a:t>Clean up </a:t>
            </a:r>
          </a:p>
          <a:p>
            <a:pPr>
              <a:lnSpc>
                <a:spcPts val="4100"/>
              </a:lnSpc>
            </a:pP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00" y="2400300"/>
            <a:ext cx="1546898" cy="6444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50" b="1" smtClean="0">
                <a:solidFill>
                  <a:srgbClr val="000000"/>
                </a:solidFill>
                <a:latin typeface="Arial"/>
              </a:rPr>
              <a:t>unmanaged </a:t>
            </a:r>
          </a:p>
          <a:p>
            <a:pPr>
              <a:lnSpc>
                <a:spcPts val="26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500" y="2730500"/>
            <a:ext cx="2104743" cy="10825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050" b="1" smtClean="0">
                <a:solidFill>
                  <a:srgbClr val="000000"/>
                </a:solidFill>
                <a:latin typeface="Arial"/>
              </a:rPr>
              <a:t>resources in the </a:t>
            </a:r>
            <a:br>
              <a:rPr lang="en-US" sz="2050" b="1" smtClean="0">
                <a:solidFill>
                  <a:srgbClr val="000000"/>
                </a:solidFill>
                <a:latin typeface="Arial"/>
              </a:rPr>
            </a:br>
            <a:r>
              <a:rPr lang="en-US" sz="2050" b="1" smtClean="0">
                <a:solidFill>
                  <a:srgbClr val="000000"/>
                </a:solidFill>
                <a:latin typeface="Arial"/>
              </a:rPr>
              <a:t>finalizer </a:t>
            </a:r>
          </a:p>
          <a:p>
            <a:pPr>
              <a:lnSpc>
                <a:spcPts val="2900"/>
              </a:lnSpc>
            </a:pP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C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469900"/>
            <a:ext cx="491961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Dispose and Finalize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C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469900"/>
            <a:ext cx="491961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Dispose and Finalize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1447800"/>
            <a:ext cx="4873129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UnmanagedDatabaseState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DatabaseState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172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2006600"/>
            <a:ext cx="102592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private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8900" y="2286000"/>
            <a:ext cx="436016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 IntPtr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_unmanagedPointer;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600" y="2984500"/>
            <a:ext cx="6155531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protected override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disposing)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6900" y="4356100"/>
            <a:ext cx="2051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_command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900" y="46355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4914900"/>
            <a:ext cx="3710631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499872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495300" algn="l"/>
              </a:tabLst>
              <a:defRPr/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//unmanaged resources...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/>
            </a:r>
            <a:br>
              <a:rPr lang="en-US" sz="1810" smtClean="0">
                <a:solidFill>
                  <a:srgbClr val="0000FF"/>
                </a:solidFill>
                <a:latin typeface="Consolas"/>
              </a:rPr>
            </a:br>
            <a:r>
              <a:rPr lang="en-US" sz="1810" smtClean="0">
                <a:solidFill>
                  <a:srgbClr val="0000FF"/>
                </a:solidFill>
                <a:latin typeface="Consolas"/>
              </a:rPr>
              <a:t>	base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.Dispose(disposing);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	} </a:t>
            </a:r>
          </a:p>
          <a:p>
            <a:pPr marL="0" marR="0" lvl="0" indent="499872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495300" algn="l"/>
              </a:tabLst>
              <a:defRPr/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86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469900"/>
            <a:ext cx="491961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Dispose and Finalize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3600" y="1511300"/>
            <a:ext cx="615553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protected override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disposing)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0" y="2057400"/>
            <a:ext cx="294952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//managed resources...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6900" y="3136900"/>
            <a:ext cx="410368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_unmanagedPointer =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IntPtr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.Zero;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34163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900" y="3695700"/>
            <a:ext cx="307776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.Dispose(disposing);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600" y="3962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900" y="4584700"/>
            <a:ext cx="3334246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~UnmanagedDatabaseState()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54229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2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#4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5334794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Implement IDisposable to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36900"/>
            <a:ext cx="6051337" cy="1614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support disposing resources </a:t>
            </a:r>
            <a:br>
              <a:rPr lang="en-US" sz="3358" b="1" smtClean="0">
                <a:solidFill>
                  <a:srgbClr val="585858"/>
                </a:solidFill>
                <a:latin typeface="Arial"/>
              </a:rPr>
            </a:br>
            <a:r>
              <a:rPr lang="en-US" sz="3358" b="1" smtClean="0">
                <a:solidFill>
                  <a:srgbClr val="585858"/>
                </a:solidFill>
                <a:latin typeface="Arial"/>
              </a:rPr>
              <a:t>in a class hierarchy </a:t>
            </a:r>
          </a:p>
          <a:p>
            <a:pPr>
              <a:lnSpc>
                <a:spcPts val="4300"/>
              </a:lnSpc>
            </a:pPr>
            <a:endParaRPr lang="en-US" sz="3358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CA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00" y="1460500"/>
            <a:ext cx="166712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#4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6500" y="1460500"/>
            <a:ext cx="179536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2B91AE"/>
                </a:solidFill>
                <a:latin typeface="Consolas"/>
              </a:rPr>
              <a:t>DatabaseState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7700" y="127000"/>
            <a:ext cx="679673" cy="3382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48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6200" y="2781300"/>
            <a:ext cx="179536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200" y="3060700"/>
            <a:ext cx="333424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GC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.SuppressFinalize(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900" y="3327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D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#5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4772140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If you use unmanaged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36900"/>
            <a:ext cx="6168355" cy="16165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resources, declare a finalizer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which cleans them up </a:t>
            </a:r>
          </a:p>
          <a:p>
            <a:pPr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08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#5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98600"/>
            <a:ext cx="256480" cy="1576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43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5100" y="127000"/>
            <a:ext cx="679673" cy="3382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48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300" y="3060700"/>
            <a:ext cx="115416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protected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060700"/>
            <a:ext cx="166712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override void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30607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Dispose(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bool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1800" y="3060700"/>
            <a:ext cx="128240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disposing)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" y="33401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619500"/>
            <a:ext cx="2821285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8000"/>
                </a:solidFill>
                <a:latin typeface="Consolas"/>
              </a:rPr>
              <a:t>//managed resources...</a:t>
            </a:r>
            <a:endParaRPr lang="en-US" sz="181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9600" y="4432300"/>
            <a:ext cx="5001369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Marshal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.FreeHGlobal(_unmanagedPointer);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9600" y="4711700"/>
            <a:ext cx="243656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_unmanagedPointer =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1500" y="47117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IntPtr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.Zero;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49911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5257800"/>
            <a:ext cx="307776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.Dispose(disposing);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300" y="553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5842000"/>
            <a:ext cx="109004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21700" y="5842000"/>
            <a:ext cx="448841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3D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469900"/>
            <a:ext cx="16542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Summary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100" y="1409700"/>
            <a:ext cx="467435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What does the Garbage Collector do?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00" y="1790700"/>
            <a:ext cx="350416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Keeping available memory free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3300" y="2146300"/>
            <a:ext cx="351378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Without impacting performance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100" y="2641600"/>
            <a:ext cx="246702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When the GC runs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3300" y="3022600"/>
            <a:ext cx="226985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When it decides to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300" y="3378200"/>
            <a:ext cx="398346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Could have build-up of dead objects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100" y="3886200"/>
            <a:ext cx="330379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Implementing IDisposable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300" y="4267200"/>
            <a:ext cx="344164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Disposing managed resources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300" y="4546600"/>
            <a:ext cx="4824078" cy="10023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Expecting Dispose to be repeatedly called </a:t>
            </a:r>
            <a:b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   Allowing inheritors to dispose their resources </a:t>
            </a:r>
          </a:p>
          <a:p>
            <a:pPr>
              <a:lnSpc>
                <a:spcPts val="2700"/>
              </a:lnSpc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300" y="5308600"/>
            <a:ext cx="536204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Using finalizers to clean up unmanaged resources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05600" y="3797300"/>
            <a:ext cx="1986121" cy="10881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15900" algn="l"/>
              </a:tabLst>
              <a:defRPr/>
            </a:pPr>
            <a:r>
              <a:rPr lang="en-US" sz="2242" smtClean="0">
                <a:solidFill>
                  <a:srgbClr val="FFFFFF"/>
                </a:solidFill>
                <a:latin typeface="Arial"/>
              </a:rPr>
              <a:t>What Happens </a:t>
            </a:r>
            <a:br>
              <a:rPr lang="en-US" sz="2242" smtClean="0">
                <a:solidFill>
                  <a:srgbClr val="FFFFFF"/>
                </a:solidFill>
                <a:latin typeface="Arial"/>
              </a:rPr>
            </a:br>
            <a:r>
              <a:rPr lang="en-US" sz="2242" smtClean="0">
                <a:solidFill>
                  <a:srgbClr val="FFFFFF"/>
                </a:solidFill>
                <a:latin typeface="Arial"/>
              </a:rPr>
              <a:t>	if you don't </a:t>
            </a:r>
          </a:p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15900" algn="l"/>
              </a:tabLst>
              <a:defRPr/>
            </a:pP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6600" y="4546600"/>
            <a:ext cx="128240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FFFFFF"/>
                </a:solidFill>
                <a:latin typeface="Arial"/>
              </a:rPr>
              <a:t>Dispose?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29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9100" y="1587500"/>
            <a:ext cx="89768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obj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700" y="1587500"/>
            <a:ext cx="333424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ayUseUnmanagedResources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28448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4798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1700" y="3924300"/>
            <a:ext cx="119263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b="1" smtClean="0">
                <a:solidFill>
                  <a:srgbClr val="000000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2946400"/>
            <a:ext cx="1357744" cy="1042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874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874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200" y="2451100"/>
            <a:ext cx="3315010" cy="20065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App creates instance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.NET allocates memory </a:t>
            </a:r>
          </a:p>
          <a:p>
            <a:pPr>
              <a:lnSpc>
                <a:spcPts val="55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59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600" y="28448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4798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700" y="3924300"/>
            <a:ext cx="119263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b="1" smtClean="0">
                <a:solidFill>
                  <a:srgbClr val="000000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946400"/>
            <a:ext cx="1357744" cy="1042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874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874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3200" y="2451100"/>
            <a:ext cx="3315010" cy="27118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App creates instance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.NET allocates memory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App ends </a:t>
            </a:r>
          </a:p>
          <a:p>
            <a:pPr>
              <a:lnSpc>
                <a:spcPts val="55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71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451100"/>
            <a:ext cx="3315010" cy="27118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90" b="1" smtClean="0">
                <a:solidFill>
                  <a:srgbClr val="001F5F"/>
                </a:solidFill>
                <a:latin typeface="Arial"/>
              </a:rPr>
              <a:t>App creates instance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.NET allocates memory </a:t>
            </a:r>
            <a:br>
              <a:rPr lang="en-US" sz="2290" b="1" smtClean="0">
                <a:solidFill>
                  <a:srgbClr val="001F5F"/>
                </a:solidFill>
                <a:latin typeface="Arial"/>
              </a:rPr>
            </a:br>
            <a:r>
              <a:rPr lang="en-US" sz="2290" b="1" smtClean="0">
                <a:solidFill>
                  <a:srgbClr val="001F5F"/>
                </a:solidFill>
                <a:latin typeface="Arial"/>
              </a:rPr>
              <a:t>App ends </a:t>
            </a:r>
          </a:p>
          <a:p>
            <a:pPr>
              <a:lnSpc>
                <a:spcPts val="5500"/>
              </a:lnSpc>
            </a:pPr>
            <a:endParaRPr lang="en-US" sz="2290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84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600" y="28448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4798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700" y="3924300"/>
            <a:ext cx="119263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b="1" smtClean="0">
                <a:solidFill>
                  <a:srgbClr val="000000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9972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0600" y="3327400"/>
            <a:ext cx="911468" cy="974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obj1</a:t>
            </a:r>
            <a:r>
              <a:rPr lang="en-US" sz="372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4100"/>
              </a:lnSpc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2451100"/>
            <a:ext cx="3250890" cy="27104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App creates instance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.NET allocates memory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B9E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69900"/>
            <a:ext cx="12743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GC 101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600" y="28448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4798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700" y="3924300"/>
            <a:ext cx="119263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684" b="1" smtClean="0">
                <a:solidFill>
                  <a:srgbClr val="000000"/>
                </a:solidFill>
                <a:latin typeface="Arial"/>
              </a:rPr>
              <a:t>{...} pointer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9972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0600" y="3327400"/>
            <a:ext cx="911468" cy="974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obj1</a:t>
            </a:r>
            <a:r>
              <a:rPr lang="en-US" sz="3726" smtClean="0">
                <a:solidFill>
                  <a:srgbClr val="000000"/>
                </a:solidFill>
                <a:latin typeface="Arial"/>
              </a:rPr>
              <a:t>L </a:t>
            </a:r>
          </a:p>
          <a:p>
            <a:pPr>
              <a:lnSpc>
                <a:spcPts val="4100"/>
              </a:lnSpc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2451100"/>
            <a:ext cx="3250890" cy="27104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App creates instance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.NET allocates memory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GC runs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200" y="4826000"/>
            <a:ext cx="3526606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Deallocates dead objects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1527</Words>
  <Application>Microsoft Office PowerPoint</Application>
  <PresentationFormat>Custom</PresentationFormat>
  <Paragraphs>539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TUNG NGUYEN THANH</dc:creator>
  <cp:lastModifiedBy>TUNG NGUYEN THANH</cp:lastModifiedBy>
  <cp:revision>1</cp:revision>
  <dcterms:created xsi:type="dcterms:W3CDTF">2014-08-28T11:21:37Z</dcterms:created>
  <dcterms:modified xsi:type="dcterms:W3CDTF">2014-08-28T11:25:00Z</dcterms:modified>
</cp:coreProperties>
</file>