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A56D-8B1E-452B-9943-B7DC24AF0210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21DC-357C-4B1E-B342-86AFAA2FA6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EE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0700" y="1930400"/>
            <a:ext cx="6949788" cy="891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054" b="1" smtClean="0">
                <a:solidFill>
                  <a:srgbClr val="000000"/>
                </a:solidFill>
                <a:latin typeface="Arial"/>
              </a:rPr>
              <a:t>What Happens If You Don't Dispose? </a:t>
            </a:r>
          </a:p>
          <a:p>
            <a:pPr>
              <a:lnSpc>
                <a:spcPts val="37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64200" y="3505200"/>
            <a:ext cx="163666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Elton Stoneman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4600" y="3771900"/>
            <a:ext cx="3569888" cy="7907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geekswithblogs.net/eltonstoneman </a:t>
            </a:r>
            <a:br>
              <a:rPr lang="en-US" sz="1720" smtClean="0">
                <a:solidFill>
                  <a:srgbClr val="000000"/>
                </a:solidFill>
                <a:latin typeface="Arial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</a:rPr>
              <a:t>	@EltonStoneman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A9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5900" y="469900"/>
            <a:ext cx="648600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Finding Problems at Run-Time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80000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19685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387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280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32258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3657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407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68500" y="4356100"/>
            <a:ext cx="490519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0900" y="4546600"/>
            <a:ext cx="45044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5700" y="4902200"/>
            <a:ext cx="1035540" cy="370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647700" algn="l"/>
              </a:tabLst>
              <a:defRPr/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0 </a:t>
            </a:r>
            <a:r>
              <a:rPr lang="en-US" sz="1526" smtClean="0">
                <a:solidFill>
                  <a:srgbClr val="BEBEBE"/>
                </a:solidFill>
                <a:latin typeface="Arial"/>
              </a:rPr>
              <a:t>	392 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647700" algn="l"/>
              </a:tabLst>
              <a:defRPr/>
            </a:pPr>
            <a:endParaRPr lang="en-US" sz="1150">
              <a:solidFill>
                <a:srgbClr val="BEBEBE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9300" y="5118100"/>
            <a:ext cx="517770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Startup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68700" y="1638300"/>
            <a:ext cx="4382610" cy="503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1971585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7465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74000 	74000 </a:t>
            </a:r>
            <a:br>
              <a:rPr lang="en-US" sz="1526" smtClean="0">
                <a:solidFill>
                  <a:srgbClr val="BEBEBE"/>
                </a:solidFill>
                <a:latin typeface="Arial"/>
              </a:rPr>
            </a:br>
            <a:r>
              <a:rPr lang="en-US" sz="1526" smtClean="0">
                <a:solidFill>
                  <a:srgbClr val="BEBEBE"/>
                </a:solidFill>
                <a:latin typeface="Arial"/>
              </a:rPr>
              <a:t>71000 </a:t>
            </a:r>
          </a:p>
          <a:p>
            <a:pPr marL="0" marR="0" lvl="0" indent="1971585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7465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8300" y="2095500"/>
            <a:ext cx="242053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63000 	63000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11600" y="43815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33800" y="5118100"/>
            <a:ext cx="4225516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First Run 	Multiple Runs 	GC.Collect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7000" y="5829300"/>
            <a:ext cx="134331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4400" y="5930900"/>
            <a:ext cx="2032608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- domain-driven app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7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4639668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Goal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Walkthrough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200" y="2019300"/>
            <a:ext cx="5196935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Identify potential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Check for issues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2387600"/>
            <a:ext cx="5245026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design-time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using static code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2755900"/>
            <a:ext cx="5403723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issues from not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analysis &amp; manual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200" y="3124200"/>
            <a:ext cx="3866443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disposing </a:t>
            </a:r>
            <a:r>
              <a:rPr lang="en-US" sz="2242" b="1" smtClean="0">
                <a:solidFill>
                  <a:srgbClr val="000000"/>
                </a:solidFill>
                <a:latin typeface="Arial"/>
              </a:rPr>
              <a:t>	checks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81300" algn="l"/>
              </a:tabLst>
              <a:defRPr/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1422400"/>
            <a:ext cx="2067874" cy="1748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Walkthrough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Fix issues and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check </a:t>
            </a:r>
          </a:p>
          <a:p>
            <a:pPr>
              <a:lnSpc>
                <a:spcPts val="35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00" y="2743200"/>
            <a:ext cx="2483052" cy="10529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performance with </a:t>
            </a:r>
            <a:br>
              <a:rPr lang="en-US" sz="2242" b="1" smtClean="0">
                <a:solidFill>
                  <a:srgbClr val="000000"/>
                </a:solidFill>
                <a:latin typeface="Arial"/>
              </a:rPr>
            </a:br>
            <a:r>
              <a:rPr lang="en-US" sz="2242" b="1" smtClean="0">
                <a:solidFill>
                  <a:srgbClr val="000000"/>
                </a:solidFill>
                <a:latin typeface="Arial"/>
              </a:rPr>
              <a:t>profiler </a:t>
            </a:r>
          </a:p>
          <a:p>
            <a:pPr>
              <a:lnSpc>
                <a:spcPts val="2800"/>
              </a:lnSpc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3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03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10100" y="1968500"/>
            <a:ext cx="283731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EC642D"/>
                </a:solidFill>
                <a:latin typeface="Arial"/>
              </a:rPr>
              <a:t>Static code analysis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0100" y="2362200"/>
            <a:ext cx="2965555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Not enabled by default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0100" y="3048000"/>
            <a:ext cx="3186770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EC642D"/>
                </a:solidFill>
                <a:latin typeface="Arial"/>
              </a:rPr>
              <a:t>"Recommended" rules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0100" y="3441700"/>
            <a:ext cx="304570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Do not include CA2000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10100" y="4229100"/>
            <a:ext cx="2276264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EC642D"/>
                </a:solidFill>
                <a:latin typeface="Arial"/>
              </a:rPr>
              <a:t>Correctly set up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0100" y="4597400"/>
            <a:ext cx="3430426" cy="11234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242" smtClean="0">
                <a:solidFill>
                  <a:srgbClr val="EC642D"/>
                </a:solidFill>
                <a:latin typeface="Arial"/>
              </a:rPr>
              <a:t>Find and fix issues quickly </a:t>
            </a:r>
            <a:br>
              <a:rPr lang="en-US" sz="2242" smtClean="0">
                <a:solidFill>
                  <a:srgbClr val="EC642D"/>
                </a:solidFill>
                <a:latin typeface="Arial"/>
              </a:rPr>
            </a:br>
            <a:r>
              <a:rPr lang="en-US" sz="2242" smtClean="0">
                <a:solidFill>
                  <a:srgbClr val="EC642D"/>
                </a:solidFill>
                <a:latin typeface="Arial"/>
              </a:rPr>
              <a:t>But not all issues </a:t>
            </a:r>
          </a:p>
          <a:p>
            <a:pPr>
              <a:lnSpc>
                <a:spcPts val="3000"/>
              </a:lnSpc>
            </a:pPr>
            <a:endParaRPr lang="en-US" sz="2242">
              <a:solidFill>
                <a:srgbClr val="EC642D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1A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60500"/>
            <a:ext cx="448840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void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CreateFeedResults(...)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900" y="17399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58900" y="2006600"/>
            <a:ext cx="23083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sqlConnection </a:t>
            </a:r>
          </a:p>
          <a:p>
            <a:pPr>
              <a:lnSpc>
                <a:spcPts val="21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273300"/>
            <a:ext cx="2821285" cy="8356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sqlConnection.Open(); </a:t>
            </a:r>
            <a:r>
              <a:rPr lang="en-US" sz="1810" smtClean="0">
                <a:solidFill>
                  <a:srgbClr val="0000FF"/>
                </a:solidFill>
                <a:latin typeface="Consolas"/>
              </a:rPr>
              <a:t/>
            </a:r>
            <a:br>
              <a:rPr lang="en-US" sz="1810" smtClean="0">
                <a:solidFill>
                  <a:srgbClr val="0000FF"/>
                </a:solidFill>
                <a:latin typeface="Consolas"/>
              </a:rPr>
            </a:br>
            <a:r>
              <a:rPr lang="en-US" sz="181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command </a:t>
            </a:r>
          </a:p>
          <a:p>
            <a:pPr>
              <a:lnSpc>
                <a:spcPts val="2200"/>
              </a:lnSpc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00" y="2844800"/>
            <a:ext cx="5129609" cy="5129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command.CommandType =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CommandType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.Text; </a:t>
            </a:r>
          </a:p>
          <a:p>
            <a:pPr>
              <a:lnSpc>
                <a:spcPts val="2000"/>
              </a:lnSpc>
            </a:pP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900" y="3098800"/>
            <a:ext cx="4223592" cy="10772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499872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08000" algn="l"/>
              </a:tabLst>
              <a:defRPr/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command.CommandText = </a:t>
            </a:r>
            <a:r>
              <a:rPr lang="en-US" sz="1810" smtClean="0">
                <a:solidFill>
                  <a:srgbClr val="A21414"/>
                </a:solidFill>
                <a:latin typeface="Consolas"/>
              </a:rPr>
              <a:t>"..."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,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	command.ExecuteNonQuery(); </a:t>
            </a:r>
            <a:br>
              <a:rPr lang="en-US" sz="1810" smtClean="0">
                <a:solidFill>
                  <a:srgbClr val="000000"/>
                </a:solidFill>
                <a:latin typeface="Consolas"/>
              </a:rPr>
            </a:b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marR="0" lvl="0" indent="499872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08000" algn="l"/>
              </a:tabLst>
              <a:defRPr/>
            </a:pP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9500" y="5041900"/>
            <a:ext cx="1883529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914" smtClean="0">
                <a:solidFill>
                  <a:srgbClr val="EC642D"/>
                </a:solidFill>
                <a:latin typeface="Arial"/>
              </a:rPr>
              <a:t>CA2000 warning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51500" y="3136900"/>
            <a:ext cx="3669274" cy="30437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200"/>
              </a:lnSpc>
            </a:pPr>
            <a:r>
              <a:rPr lang="en-US" smtClean="0">
                <a:sym typeface="Wingdings 2"/>
              </a:rPr>
              <a:t></a:t>
            </a:r>
            <a:r>
              <a:rPr lang="en-US" sz="9931" smtClean="0">
                <a:solidFill>
                  <a:srgbClr val="96C641"/>
                </a:solidFill>
                <a:latin typeface="Wingdings 2"/>
                <a:sym typeface="Wingdings 2"/>
              </a:rPr>
              <a:t>  </a:t>
            </a:r>
          </a:p>
          <a:p>
            <a:pPr>
              <a:lnSpc>
                <a:spcPts val="12200"/>
              </a:lnSpc>
            </a:pPr>
            <a:endParaRPr lang="en-US" sz="9931">
              <a:solidFill>
                <a:srgbClr val="96C641"/>
              </a:solidFill>
              <a:latin typeface="Wingdings 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38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8300" y="17018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4400" y="16764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20320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2514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29972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34671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3949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11600" y="42926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900" y="4470400"/>
            <a:ext cx="450444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100" y="4686300"/>
            <a:ext cx="381515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392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5700" y="4914900"/>
            <a:ext cx="12022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19300" y="5105400"/>
            <a:ext cx="464871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Startup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5105400"/>
            <a:ext cx="58509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First Run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105400"/>
            <a:ext cx="87363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Multiple Runs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8200" y="5105400"/>
            <a:ext cx="69730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GC.Collect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7000" y="5816600"/>
            <a:ext cx="128240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5A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620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2: Finding Problems at Design-Time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20320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514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29972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34671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3949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44323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70100" y="4660900"/>
            <a:ext cx="381515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392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55700" y="4902200"/>
            <a:ext cx="1330492" cy="370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39800" algn="l"/>
              </a:tabLst>
              <a:defRPr/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0 </a:t>
            </a:r>
            <a:r>
              <a:rPr lang="en-US" sz="1526" smtClean="0">
                <a:solidFill>
                  <a:srgbClr val="BEBEBE"/>
                </a:solidFill>
                <a:latin typeface="Arial"/>
              </a:rPr>
              <a:t>	394 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39800" algn="l"/>
              </a:tabLst>
              <a:defRPr/>
            </a:pPr>
            <a:endParaRPr lang="en-US" sz="1150">
              <a:solidFill>
                <a:srgbClr val="BEBEBE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5118100"/>
            <a:ext cx="517770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Startup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8300" y="1714500"/>
            <a:ext cx="242053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63000 	63000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0132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7300" y="4508500"/>
            <a:ext cx="4062009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01800" algn="l"/>
                <a:tab pos="34290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11000 	12600 	12600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01800" algn="l"/>
                <a:tab pos="34290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5118100"/>
            <a:ext cx="4225516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First Run 	Multiple Runs 	GC.Collect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7000" y="5816600"/>
            <a:ext cx="128240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2500" y="5829300"/>
            <a:ext cx="2165657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best practice version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81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#6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5796459" cy="21680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"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Enable Code Analysis with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CA2000 enabled - but don</a:t>
            </a: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’t </a:t>
            </a:r>
            <a:b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rely on it </a:t>
            </a:r>
          </a:p>
          <a:p>
            <a:pPr indent="457"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97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#6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73800" y="88900"/>
            <a:ext cx="679673" cy="25744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12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09004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13700" y="5842000"/>
            <a:ext cx="982641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4500" y="6032500"/>
            <a:ext cx="291747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B1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8100" y="469900"/>
            <a:ext cx="425597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Discovering IDisposables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298700"/>
            <a:ext cx="1635832" cy="41902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0"/>
              </a:lnSpc>
            </a:pPr>
            <a:r>
              <a:rPr lang="en-US" sz="16006" smtClean="0">
                <a:solidFill>
                  <a:srgbClr val="001F5F"/>
                </a:solidFill>
                <a:latin typeface="Arial"/>
              </a:rPr>
              <a:t>L </a:t>
            </a:r>
          </a:p>
          <a:p>
            <a:pPr>
              <a:lnSpc>
                <a:spcPts val="18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10100" y="2019300"/>
            <a:ext cx="3125856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Check class hierarchy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0100" y="2374900"/>
            <a:ext cx="2019784" cy="1158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242" smtClean="0">
                <a:solidFill>
                  <a:srgbClr val="001F5F"/>
                </a:solidFill>
                <a:latin typeface="Arial"/>
              </a:rPr>
              <a:t>Go to definition </a:t>
            </a:r>
            <a:br>
              <a:rPr lang="en-US" sz="2242" smtClean="0">
                <a:solidFill>
                  <a:srgbClr val="001F5F"/>
                </a:solidFill>
                <a:latin typeface="Arial"/>
              </a:rPr>
            </a:br>
            <a:r>
              <a:rPr lang="en-US" sz="2242" smtClean="0">
                <a:solidFill>
                  <a:srgbClr val="001F5F"/>
                </a:solidFill>
                <a:latin typeface="Arial"/>
              </a:rPr>
              <a:t>Code map </a:t>
            </a:r>
          </a:p>
          <a:p>
            <a:pPr>
              <a:lnSpc>
                <a:spcPts val="3100"/>
              </a:lnSpc>
            </a:pPr>
            <a:endParaRPr lang="en-US" sz="2242">
              <a:solidFill>
                <a:srgbClr val="001F5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0100" y="3467100"/>
            <a:ext cx="2201500" cy="115871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Trial-and-error </a:t>
            </a:r>
            <a:r>
              <a:rPr lang="en-US" sz="2242" smtClean="0">
                <a:solidFill>
                  <a:srgbClr val="001F5F"/>
                </a:solidFill>
                <a:latin typeface="Arial"/>
              </a:rPr>
              <a:t/>
            </a:r>
            <a:br>
              <a:rPr lang="en-US" sz="2242" smtClean="0">
                <a:solidFill>
                  <a:srgbClr val="001F5F"/>
                </a:solidFill>
                <a:latin typeface="Arial"/>
              </a:rPr>
            </a:br>
            <a:r>
              <a:rPr lang="en-US" sz="2242" smtClean="0">
                <a:solidFill>
                  <a:srgbClr val="001F5F"/>
                </a:solidFill>
                <a:latin typeface="Arial"/>
              </a:rPr>
              <a:t>Try </a:t>
            </a:r>
            <a:r>
              <a:rPr lang="en-US" sz="2242" i="1" smtClean="0">
                <a:solidFill>
                  <a:srgbClr val="001F5F"/>
                </a:solidFill>
                <a:latin typeface="Arial"/>
              </a:rPr>
              <a:t>using{} </a:t>
            </a:r>
            <a:r>
              <a:rPr lang="en-US" sz="2242" smtClean="0">
                <a:solidFill>
                  <a:srgbClr val="001F5F"/>
                </a:solidFill>
                <a:latin typeface="Arial"/>
              </a:rPr>
              <a:t>block </a:t>
            </a:r>
          </a:p>
          <a:p>
            <a:pPr>
              <a:lnSpc>
                <a:spcPts val="3100"/>
              </a:lnSpc>
            </a:pPr>
            <a:endParaRPr lang="en-US" sz="2242" i="1">
              <a:solidFill>
                <a:srgbClr val="001F5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0100" y="4673600"/>
            <a:ext cx="1651093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1F5F"/>
                </a:solidFill>
                <a:latin typeface="Arial"/>
              </a:rPr>
              <a:t>Intellisense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10100" y="5067300"/>
            <a:ext cx="2516715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smtClean="0">
                <a:solidFill>
                  <a:srgbClr val="001F5F"/>
                </a:solidFill>
                <a:latin typeface="Arial"/>
              </a:rPr>
              <a:t>Look for </a:t>
            </a:r>
            <a:r>
              <a:rPr lang="en-US" sz="2242" i="1" smtClean="0">
                <a:solidFill>
                  <a:srgbClr val="001F5F"/>
                </a:solidFill>
                <a:latin typeface="Arial"/>
              </a:rPr>
              <a:t>.Dispose() </a:t>
            </a:r>
          </a:p>
          <a:p>
            <a:pPr>
              <a:lnSpc>
                <a:spcPts val="2700"/>
              </a:lnSpc>
            </a:pPr>
            <a:endParaRPr lang="en-US" sz="2242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FF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1800" y="469900"/>
            <a:ext cx="606627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What Happens If You Don't Dispose?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3300" y="2857500"/>
            <a:ext cx="1041952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b="1" smtClean="0">
                <a:solidFill>
                  <a:srgbClr val="FFFFFF"/>
                </a:solidFill>
                <a:latin typeface="Arial"/>
              </a:rPr>
              <a:t>Finding</a:t>
            </a:r>
            <a:endParaRPr lang="en-US" sz="2242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6000" y="2819400"/>
            <a:ext cx="1987724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IDisposabl  and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1600" y="2806700"/>
            <a:ext cx="2340384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b="1" smtClean="0">
                <a:solidFill>
                  <a:srgbClr val="FFFFFF"/>
                </a:solidFill>
                <a:latin typeface="Arial"/>
              </a:rPr>
              <a:t>Fixin</a:t>
            </a:r>
            <a:r>
              <a:rPr lang="en-US" sz="2242" smtClean="0">
                <a:solidFill>
                  <a:srgbClr val="FFFFFF"/>
                </a:solidFill>
                <a:latin typeface="Arial"/>
              </a:rPr>
              <a:t>  IDisposable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00" y="3225800"/>
            <a:ext cx="2324354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IDisposabl  issues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3187700"/>
            <a:ext cx="1697581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b="1" smtClean="0">
                <a:solidFill>
                  <a:srgbClr val="FFFFFF"/>
                </a:solidFill>
                <a:latin typeface="Arial"/>
              </a:rPr>
              <a:t>omai  driven</a:t>
            </a:r>
            <a:endParaRPr lang="en-US" sz="2242" b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4400" y="3175000"/>
            <a:ext cx="817531" cy="3450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242" smtClean="0">
                <a:solidFill>
                  <a:srgbClr val="FFFFFF"/>
                </a:solidFill>
                <a:latin typeface="Arial"/>
              </a:rPr>
              <a:t>issues</a:t>
            </a:r>
            <a:endParaRPr lang="en-US" sz="2242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2100" y="3568700"/>
            <a:ext cx="100989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FFFFFF"/>
                </a:solidFill>
                <a:latin typeface="Arial"/>
              </a:rPr>
              <a:t>design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190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58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CF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5543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Making IDisposable Discoverable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485900"/>
            <a:ext cx="585097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Goal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2500" y="1485900"/>
            <a:ext cx="159646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Walkthrough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0" y="1485900"/>
            <a:ext cx="159646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Walkthrough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" y="2006600"/>
            <a:ext cx="1316066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Implement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0" y="2006600"/>
            <a:ext cx="1578958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Fix issues in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0" y="2006600"/>
            <a:ext cx="1710405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Implementing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200" y="2374900"/>
            <a:ext cx="2250616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IDisposable to aid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2500" y="2374900"/>
            <a:ext cx="1811393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domain-driven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0" y="2362200"/>
            <a:ext cx="2014975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IDisposable and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200" y="2743200"/>
            <a:ext cx="1226298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90"/>
                </a:solidFill>
                <a:latin typeface="Arial"/>
              </a:rPr>
              <a:t>discovery</a:t>
            </a:r>
            <a:endParaRPr lang="en-US" sz="2050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2743200"/>
            <a:ext cx="1796967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version of app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6500" y="2730500"/>
            <a:ext cx="1973297" cy="3154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50" b="1" smtClean="0">
                <a:solidFill>
                  <a:srgbClr val="000000"/>
                </a:solidFill>
                <a:latin typeface="Arial"/>
              </a:rPr>
              <a:t>other interfaces</a:t>
            </a:r>
            <a:endParaRPr lang="en-US" sz="205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E5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5543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Making IDisposable Discoverable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F4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5543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Making IDisposable Discoverable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80000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19685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387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280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32258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3657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407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68500" y="4356100"/>
            <a:ext cx="490519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0900" y="4546600"/>
            <a:ext cx="45044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55700" y="4914900"/>
            <a:ext cx="12343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19300" y="5118100"/>
            <a:ext cx="517770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Startup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68700" y="1638300"/>
            <a:ext cx="4382610" cy="5030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1971585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7465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74000 	74000 </a:t>
            </a:r>
            <a:br>
              <a:rPr lang="en-US" sz="1526" smtClean="0">
                <a:solidFill>
                  <a:srgbClr val="BEBEBE"/>
                </a:solidFill>
                <a:latin typeface="Arial"/>
              </a:rPr>
            </a:br>
            <a:r>
              <a:rPr lang="en-US" sz="1526" smtClean="0">
                <a:solidFill>
                  <a:srgbClr val="BEBEBE"/>
                </a:solidFill>
                <a:latin typeface="Arial"/>
              </a:rPr>
              <a:t>71000 </a:t>
            </a:r>
          </a:p>
          <a:p>
            <a:pPr marL="0" marR="0" lvl="0" indent="1971585" defTabSz="91440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37465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5118100"/>
            <a:ext cx="4225516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First Run 	Multiple Runs 	GC.Collect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7000" y="5816600"/>
            <a:ext cx="2069477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Arial"/>
              </a:rPr>
              <a:t>- domain-driven app</a:t>
            </a:r>
            <a:endParaRPr lang="en-US" sz="181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1A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4600" y="469900"/>
            <a:ext cx="695543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3: Making IDisposable Discoverable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80000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68700" y="17526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71000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1981200"/>
            <a:ext cx="450444" cy="3302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2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13200" y="22225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68000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2438400"/>
            <a:ext cx="45044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280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32258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3657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0900" y="4076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8500" y="4356100"/>
            <a:ext cx="490519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900" y="4546600"/>
            <a:ext cx="45044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9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03400" y="4648200"/>
            <a:ext cx="490519" cy="35266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6000 </a:t>
            </a:r>
          </a:p>
          <a:p>
            <a:pPr>
              <a:lnSpc>
                <a:spcPts val="13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5700" y="4914900"/>
            <a:ext cx="12022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9300" y="5118100"/>
            <a:ext cx="2356414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145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Startup 	First Run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145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9900" y="1587500"/>
            <a:ext cx="2382062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653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74000 	74000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653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8300" y="2159000"/>
            <a:ext cx="2394886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69000 	69000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780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0" y="5118100"/>
            <a:ext cx="2609689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542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Multiple Runs 	GC.Collect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542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7000" y="5829300"/>
            <a:ext cx="203260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- domain-driven app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65600" y="5943600"/>
            <a:ext cx="223939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- best-practice version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45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#7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90800"/>
            <a:ext cx="6211637" cy="27194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implement an interface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and use IDisposable fields,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extend your interface from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IDisposable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58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#7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64300" y="88900"/>
            <a:ext cx="679673" cy="25744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2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12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00" y="1447800"/>
            <a:ext cx="5129609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BookFeedRepository</a:t>
            </a:r>
            <a:r>
              <a:rPr lang="en-US" sz="181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1810" smtClean="0">
                <a:solidFill>
                  <a:srgbClr val="2B91AE"/>
                </a:solidFill>
                <a:latin typeface="Consolas"/>
              </a:rPr>
              <a:t>IBookFeedRepository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00" y="2552700"/>
            <a:ext cx="641201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8000"/>
                </a:solidFill>
                <a:latin typeface="Consolas"/>
              </a:rPr>
              <a:t>//...</a:t>
            </a:r>
            <a:endParaRPr lang="en-US" sz="181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900" y="28194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0900" y="3594100"/>
            <a:ext cx="769441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7200" y="3594100"/>
            <a:ext cx="1154162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interface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3594100"/>
            <a:ext cx="243656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IBookFeedRepository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0900" y="38608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6200" y="4152900"/>
            <a:ext cx="76944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//...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0900" y="44196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72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#8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6333465" cy="1651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implement IDisposable,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don</a:t>
            </a: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’t implement it explicitly </a:t>
            </a:r>
          </a:p>
          <a:p>
            <a:pPr>
              <a:lnSpc>
                <a:spcPts val="44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82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#8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447800"/>
            <a:ext cx="1538883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FF"/>
                </a:solidFill>
                <a:latin typeface="Consolas"/>
              </a:rPr>
              <a:t>public class</a:t>
            </a: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00" y="1447800"/>
            <a:ext cx="2436564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2B91AE"/>
                </a:solidFill>
                <a:latin typeface="Consolas"/>
              </a:rPr>
              <a:t>DifficultToDiscover</a:t>
            </a:r>
            <a:endParaRPr lang="en-US" sz="1810">
              <a:solidFill>
                <a:srgbClr val="2B91AE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900" y="1727200"/>
            <a:ext cx="128240" cy="2785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1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81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8900" y="2006600"/>
            <a:ext cx="64120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void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8900" y="22860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4200" y="2565400"/>
            <a:ext cx="76944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//...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58900" y="28321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31115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98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0900" y="3759200"/>
            <a:ext cx="169277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63600" algn="l"/>
              </a:tabLst>
              <a:defRPr/>
            </a:pPr>
            <a:r>
              <a:rPr lang="en-US" sz="1810" smtClean="0">
                <a:solidFill>
                  <a:srgbClr val="0000FF"/>
                </a:solidFill>
                <a:latin typeface="Consolas"/>
              </a:rPr>
              <a:t>public 	class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863600" algn="l"/>
              </a:tabLst>
              <a:defRPr/>
            </a:pPr>
            <a:endParaRPr lang="en-US" sz="181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900" y="40386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27400" y="4699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#8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6500" y="3759200"/>
            <a:ext cx="19236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2B91AE"/>
                </a:solidFill>
                <a:latin typeface="Consolas"/>
              </a:rPr>
              <a:t>EasyToDiscover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4500" y="0"/>
            <a:ext cx="679673" cy="28886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600"/>
              </a:lnSpc>
            </a:pPr>
            <a:r>
              <a:rPr lang="en-US" smtClean="0">
                <a:latin typeface="Segoe UI Symbol"/>
                <a:ea typeface="Segoe UI Symbol"/>
              </a:rPr>
              <a:t>✮</a:t>
            </a:r>
            <a:r>
              <a:rPr lang="en-US" sz="14014" smtClean="0">
                <a:solidFill>
                  <a:srgbClr val="FFCC00"/>
                </a:solidFill>
                <a:latin typeface="Segoe UI Symbol"/>
                <a:ea typeface="Segoe UI Symbol"/>
              </a:rPr>
              <a:t> </a:t>
            </a:r>
          </a:p>
          <a:p>
            <a:pPr>
              <a:lnSpc>
                <a:spcPts val="126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4200" y="4851400"/>
            <a:ext cx="769441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8000"/>
                </a:solidFill>
                <a:latin typeface="Consolas"/>
              </a:rPr>
              <a:t>//...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6200" y="51308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5410200"/>
            <a:ext cx="256480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81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B3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469900"/>
            <a:ext cx="16542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Summary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100" y="1409700"/>
            <a:ext cx="442428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What happens if you don't dispose?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00" y="1790700"/>
            <a:ext cx="309539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File locks &amp; event handlers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64100" y="1308100"/>
            <a:ext cx="668453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2146300"/>
            <a:ext cx="481041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Starving SQL connection pool &amp; object leaks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100" y="2641600"/>
            <a:ext cx="450123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Finding problems from not disposing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300" y="3022600"/>
            <a:ext cx="134652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Run-time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60500" y="3378200"/>
            <a:ext cx="2194960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526" smtClean="0">
                <a:solidFill>
                  <a:srgbClr val="000000"/>
                </a:solidFill>
                <a:latin typeface="Arial"/>
                <a:sym typeface="Wingdings"/>
              </a:rPr>
              <a:t>   Test team &amp; profiling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300" y="3695700"/>
            <a:ext cx="170238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810" smtClean="0">
                <a:solidFill>
                  <a:srgbClr val="000000"/>
                </a:solidFill>
                <a:latin typeface="Arial"/>
                <a:sym typeface="Wingdings"/>
              </a:rPr>
              <a:t>   Design-time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0500" y="4051300"/>
            <a:ext cx="3348674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526" smtClean="0">
                <a:solidFill>
                  <a:srgbClr val="000000"/>
                </a:solidFill>
                <a:latin typeface="Arial"/>
                <a:sym typeface="Wingdings"/>
              </a:rPr>
              <a:t>   Static analysis &amp; class knowledge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100" y="4521200"/>
            <a:ext cx="3132268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Fixing the demo solution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9200" y="2540000"/>
            <a:ext cx="668453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42100" y="3784600"/>
            <a:ext cx="1340110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90" smtClean="0">
                <a:solidFill>
                  <a:srgbClr val="FFFFFF"/>
                </a:solidFill>
                <a:latin typeface="Arial"/>
              </a:rPr>
              <a:t>Summary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08400" y="4508500"/>
            <a:ext cx="668453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03300" y="4953000"/>
            <a:ext cx="3267561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Applying the 8 best practices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13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8000" y="469900"/>
            <a:ext cx="585788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What Happens If You Don't Dispose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9500" y="22352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EC642D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6200" y="4241800"/>
            <a:ext cx="1498808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z="14014" smtClean="0">
                <a:solidFill>
                  <a:srgbClr val="62ADB8"/>
                </a:solidFill>
                <a:latin typeface="Arial"/>
              </a:rPr>
              <a:t>6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84900" y="22606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EC642D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2700" y="4216400"/>
            <a:ext cx="1498808" cy="36740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100"/>
              </a:lnSpc>
            </a:pPr>
            <a:r>
              <a:rPr lang="en-US" sz="14014" smtClean="0">
                <a:solidFill>
                  <a:srgbClr val="001F5F"/>
                </a:solidFill>
                <a:latin typeface="Arial"/>
              </a:rPr>
              <a:t>6 </a:t>
            </a:r>
          </a:p>
          <a:p>
            <a:pPr>
              <a:lnSpc>
                <a:spcPts val="16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29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1700" y="469900"/>
            <a:ext cx="512800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Diagnosing IDisposable Issues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59500" y="2159000"/>
            <a:ext cx="122950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Design time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200" y="3378200"/>
            <a:ext cx="945772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Run time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3D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1700" y="469900"/>
            <a:ext cx="5004960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Fixing the Word Counting App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5100" y="22098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EC642D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54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5900" y="469900"/>
            <a:ext cx="648600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Finding Problems at Run-Time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1200" y="1511300"/>
            <a:ext cx="721351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Goal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200" y="2019300"/>
            <a:ext cx="2388474" cy="14600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Identify potential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run-time issues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from not </a:t>
            </a:r>
          </a:p>
          <a:p>
            <a:pPr>
              <a:lnSpc>
                <a:spcPts val="2900"/>
              </a:lnSpc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3111500"/>
            <a:ext cx="1458733" cy="10881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sz="2242" b="1" smtClean="0">
                <a:solidFill>
                  <a:srgbClr val="000090"/>
                </a:solidFill>
                <a:latin typeface="Arial"/>
              </a:rPr>
              <a:t>disposing </a:t>
            </a:r>
            <a:br>
              <a:rPr lang="en-US" sz="2242" b="1" smtClean="0">
                <a:solidFill>
                  <a:srgbClr val="000090"/>
                </a:solidFill>
                <a:latin typeface="Arial"/>
              </a:rPr>
            </a:br>
            <a:r>
              <a:rPr lang="en-US" sz="2242" b="1" smtClean="0">
                <a:solidFill>
                  <a:srgbClr val="000090"/>
                </a:solidFill>
                <a:latin typeface="Arial"/>
              </a:rPr>
              <a:t>resources </a:t>
            </a:r>
          </a:p>
          <a:p>
            <a:pPr>
              <a:lnSpc>
                <a:spcPts val="2900"/>
              </a:lnSpc>
            </a:pPr>
            <a:endParaRPr lang="en-US" sz="2242" b="1">
              <a:solidFill>
                <a:srgbClr val="00009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00" y="1511300"/>
            <a:ext cx="4652492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Walkthrough 	Walkthrough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500" y="2019300"/>
            <a:ext cx="5430974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Check for defects 	Check for memory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2500" y="2387600"/>
            <a:ext cx="5033429" cy="67140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running the app 	issues profiling </a:t>
            </a:r>
          </a:p>
          <a:p>
            <a:pPr marL="0" marR="0" lvl="0" indent="0" defTabSz="91440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2794000" algn="l"/>
              </a:tabLst>
              <a:defRPr/>
            </a:pPr>
            <a:endParaRPr lang="en-US" sz="2242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00" y="2743200"/>
            <a:ext cx="1106072" cy="6668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242" b="1" smtClean="0">
                <a:solidFill>
                  <a:srgbClr val="000000"/>
                </a:solidFill>
                <a:latin typeface="Arial"/>
              </a:rPr>
              <a:t>the app </a:t>
            </a:r>
          </a:p>
          <a:p>
            <a:pPr>
              <a:lnSpc>
                <a:spcPts val="27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69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5900" y="469900"/>
            <a:ext cx="648600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Finding Problems at Run-Time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78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5900" y="469900"/>
            <a:ext cx="648600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Finding Problems at Run-Time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75100" y="2209800"/>
            <a:ext cx="1744067" cy="29783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0"/>
              </a:lnSpc>
            </a:pPr>
            <a:r>
              <a:rPr lang="en-US" sz="11338" smtClean="0">
                <a:solidFill>
                  <a:srgbClr val="EC642D"/>
                </a:solidFill>
                <a:latin typeface="Courier New"/>
              </a:rPr>
              <a:t>b </a:t>
            </a:r>
          </a:p>
          <a:p>
            <a:pPr>
              <a:lnSpc>
                <a:spcPts val="130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8A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5900" y="469900"/>
            <a:ext cx="6486006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Demo 1: Finding Problems at Run-Time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8300" y="17018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4400" y="16764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20320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2514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29972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34671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3949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11600" y="42926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900" y="4470400"/>
            <a:ext cx="450444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100" y="4686300"/>
            <a:ext cx="381515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392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5700" y="4914900"/>
            <a:ext cx="12022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19300" y="5105400"/>
            <a:ext cx="464871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Startup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5105400"/>
            <a:ext cx="58509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First Run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105400"/>
            <a:ext cx="87363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Multiple Runs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8200" y="5105400"/>
            <a:ext cx="69730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GC.Collect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7000" y="5816600"/>
            <a:ext cx="128240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Custom</PresentationFormat>
  <Paragraphs>332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TUNG NGUYEN THANH</dc:creator>
  <cp:lastModifiedBy>TUNG NGUYEN THANH</cp:lastModifiedBy>
  <cp:revision>1</cp:revision>
  <dcterms:created xsi:type="dcterms:W3CDTF">2014-08-28T11:25:17Z</dcterms:created>
  <dcterms:modified xsi:type="dcterms:W3CDTF">2014-08-28T11:26:01Z</dcterms:modified>
</cp:coreProperties>
</file>