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C44C-B8B0-49CF-94F7-6EDF18AC404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1D5-DC73-4787-8353-1FD19247E5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16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3200" y="1930400"/>
            <a:ext cx="3350276" cy="891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sz="3054" b="1" smtClean="0">
                <a:solidFill>
                  <a:srgbClr val="000000"/>
                </a:solidFill>
                <a:latin typeface="Arial"/>
              </a:rPr>
              <a:t>Course Summary </a:t>
            </a:r>
          </a:p>
          <a:p>
            <a:pPr>
              <a:lnSpc>
                <a:spcPts val="37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64200" y="3505200"/>
            <a:ext cx="163666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Elton Stoneman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4600" y="3771900"/>
            <a:ext cx="3569888" cy="7907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r>
              <a:rPr lang="en-US" sz="1720" smtClean="0">
                <a:solidFill>
                  <a:srgbClr val="000000"/>
                </a:solidFill>
                <a:latin typeface="Arial"/>
              </a:rPr>
              <a:t>geekswithblogs.net/eltonstoneman </a:t>
            </a:r>
            <a:br>
              <a:rPr lang="en-US" sz="1720" smtClean="0">
                <a:solidFill>
                  <a:srgbClr val="000000"/>
                </a:solidFill>
                <a:latin typeface="Arial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</a:rPr>
              <a:t>	@EltonStoneman 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52600" algn="l"/>
              </a:tabLst>
              <a:defRPr/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CD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#1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4855496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Dispose of IDisposable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49600"/>
            <a:ext cx="5714706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objects as soon as you can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E41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#2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4664739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If you use IDisposable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5451813" cy="1614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objects as instance fields,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implement IDisposable </a:t>
            </a:r>
          </a:p>
          <a:p>
            <a:pPr>
              <a:lnSpc>
                <a:spcPts val="4300"/>
              </a:lnSpc>
            </a:pPr>
            <a:endParaRPr lang="en-US" sz="3358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F6B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6700" y="469900"/>
            <a:ext cx="377667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MoSCoW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0C4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#3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5964774" cy="21680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Allow Dispose() to be called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multiple times and don't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throw exceptions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22C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#4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5334794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Implement IDisposable to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6051337" cy="16144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358" b="1" smtClean="0">
                <a:solidFill>
                  <a:srgbClr val="585858"/>
                </a:solidFill>
                <a:latin typeface="Arial"/>
              </a:rPr>
              <a:t>support disposing resources </a:t>
            </a:r>
            <a:br>
              <a:rPr lang="en-US" sz="3358" b="1" smtClean="0">
                <a:solidFill>
                  <a:srgbClr val="585858"/>
                </a:solidFill>
                <a:latin typeface="Arial"/>
              </a:rPr>
            </a:br>
            <a:r>
              <a:rPr lang="en-US" sz="3358" b="1" smtClean="0">
                <a:solidFill>
                  <a:srgbClr val="585858"/>
                </a:solidFill>
                <a:latin typeface="Arial"/>
              </a:rPr>
              <a:t>in a class hierarchy </a:t>
            </a:r>
          </a:p>
          <a:p>
            <a:pPr>
              <a:lnSpc>
                <a:spcPts val="4300"/>
              </a:lnSpc>
            </a:pPr>
            <a:endParaRPr lang="en-US" sz="3358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39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#5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603500"/>
            <a:ext cx="4772140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use unmanaged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36900"/>
            <a:ext cx="6168355" cy="16165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resources, declare a finalizer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which cleans them up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50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6700" y="469900"/>
            <a:ext cx="377667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MoSCoW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66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#6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5796459" cy="21680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457"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Enable Code Analysis with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CA2000 enabled - but don</a:t>
            </a: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’t </a:t>
            </a:r>
            <a:b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rely on it </a:t>
            </a:r>
          </a:p>
          <a:p>
            <a:pPr indent="457"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7CE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#7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90800"/>
            <a:ext cx="6211637" cy="27194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implement an interface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and use IDisposable fields,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extend your interface from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IDisposable </a:t>
            </a:r>
          </a:p>
          <a:p>
            <a:pPr>
              <a:lnSpc>
                <a:spcPts val="43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936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7500" y="2095500"/>
            <a:ext cx="26786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#8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8800" y="2578100"/>
            <a:ext cx="6333465" cy="16518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3430" b="1" smtClean="0">
                <a:solidFill>
                  <a:srgbClr val="585858"/>
                </a:solidFill>
                <a:latin typeface="Arial"/>
              </a:rPr>
              <a:t>If you implement IDisposable, </a:t>
            </a:r>
            <a:br>
              <a:rPr lang="en-US" sz="3430" b="1" smtClean="0">
                <a:solidFill>
                  <a:srgbClr val="585858"/>
                </a:solidFill>
                <a:latin typeface="Arial"/>
              </a:rPr>
            </a:br>
            <a:r>
              <a:rPr lang="en-US" sz="3430" b="1" smtClean="0">
                <a:solidFill>
                  <a:srgbClr val="585858"/>
                </a:solidFill>
                <a:latin typeface="Arial"/>
              </a:rPr>
              <a:t>don</a:t>
            </a:r>
            <a:r>
              <a:rPr lang="en-US" sz="3430" b="1" smtClean="0">
                <a:solidFill>
                  <a:srgbClr val="585858"/>
                </a:solidFill>
                <a:latin typeface="Arial"/>
                <a:cs typeface="Arial"/>
              </a:rPr>
              <a:t>’t implement it explicitly </a:t>
            </a:r>
          </a:p>
          <a:p>
            <a:pPr>
              <a:lnSpc>
                <a:spcPts val="4400"/>
              </a:lnSpc>
            </a:pPr>
            <a:endParaRPr lang="en-US" sz="3430" b="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4100" y="5842000"/>
            <a:ext cx="150682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3F7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A8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6700" y="469900"/>
            <a:ext cx="3776675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Best Practice MoSCoW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BB9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7600" y="469900"/>
            <a:ext cx="46535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Using IDisposable Correctly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48300" y="17018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4400" y="1676400"/>
            <a:ext cx="545021" cy="23480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526" smtClean="0">
                <a:solidFill>
                  <a:srgbClr val="BEBEBE"/>
                </a:solidFill>
                <a:latin typeface="Arial"/>
              </a:rPr>
              <a:t>63000</a:t>
            </a: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900" y="20320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2514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29972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34671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0900" y="3949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11600" y="42926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900" y="4470400"/>
            <a:ext cx="450444" cy="2853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10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70100" y="4686300"/>
            <a:ext cx="381515" cy="4199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392 </a:t>
            </a:r>
          </a:p>
          <a:p>
            <a:pPr>
              <a:lnSpc>
                <a:spcPts val="1600"/>
              </a:lnSpc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55700" y="4914900"/>
            <a:ext cx="12022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19300" y="5105400"/>
            <a:ext cx="464871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Startup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5105400"/>
            <a:ext cx="58509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First Run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5105400"/>
            <a:ext cx="87363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Multiple Runs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8200" y="5105400"/>
            <a:ext cx="697307" cy="1732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26" smtClean="0">
                <a:solidFill>
                  <a:srgbClr val="BEBEBE"/>
                </a:solidFill>
                <a:latin typeface="Arial"/>
              </a:rPr>
              <a:t>GC.Collect</a:t>
            </a: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7000" y="5816600"/>
            <a:ext cx="128240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DBD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7600" y="469900"/>
            <a:ext cx="4653518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Using IDisposable Correctly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0900" y="15494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70000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900" y="20320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60000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0900" y="25146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50000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900" y="29972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40000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900" y="34671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30000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900" y="39497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20000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0900" y="4432300"/>
            <a:ext cx="450444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10000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70100" y="4660900"/>
            <a:ext cx="381515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392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55700" y="4902200"/>
            <a:ext cx="1330492" cy="3701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39800" algn="l"/>
              </a:tabLst>
              <a:defRPr/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0 </a:t>
            </a:r>
            <a:r>
              <a:rPr lang="en-US" sz="1526" smtClean="0">
                <a:solidFill>
                  <a:srgbClr val="BEBEBE"/>
                </a:solidFill>
                <a:latin typeface="Arial"/>
              </a:rPr>
              <a:t>	394 </a:t>
            </a:r>
          </a:p>
          <a:p>
            <a:pPr marL="0" marR="0" lvl="0" indent="0" defTabSz="91440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39800" algn="l"/>
              </a:tabLst>
              <a:defRPr/>
            </a:pPr>
            <a:endParaRPr lang="en-US" sz="1150">
              <a:solidFill>
                <a:srgbClr val="BEBEBE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9300" y="5118100"/>
            <a:ext cx="517770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50" smtClean="0">
                <a:solidFill>
                  <a:srgbClr val="BEBEBE"/>
                </a:solidFill>
                <a:latin typeface="Arial"/>
              </a:rPr>
              <a:t>Startup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48300" y="1714500"/>
            <a:ext cx="242053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63000 	63000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8034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4013200"/>
            <a:ext cx="599523" cy="4648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15000 </a:t>
            </a:r>
          </a:p>
          <a:p>
            <a:pPr>
              <a:lnSpc>
                <a:spcPts val="1800"/>
              </a:lnSpc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97300" y="4508500"/>
            <a:ext cx="4062009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01800" algn="l"/>
                <a:tab pos="3429000" algn="l"/>
              </a:tabLst>
              <a:defRPr/>
            </a:pPr>
            <a:r>
              <a:rPr lang="en-US" sz="1526" smtClean="0">
                <a:solidFill>
                  <a:srgbClr val="BEBEBE"/>
                </a:solidFill>
                <a:latin typeface="Arial"/>
              </a:rPr>
              <a:t>11000 	12600 	12600 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701800" algn="l"/>
                <a:tab pos="3429000" algn="l"/>
              </a:tabLst>
              <a:defRPr/>
            </a:pPr>
            <a:endParaRPr lang="en-US" sz="15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5118100"/>
            <a:ext cx="4225516" cy="3470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r>
              <a:rPr lang="en-US" sz="1126" smtClean="0">
                <a:solidFill>
                  <a:srgbClr val="BEBEBE"/>
                </a:solidFill>
                <a:latin typeface="Arial"/>
              </a:rPr>
              <a:t>First Run 	Multiple Runs 	GC.Collect 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587500" algn="l"/>
                <a:tab pos="3454400" algn="l"/>
              </a:tabLst>
              <a:defRPr/>
            </a:pPr>
            <a:endParaRPr lang="en-US" sz="1126">
              <a:solidFill>
                <a:srgbClr val="BEBEBE"/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7000" y="5816600"/>
            <a:ext cx="128240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original app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2500" y="5829300"/>
            <a:ext cx="2165657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000000"/>
                </a:solidFill>
                <a:latin typeface="Arial"/>
              </a:rPr>
              <a:t>- best practice version</a:t>
            </a: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4100" y="5842000"/>
            <a:ext cx="1615827" cy="1801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</a:t>
            </a: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4100" y="6070600"/>
            <a:ext cx="100668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100"/>
              </a:lnSpc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EFD2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0" y="469900"/>
            <a:ext cx="1654299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Summary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6100" y="1409700"/>
            <a:ext cx="3032882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Introducing IDisposable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3300" y="1790700"/>
            <a:ext cx="2361224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810" smtClean="0">
                <a:solidFill>
                  <a:srgbClr val="000000"/>
                </a:solidFill>
                <a:latin typeface="Arial"/>
                <a:sym typeface="Wingdings"/>
              </a:rPr>
              <a:t>   Interface definition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08400" y="1308100"/>
            <a:ext cx="668453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2146300"/>
            <a:ext cx="4792979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Unmanaged resources &amp; other IDisposables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100" y="2641600"/>
            <a:ext cx="4297651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What happens when the GC runs?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300" y="2959100"/>
            <a:ext cx="2888611" cy="10023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GC what and when </a:t>
            </a:r>
            <a:b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   Where IDisposable fits in </a:t>
            </a:r>
          </a:p>
          <a:p>
            <a:pPr>
              <a:lnSpc>
                <a:spcPts val="2700"/>
              </a:lnSpc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1900" y="2540000"/>
            <a:ext cx="668453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6100" y="3886200"/>
            <a:ext cx="4913204" cy="57708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mtClean="0">
                <a:sym typeface="Wingdings"/>
              </a:rPr>
              <a:t></a:t>
            </a:r>
            <a:r>
              <a:rPr lang="en-US" sz="2014" smtClean="0">
                <a:solidFill>
                  <a:srgbClr val="000000"/>
                </a:solidFill>
                <a:latin typeface="Arial"/>
                <a:sym typeface="Wingdings"/>
              </a:rPr>
              <a:t>  What happens when you don't dispose? </a:t>
            </a:r>
          </a:p>
          <a:p>
            <a:pPr>
              <a:lnSpc>
                <a:spcPts val="2300"/>
              </a:lnSpc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300" y="4191000"/>
            <a:ext cx="3008837" cy="13486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mtClean="0">
                <a:sym typeface="Wingdings"/>
              </a:rPr>
              <a:t></a:t>
            </a: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   Functional defects </a:t>
            </a:r>
            <a:b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   Performance problems </a:t>
            </a:r>
            <a:b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</a:br>
            <a:r>
              <a:rPr lang="en-US" sz="1720" smtClean="0">
                <a:solidFill>
                  <a:srgbClr val="000000"/>
                </a:solidFill>
                <a:latin typeface="Arial"/>
                <a:sym typeface="Wingdings"/>
              </a:rPr>
              <a:t>   How to find &amp; fix problems </a:t>
            </a:r>
          </a:p>
          <a:p>
            <a:pPr>
              <a:lnSpc>
                <a:spcPts val="2700"/>
              </a:lnSpc>
            </a:pPr>
            <a:endParaRPr lang="en-US" sz="172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8600" y="3746500"/>
            <a:ext cx="668453" cy="9810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US" smtClean="0">
                <a:sym typeface="Wingdings 2"/>
              </a:rPr>
              <a:t></a:t>
            </a:r>
            <a:r>
              <a:rPr lang="en-US" sz="3610" smtClean="0">
                <a:solidFill>
                  <a:srgbClr val="96C641"/>
                </a:solidFill>
                <a:latin typeface="Wingdings 2"/>
                <a:sym typeface="Wingdings 2"/>
              </a:rPr>
              <a:t> </a:t>
            </a:r>
          </a:p>
          <a:p>
            <a:pPr>
              <a:lnSpc>
                <a:spcPts val="4100"/>
              </a:lnSpc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223000"/>
            <a:ext cx="1354538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2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4C3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59F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1282700"/>
            <a:ext cx="2609689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EC642D"/>
                </a:solidFill>
                <a:latin typeface="Arial"/>
              </a:rPr>
              <a:t>Continuous Integration</a:t>
            </a:r>
            <a:endParaRPr lang="en-US" sz="2014">
              <a:solidFill>
                <a:srgbClr val="EC64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1282700"/>
            <a:ext cx="1439497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001F5F"/>
                </a:solidFill>
                <a:latin typeface="Arial"/>
              </a:rPr>
              <a:t>Nightly Build</a:t>
            </a:r>
            <a:endParaRPr lang="en-US" sz="2014">
              <a:solidFill>
                <a:srgbClr val="001F5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500" y="3848100"/>
            <a:ext cx="17633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7000" y="3848100"/>
            <a:ext cx="17633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3100" y="5308600"/>
            <a:ext cx="1264257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EC642D"/>
                </a:solidFill>
                <a:latin typeface="Arial"/>
              </a:rPr>
              <a:t>Build &amp; Test</a:t>
            </a:r>
            <a:endParaRPr lang="en-US" sz="1874">
              <a:solidFill>
                <a:srgbClr val="EC642D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5308600"/>
            <a:ext cx="2144305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001F5F"/>
                </a:solidFill>
                <a:latin typeface="Arial"/>
              </a:rPr>
              <a:t>Build, Test &amp; Deploy</a:t>
            </a:r>
            <a:endParaRPr lang="en-US" sz="1874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6AA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1282700"/>
            <a:ext cx="2609689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EC642D"/>
                </a:solidFill>
                <a:latin typeface="Arial"/>
              </a:rPr>
              <a:t>Continuous Integration</a:t>
            </a:r>
            <a:endParaRPr lang="en-US" sz="2014">
              <a:solidFill>
                <a:srgbClr val="EC64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1282700"/>
            <a:ext cx="1439497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001F5F"/>
                </a:solidFill>
                <a:latin typeface="Arial"/>
              </a:rPr>
              <a:t>Nightly Build</a:t>
            </a:r>
            <a:endParaRPr lang="en-US" sz="2014">
              <a:solidFill>
                <a:srgbClr val="001F5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500" y="3911600"/>
            <a:ext cx="14908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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7000" y="3911600"/>
            <a:ext cx="17633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3100" y="5308600"/>
            <a:ext cx="1264257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EC642D"/>
                </a:solidFill>
                <a:latin typeface="Arial"/>
              </a:rPr>
              <a:t>Build &amp; Test</a:t>
            </a:r>
            <a:endParaRPr lang="en-US" sz="1874">
              <a:solidFill>
                <a:srgbClr val="EC642D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5308600"/>
            <a:ext cx="2144305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001F5F"/>
                </a:solidFill>
                <a:latin typeface="Arial"/>
              </a:rPr>
              <a:t>Build, Test &amp; Deploy</a:t>
            </a:r>
            <a:endParaRPr lang="en-US" sz="1874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795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1282700"/>
            <a:ext cx="2609689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EC642D"/>
                </a:solidFill>
                <a:latin typeface="Arial"/>
              </a:rPr>
              <a:t>Continuous Integration</a:t>
            </a:r>
            <a:endParaRPr lang="en-US" sz="2014">
              <a:solidFill>
                <a:srgbClr val="EC64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1282700"/>
            <a:ext cx="1439497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001F5F"/>
                </a:solidFill>
                <a:latin typeface="Arial"/>
              </a:rPr>
              <a:t>Nightly Build</a:t>
            </a:r>
            <a:endParaRPr lang="en-US" sz="2014">
              <a:solidFill>
                <a:srgbClr val="001F5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500" y="3898900"/>
            <a:ext cx="17633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07000" y="3898900"/>
            <a:ext cx="14908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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3100" y="5308600"/>
            <a:ext cx="1264257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EC642D"/>
                </a:solidFill>
                <a:latin typeface="Arial"/>
              </a:rPr>
              <a:t>Build &amp; Test</a:t>
            </a:r>
            <a:endParaRPr lang="en-US" sz="1874">
              <a:solidFill>
                <a:srgbClr val="EC642D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5308600"/>
            <a:ext cx="2144305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001F5F"/>
                </a:solidFill>
                <a:latin typeface="Arial"/>
              </a:rPr>
              <a:t>Build, Test &amp; Deploy</a:t>
            </a:r>
            <a:endParaRPr lang="en-US" sz="1874">
              <a:solidFill>
                <a:srgbClr val="001F5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89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0800" y="1282700"/>
            <a:ext cx="2609689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EC642D"/>
                </a:solidFill>
                <a:latin typeface="Arial"/>
              </a:rPr>
              <a:t>Continuous Integration</a:t>
            </a:r>
            <a:endParaRPr lang="en-US" sz="2014">
              <a:solidFill>
                <a:srgbClr val="EC64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400" y="1282700"/>
            <a:ext cx="1439497" cy="30995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14" smtClean="0">
                <a:solidFill>
                  <a:srgbClr val="001F5F"/>
                </a:solidFill>
                <a:latin typeface="Arial"/>
              </a:rPr>
              <a:t>Nightly Build</a:t>
            </a:r>
            <a:endParaRPr lang="en-US" sz="2014">
              <a:solidFill>
                <a:srgbClr val="001F5F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200" y="3416300"/>
            <a:ext cx="528991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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51400" y="3416300"/>
            <a:ext cx="528991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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1200" y="4025900"/>
            <a:ext cx="50174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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1400" y="4025900"/>
            <a:ext cx="501740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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1200" y="4635500"/>
            <a:ext cx="528991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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51400" y="4635500"/>
            <a:ext cx="528991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mtClean="0">
                <a:sym typeface="Wingdings 2"/>
              </a:rPr>
              <a:t>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43100" y="5308600"/>
            <a:ext cx="1264257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EC642D"/>
                </a:solidFill>
                <a:latin typeface="Arial"/>
              </a:rPr>
              <a:t>Build &amp; Test</a:t>
            </a:r>
            <a:endParaRPr lang="en-US" sz="1874">
              <a:solidFill>
                <a:srgbClr val="EC642D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5308600"/>
            <a:ext cx="2144305" cy="2884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74" smtClean="0">
                <a:solidFill>
                  <a:srgbClr val="001F5F"/>
                </a:solidFill>
                <a:latin typeface="Arial"/>
              </a:rPr>
              <a:t>Build, Test &amp; Deploy</a:t>
            </a:r>
            <a:endParaRPr lang="en-US" sz="1874">
              <a:solidFill>
                <a:srgbClr val="001F5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A18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94000" y="469900"/>
            <a:ext cx="3835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66" b="1" smtClean="0">
                <a:solidFill>
                  <a:srgbClr val="000000"/>
                </a:solidFill>
                <a:latin typeface="Arial"/>
              </a:rPr>
              <a:t>Why write this course?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04100" y="5842000"/>
            <a:ext cx="1657505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100" y="6032500"/>
            <a:ext cx="1006686" cy="3751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400"/>
              </a:lnSpc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eDB70.tmp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9600" y="469900"/>
            <a:ext cx="3088987" cy="779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2610" b="1" smtClean="0">
                <a:solidFill>
                  <a:srgbClr val="000000"/>
                </a:solidFill>
                <a:latin typeface="Arial"/>
              </a:rPr>
              <a:t>The Best Practices </a:t>
            </a:r>
          </a:p>
          <a:p>
            <a:pPr>
              <a:lnSpc>
                <a:spcPts val="32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5600" y="1816100"/>
            <a:ext cx="24686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FFCC00"/>
                </a:solidFill>
                <a:latin typeface="Arial"/>
              </a:rPr>
              <a:t>#1</a:t>
            </a:r>
            <a:endParaRPr lang="en-US" sz="1720">
              <a:solidFill>
                <a:srgbClr val="FFCC0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1816100"/>
            <a:ext cx="24686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FFCC00"/>
                </a:solidFill>
                <a:latin typeface="Arial"/>
              </a:rPr>
              <a:t>#2</a:t>
            </a:r>
            <a:endParaRPr lang="en-US" sz="1720">
              <a:solidFill>
                <a:srgbClr val="FFCC00"/>
              </a:solidFill>
              <a:latin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2260600"/>
            <a:ext cx="24686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FFCC00"/>
                </a:solidFill>
                <a:latin typeface="Arial"/>
              </a:rPr>
              <a:t>#6</a:t>
            </a:r>
            <a:endParaRPr lang="en-US" sz="1720">
              <a:solidFill>
                <a:srgbClr val="FFCC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2260600"/>
            <a:ext cx="246862" cy="2646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720" smtClean="0">
                <a:solidFill>
                  <a:srgbClr val="FFCC00"/>
                </a:solidFill>
                <a:latin typeface="Arial"/>
              </a:rPr>
              <a:t>#3</a:t>
            </a:r>
            <a:endParaRPr lang="en-US" sz="1720">
              <a:solidFill>
                <a:srgbClr val="FFCC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565400"/>
            <a:ext cx="307777" cy="173336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1720" smtClean="0">
                <a:solidFill>
                  <a:srgbClr val="FFCC00"/>
                </a:solidFill>
                <a:latin typeface="Arial"/>
              </a:rPr>
              <a:t>#4 </a:t>
            </a:r>
            <a:br>
              <a:rPr lang="en-US" sz="1720" smtClean="0">
                <a:solidFill>
                  <a:srgbClr val="FFCC00"/>
                </a:solidFill>
                <a:latin typeface="Arial"/>
              </a:rPr>
            </a:br>
            <a:r>
              <a:rPr lang="en-US" sz="1720" smtClean="0">
                <a:solidFill>
                  <a:srgbClr val="FFCC00"/>
                </a:solidFill>
                <a:latin typeface="Arial"/>
              </a:rPr>
              <a:t>#5 </a:t>
            </a:r>
            <a:br>
              <a:rPr lang="en-US" sz="1720" smtClean="0">
                <a:solidFill>
                  <a:srgbClr val="FFCC00"/>
                </a:solidFill>
                <a:latin typeface="Arial"/>
              </a:rPr>
            </a:br>
            <a:r>
              <a:rPr lang="en-US" sz="1720" smtClean="0">
                <a:solidFill>
                  <a:srgbClr val="FFCC00"/>
                </a:solidFill>
                <a:latin typeface="Arial"/>
              </a:rPr>
              <a:t>#7 </a:t>
            </a:r>
          </a:p>
          <a:p>
            <a:pPr>
              <a:lnSpc>
                <a:spcPts val="3500"/>
              </a:lnSpc>
            </a:pPr>
            <a:endParaRPr lang="en-US" sz="1720">
              <a:solidFill>
                <a:srgbClr val="FFCC00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4724400"/>
            <a:ext cx="30777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720" smtClean="0">
                <a:solidFill>
                  <a:srgbClr val="FFCC00"/>
                </a:solidFill>
                <a:latin typeface="Arial"/>
              </a:rPr>
              <a:t>#8 </a:t>
            </a:r>
          </a:p>
          <a:p>
            <a:pPr>
              <a:lnSpc>
                <a:spcPts val="2100"/>
              </a:lnSpc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04100" y="5842000"/>
            <a:ext cx="1657505" cy="5631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171" b="1" smtClean="0">
                <a:solidFill>
                  <a:srgbClr val="FF0000"/>
                </a:solidFill>
                <a:latin typeface="Arial"/>
              </a:rPr>
              <a:t>Do Not Place Anything </a:t>
            </a:r>
            <a:br>
              <a:rPr lang="en-US" sz="1171" b="1" smtClean="0">
                <a:solidFill>
                  <a:srgbClr val="FF0000"/>
                </a:solidFill>
                <a:latin typeface="Arial"/>
              </a:rPr>
            </a:br>
            <a:r>
              <a:rPr lang="en-US" sz="1171" b="1" smtClean="0">
                <a:solidFill>
                  <a:srgbClr val="FF0000"/>
                </a:solidFill>
                <a:latin typeface="Arial"/>
              </a:rPr>
              <a:t>in This Space </a:t>
            </a:r>
          </a:p>
          <a:p>
            <a:pPr>
              <a:lnSpc>
                <a:spcPts val="1500"/>
              </a:lnSpc>
            </a:pPr>
            <a:endParaRPr lang="en-US" sz="1171" b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04100" y="6210300"/>
            <a:ext cx="1354538" cy="4880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sz="1013" smtClean="0">
                <a:solidFill>
                  <a:srgbClr val="000000"/>
                </a:solidFill>
                <a:latin typeface="Arial"/>
              </a:rPr>
              <a:t>(Add watermark during </a:t>
            </a:r>
            <a:br>
              <a:rPr lang="en-US" sz="1013" smtClean="0">
                <a:solidFill>
                  <a:srgbClr val="000000"/>
                </a:solidFill>
                <a:latin typeface="Arial"/>
              </a:rPr>
            </a:br>
            <a:r>
              <a:rPr lang="en-US" sz="1013" smtClean="0">
                <a:solidFill>
                  <a:srgbClr val="000000"/>
                </a:solidFill>
                <a:latin typeface="Arial"/>
              </a:rPr>
              <a:t>editing) </a:t>
            </a:r>
          </a:p>
          <a:p>
            <a:pPr>
              <a:lnSpc>
                <a:spcPts val="1300"/>
              </a:lnSpc>
            </a:pPr>
            <a:endParaRPr lang="en-US" sz="10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100" y="6540500"/>
            <a:ext cx="1679947" cy="4510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956" smtClean="0">
                <a:solidFill>
                  <a:srgbClr val="000000"/>
                </a:solidFill>
                <a:latin typeface="Arial"/>
              </a:rPr>
              <a:t>Note:  Warning will not appear </a:t>
            </a:r>
            <a:br>
              <a:rPr lang="en-US" sz="956" smtClean="0">
                <a:solidFill>
                  <a:srgbClr val="000000"/>
                </a:solidFill>
                <a:latin typeface="Arial"/>
              </a:rPr>
            </a:br>
            <a:r>
              <a:rPr lang="en-US" sz="956" smtClean="0">
                <a:solidFill>
                  <a:srgbClr val="000000"/>
                </a:solidFill>
                <a:latin typeface="Arial"/>
              </a:rPr>
              <a:t>during Slide Show view. </a:t>
            </a:r>
          </a:p>
          <a:p>
            <a:pPr>
              <a:lnSpc>
                <a:spcPts val="1200"/>
              </a:lnSpc>
            </a:pPr>
            <a:endParaRPr lang="en-US" sz="956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Custom</PresentationFormat>
  <Paragraphs>196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TUNG NGUYEN THANH</dc:creator>
  <cp:lastModifiedBy>TUNG NGUYEN THANH</cp:lastModifiedBy>
  <cp:revision>1</cp:revision>
  <dcterms:created xsi:type="dcterms:W3CDTF">2014-08-28T11:26:10Z</dcterms:created>
  <dcterms:modified xsi:type="dcterms:W3CDTF">2014-08-28T11:26:27Z</dcterms:modified>
</cp:coreProperties>
</file>