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3" r:id="rId2"/>
  </p:sldMasterIdLst>
  <p:notesMasterIdLst>
    <p:notesMasterId r:id="rId41"/>
  </p:notesMasterIdLst>
  <p:handoutMasterIdLst>
    <p:handoutMasterId r:id="rId42"/>
  </p:handoutMasterIdLst>
  <p:sldIdLst>
    <p:sldId id="257" r:id="rId3"/>
    <p:sldId id="324" r:id="rId4"/>
    <p:sldId id="318" r:id="rId5"/>
    <p:sldId id="319" r:id="rId6"/>
    <p:sldId id="286" r:id="rId7"/>
    <p:sldId id="280" r:id="rId8"/>
    <p:sldId id="322" r:id="rId9"/>
    <p:sldId id="300" r:id="rId10"/>
    <p:sldId id="313" r:id="rId11"/>
    <p:sldId id="281" r:id="rId12"/>
    <p:sldId id="282" r:id="rId13"/>
    <p:sldId id="283" r:id="rId14"/>
    <p:sldId id="309" r:id="rId15"/>
    <p:sldId id="285" r:id="rId16"/>
    <p:sldId id="290" r:id="rId17"/>
    <p:sldId id="291" r:id="rId18"/>
    <p:sldId id="320" r:id="rId19"/>
    <p:sldId id="284" r:id="rId20"/>
    <p:sldId id="289" r:id="rId21"/>
    <p:sldId id="321" r:id="rId22"/>
    <p:sldId id="306" r:id="rId23"/>
    <p:sldId id="307" r:id="rId24"/>
    <p:sldId id="308" r:id="rId25"/>
    <p:sldId id="325" r:id="rId26"/>
    <p:sldId id="316" r:id="rId27"/>
    <p:sldId id="317" r:id="rId28"/>
    <p:sldId id="295" r:id="rId29"/>
    <p:sldId id="323" r:id="rId30"/>
    <p:sldId id="303" r:id="rId31"/>
    <p:sldId id="297" r:id="rId32"/>
    <p:sldId id="294" r:id="rId33"/>
    <p:sldId id="304" r:id="rId34"/>
    <p:sldId id="292" r:id="rId35"/>
    <p:sldId id="314" r:id="rId36"/>
    <p:sldId id="301" r:id="rId37"/>
    <p:sldId id="293" r:id="rId38"/>
    <p:sldId id="298" r:id="rId39"/>
    <p:sldId id="296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E1228A"/>
    <a:srgbClr val="F4B213"/>
    <a:srgbClr val="8BD641"/>
    <a:srgbClr val="2BCCEF"/>
    <a:srgbClr val="666666"/>
    <a:srgbClr val="D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1" autoAdjust="0"/>
    <p:restoredTop sz="81856" autoAdjust="0"/>
  </p:normalViewPr>
  <p:slideViewPr>
    <p:cSldViewPr>
      <p:cViewPr varScale="1">
        <p:scale>
          <a:sx n="88" d="100"/>
          <a:sy n="88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CE342-EC1B-485D-A603-910206193A5B}" type="datetimeFigureOut">
              <a:rPr lang="fr-FR" smtClean="0"/>
              <a:pPr/>
              <a:t>26/08/2014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E7A54-7617-4CD1-81B3-24123ABAE89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1279F-83A1-4FFE-B155-59942EC26291}" type="datetimeFigureOut">
              <a:rPr lang="fr-FR" smtClean="0"/>
              <a:pPr/>
              <a:t>26/08/2014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B1F69-B692-40CB-A20E-CA61172F477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min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9 min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8 min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10 min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Montrer fenêtre Modules en </a:t>
            </a:r>
            <a:r>
              <a:rPr lang="fr-FR" dirty="0" err="1" smtClean="0"/>
              <a:t>debug</a:t>
            </a:r>
            <a:r>
              <a:rPr lang="fr-FR" smtClean="0"/>
              <a:t> sous VS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 min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 min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5 min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min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4 min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Rappeler la différence entre managé et non-managé :</a:t>
            </a:r>
          </a:p>
          <a:p>
            <a:pPr>
              <a:buFontTx/>
              <a:buChar char="-"/>
            </a:pPr>
            <a:r>
              <a:rPr lang="fr-FR" dirty="0" smtClean="0"/>
              <a:t> en C, C++ classique, Delphi classique, etc., on doit libérer soi-même la mémoire avec des appels à free, Free, </a:t>
            </a:r>
            <a:r>
              <a:rPr lang="fr-FR" dirty="0" err="1" smtClean="0"/>
              <a:t>delete</a:t>
            </a:r>
            <a:r>
              <a:rPr lang="fr-FR" dirty="0" smtClean="0"/>
              <a:t>, ou autre</a:t>
            </a:r>
          </a:p>
          <a:p>
            <a:pPr>
              <a:buFontTx/>
              <a:buChar char="-"/>
            </a:pPr>
            <a:r>
              <a:rPr lang="fr-FR" dirty="0" smtClean="0"/>
              <a:t> en .NET la libération est automatique.</a:t>
            </a:r>
          </a:p>
          <a:p>
            <a:pPr>
              <a:buFontTx/>
              <a:buNone/>
            </a:pPr>
            <a:endParaRPr lang="fr-FR" dirty="0" smtClean="0"/>
          </a:p>
          <a:p>
            <a:pPr>
              <a:buFontTx/>
              <a:buNone/>
            </a:pPr>
            <a:r>
              <a:rPr lang="fr-FR" dirty="0" smtClean="0"/>
              <a:t>Rappeler que ça ne veut pas dire qu'on ne doit se soucier de rien.</a:t>
            </a:r>
            <a:br>
              <a:rPr lang="fr-FR" dirty="0" smtClean="0"/>
            </a:br>
            <a:r>
              <a:rPr lang="fr-FR" dirty="0" smtClean="0"/>
              <a:t>On est en managé, mais on peut maintenir facilement en vie </a:t>
            </a:r>
            <a:r>
              <a:rPr lang="fr-FR" dirty="0" err="1" smtClean="0"/>
              <a:t>bcp</a:t>
            </a:r>
            <a:r>
              <a:rPr lang="fr-FR" dirty="0" smtClean="0"/>
              <a:t> de mémoire. On référence aussi des ressources non-managées - connexions à des bases de données, objets graphiques, et autres objets systèmes.</a:t>
            </a:r>
          </a:p>
          <a:p>
            <a:endParaRPr lang="fr-FR" dirty="0" smtClean="0"/>
          </a:p>
          <a:p>
            <a:r>
              <a:rPr lang="fr-FR" dirty="0" smtClean="0"/>
              <a:t>Transition vers la suite en disant qu'en .NET il y a des pièges (événements, etc.) qu'on va détailler dans le reste de la session.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T5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min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8 min (</a:t>
            </a:r>
            <a:r>
              <a:rPr lang="fr-FR" dirty="0" err="1" smtClean="0"/>
              <a:t>PhotoLight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TaskManager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PerfMon</a:t>
            </a:r>
            <a:r>
              <a:rPr lang="fr-FR" baseline="0" dirty="0" smtClean="0"/>
              <a:t>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4 min</a:t>
            </a:r>
          </a:p>
          <a:p>
            <a:endParaRPr lang="fr-FR" dirty="0" smtClean="0"/>
          </a:p>
          <a:p>
            <a:r>
              <a:rPr lang="fr-FR" dirty="0" smtClean="0"/>
              <a:t>La recherche de fuites mémoire n'est pas forcément chose compliquée. Il existe différents outils pour différents cas de figure et utilisateurs</a:t>
            </a:r>
            <a:r>
              <a:rPr lang="fr-FR" baseline="0" dirty="0" smtClean="0"/>
              <a:t> 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Pour une vue haut niveau, un audit général : </a:t>
            </a:r>
            <a:r>
              <a:rPr lang="fr-FR" dirty="0" err="1" smtClean="0"/>
              <a:t>dotTrace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Pour creuser la question et analyser d'éventuels problème (mais nécessitant une connaissance plus poussée du modèle mémoire de la CLR) : .NET Memory Profiler</a:t>
            </a:r>
          </a:p>
          <a:p>
            <a:pPr>
              <a:buFontTx/>
              <a:buChar char="-"/>
            </a:pPr>
            <a:r>
              <a:rPr lang="fr-FR" dirty="0" smtClean="0"/>
              <a:t> Pour une approche exploratoire, et pour ceux habitués aux outils bas niveau (if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hands </a:t>
            </a:r>
            <a:r>
              <a:rPr lang="fr-FR" dirty="0" err="1" smtClean="0"/>
              <a:t>dirty</a:t>
            </a:r>
            <a:r>
              <a:rPr lang="fr-FR" dirty="0" smtClean="0"/>
              <a:t>) : </a:t>
            </a:r>
            <a:r>
              <a:rPr lang="fr-FR" dirty="0" err="1" smtClean="0"/>
              <a:t>windbg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B1F69-B692-40CB-A20E-CA61172F477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présentation + titre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000240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modifier le titre de la 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685998" y="3533788"/>
            <a:ext cx="7815091" cy="1752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la date / nom speaker / titre speaker / société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93658" y="280966"/>
            <a:ext cx="6850110" cy="7747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7158" y="1214423"/>
            <a:ext cx="8429684" cy="46434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4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>
              <a:buSzPct val="125000"/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2pPr>
            <a:lvl3pPr>
              <a:buSzPct val="110000"/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3pPr>
            <a:lvl4pPr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4pPr>
            <a:lvl5pPr>
              <a:buSzPct val="90000"/>
              <a:buFontTx/>
              <a:buBlip>
                <a:blip r:embed="rId2"/>
              </a:buBlip>
              <a:defRPr sz="2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Texte de niveau 2</a:t>
            </a:r>
          </a:p>
          <a:p>
            <a:pPr lvl="2"/>
            <a:r>
              <a:rPr lang="fr-FR" dirty="0" smtClean="0"/>
              <a:t>Texte de niveau 3</a:t>
            </a:r>
          </a:p>
          <a:p>
            <a:pPr lvl="3"/>
            <a:r>
              <a:rPr lang="fr-FR" dirty="0" smtClean="0"/>
              <a:t>Texte de niveau 4</a:t>
            </a:r>
          </a:p>
          <a:p>
            <a:pPr lvl="4"/>
            <a:r>
              <a:rPr lang="fr-FR" dirty="0" smtClean="0"/>
              <a:t>Texte de niveau 5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classique 2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293658" y="280966"/>
            <a:ext cx="6850110" cy="7747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>
          <a:xfrm>
            <a:off x="357188" y="1857385"/>
            <a:ext cx="4143374" cy="3000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800"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2pPr>
            <a:lvl3pPr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3pPr>
            <a:lvl4pPr>
              <a:buFontTx/>
              <a:buBlip>
                <a:blip r:embed="rId2"/>
              </a:buBlip>
              <a:defRPr sz="1800">
                <a:solidFill>
                  <a:schemeClr val="bg1"/>
                </a:solidFill>
              </a:defRPr>
            </a:lvl4pPr>
            <a:lvl5pPr>
              <a:buFontTx/>
              <a:buBlip>
                <a:blip r:embed="rId2"/>
              </a:buBlip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Espace réservé du contenu 7"/>
          <p:cNvSpPr>
            <a:spLocks noGrp="1"/>
          </p:cNvSpPr>
          <p:nvPr>
            <p:ph sz="quarter" idx="14"/>
          </p:nvPr>
        </p:nvSpPr>
        <p:spPr>
          <a:xfrm>
            <a:off x="4643438" y="1857372"/>
            <a:ext cx="4143404" cy="3000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800"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2pPr>
            <a:lvl3pPr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3pPr>
            <a:lvl4pPr>
              <a:buFontTx/>
              <a:buBlip>
                <a:blip r:embed="rId2"/>
              </a:buBlip>
              <a:defRPr sz="1800">
                <a:solidFill>
                  <a:schemeClr val="bg1"/>
                </a:solidFill>
              </a:defRPr>
            </a:lvl4pPr>
            <a:lvl5pPr>
              <a:buFontTx/>
              <a:buBlip>
                <a:blip r:embed="rId2"/>
              </a:buBlip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classique 2 blocs + titres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293658" y="280966"/>
            <a:ext cx="6850110" cy="7747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 hasCustomPrompt="1"/>
          </p:nvPr>
        </p:nvSpPr>
        <p:spPr>
          <a:xfrm>
            <a:off x="357158" y="1643050"/>
            <a:ext cx="4143374" cy="428625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du bloc</a:t>
            </a:r>
          </a:p>
        </p:txBody>
      </p:sp>
      <p:sp>
        <p:nvSpPr>
          <p:cNvPr id="12" name="Espace réservé du contenu 9"/>
          <p:cNvSpPr>
            <a:spLocks noGrp="1"/>
          </p:cNvSpPr>
          <p:nvPr>
            <p:ph sz="quarter" idx="14" hasCustomPrompt="1"/>
          </p:nvPr>
        </p:nvSpPr>
        <p:spPr>
          <a:xfrm>
            <a:off x="4643438" y="1643050"/>
            <a:ext cx="4099263" cy="428625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du bloc</a:t>
            </a:r>
          </a:p>
        </p:txBody>
      </p:sp>
      <p:sp>
        <p:nvSpPr>
          <p:cNvPr id="13" name="Espace réservé du contenu 7"/>
          <p:cNvSpPr>
            <a:spLocks noGrp="1"/>
          </p:cNvSpPr>
          <p:nvPr>
            <p:ph sz="quarter" idx="15"/>
          </p:nvPr>
        </p:nvSpPr>
        <p:spPr>
          <a:xfrm>
            <a:off x="357187" y="2214575"/>
            <a:ext cx="4167187" cy="3000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800"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2pPr>
            <a:lvl3pPr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3pPr>
            <a:lvl4pPr>
              <a:buFontTx/>
              <a:buBlip>
                <a:blip r:embed="rId2"/>
              </a:buBlip>
              <a:defRPr sz="1800">
                <a:solidFill>
                  <a:schemeClr val="bg1"/>
                </a:solidFill>
              </a:defRPr>
            </a:lvl4pPr>
            <a:lvl5pPr>
              <a:buFontTx/>
              <a:buBlip>
                <a:blip r:embed="rId2"/>
              </a:buBlip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4" name="Espace réservé du contenu 7"/>
          <p:cNvSpPr>
            <a:spLocks noGrp="1"/>
          </p:cNvSpPr>
          <p:nvPr>
            <p:ph sz="quarter" idx="16"/>
          </p:nvPr>
        </p:nvSpPr>
        <p:spPr>
          <a:xfrm>
            <a:off x="4643438" y="2214562"/>
            <a:ext cx="4096702" cy="3000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800">
                <a:solidFill>
                  <a:schemeClr val="bg1"/>
                </a:solidFill>
              </a:defRPr>
            </a:lvl1pPr>
            <a:lvl2pPr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2pPr>
            <a:lvl3pPr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3pPr>
            <a:lvl4pPr>
              <a:buFontTx/>
              <a:buBlip>
                <a:blip r:embed="rId2"/>
              </a:buBlip>
              <a:defRPr sz="1800">
                <a:solidFill>
                  <a:schemeClr val="bg1"/>
                </a:solidFill>
              </a:defRPr>
            </a:lvl4pPr>
            <a:lvl5pPr>
              <a:buFontTx/>
              <a:buBlip>
                <a:blip r:embed="rId2"/>
              </a:buBlip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293658" y="280966"/>
            <a:ext cx="6850110" cy="7747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de la diapositive (code)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7158" y="1214423"/>
            <a:ext cx="8429684" cy="46434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40000"/>
              <a:buFontTx/>
              <a:buBlip>
                <a:blip r:embed="rId2"/>
              </a:buBlip>
              <a:defRPr sz="2400" b="0"/>
            </a:lvl1pPr>
            <a:lvl2pPr>
              <a:buSzPct val="125000"/>
              <a:buFontTx/>
              <a:buBlip>
                <a:blip r:embed="rId2"/>
              </a:buBlip>
              <a:defRPr sz="2400"/>
            </a:lvl2pPr>
            <a:lvl3pPr>
              <a:buSzPct val="110000"/>
              <a:buFontTx/>
              <a:buBlip>
                <a:blip r:embed="rId2"/>
              </a:buBlip>
              <a:defRPr sz="2400"/>
            </a:lvl3pPr>
            <a:lvl4pPr>
              <a:buFontTx/>
              <a:buBlip>
                <a:blip r:embed="rId2"/>
              </a:buBlip>
              <a:defRPr sz="2400"/>
            </a:lvl4pPr>
            <a:lvl5pPr>
              <a:buSzPct val="90000"/>
              <a:buFontTx/>
              <a:buBlip>
                <a:blip r:embed="rId2"/>
              </a:buBlip>
              <a:defRPr sz="2400" baseline="0"/>
            </a:lvl5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Texte de niveau 2</a:t>
            </a:r>
          </a:p>
          <a:p>
            <a:pPr lvl="2"/>
            <a:r>
              <a:rPr lang="fr-FR" dirty="0" smtClean="0"/>
              <a:t>Texte de niveau 3</a:t>
            </a:r>
          </a:p>
          <a:p>
            <a:pPr lvl="3"/>
            <a:r>
              <a:rPr lang="fr-FR" dirty="0" smtClean="0"/>
              <a:t>Texte de niveau 4</a:t>
            </a:r>
          </a:p>
          <a:p>
            <a:pPr lvl="4"/>
            <a:r>
              <a:rPr lang="fr-FR" dirty="0" smtClean="0"/>
              <a:t>Texte de niveau 5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Par57fs02\pw_microsoft$\FY 10\Projets FY10\MS1697 - 1698 - TECHDAYS 2010\02 - CREA\10-Masque_ppt\Fondsombrev4_VID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3929058" y="6570270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288F11-D2BE-44A5-A71A-E681232AF921}" type="slidenum">
              <a:rPr lang="fr-FR" sz="1200" b="1" i="1" smtClean="0">
                <a:solidFill>
                  <a:schemeClr val="bg1"/>
                </a:solidFill>
                <a:effectLst/>
              </a:rPr>
              <a:pPr/>
              <a:t>‹#›</a:t>
            </a:fld>
            <a:endParaRPr lang="fr-FR" sz="1200" b="1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929058" y="6570270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288F11-D2BE-44A5-A71A-E681232AF921}" type="slidenum">
              <a:rPr lang="fr-FR" sz="1200" b="1" i="1" smtClean="0">
                <a:solidFill>
                  <a:schemeClr val="bg1"/>
                </a:solidFill>
                <a:effectLst/>
              </a:rPr>
              <a:pPr/>
              <a:t>‹#›</a:t>
            </a:fld>
            <a:endParaRPr lang="fr-FR" sz="1200" b="1" i="1" dirty="0">
              <a:solidFill>
                <a:schemeClr val="bg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0" r:id="rId3"/>
    <p:sldLayoutId id="2147483661" r:id="rId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929058" y="6570270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288F11-D2BE-44A5-A71A-E681232AF921}" type="slidenum">
              <a:rPr lang="fr-FR" sz="1200" b="1" i="1" smtClean="0">
                <a:solidFill>
                  <a:schemeClr val="bg1"/>
                </a:solidFill>
                <a:effectLst/>
              </a:rPr>
              <a:pPr/>
              <a:t>‹#›</a:t>
            </a:fld>
            <a:endParaRPr lang="fr-FR" sz="1200" b="1" i="1" dirty="0">
              <a:solidFill>
                <a:schemeClr val="bg1"/>
              </a:solidFill>
              <a:effectLst/>
            </a:endParaRPr>
          </a:p>
        </p:txBody>
      </p:sp>
      <p:pic>
        <p:nvPicPr>
          <p:cNvPr id="2" name="Picture 2" descr="\\Par57fs02\pw_microsoft$\FY 10\Projets FY10\MS1697 - 1698 - TECHDAYS 2010\02 - CREA\10-Masque_ppt\Fond-blancv4_VID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pic>
        <p:nvPicPr>
          <p:cNvPr id="5" name="Picture 3" descr="\\Par57fs02\pw_microsoft$\FY 10\Projets FY10\MS1697 - 1698 - TECHDAYS 2010\02 - CREA\10-Masque_ppt\ppt_logoTD_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62850" y="9525"/>
            <a:ext cx="1495425" cy="485775"/>
          </a:xfrm>
          <a:prstGeom prst="rect">
            <a:avLst/>
          </a:prstGeom>
          <a:noFill/>
        </p:spPr>
      </p:pic>
      <p:pic>
        <p:nvPicPr>
          <p:cNvPr id="6" name="Picture 4" descr="\\Par57fs02\pw_microsoft$\FY 10\Projets FY10\MS1697 - 1698 - TECHDAYS 2010\02 - CREA\10-Masque_ppt\ppt_reseaux.png"/>
          <p:cNvPicPr>
            <a:picLocks noChangeAspect="1" noChangeArrowheads="1"/>
          </p:cNvPicPr>
          <p:nvPr/>
        </p:nvPicPr>
        <p:blipFill>
          <a:blip r:embed="rId5" cstate="print"/>
          <a:srcRect b="47399"/>
          <a:stretch>
            <a:fillRect/>
          </a:stretch>
        </p:blipFill>
        <p:spPr bwMode="auto">
          <a:xfrm>
            <a:off x="6043645" y="-9089"/>
            <a:ext cx="3143250" cy="546118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3929058" y="6570270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288F11-D2BE-44A5-A71A-E681232AF921}" type="slidenum">
              <a:rPr lang="fr-FR" sz="1200" b="1" i="1" smtClean="0">
                <a:solidFill>
                  <a:schemeClr val="bg1"/>
                </a:solidFill>
                <a:effectLst/>
              </a:rPr>
              <a:pPr/>
              <a:t>‹#›</a:t>
            </a:fld>
            <a:endParaRPr lang="fr-FR" sz="1200" b="1" i="1" dirty="0">
              <a:solidFill>
                <a:schemeClr val="bg1"/>
              </a:solidFill>
              <a:effectLst/>
            </a:endParaRPr>
          </a:p>
        </p:txBody>
      </p:sp>
      <p:pic>
        <p:nvPicPr>
          <p:cNvPr id="8" name="Picture 5" descr="\\Par57fs02\pw_microsoft$\FY 10\Projets FY10\MS1697 - 1698 - TECHDAYS 2010\02 - CREA\10-Masque_ppt\ppt_logo_M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089" y="6538686"/>
            <a:ext cx="1190625" cy="304800"/>
          </a:xfrm>
          <a:prstGeom prst="rect">
            <a:avLst/>
          </a:prstGeom>
          <a:noFill/>
        </p:spPr>
      </p:pic>
      <p:pic>
        <p:nvPicPr>
          <p:cNvPr id="9" name="Picture 6" descr="\\Par57fs02\pw_microsoft$\FY 10\Projets FY10\MS1697 - 1698 - TECHDAYS 2010\02 - CREA\10-Masque_ppt\ppt_logo_BIEB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72332" y="6435746"/>
            <a:ext cx="2152650" cy="4286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harptoolbox.com/categories/profilers-debuggers" TargetMode="Externa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magazine/cc301756.aspx" TargetMode="External"/><Relationship Id="rId5" Type="http://schemas.openxmlformats.org/officeDocument/2006/relationships/hyperlink" Target="http://code.google.com/p/linqdbg/" TargetMode="External"/><Relationship Id="rId4" Type="http://schemas.openxmlformats.org/officeDocument/2006/relationships/hyperlink" Target="http://www.microsoft.com/whdc/devtools/debuggin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msdn.microsoft.com/en-us/library/ee658248.aspx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tess/archive/tags/Memory+issues/default.asp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hyperlink" Target="http://is.gd/79Qlk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eblogs.asp.net/fmarguerie" TargetMode="External"/><Relationship Id="rId2" Type="http://schemas.openxmlformats.org/officeDocument/2006/relationships/hyperlink" Target="mailto:fabrice@metasapien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hyperlink" Target="http://metasapiens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000240"/>
            <a:ext cx="7990656" cy="1470025"/>
          </a:xfrm>
        </p:spPr>
        <p:txBody>
          <a:bodyPr/>
          <a:lstStyle/>
          <a:p>
            <a:r>
              <a:rPr lang="en-US" sz="4000" b="0" dirty="0" smtClean="0"/>
              <a:t>How to detect and avoid memory and resources leaks in .NET applications</a:t>
            </a:r>
            <a:endParaRPr lang="en-US" sz="4000" b="0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611560" y="4365104"/>
            <a:ext cx="4176464" cy="155734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75000"/>
              </a:lnSpc>
              <a:spcBef>
                <a:spcPct val="20000"/>
              </a:spcBef>
            </a:pPr>
            <a:r>
              <a:rPr lang="fr-FR" sz="2800" b="1" noProof="0" dirty="0" smtClean="0">
                <a:solidFill>
                  <a:schemeClr val="bg1"/>
                </a:solidFill>
              </a:rPr>
              <a:t>Fabrice MARGUERIE</a:t>
            </a:r>
            <a:endParaRPr lang="fr-FR" sz="2800" b="1" dirty="0" smtClean="0">
              <a:solidFill>
                <a:schemeClr val="bg1"/>
              </a:solidFill>
            </a:endParaRPr>
          </a:p>
          <a:p>
            <a:pPr lvl="0">
              <a:lnSpc>
                <a:spcPct val="75000"/>
              </a:lnSpc>
              <a:spcBef>
                <a:spcPct val="20000"/>
              </a:spcBef>
            </a:pPr>
            <a:r>
              <a:rPr lang="fr-FR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Independent .NET expert</a:t>
            </a:r>
            <a:br>
              <a:rPr lang="fr-FR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fr-FR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Microsoft MVP</a:t>
            </a:r>
          </a:p>
          <a:p>
            <a:pPr lvl="0">
              <a:lnSpc>
                <a:spcPct val="75000"/>
              </a:lnSpc>
              <a:spcBef>
                <a:spcPct val="20000"/>
              </a:spcBef>
            </a:pPr>
            <a:r>
              <a:rPr lang="fr-FR" sz="2800" b="1" dirty="0" err="1" smtClean="0">
                <a:solidFill>
                  <a:schemeClr val="bg1">
                    <a:lumMod val="85000"/>
                  </a:schemeClr>
                </a:solidFill>
              </a:rPr>
              <a:t>metaSapiens</a:t>
            </a:r>
            <a:r>
              <a:rPr lang="fr-FR" sz="2800" b="1" dirty="0" smtClean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fr-FR" sz="2800" b="1" dirty="0" err="1" smtClean="0">
                <a:solidFill>
                  <a:schemeClr val="bg1">
                    <a:lumMod val="85000"/>
                  </a:schemeClr>
                </a:solidFill>
              </a:rPr>
              <a:t>Tuneo</a:t>
            </a:r>
            <a:endParaRPr lang="fr-FR" sz="28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7704" y="1142984"/>
            <a:ext cx="3668592" cy="5510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63500" h="63500"/>
          </a:sp3d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Steps in leak eradication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mtClean="0"/>
          </a:p>
          <a:p>
            <a:pPr>
              <a:buNone/>
            </a:pPr>
            <a:endParaRPr lang="en-GB" smtClean="0"/>
          </a:p>
          <a:p>
            <a:pPr>
              <a:buNone/>
            </a:pPr>
            <a:r>
              <a:rPr lang="en-GB" smtClean="0"/>
              <a:t>1.	Detect a leak</a:t>
            </a:r>
            <a:br>
              <a:rPr lang="en-GB" smtClean="0"/>
            </a:br>
            <a:endParaRPr lang="en-GB" smtClean="0"/>
          </a:p>
          <a:p>
            <a:pPr>
              <a:buNone/>
            </a:pPr>
            <a:r>
              <a:rPr lang="en-GB" smtClean="0"/>
              <a:t>2.	Find the leaking resource</a:t>
            </a:r>
            <a:br>
              <a:rPr lang="en-GB" smtClean="0"/>
            </a:br>
            <a:endParaRPr lang="en-GB" smtClean="0"/>
          </a:p>
          <a:p>
            <a:pPr>
              <a:buNone/>
            </a:pPr>
            <a:r>
              <a:rPr lang="en-GB" smtClean="0"/>
              <a:t>3.	 Decide where and when the resource should be released in the source code</a:t>
            </a:r>
          </a:p>
        </p:txBody>
      </p:sp>
      <p:pic>
        <p:nvPicPr>
          <p:cNvPr id="4" name="Picture 23" descr="Z:\Public\Vincent\V4\PICTOS PNG\Ques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4429132"/>
            <a:ext cx="3079736" cy="2309802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600" smtClean="0"/>
              <a:t>Demo</a:t>
            </a:r>
            <a:endParaRPr lang="en-GB" sz="660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the wonderful </a:t>
            </a:r>
            <a:r>
              <a:rPr lang="en-GB" dirty="0" err="1" smtClean="0">
                <a:solidFill>
                  <a:schemeClr val="bg1">
                    <a:lumMod val="85000"/>
                  </a:schemeClr>
                </a:solidFill>
              </a:rPr>
              <a:t>PhotoLight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 application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4286256"/>
            <a:ext cx="308035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40" y="2184233"/>
            <a:ext cx="2314574" cy="396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Photo…Light ?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214422"/>
            <a:ext cx="7215238" cy="515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Tools for action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Three complementary approaches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High level view, general audit : </a:t>
            </a:r>
            <a:r>
              <a:rPr lang="en-GB" dirty="0" err="1" smtClean="0"/>
              <a:t>dotTrace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More in depth: .NET Memory Profiler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For explorers and ninjas: </a:t>
            </a:r>
            <a:r>
              <a:rPr lang="en-GB" dirty="0" err="1" smtClean="0"/>
              <a:t>WinDbg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dotTrace</a:t>
            </a:r>
            <a:endParaRPr lang="fr-FR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89" y="1276350"/>
            <a:ext cx="80486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3786190"/>
            <a:ext cx="80200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dotTrace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758614"/>
            <a:ext cx="8686830" cy="2682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dotTrace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179491"/>
            <a:ext cx="7753373" cy="26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4143380"/>
            <a:ext cx="8720501" cy="214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42976" y="2071678"/>
            <a:ext cx="6500858" cy="3214710"/>
          </a:xfrm>
          <a:prstGeom prst="rect">
            <a:avLst/>
          </a:prstGeom>
          <a:solidFill>
            <a:schemeClr val="tx1">
              <a:alpha val="18000"/>
            </a:schemeClr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Identified</a:t>
            </a:r>
            <a:r>
              <a:rPr lang="fr-FR" dirty="0" smtClean="0"/>
              <a:t> issue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71472" y="5286388"/>
            <a:ext cx="28862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bg1"/>
                </a:solidFill>
              </a:rPr>
              <a:t>SystemEvents.InstalledFontsChanged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6182" y="2428868"/>
            <a:ext cx="1571636" cy="10001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MainForm</a:t>
            </a:r>
            <a:endParaRPr lang="fr-FR" dirty="0"/>
          </a:p>
        </p:txBody>
      </p:sp>
      <p:grpSp>
        <p:nvGrpSpPr>
          <p:cNvPr id="79" name="Groupe 78"/>
          <p:cNvGrpSpPr/>
          <p:nvPr/>
        </p:nvGrpSpPr>
        <p:grpSpPr>
          <a:xfrm>
            <a:off x="5214942" y="3643314"/>
            <a:ext cx="1857388" cy="1357322"/>
            <a:chOff x="5143504" y="3786190"/>
            <a:chExt cx="1857388" cy="1357322"/>
          </a:xfrm>
        </p:grpSpPr>
        <p:sp>
          <p:nvSpPr>
            <p:cNvPr id="13" name="Rectangle 12"/>
            <p:cNvSpPr/>
            <p:nvPr/>
          </p:nvSpPr>
          <p:spPr>
            <a:xfrm>
              <a:off x="5429256" y="3786190"/>
              <a:ext cx="1571636" cy="10001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86380" y="3929066"/>
              <a:ext cx="1571636" cy="10001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43504" y="4143380"/>
              <a:ext cx="1571636" cy="10001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DetailsForm</a:t>
              </a:r>
              <a:endParaRPr lang="fr-FR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2500298" y="4000504"/>
            <a:ext cx="1571636" cy="10001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OptionsForm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rot="10800000" flipV="1">
            <a:off x="1785918" y="4429132"/>
            <a:ext cx="571504" cy="28575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6" idx="1"/>
          </p:cNvCxnSpPr>
          <p:nvPr/>
        </p:nvCxnSpPr>
        <p:spPr>
          <a:xfrm rot="10800000" flipV="1">
            <a:off x="1714480" y="4500570"/>
            <a:ext cx="785818" cy="35719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803172" y="1702346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PhotoLight.exe</a:t>
            </a:r>
            <a:endParaRPr lang="fr-FR" b="1" dirty="0">
              <a:solidFill>
                <a:schemeClr val="bg1"/>
              </a:solidFill>
            </a:endParaRPr>
          </a:p>
        </p:txBody>
      </p:sp>
      <p:grpSp>
        <p:nvGrpSpPr>
          <p:cNvPr id="29" name="Groupe 28"/>
          <p:cNvGrpSpPr/>
          <p:nvPr/>
        </p:nvGrpSpPr>
        <p:grpSpPr>
          <a:xfrm>
            <a:off x="1285852" y="4643446"/>
            <a:ext cx="428628" cy="428628"/>
            <a:chOff x="1142976" y="4286256"/>
            <a:chExt cx="571504" cy="5715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Ellipse 27"/>
            <p:cNvSpPr/>
            <p:nvPr/>
          </p:nvSpPr>
          <p:spPr>
            <a:xfrm>
              <a:off x="1142976" y="4286256"/>
              <a:ext cx="571504" cy="57150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Éclair 7"/>
            <p:cNvSpPr/>
            <p:nvPr/>
          </p:nvSpPr>
          <p:spPr>
            <a:xfrm>
              <a:off x="1278037" y="4405687"/>
              <a:ext cx="285752" cy="357190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6" name="Connecteur droit avec flèche 65"/>
          <p:cNvCxnSpPr/>
          <p:nvPr/>
        </p:nvCxnSpPr>
        <p:spPr>
          <a:xfrm rot="10800000" flipV="1">
            <a:off x="3929058" y="3571876"/>
            <a:ext cx="357190" cy="28575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rot="16200000" flipH="1">
            <a:off x="4857752" y="3571876"/>
            <a:ext cx="285752" cy="28575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357158" y="1214423"/>
            <a:ext cx="8429684" cy="4643470"/>
          </a:xfrm>
        </p:spPr>
        <p:txBody>
          <a:bodyPr/>
          <a:lstStyle/>
          <a:p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.NET Memory Profiler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760" y="1438296"/>
            <a:ext cx="8907834" cy="47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.NET Memory Profiler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14422"/>
            <a:ext cx="77057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786190"/>
            <a:ext cx="84391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Who am I?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14422"/>
            <a:ext cx="4790906" cy="5238913"/>
          </a:xfrm>
        </p:spPr>
        <p:txBody>
          <a:bodyPr>
            <a:normAutofit fontScale="92500" lnSpcReduction="20000"/>
          </a:bodyPr>
          <a:lstStyle/>
          <a:p>
            <a:r>
              <a:rPr lang="en-GB" sz="2800" smtClean="0"/>
              <a:t>Independent .NET expert</a:t>
            </a:r>
          </a:p>
          <a:p>
            <a:endParaRPr lang="en-GB" sz="2800" smtClean="0"/>
          </a:p>
          <a:p>
            <a:r>
              <a:rPr lang="en-GB" sz="2800" smtClean="0"/>
              <a:t>Microsoft MVP since 2004</a:t>
            </a:r>
          </a:p>
          <a:p>
            <a:endParaRPr lang="en-GB" sz="2800" smtClean="0"/>
          </a:p>
          <a:p>
            <a:r>
              <a:rPr lang="en-GB" sz="2800" smtClean="0"/>
              <a:t>Book author: LINQ in Action</a:t>
            </a:r>
          </a:p>
          <a:p>
            <a:endParaRPr lang="en-GB" sz="2800" smtClean="0"/>
          </a:p>
          <a:p>
            <a:r>
              <a:rPr lang="en-GB" sz="2800" smtClean="0"/>
              <a:t>Entrepreneur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smtClean="0"/>
              <a:t>metaSapiens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smtClean="0"/>
              <a:t>Tuneo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smtClean="0"/>
              <a:t>Proagora.com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smtClean="0"/>
              <a:t>SharpToolbox.com</a:t>
            </a:r>
          </a:p>
          <a:p>
            <a:pPr lvl="1">
              <a:buFont typeface="Wingdings" pitchFamily="2" charset="2"/>
              <a:buChar char="§"/>
            </a:pPr>
            <a:r>
              <a:rPr lang="en-GB" sz="2800" smtClean="0"/>
              <a:t>JavaToolbox.com</a:t>
            </a:r>
          </a:p>
          <a:p>
            <a:endParaRPr lang="en-GB" sz="2800"/>
          </a:p>
        </p:txBody>
      </p:sp>
      <p:pic>
        <p:nvPicPr>
          <p:cNvPr id="4" name="Picture 4" descr="http://ecx.images-amazon.com/images/I/51N4FA2xXvL._SS500_.jpg"/>
          <p:cNvPicPr>
            <a:picLocks noChangeAspect="1" noChangeArrowheads="1"/>
          </p:cNvPicPr>
          <p:nvPr/>
        </p:nvPicPr>
        <p:blipFill>
          <a:blip r:embed="rId2" cstate="print"/>
          <a:srcRect l="10583" r="10583"/>
          <a:stretch>
            <a:fillRect/>
          </a:stretch>
        </p:blipFill>
        <p:spPr bwMode="auto">
          <a:xfrm>
            <a:off x="7092280" y="980728"/>
            <a:ext cx="1305632" cy="1656184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6876256" y="2947010"/>
            <a:ext cx="1731812" cy="344128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36000" rtlCol="0" anchor="ctr">
            <a:spAutoFit/>
          </a:bodyPr>
          <a:lstStyle/>
          <a:p>
            <a:r>
              <a:rPr lang="en-GB" sz="2000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metaSapiens</a:t>
            </a:r>
            <a:endParaRPr lang="en-GB" sz="2000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2" descr="D:\Projets\Sesame\SesameProto\Comm\Logo\Sesame Data Browser.tra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1070" y="3501008"/>
            <a:ext cx="2079402" cy="952714"/>
          </a:xfrm>
          <a:prstGeom prst="rect">
            <a:avLst/>
          </a:prstGeom>
          <a:noFill/>
        </p:spPr>
      </p:pic>
      <p:pic>
        <p:nvPicPr>
          <p:cNvPr id="8" name="Image 7" descr="MainLogo.png"/>
          <p:cNvPicPr>
            <a:picLocks noChangeAspect="1"/>
          </p:cNvPicPr>
          <p:nvPr/>
        </p:nvPicPr>
        <p:blipFill>
          <a:blip r:embed="rId4" cstate="print"/>
          <a:srcRect l="-3365" t="-17496" r="-3365" b="-17496"/>
          <a:stretch>
            <a:fillRect/>
          </a:stretch>
        </p:blipFill>
        <p:spPr>
          <a:xfrm>
            <a:off x="6924503" y="4725144"/>
            <a:ext cx="1679945" cy="40861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Image 8" descr="logo_fanp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8304" y="5373216"/>
            <a:ext cx="901661" cy="91344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14348" y="2071678"/>
            <a:ext cx="7786742" cy="3214710"/>
          </a:xfrm>
          <a:prstGeom prst="rect">
            <a:avLst/>
          </a:prstGeom>
          <a:solidFill>
            <a:schemeClr val="tx1">
              <a:alpha val="18000"/>
            </a:schemeClr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Identified issue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3803172" y="1702346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bg1"/>
                </a:solidFill>
              </a:rPr>
              <a:t>PhotoLight.exe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4744" y="2428868"/>
            <a:ext cx="1571636" cy="10001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MainForm</a:t>
            </a:r>
            <a:endParaRPr lang="en-GB"/>
          </a:p>
        </p:txBody>
      </p:sp>
      <p:grpSp>
        <p:nvGrpSpPr>
          <p:cNvPr id="3" name="Groupe 78"/>
          <p:cNvGrpSpPr/>
          <p:nvPr/>
        </p:nvGrpSpPr>
        <p:grpSpPr>
          <a:xfrm>
            <a:off x="5357818" y="3643314"/>
            <a:ext cx="1857388" cy="1357322"/>
            <a:chOff x="5143504" y="3786190"/>
            <a:chExt cx="1857388" cy="1357322"/>
          </a:xfrm>
        </p:grpSpPr>
        <p:sp>
          <p:nvSpPr>
            <p:cNvPr id="13" name="Rectangle 12"/>
            <p:cNvSpPr/>
            <p:nvPr/>
          </p:nvSpPr>
          <p:spPr>
            <a:xfrm>
              <a:off x="5429256" y="3786190"/>
              <a:ext cx="1571636" cy="10001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86380" y="3929066"/>
              <a:ext cx="1571636" cy="10001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43504" y="4143380"/>
              <a:ext cx="1571636" cy="10001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DetailsForm</a:t>
              </a:r>
              <a:endParaRPr lang="en-GB"/>
            </a:p>
          </p:txBody>
        </p:sp>
      </p:grpSp>
      <p:sp>
        <p:nvSpPr>
          <p:cNvPr id="6" name="Rectangle 5"/>
          <p:cNvSpPr/>
          <p:nvPr/>
        </p:nvSpPr>
        <p:spPr>
          <a:xfrm>
            <a:off x="2643174" y="4000504"/>
            <a:ext cx="1571636" cy="100013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2"/>
                </a:solidFill>
              </a:rPr>
              <a:t>OptionsForm</a:t>
            </a:r>
            <a:endParaRPr lang="en-GB">
              <a:solidFill>
                <a:schemeClr val="bg2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rot="10800000">
            <a:off x="4572000" y="3571876"/>
            <a:ext cx="785818" cy="92869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16200000" flipV="1">
            <a:off x="4679157" y="3607595"/>
            <a:ext cx="642942" cy="57150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8"/>
          <p:cNvGrpSpPr/>
          <p:nvPr/>
        </p:nvGrpSpPr>
        <p:grpSpPr>
          <a:xfrm>
            <a:off x="4286248" y="3143248"/>
            <a:ext cx="428628" cy="428628"/>
            <a:chOff x="1142976" y="4286256"/>
            <a:chExt cx="571504" cy="5715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Ellipse 49"/>
            <p:cNvSpPr/>
            <p:nvPr/>
          </p:nvSpPr>
          <p:spPr>
            <a:xfrm>
              <a:off x="1142976" y="4286256"/>
              <a:ext cx="571504" cy="57150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Éclair 50"/>
            <p:cNvSpPr/>
            <p:nvPr/>
          </p:nvSpPr>
          <p:spPr>
            <a:xfrm>
              <a:off x="1278037" y="4405687"/>
              <a:ext cx="285752" cy="357190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3000364" y="3429000"/>
            <a:ext cx="138384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400" smtClean="0">
                <a:solidFill>
                  <a:schemeClr val="bg1"/>
                </a:solidFill>
              </a:rPr>
              <a:t>OpacityChanged</a:t>
            </a:r>
            <a:endParaRPr lang="en-GB" sz="1400">
              <a:solidFill>
                <a:schemeClr val="bg1"/>
              </a:solidFill>
            </a:endParaRPr>
          </a:p>
        </p:txBody>
      </p:sp>
      <p:cxnSp>
        <p:nvCxnSpPr>
          <p:cNvPr id="68" name="Connecteur droit avec flèche 67"/>
          <p:cNvCxnSpPr/>
          <p:nvPr/>
        </p:nvCxnSpPr>
        <p:spPr>
          <a:xfrm rot="16200000" flipH="1">
            <a:off x="4964909" y="3607595"/>
            <a:ext cx="357190" cy="28575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357158" y="1214423"/>
            <a:ext cx="8429684" cy="4643470"/>
          </a:xfrm>
        </p:spPr>
        <p:txBody>
          <a:bodyPr/>
          <a:lstStyle/>
          <a:p>
            <a:r>
              <a:rPr lang="en-GB" smtClean="0"/>
              <a:t>Lapsed listener (missing unsubscription)</a:t>
            </a:r>
            <a:endParaRPr lang="en-GB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WinDbg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Native/managed and « graphical » debugger</a:t>
            </a:r>
          </a:p>
          <a:p>
            <a:endParaRPr lang="en-GB" dirty="0" smtClean="0"/>
          </a:p>
          <a:p>
            <a:r>
              <a:rPr lang="en-GB" dirty="0" smtClean="0"/>
              <a:t>Free</a:t>
            </a:r>
          </a:p>
          <a:p>
            <a:endParaRPr lang="en-GB" dirty="0" smtClean="0"/>
          </a:p>
          <a:p>
            <a:r>
              <a:rPr lang="en-GB" dirty="0" smtClean="0"/>
              <a:t>Lightweight installation</a:t>
            </a:r>
          </a:p>
          <a:p>
            <a:endParaRPr lang="en-GB" dirty="0" smtClean="0"/>
          </a:p>
          <a:p>
            <a:r>
              <a:rPr lang="en-GB" dirty="0" smtClean="0"/>
              <a:t>Can attach to a process or explore a memory dump</a:t>
            </a:r>
          </a:p>
          <a:p>
            <a:endParaRPr lang="en-GB" dirty="0" smtClean="0"/>
          </a:p>
          <a:p>
            <a:r>
              <a:rPr lang="en-GB" dirty="0" smtClean="0"/>
              <a:t>Ideal to dive into the internals of a process</a:t>
            </a:r>
            <a:endParaRPr lang="en-GB" dirty="0"/>
          </a:p>
        </p:txBody>
      </p:sp>
      <p:pic>
        <p:nvPicPr>
          <p:cNvPr id="4" name="Picture 17" descr="Z:\Public\Vincent\V4\PICTOS PNG\lou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4357694"/>
            <a:ext cx="2889235" cy="2166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WinDbg</a:t>
            </a:r>
            <a:r>
              <a:rPr lang="fr-FR" dirty="0" smtClean="0"/>
              <a:t> extensions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>
              <a:solidFill>
                <a:srgbClr val="FFC000"/>
              </a:solidFill>
            </a:endParaRPr>
          </a:p>
          <a:p>
            <a:r>
              <a:rPr lang="fr-FR" b="1" dirty="0" smtClean="0">
                <a:solidFill>
                  <a:srgbClr val="FFC000"/>
                </a:solidFill>
              </a:rPr>
              <a:t>Sos.dll</a:t>
            </a:r>
            <a:r>
              <a:rPr lang="fr-FR" dirty="0" smtClean="0"/>
              <a:t> for </a:t>
            </a:r>
            <a:r>
              <a:rPr lang="fr-FR" dirty="0" err="1" smtClean="0"/>
              <a:t>inspecting</a:t>
            </a:r>
            <a:r>
              <a:rPr lang="fr-FR" dirty="0" smtClean="0"/>
              <a:t> </a:t>
            </a:r>
            <a:r>
              <a:rPr lang="fr-FR" dirty="0" err="1" smtClean="0"/>
              <a:t>managed</a:t>
            </a:r>
            <a:r>
              <a:rPr lang="fr-FR" dirty="0" smtClean="0"/>
              <a:t> </a:t>
            </a:r>
            <a:r>
              <a:rPr lang="fr-FR" dirty="0" err="1" smtClean="0"/>
              <a:t>memory</a:t>
            </a:r>
            <a:endParaRPr lang="fr-FR" dirty="0" smtClean="0"/>
          </a:p>
          <a:p>
            <a:endParaRPr lang="fr-FR" dirty="0" smtClean="0"/>
          </a:p>
          <a:p>
            <a:pPr lvl="1"/>
            <a:r>
              <a:rPr lang="fr-FR" b="1" dirty="0" smtClean="0">
                <a:solidFill>
                  <a:srgbClr val="FFC000"/>
                </a:solidFill>
              </a:rPr>
              <a:t>!</a:t>
            </a:r>
            <a:r>
              <a:rPr lang="fr-FR" b="1" dirty="0" err="1" smtClean="0">
                <a:solidFill>
                  <a:srgbClr val="FFC000"/>
                </a:solidFill>
              </a:rPr>
              <a:t>DumpHeap</a:t>
            </a:r>
            <a:r>
              <a:rPr lang="fr-FR" dirty="0" smtClean="0"/>
              <a:t> for listing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heap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b="1" dirty="0" smtClean="0">
                <a:solidFill>
                  <a:srgbClr val="FFC000"/>
                </a:solidFill>
              </a:rPr>
              <a:t>!</a:t>
            </a:r>
            <a:r>
              <a:rPr lang="fr-FR" b="1" dirty="0" err="1" smtClean="0">
                <a:solidFill>
                  <a:srgbClr val="FFC000"/>
                </a:solidFill>
              </a:rPr>
              <a:t>DumpObj</a:t>
            </a:r>
            <a:r>
              <a:rPr lang="fr-FR" b="1" dirty="0" smtClean="0">
                <a:solidFill>
                  <a:srgbClr val="FFC000"/>
                </a:solidFill>
              </a:rPr>
              <a:t> </a:t>
            </a:r>
            <a:r>
              <a:rPr lang="fr-FR" dirty="0" smtClean="0"/>
              <a:t>(do)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b="1" dirty="0" smtClean="0">
                <a:solidFill>
                  <a:srgbClr val="FFC000"/>
                </a:solidFill>
              </a:rPr>
              <a:t>!</a:t>
            </a:r>
            <a:r>
              <a:rPr lang="fr-FR" b="1" dirty="0" err="1" smtClean="0">
                <a:solidFill>
                  <a:srgbClr val="FFC000"/>
                </a:solidFill>
              </a:rPr>
              <a:t>GCRoot</a:t>
            </a:r>
            <a:r>
              <a:rPr lang="fr-FR" b="1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/>
              <a:t>finds</a:t>
            </a:r>
            <a:r>
              <a:rPr lang="fr-FR" dirty="0" smtClean="0"/>
              <a:t> the </a:t>
            </a:r>
            <a:r>
              <a:rPr lang="fr-FR" dirty="0" err="1" smtClean="0"/>
              <a:t>root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for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WinDbg</a:t>
            </a:r>
            <a:endParaRPr lang="fr-FR" dirty="0"/>
          </a:p>
        </p:txBody>
      </p:sp>
      <p:pic>
        <p:nvPicPr>
          <p:cNvPr id="5" name="Content Placeholder 4" descr="windb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0034" y="1214422"/>
            <a:ext cx="8199076" cy="49292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r>
              <a:rPr lang="fr-FR" dirty="0" smtClean="0"/>
              <a:t> Explorer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60329"/>
            <a:ext cx="5832648" cy="536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Identified issue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Dynamically generated code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14348" y="2071678"/>
            <a:ext cx="7786742" cy="3214710"/>
          </a:xfrm>
          <a:prstGeom prst="rect">
            <a:avLst/>
          </a:prstGeom>
          <a:solidFill>
            <a:schemeClr val="tx1">
              <a:alpha val="18000"/>
            </a:schemeClr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143240" y="2428868"/>
            <a:ext cx="1571636" cy="10001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MainForm</a:t>
            </a:r>
            <a:endParaRPr lang="en-GB"/>
          </a:p>
        </p:txBody>
      </p:sp>
      <p:grpSp>
        <p:nvGrpSpPr>
          <p:cNvPr id="38" name="Groupe 37"/>
          <p:cNvGrpSpPr/>
          <p:nvPr/>
        </p:nvGrpSpPr>
        <p:grpSpPr>
          <a:xfrm>
            <a:off x="4786314" y="3857628"/>
            <a:ext cx="1714512" cy="1143008"/>
            <a:chOff x="4786314" y="3857628"/>
            <a:chExt cx="1714512" cy="1143008"/>
          </a:xfrm>
        </p:grpSpPr>
        <p:sp>
          <p:nvSpPr>
            <p:cNvPr id="8" name="Rectangle 7"/>
            <p:cNvSpPr/>
            <p:nvPr/>
          </p:nvSpPr>
          <p:spPr>
            <a:xfrm>
              <a:off x="4929190" y="3857628"/>
              <a:ext cx="1571636" cy="1000132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57752" y="3929066"/>
              <a:ext cx="1571636" cy="1000132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86314" y="4000504"/>
              <a:ext cx="1571636" cy="1000132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>
                  <a:solidFill>
                    <a:schemeClr val="bg1">
                      <a:lumMod val="75000"/>
                    </a:schemeClr>
                  </a:solidFill>
                </a:rPr>
                <a:t>DetailsForm</a:t>
              </a:r>
              <a:endParaRPr lang="en-GB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71670" y="4000504"/>
            <a:ext cx="1571636" cy="100013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bg1">
                    <a:lumMod val="75000"/>
                  </a:schemeClr>
                </a:solidFill>
              </a:rPr>
              <a:t>OptionsForm</a:t>
            </a:r>
            <a:endParaRPr lang="en-GB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03172" y="1702346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bg1"/>
                </a:solidFill>
              </a:rPr>
              <a:t>PhotoLight.exe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14942" y="2571744"/>
            <a:ext cx="1285884" cy="71438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Settings</a:t>
            </a:r>
            <a:br>
              <a:rPr lang="en-GB" smtClean="0"/>
            </a:br>
            <a:r>
              <a:rPr lang="en-GB" smtClean="0"/>
              <a:t>Manager</a:t>
            </a:r>
            <a:endParaRPr lang="en-GB"/>
          </a:p>
        </p:txBody>
      </p:sp>
      <p:grpSp>
        <p:nvGrpSpPr>
          <p:cNvPr id="33" name="Groupe 32"/>
          <p:cNvGrpSpPr/>
          <p:nvPr/>
        </p:nvGrpSpPr>
        <p:grpSpPr>
          <a:xfrm>
            <a:off x="7000892" y="2500306"/>
            <a:ext cx="1571636" cy="785818"/>
            <a:chOff x="7000892" y="2500306"/>
            <a:chExt cx="1571636" cy="785818"/>
          </a:xfrm>
        </p:grpSpPr>
        <p:sp>
          <p:nvSpPr>
            <p:cNvPr id="26" name="Rectangle 25"/>
            <p:cNvSpPr/>
            <p:nvPr/>
          </p:nvSpPr>
          <p:spPr>
            <a:xfrm>
              <a:off x="7143768" y="2500306"/>
              <a:ext cx="1428760" cy="5000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smtClean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72330" y="2643182"/>
              <a:ext cx="1428760" cy="5000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smtClean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00892" y="2786058"/>
              <a:ext cx="1428760" cy="5000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 smtClean="0"/>
                <a:t>XmlSerializer</a:t>
              </a:r>
              <a:r>
                <a:rPr lang="en-GB" sz="1100" dirty="0" smtClean="0"/>
                <a:t/>
              </a:r>
              <a:br>
                <a:rPr lang="en-GB" sz="1100" dirty="0" smtClean="0"/>
              </a:br>
              <a:r>
                <a:rPr lang="en-GB" sz="1100" dirty="0" smtClean="0"/>
                <a:t>assemblies</a:t>
              </a:r>
              <a:endParaRPr lang="en-GB" sz="1100" dirty="0"/>
            </a:p>
          </p:txBody>
        </p:sp>
      </p:grpSp>
      <p:cxnSp>
        <p:nvCxnSpPr>
          <p:cNvPr id="31" name="Connecteur droit avec flèche 30"/>
          <p:cNvCxnSpPr/>
          <p:nvPr/>
        </p:nvCxnSpPr>
        <p:spPr>
          <a:xfrm>
            <a:off x="4857752" y="2928934"/>
            <a:ext cx="285752" cy="158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6628072" y="2928934"/>
            <a:ext cx="285752" cy="158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7000892" y="2500306"/>
            <a:ext cx="1571636" cy="785818"/>
            <a:chOff x="7000892" y="2500306"/>
            <a:chExt cx="1571636" cy="785818"/>
          </a:xfrm>
        </p:grpSpPr>
        <p:sp>
          <p:nvSpPr>
            <p:cNvPr id="35" name="Rectangle 34"/>
            <p:cNvSpPr/>
            <p:nvPr/>
          </p:nvSpPr>
          <p:spPr>
            <a:xfrm>
              <a:off x="7143768" y="2500306"/>
              <a:ext cx="1428760" cy="5000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smtClean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72330" y="2643182"/>
              <a:ext cx="1428760" cy="5000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smtClean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00892" y="2786058"/>
              <a:ext cx="1428760" cy="5000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 smtClean="0"/>
                <a:t>XmlSerializer</a:t>
              </a:r>
              <a:r>
                <a:rPr lang="en-GB" sz="1100" dirty="0" smtClean="0"/>
                <a:t/>
              </a:r>
              <a:br>
                <a:rPr lang="en-GB" sz="1100" dirty="0" smtClean="0"/>
              </a:br>
              <a:r>
                <a:rPr lang="en-GB" sz="1100" dirty="0" smtClean="0"/>
                <a:t>assemblies</a:t>
              </a:r>
              <a:endParaRPr lang="en-GB" sz="1100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>
                <a:solidFill>
                  <a:schemeClr val="accent1"/>
                </a:solidFill>
              </a:rPr>
              <a:t>Basics</a:t>
            </a:r>
            <a:br>
              <a:rPr lang="en-GB" dirty="0" smtClean="0">
                <a:solidFill>
                  <a:schemeClr val="accent1"/>
                </a:solidFill>
              </a:rPr>
            </a:br>
            <a:endParaRPr lang="en-GB" dirty="0" smtClean="0">
              <a:solidFill>
                <a:schemeClr val="accent1"/>
              </a:solidFill>
            </a:endParaRPr>
          </a:p>
          <a:p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dirty="0" smtClean="0"/>
              <a:t>Detecting and fixing</a:t>
            </a:r>
            <a:br>
              <a:rPr lang="en-GB" dirty="0" smtClean="0"/>
            </a:b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Prevention is better than cure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mph" presetSubtype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leak causes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14422"/>
            <a:ext cx="8429684" cy="5072097"/>
          </a:xfrm>
        </p:spPr>
        <p:txBody>
          <a:bodyPr>
            <a:normAutofit/>
          </a:bodyPr>
          <a:lstStyle/>
          <a:p>
            <a:endParaRPr lang="en-GB" smtClean="0"/>
          </a:p>
          <a:p>
            <a:r>
              <a:rPr lang="en-GB" smtClean="0"/>
              <a:t>Static references</a:t>
            </a:r>
          </a:p>
          <a:p>
            <a:endParaRPr lang="en-GB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375" y="2486028"/>
            <a:ext cx="3905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Common leak causes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14422"/>
            <a:ext cx="8429684" cy="3929090"/>
          </a:xfrm>
        </p:spPr>
        <p:txBody>
          <a:bodyPr>
            <a:normAutofit/>
          </a:bodyPr>
          <a:lstStyle/>
          <a:p>
            <a:endParaRPr lang="en-GB" smtClean="0"/>
          </a:p>
          <a:p>
            <a:r>
              <a:rPr lang="en-GB" smtClean="0"/>
              <a:t>Static events</a:t>
            </a:r>
          </a:p>
          <a:p>
            <a:endParaRPr lang="en-GB" smtClean="0"/>
          </a:p>
          <a:p>
            <a:endParaRPr lang="en-GB" smtClean="0"/>
          </a:p>
          <a:p>
            <a:r>
              <a:rPr lang="en-GB" smtClean="0"/>
              <a:t>Lapsed event listeners</a:t>
            </a:r>
          </a:p>
          <a:p>
            <a:endParaRPr lang="en-GB" smtClean="0"/>
          </a:p>
          <a:p>
            <a:endParaRPr lang="en-GB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36" y="2357430"/>
            <a:ext cx="8572528" cy="31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1020" y="3643314"/>
            <a:ext cx="6741961" cy="32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3253" y="4724415"/>
            <a:ext cx="4457494" cy="113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Common leak causes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14422"/>
            <a:ext cx="8429684" cy="3929090"/>
          </a:xfrm>
        </p:spPr>
        <p:txBody>
          <a:bodyPr>
            <a:normAutofit/>
          </a:bodyPr>
          <a:lstStyle/>
          <a:p>
            <a:endParaRPr lang="en-GB" smtClean="0"/>
          </a:p>
          <a:p>
            <a:r>
              <a:rPr lang="en-GB" smtClean="0"/>
              <a:t>Dispose method not invoked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r>
              <a:rPr lang="en-GB" smtClean="0"/>
              <a:t>Incomplete Dispose method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323" y="2357429"/>
            <a:ext cx="7189355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714487"/>
            <a:ext cx="8429684" cy="4143405"/>
          </a:xfrm>
        </p:spPr>
        <p:txBody>
          <a:bodyPr/>
          <a:lstStyle/>
          <a:p>
            <a:r>
              <a:rPr lang="en-GB" smtClean="0"/>
              <a:t>Basics</a:t>
            </a:r>
            <a:br>
              <a:rPr lang="en-GB" smtClean="0"/>
            </a:br>
            <a:endParaRPr lang="en-GB" smtClean="0"/>
          </a:p>
          <a:p>
            <a:endParaRPr lang="en-GB" smtClean="0"/>
          </a:p>
          <a:p>
            <a:r>
              <a:rPr lang="en-GB" smtClean="0"/>
              <a:t>Detecting and fixing</a:t>
            </a:r>
            <a:br>
              <a:rPr lang="en-GB" smtClean="0"/>
            </a:br>
            <a:endParaRPr lang="en-GB" smtClean="0"/>
          </a:p>
          <a:p>
            <a:endParaRPr lang="en-GB" smtClean="0"/>
          </a:p>
          <a:p>
            <a:r>
              <a:rPr lang="en-GB" smtClean="0"/>
              <a:t>Prevention is better than cure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You’ll</a:t>
            </a:r>
            <a:r>
              <a:rPr lang="fr-FR" dirty="0" smtClean="0"/>
              <a:t> </a:t>
            </a:r>
            <a:r>
              <a:rPr lang="fr-FR" dirty="0" err="1" smtClean="0"/>
              <a:t>never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bored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On-the-</a:t>
            </a:r>
            <a:r>
              <a:rPr lang="fr-FR" dirty="0" err="1" smtClean="0"/>
              <a:t>fly</a:t>
            </a:r>
            <a:r>
              <a:rPr lang="fr-FR" dirty="0" smtClean="0"/>
              <a:t> code </a:t>
            </a:r>
            <a:r>
              <a:rPr lang="fr-FR" dirty="0" err="1" smtClean="0"/>
              <a:t>generation</a:t>
            </a:r>
            <a:endParaRPr lang="fr-FR" dirty="0" smtClean="0"/>
          </a:p>
          <a:p>
            <a:endParaRPr lang="fr-FR" dirty="0" smtClean="0">
              <a:solidFill>
                <a:srgbClr val="FFC000"/>
              </a:solidFill>
            </a:endParaRPr>
          </a:p>
          <a:p>
            <a:endParaRPr lang="fr-FR" dirty="0" smtClean="0"/>
          </a:p>
          <a:p>
            <a:r>
              <a:rPr lang="fr-FR" dirty="0" err="1" smtClean="0"/>
              <a:t>Technology</a:t>
            </a:r>
            <a:r>
              <a:rPr lang="fr-FR" dirty="0" smtClean="0"/>
              <a:t>-</a:t>
            </a:r>
            <a:r>
              <a:rPr lang="fr-FR" dirty="0" err="1" smtClean="0"/>
              <a:t>specific</a:t>
            </a:r>
            <a:r>
              <a:rPr lang="fr-FR" dirty="0" smtClean="0"/>
              <a:t> issues</a:t>
            </a:r>
            <a:br>
              <a:rPr lang="fr-FR" dirty="0" smtClean="0"/>
            </a:br>
            <a:r>
              <a:rPr lang="fr-FR" dirty="0" smtClean="0"/>
              <a:t>		(</a:t>
            </a:r>
            <a:r>
              <a:rPr lang="fr-FR" dirty="0" err="1" smtClean="0"/>
              <a:t>Silverlight</a:t>
            </a:r>
            <a:r>
              <a:rPr lang="fr-FR" dirty="0" smtClean="0"/>
              <a:t>, WPF, composite applications, etc.)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 is better than cure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14422"/>
            <a:ext cx="8429684" cy="5072098"/>
          </a:xfrm>
        </p:spPr>
        <p:txBody>
          <a:bodyPr>
            <a:normAutofit/>
          </a:bodyPr>
          <a:lstStyle/>
          <a:p>
            <a:r>
              <a:rPr lang="fr-FR" dirty="0" smtClean="0"/>
              <a:t>Control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ownership</a:t>
            </a:r>
            <a:endParaRPr lang="fr-FR" dirty="0" smtClean="0"/>
          </a:p>
          <a:p>
            <a:pPr lvl="1"/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 smtClean="0"/>
          </a:p>
          <a:p>
            <a:pPr lvl="1"/>
            <a:r>
              <a:rPr lang="fr-FR" dirty="0" err="1" smtClean="0"/>
              <a:t>Above</a:t>
            </a:r>
            <a:r>
              <a:rPr lang="fr-FR" dirty="0" smtClean="0"/>
              <a:t> all a good </a:t>
            </a:r>
            <a:r>
              <a:rPr lang="fr-FR" dirty="0" err="1" smtClean="0"/>
              <a:t>knowledge</a:t>
            </a:r>
            <a:r>
              <a:rPr lang="fr-FR" dirty="0" smtClean="0"/>
              <a:t> of </a:t>
            </a:r>
            <a:r>
              <a:rPr lang="fr-FR" dirty="0" err="1" smtClean="0"/>
              <a:t>your</a:t>
            </a:r>
            <a:r>
              <a:rPr lang="fr-FR" dirty="0" smtClean="0"/>
              <a:t> code</a:t>
            </a:r>
            <a:br>
              <a:rPr lang="fr-FR" dirty="0" smtClean="0"/>
            </a:br>
            <a:r>
              <a:rPr lang="fr-FR" dirty="0" smtClean="0"/>
              <a:t> </a:t>
            </a:r>
          </a:p>
          <a:p>
            <a:r>
              <a:rPr lang="en-US" dirty="0" smtClean="0"/>
              <a:t>Each += </a:t>
            </a:r>
            <a:r>
              <a:rPr lang="fr-FR" dirty="0" smtClean="0"/>
              <a:t>(or </a:t>
            </a:r>
            <a:r>
              <a:rPr lang="fr-FR" dirty="0" err="1" smtClean="0"/>
              <a:t>AddHandler</a:t>
            </a:r>
            <a:r>
              <a:rPr lang="fr-FR" dirty="0" smtClean="0"/>
              <a:t>) </a:t>
            </a:r>
            <a:r>
              <a:rPr lang="en-US" dirty="0" smtClean="0"/>
              <a:t>is a potential enemy</a:t>
            </a:r>
            <a:r>
              <a:rPr lang="fr-FR" dirty="0" smtClean="0"/>
              <a:t>!</a:t>
            </a:r>
          </a:p>
          <a:p>
            <a:pPr lvl="1"/>
            <a:r>
              <a:rPr lang="fr-FR" dirty="0" smtClean="0"/>
              <a:t>use -= !</a:t>
            </a:r>
          </a:p>
          <a:p>
            <a:pPr lvl="1"/>
            <a:r>
              <a:rPr lang="fr-FR" i="1" dirty="0" err="1" smtClean="0"/>
              <a:t>using</a:t>
            </a:r>
            <a:r>
              <a:rPr lang="fr-FR" dirty="0" smtClean="0"/>
              <a:t> and Dispose</a:t>
            </a:r>
          </a:p>
          <a:p>
            <a:pPr lvl="1"/>
            <a:r>
              <a:rPr lang="fr-FR" dirty="0" err="1" smtClean="0"/>
              <a:t>WeakEvents</a:t>
            </a:r>
            <a:endParaRPr lang="fr-FR" dirty="0" smtClean="0"/>
          </a:p>
          <a:p>
            <a:pPr lvl="1"/>
            <a:r>
              <a:rPr lang="fr-FR" dirty="0" err="1" smtClean="0"/>
              <a:t>EventBroker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Or </a:t>
            </a:r>
            <a:r>
              <a:rPr lang="fr-FR" dirty="0" err="1" smtClean="0"/>
              <a:t>simply</a:t>
            </a:r>
            <a:r>
              <a:rPr lang="fr-FR" dirty="0" smtClean="0"/>
              <a:t> restart the </a:t>
            </a:r>
            <a:r>
              <a:rPr lang="fr-FR" dirty="0" err="1" smtClean="0"/>
              <a:t>app</a:t>
            </a:r>
            <a:r>
              <a:rPr lang="fr-FR" dirty="0" smtClean="0"/>
              <a:t>…</a:t>
            </a:r>
            <a:br>
              <a:rPr lang="fr-FR" dirty="0" smtClean="0"/>
            </a:br>
            <a:r>
              <a:rPr lang="fr-FR" dirty="0" smtClean="0"/>
              <a:t>				</a:t>
            </a:r>
          </a:p>
          <a:p>
            <a:endParaRPr lang="fr-FR" dirty="0" smtClean="0"/>
          </a:p>
        </p:txBody>
      </p:sp>
      <p:pic>
        <p:nvPicPr>
          <p:cNvPr id="6" name="Picture 22" descr="Z:\Public\Vincent\V4\PICTOS PNG\pot-ecologie.png"/>
          <p:cNvPicPr>
            <a:picLocks noChangeAspect="1" noChangeArrowheads="1"/>
          </p:cNvPicPr>
          <p:nvPr/>
        </p:nvPicPr>
        <p:blipFill>
          <a:blip r:embed="rId3" cstate="print"/>
          <a:srcRect l="17163" t="10447" r="29105" b="2985"/>
          <a:stretch>
            <a:fillRect/>
          </a:stretch>
        </p:blipFill>
        <p:spPr bwMode="auto">
          <a:xfrm>
            <a:off x="7358082" y="4429132"/>
            <a:ext cx="1714512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 is better than cure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are not immune to </a:t>
            </a:r>
            <a:r>
              <a:rPr lang="fr-FR" dirty="0" err="1" smtClean="0"/>
              <a:t>oversight</a:t>
            </a:r>
            <a:endParaRPr lang="fr-FR" dirty="0" smtClean="0"/>
          </a:p>
          <a:p>
            <a:pPr lvl="1"/>
            <a:r>
              <a:rPr lang="fr-FR" dirty="0" smtClean="0"/>
              <a:t>Custom </a:t>
            </a:r>
            <a:r>
              <a:rPr lang="fr-FR" dirty="0" err="1" smtClean="0"/>
              <a:t>tooling</a:t>
            </a:r>
            <a:r>
              <a:rPr lang="fr-FR" dirty="0" smtClean="0"/>
              <a:t> – </a:t>
            </a:r>
            <a:r>
              <a:rPr lang="fr-FR" dirty="0" err="1" smtClean="0"/>
              <a:t>Here</a:t>
            </a:r>
            <a:r>
              <a:rPr lang="fr-FR" dirty="0" smtClean="0"/>
              <a:t> a </a:t>
            </a:r>
            <a:r>
              <a:rPr lang="fr-FR" dirty="0" err="1" smtClean="0"/>
              <a:t>built</a:t>
            </a:r>
            <a:r>
              <a:rPr lang="fr-FR" dirty="0" smtClean="0"/>
              <a:t>-in monitoring </a:t>
            </a:r>
            <a:r>
              <a:rPr lang="fr-FR" dirty="0" err="1" smtClean="0"/>
              <a:t>screen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2167" y="2428868"/>
            <a:ext cx="50387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2" descr="Z:\Public\Vincent\V4\PICTOS PNG\pot-ecologi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0423" y="4179123"/>
            <a:ext cx="3190865" cy="23931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fr-FR" dirty="0" smtClean="0"/>
              <a:t>Tools </a:t>
            </a:r>
            <a:r>
              <a:rPr lang="fr-FR" dirty="0" err="1" smtClean="0"/>
              <a:t>dedicated</a:t>
            </a:r>
            <a:r>
              <a:rPr lang="fr-FR" dirty="0" smtClean="0"/>
              <a:t> to </a:t>
            </a:r>
            <a:r>
              <a:rPr lang="fr-FR" dirty="0" err="1" smtClean="0"/>
              <a:t>profiling</a:t>
            </a:r>
            <a:r>
              <a:rPr lang="fr-FR" dirty="0" smtClean="0"/>
              <a:t> in .NET</a:t>
            </a:r>
            <a:br>
              <a:rPr lang="fr-FR" dirty="0" smtClean="0"/>
            </a:br>
            <a:r>
              <a:rPr lang="fr-FR" sz="2000" dirty="0" err="1" smtClean="0"/>
              <a:t>dotTrace</a:t>
            </a:r>
            <a:r>
              <a:rPr lang="fr-FR" sz="2000" dirty="0" smtClean="0"/>
              <a:t>, .NET Memory Profiler, ANTS Profiler, </a:t>
            </a:r>
            <a:r>
              <a:rPr lang="fr-FR" sz="2000" dirty="0" err="1" smtClean="0"/>
              <a:t>YourKit</a:t>
            </a:r>
            <a:r>
              <a:rPr lang="fr-FR" sz="2000" dirty="0" smtClean="0"/>
              <a:t> Profiler, </a:t>
            </a:r>
            <a:r>
              <a:rPr lang="fr-FR" sz="2000" dirty="0" err="1" smtClean="0"/>
              <a:t>PurifyPlus</a:t>
            </a:r>
            <a:r>
              <a:rPr lang="fr-FR" sz="2000" dirty="0" smtClean="0"/>
              <a:t>, </a:t>
            </a:r>
            <a:r>
              <a:rPr lang="fr-FR" sz="2000" dirty="0" err="1" smtClean="0"/>
              <a:t>Aqtime</a:t>
            </a:r>
            <a:r>
              <a:rPr lang="fr-FR" sz="2000" dirty="0" smtClean="0"/>
              <a:t>, CLR Profiler…</a:t>
            </a:r>
            <a:br>
              <a:rPr lang="fr-FR" sz="2000" dirty="0" smtClean="0"/>
            </a:br>
            <a:r>
              <a:rPr lang="fr-FR" sz="1800" dirty="0" smtClean="0">
                <a:hlinkClick r:id="rId3"/>
              </a:rPr>
              <a:t>http://sharptoolbox.com/categories/profilers-debuggers</a:t>
            </a:r>
            <a:endParaRPr lang="fr-FR" dirty="0" smtClean="0"/>
          </a:p>
          <a:p>
            <a:pPr>
              <a:spcAft>
                <a:spcPts val="1200"/>
              </a:spcAft>
            </a:pPr>
            <a:r>
              <a:rPr lang="fr-FR" dirty="0" smtClean="0"/>
              <a:t>WinDbg, SOS.dll, </a:t>
            </a:r>
            <a:r>
              <a:rPr lang="fr-FR" dirty="0" err="1" smtClean="0"/>
              <a:t>linqdbg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800" dirty="0" smtClean="0">
                <a:hlinkClick r:id="rId4"/>
              </a:rPr>
              <a:t>http://www.microsoft.com/whdc/devtools/debugging/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>
                <a:hlinkClick r:id="rId5"/>
              </a:rPr>
              <a:t>http://code.google.com/p/linqdbg/</a:t>
            </a:r>
            <a:endParaRPr lang="fr-FR" sz="1800" dirty="0" smtClean="0"/>
          </a:p>
          <a:p>
            <a:pPr>
              <a:spcAft>
                <a:spcPts val="1200"/>
              </a:spcAft>
            </a:pPr>
            <a:r>
              <a:rPr lang="fr-FR" dirty="0" smtClean="0"/>
              <a:t>VMMap</a:t>
            </a:r>
            <a:br>
              <a:rPr lang="fr-FR" dirty="0" smtClean="0"/>
            </a:br>
            <a:r>
              <a:rPr lang="fr-FR" sz="1800" dirty="0" smtClean="0">
                <a:hlinkClick r:id="rId5"/>
              </a:rPr>
              <a:t>http://sysinternals.com</a:t>
            </a:r>
          </a:p>
          <a:p>
            <a:r>
              <a:rPr lang="fr-FR" dirty="0" err="1" smtClean="0"/>
              <a:t>Bear</a:t>
            </a:r>
            <a:r>
              <a:rPr lang="fr-FR" dirty="0" smtClean="0"/>
              <a:t>, GDI Usage</a:t>
            </a:r>
            <a:br>
              <a:rPr lang="fr-FR" dirty="0" smtClean="0"/>
            </a:br>
            <a:r>
              <a:rPr lang="fr-FR" sz="1800" dirty="0" smtClean="0">
                <a:hlinkClick r:id="rId6"/>
              </a:rPr>
              <a:t>http://thesz.diecru.eu/content/bear.php</a:t>
            </a:r>
            <a:br>
              <a:rPr lang="fr-FR" sz="1800" dirty="0" smtClean="0">
                <a:hlinkClick r:id="rId6"/>
              </a:rPr>
            </a:br>
            <a:r>
              <a:rPr lang="fr-FR" sz="1800" dirty="0" smtClean="0">
                <a:hlinkClick r:id="rId6"/>
              </a:rPr>
              <a:t>http://msdn.microsoft.com/en-us/magazine/cc301756.aspx</a:t>
            </a:r>
            <a:endParaRPr lang="fr-FR" dirty="0" smtClean="0"/>
          </a:p>
        </p:txBody>
      </p:sp>
      <p:pic>
        <p:nvPicPr>
          <p:cNvPr id="4" name="Picture 20" descr="Z:\Public\Vincent\V4\PICTOS PNG\outil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16" y="4429132"/>
            <a:ext cx="2928958" cy="21967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VMMap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000108"/>
            <a:ext cx="7474517" cy="5453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Bear</a:t>
            </a:r>
            <a:r>
              <a:rPr lang="fr-FR" dirty="0" smtClean="0"/>
              <a:t> and </a:t>
            </a:r>
            <a:r>
              <a:rPr lang="fr-FR" dirty="0" err="1" smtClean="0"/>
              <a:t>GDIUsage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403" y="1571612"/>
            <a:ext cx="8139125" cy="134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 descr="D:\Articles\Leaks\Pictures\GDIUsag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6706" y="3643314"/>
            <a:ext cx="3238500" cy="2171700"/>
          </a:xfrm>
          <a:prstGeom prst="rect">
            <a:avLst/>
          </a:prstGeom>
          <a:noFill/>
        </p:spPr>
      </p:pic>
      <p:pic>
        <p:nvPicPr>
          <p:cNvPr id="24580" name="Picture 4" descr="D:\Articles\Leaks\Pictures\GDIUsage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6442" y="3357562"/>
            <a:ext cx="1905000" cy="2686050"/>
          </a:xfrm>
          <a:prstGeom prst="rect">
            <a:avLst/>
          </a:prstGeom>
          <a:noFill/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lucida grande"/>
                <a:cs typeface="Times New Roman" pitchFamily="18" charset="0"/>
              </a:rPr>
              <a:t>http://marketingscience.co/2010/12/facebook-and-adobe-sitecatalyst-google-analytics-implementation/</a:t>
            </a:r>
            <a:r>
              <a:rPr kumimoji="0" lang="fr-F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smtClean="0">
                <a:ln>
                  <a:noFill/>
                </a:ln>
                <a:solidFill>
                  <a:srgbClr val="1A1A1A"/>
                </a:solidFill>
                <a:effectLst/>
                <a:latin typeface="lucida grande"/>
                <a:cs typeface="Times New Roman" pitchFamily="18" charset="0"/>
              </a:rPr>
              <a:t>http://marketingscience.co/2010/12/facebook-and-adobe-sitecatalyst-google-analytics-implementation/</a:t>
            </a:r>
            <a:r>
              <a:rPr kumimoji="0" lang="fr-F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Resources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Article </a:t>
            </a:r>
            <a:r>
              <a:rPr lang="en-GB" b="1" dirty="0" smtClean="0"/>
              <a:t>How to detect and avoid memory and resources leaks in .NET applications</a:t>
            </a:r>
            <a:endParaRPr lang="en-GB" dirty="0" smtClean="0"/>
          </a:p>
          <a:p>
            <a:pPr lvl="1"/>
            <a:r>
              <a:rPr lang="en-GB" sz="1800" dirty="0" smtClean="0">
                <a:hlinkClick r:id="rId2"/>
              </a:rPr>
              <a:t>http://msdn.microsoft.com/en-us/library/ee658248.aspx</a:t>
            </a:r>
            <a:endParaRPr lang="en-GB" sz="1800" dirty="0" smtClean="0"/>
          </a:p>
          <a:p>
            <a:endParaRPr lang="en-GB" sz="1800" dirty="0" smtClean="0"/>
          </a:p>
          <a:p>
            <a:r>
              <a:rPr lang="en-GB" dirty="0" smtClean="0"/>
              <a:t>Book </a:t>
            </a:r>
            <a:r>
              <a:rPr lang="en-GB" b="1" dirty="0" smtClean="0"/>
              <a:t>Advanced .NET Debugging</a:t>
            </a:r>
            <a:br>
              <a:rPr lang="en-GB" b="1" dirty="0" smtClean="0"/>
            </a:br>
            <a:r>
              <a:rPr lang="en-GB" dirty="0" smtClean="0"/>
              <a:t>Mario </a:t>
            </a:r>
            <a:r>
              <a:rPr lang="en-GB" dirty="0" err="1" smtClean="0"/>
              <a:t>Hewardt</a:t>
            </a:r>
            <a:r>
              <a:rPr lang="en-GB" dirty="0" smtClean="0"/>
              <a:t>, </a:t>
            </a:r>
            <a:r>
              <a:rPr lang="en-GB" sz="1800" dirty="0" smtClean="0"/>
              <a:t>also author of </a:t>
            </a:r>
            <a:r>
              <a:rPr lang="en-GB" sz="1800" i="1" dirty="0" smtClean="0"/>
              <a:t>Advanced Windows Debugging</a:t>
            </a:r>
          </a:p>
          <a:p>
            <a:r>
              <a:rPr lang="en-GB" dirty="0" smtClean="0"/>
              <a:t>Book </a:t>
            </a:r>
            <a:r>
              <a:rPr lang="en-GB" b="1" dirty="0" smtClean="0"/>
              <a:t>Debugging Microsoft .NET 2.0 Applications</a:t>
            </a:r>
            <a:br>
              <a:rPr lang="en-GB" b="1" dirty="0" smtClean="0"/>
            </a:br>
            <a:r>
              <a:rPr lang="en-GB" dirty="0" smtClean="0"/>
              <a:t>John Robbins</a:t>
            </a:r>
          </a:p>
        </p:txBody>
      </p:sp>
      <p:pic>
        <p:nvPicPr>
          <p:cNvPr id="5" name="Picture 18" descr="Z:\Public\Vincent\V4\PICTOS PNG\NouveauxPanneau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75" y="4619660"/>
            <a:ext cx="2698733" cy="2024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Resources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Tess </a:t>
            </a:r>
            <a:r>
              <a:rPr lang="en-GB" dirty="0" err="1" smtClean="0"/>
              <a:t>Ferrandez</a:t>
            </a:r>
            <a:r>
              <a:rPr lang="en-GB" dirty="0" smtClean="0"/>
              <a:t>’ blog, </a:t>
            </a:r>
            <a:r>
              <a:rPr lang="en-GB" sz="2000" dirty="0" smtClean="0"/>
              <a:t>ASP.NET Escalation Engineer at Microsoft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800" dirty="0" smtClean="0">
                <a:hlinkClick r:id="rId3"/>
              </a:rPr>
              <a:t>http://blogs.msdn.com/tess/archive/tags/Memory+issues/default.aspx</a:t>
            </a:r>
            <a:r>
              <a:rPr lang="en-GB" sz="1800" dirty="0" smtClean="0"/>
              <a:t/>
            </a:r>
            <a:br>
              <a:rPr lang="en-GB" sz="1800" dirty="0" smtClean="0"/>
            </a:br>
            <a:endParaRPr lang="en-GB" dirty="0" smtClean="0"/>
          </a:p>
          <a:p>
            <a:r>
              <a:rPr lang="en-GB" dirty="0" smtClean="0"/>
              <a:t>Detecting event handlers leaks with </a:t>
            </a:r>
            <a:r>
              <a:rPr lang="en-GB" dirty="0" err="1" smtClean="0"/>
              <a:t>WinDbg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800" dirty="0" smtClean="0">
                <a:hlinkClick r:id="rId4"/>
              </a:rPr>
              <a:t>http://is.gd/79Qlk</a:t>
            </a:r>
            <a:r>
              <a:rPr lang="en-GB" sz="1800" dirty="0" smtClean="0">
                <a:hlinkClick r:id="rId3"/>
              </a:rPr>
              <a:t> </a:t>
            </a:r>
            <a:r>
              <a:rPr lang="en-GB" sz="1800" dirty="0" smtClean="0"/>
              <a:t>(David Anson’s blog, MS)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More links at the end of my article</a:t>
            </a:r>
          </a:p>
        </p:txBody>
      </p:sp>
      <p:pic>
        <p:nvPicPr>
          <p:cNvPr id="5" name="Picture 18" descr="Z:\Public\Vincent\V4\PICTOS PNG\NouveauxPanneau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5267" y="4572008"/>
            <a:ext cx="2698733" cy="2024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Contacts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and .NET Expertise</a:t>
            </a:r>
          </a:p>
          <a:p>
            <a:endParaRPr lang="fr-FR" dirty="0" smtClean="0"/>
          </a:p>
          <a:p>
            <a:r>
              <a:rPr lang="fr-FR" dirty="0" smtClean="0">
                <a:hlinkClick r:id="rId2"/>
              </a:rPr>
              <a:t>fabrice@metasapiens.com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>
                <a:hlinkClick r:id="rId3"/>
              </a:rPr>
              <a:t>http://weblogs.asp.net/fmarguerie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http://metaSapiens.com</a:t>
            </a:r>
            <a:endParaRPr lang="fr-FR" dirty="0" smtClean="0"/>
          </a:p>
        </p:txBody>
      </p:sp>
      <p:pic>
        <p:nvPicPr>
          <p:cNvPr id="4" name="Picture 12" descr="Z:\Public\Vincent\V4\PICTOS PNG\ecri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4" y="3571876"/>
            <a:ext cx="4127493" cy="30956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714487"/>
            <a:ext cx="8429684" cy="4143405"/>
          </a:xfrm>
        </p:spPr>
        <p:txBody>
          <a:bodyPr/>
          <a:lstStyle/>
          <a:p>
            <a:r>
              <a:rPr lang="en-GB" smtClean="0"/>
              <a:t>Basics</a:t>
            </a:r>
            <a:br>
              <a:rPr lang="en-GB" smtClean="0"/>
            </a:br>
            <a:endParaRPr lang="en-GB" smtClean="0"/>
          </a:p>
          <a:p>
            <a:endParaRPr lang="en-GB" smtClean="0"/>
          </a:p>
          <a:p>
            <a:r>
              <a:rPr lang="en-GB" smtClean="0"/>
              <a:t>Detecting and fixing</a:t>
            </a:r>
            <a:br>
              <a:rPr lang="en-GB" smtClean="0"/>
            </a:br>
            <a:endParaRPr lang="en-GB" smtClean="0"/>
          </a:p>
          <a:p>
            <a:endParaRPr lang="en-GB" smtClean="0"/>
          </a:p>
          <a:p>
            <a:r>
              <a:rPr lang="en-GB" smtClean="0"/>
              <a:t>Prevention is better than cure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Memory in .NET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Memory of a process</a:t>
            </a:r>
          </a:p>
          <a:p>
            <a:pPr lvl="1"/>
            <a:r>
              <a:rPr lang="en-GB" smtClean="0"/>
              <a:t>stack, heap</a:t>
            </a:r>
            <a:br>
              <a:rPr lang="en-GB" smtClean="0"/>
            </a:br>
            <a:endParaRPr lang="en-GB" smtClean="0"/>
          </a:p>
          <a:p>
            <a:r>
              <a:rPr lang="en-GB" smtClean="0"/>
              <a:t>The great GC aka the Garbage Collector</a:t>
            </a:r>
            <a:br>
              <a:rPr lang="en-GB" smtClean="0"/>
            </a:br>
            <a:endParaRPr lang="en-GB" smtClean="0"/>
          </a:p>
          <a:p>
            <a:r>
              <a:rPr lang="en-GB" smtClean="0"/>
              <a:t>What keeps things alive</a:t>
            </a:r>
          </a:p>
          <a:p>
            <a:pPr lvl="1"/>
            <a:r>
              <a:rPr lang="en-GB" smtClean="0"/>
              <a:t>Static references</a:t>
            </a:r>
          </a:p>
          <a:p>
            <a:pPr lvl="1"/>
            <a:r>
              <a:rPr lang="en-GB" smtClean="0"/>
              <a:t>GCHandles</a:t>
            </a:r>
          </a:p>
          <a:p>
            <a:pPr lvl="1"/>
            <a:r>
              <a:rPr lang="en-GB" smtClean="0"/>
              <a:t>Stack references (one stack per thread)</a:t>
            </a:r>
          </a:p>
          <a:p>
            <a:pPr lvl="1"/>
            <a:r>
              <a:rPr lang="en-GB" smtClean="0"/>
              <a:t>The finalization queue </a:t>
            </a:r>
          </a:p>
        </p:txBody>
      </p:sp>
      <p:pic>
        <p:nvPicPr>
          <p:cNvPr id="4" name="Picture 6" descr="Z:\Public\Vincent\V4\PICTOS PNG\blog_echan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4429132"/>
            <a:ext cx="2698733" cy="202405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Memory leaks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214422"/>
            <a:ext cx="8429684" cy="5094898"/>
          </a:xfrm>
        </p:spPr>
        <p:txBody>
          <a:bodyPr>
            <a:normAutofit/>
          </a:bodyPr>
          <a:lstStyle/>
          <a:p>
            <a:r>
              <a:rPr lang="en-GB" smtClean="0"/>
              <a:t>Definition</a:t>
            </a:r>
          </a:p>
          <a:p>
            <a:pPr lvl="1" indent="0">
              <a:buNone/>
            </a:pPr>
            <a:r>
              <a:rPr lang="en-GB" i="1" smtClean="0"/>
              <a:t>In computer science, a memory leak is a particular type of unintentional memory consumption by a computer program where the program fails to release memory that it no longer needs.</a:t>
            </a:r>
            <a:r>
              <a:rPr lang="en-GB" smtClean="0"/>
              <a:t/>
            </a:r>
            <a:br>
              <a:rPr lang="en-GB" smtClean="0"/>
            </a:br>
            <a:endParaRPr lang="en-GB" smtClean="0"/>
          </a:p>
          <a:p>
            <a:r>
              <a:rPr lang="en-GB" smtClean="0"/>
              <a:t>The most common causes of this condition are:</a:t>
            </a:r>
          </a:p>
          <a:p>
            <a:pPr lvl="1"/>
            <a:r>
              <a:rPr lang="en-GB" smtClean="0"/>
              <a:t>carelessness</a:t>
            </a:r>
          </a:p>
          <a:p>
            <a:pPr lvl="1"/>
            <a:r>
              <a:rPr lang="en-GB" smtClean="0"/>
              <a:t>bugs</a:t>
            </a:r>
          </a:p>
          <a:p>
            <a:pPr lvl="1"/>
            <a:r>
              <a:rPr lang="en-GB" smtClean="0"/>
              <a:t>lack of knowledge</a:t>
            </a:r>
          </a:p>
          <a:p>
            <a:endParaRPr lang="en-GB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Memory leaks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mtClean="0"/>
          </a:p>
          <a:p>
            <a:r>
              <a:rPr lang="en-GB" smtClean="0"/>
              <a:t>Languages that provide automatic memory management, like Java, C#, VB.NET or LISP, are not immune to memory leaks .</a:t>
            </a:r>
          </a:p>
          <a:p>
            <a:endParaRPr lang="en-GB" smtClean="0"/>
          </a:p>
          <a:p>
            <a:r>
              <a:rPr lang="en-GB" smtClean="0"/>
              <a:t>The garbage collector recovers only memory that has become unreachable. It does not free memory that is still reachable.</a:t>
            </a:r>
            <a:br>
              <a:rPr lang="en-GB" smtClean="0"/>
            </a:br>
            <a:r>
              <a:rPr lang="en-GB" smtClean="0"/>
              <a:t>In .NET, this means that objects reachable by at least one reference won't be released by the garbage collector.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Memory leaks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mtClean="0"/>
          </a:p>
          <a:p>
            <a:r>
              <a:rPr lang="en-GB" smtClean="0"/>
              <a:t>A drop of water is not a big issue. But drop by drop, a leak can become a major problem.</a:t>
            </a:r>
          </a:p>
          <a:p>
            <a:endParaRPr lang="en-GB" smtClean="0"/>
          </a:p>
          <a:p>
            <a:endParaRPr lang="en-GB" smtClean="0"/>
          </a:p>
          <a:p>
            <a:r>
              <a:rPr lang="en-GB" smtClean="0"/>
              <a:t>In computing, even a little leak can bring down the system if it occurs many times.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mtClean="0"/>
          </a:p>
          <a:p>
            <a:r>
              <a:rPr lang="en-GB" smtClean="0"/>
              <a:t>Basics</a:t>
            </a:r>
            <a:br>
              <a:rPr lang="en-GB" smtClean="0"/>
            </a:br>
            <a:endParaRPr lang="en-GB" smtClean="0"/>
          </a:p>
          <a:p>
            <a:endParaRPr lang="en-GB" smtClean="0"/>
          </a:p>
          <a:p>
            <a:r>
              <a:rPr lang="en-GB" smtClean="0"/>
              <a:t>Detecting and fixing</a:t>
            </a:r>
            <a:br>
              <a:rPr lang="en-GB" smtClean="0"/>
            </a:br>
            <a:endParaRPr lang="en-GB" smtClean="0"/>
          </a:p>
          <a:p>
            <a:endParaRPr lang="en-GB" smtClean="0"/>
          </a:p>
          <a:p>
            <a:r>
              <a:rPr lang="en-GB" smtClean="0"/>
              <a:t>Prevention is better than cure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mph" presetSubtype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9.5|1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21.7|2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31.4|3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5|0.5|0.4|0.3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|1.5|0.4|6.7"/>
</p:tagLst>
</file>

<file path=ppt/theme/theme1.xml><?xml version="1.0" encoding="utf-8"?>
<a:theme xmlns:a="http://schemas.openxmlformats.org/drawingml/2006/main" name="Contenu classique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EECE1"/>
      </a:hlink>
      <a:folHlink>
        <a:srgbClr val="DBE5F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ge co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6990</TotalTime>
  <Words>604</Words>
  <Application>Microsoft Office PowerPoint</Application>
  <PresentationFormat>On-screen Show (4:3)</PresentationFormat>
  <Paragraphs>268</Paragraphs>
  <Slides>38</Slides>
  <Notes>23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Contenu classique</vt:lpstr>
      <vt:lpstr>Page code</vt:lpstr>
      <vt:lpstr>How to detect and avoid memory and resources leaks in .NET applications</vt:lpstr>
      <vt:lpstr>Who am I?</vt:lpstr>
      <vt:lpstr>Agenda</vt:lpstr>
      <vt:lpstr>Agenda</vt:lpstr>
      <vt:lpstr>Memory in .NET</vt:lpstr>
      <vt:lpstr>Memory leaks</vt:lpstr>
      <vt:lpstr>Memory leaks</vt:lpstr>
      <vt:lpstr>Memory leaks</vt:lpstr>
      <vt:lpstr>Agenda</vt:lpstr>
      <vt:lpstr>Steps in leak eradication</vt:lpstr>
      <vt:lpstr>Demo</vt:lpstr>
      <vt:lpstr>Photo…Light ?</vt:lpstr>
      <vt:lpstr>Tools for action</vt:lpstr>
      <vt:lpstr>dotTrace</vt:lpstr>
      <vt:lpstr>dotTrace</vt:lpstr>
      <vt:lpstr>dotTrace</vt:lpstr>
      <vt:lpstr>Identified issue</vt:lpstr>
      <vt:lpstr>.NET Memory Profiler</vt:lpstr>
      <vt:lpstr>.NET Memory Profiler</vt:lpstr>
      <vt:lpstr>Identified issue</vt:lpstr>
      <vt:lpstr>WinDbg</vt:lpstr>
      <vt:lpstr>WinDbg extensions</vt:lpstr>
      <vt:lpstr>WinDbg</vt:lpstr>
      <vt:lpstr>Process Explorer</vt:lpstr>
      <vt:lpstr>Identified issue</vt:lpstr>
      <vt:lpstr>Agenda</vt:lpstr>
      <vt:lpstr>Common leak causes</vt:lpstr>
      <vt:lpstr>Common leak causes</vt:lpstr>
      <vt:lpstr>Common leak causes</vt:lpstr>
      <vt:lpstr>You’ll never be bored…</vt:lpstr>
      <vt:lpstr>Prevention is better than cure</vt:lpstr>
      <vt:lpstr>Prevention is better than cure</vt:lpstr>
      <vt:lpstr>Tools</vt:lpstr>
      <vt:lpstr>VMMap</vt:lpstr>
      <vt:lpstr>Bear and GDIUsage</vt:lpstr>
      <vt:lpstr>Resources</vt:lpstr>
      <vt:lpstr>Resources</vt:lpstr>
      <vt:lpstr>Contacts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Bruno</dc:creator>
  <cp:lastModifiedBy>TUNG NGUYEN THANH</cp:lastModifiedBy>
  <cp:revision>271</cp:revision>
  <dcterms:modified xsi:type="dcterms:W3CDTF">2014-08-26T10:38:53Z</dcterms:modified>
</cp:coreProperties>
</file>