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2"/>
    <p:sldMasterId id="2147483727" r:id="rId3"/>
  </p:sldMasterIdLst>
  <p:notesMasterIdLst>
    <p:notesMasterId r:id="rId20"/>
  </p:notesMasterIdLst>
  <p:handoutMasterIdLst>
    <p:handoutMasterId r:id="rId21"/>
  </p:handoutMasterIdLst>
  <p:sldIdLst>
    <p:sldId id="256" r:id="rId4"/>
    <p:sldId id="257" r:id="rId5"/>
    <p:sldId id="284" r:id="rId6"/>
    <p:sldId id="283" r:id="rId7"/>
    <p:sldId id="285" r:id="rId8"/>
    <p:sldId id="291" r:id="rId9"/>
    <p:sldId id="286" r:id="rId10"/>
    <p:sldId id="292" r:id="rId11"/>
    <p:sldId id="288" r:id="rId12"/>
    <p:sldId id="290" r:id="rId13"/>
    <p:sldId id="293" r:id="rId14"/>
    <p:sldId id="274" r:id="rId15"/>
    <p:sldId id="282" r:id="rId16"/>
    <p:sldId id="278" r:id="rId17"/>
    <p:sldId id="294" r:id="rId18"/>
    <p:sldId id="280" r:id="rId19"/>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07/7/12/main">
          <a:srgbClr xmlns:mc="http://schemas.openxmlformats.org/markup-compatibility/2006" xmlns:a14="http://schemas.microsoft.com/office/drawing/2007/7/7/main" val="FF0000" mc:Ignorable=""/>
        </p14:laserClr>
      </p:ext>
      <p:ext uri="{2FDB2607-1784-4EEB-B798-7EB5836EED8A}">
        <p14:showMediaCtrls xmlns="" xmlns:p14="http://schemas.microsoft.com/office/powerpoint/2007/7/12/main" val="1"/>
      </p:ext>
    </p:extLst>
  </p:showPr>
  <p:clrMru>
    <a:srgbClr val="CCFFCC"/>
    <a:srgbClr val="CCCCCC"/>
    <a:srgbClr val="99CC99"/>
    <a:srgbClr val="F6AE1E"/>
    <a:srgbClr val="FFFFFF"/>
    <a:srgbClr val="FF0066"/>
    <a:srgbClr val="000000"/>
    <a:srgbClr val="F3AF35"/>
    <a:srgbClr val="9C42E6"/>
    <a:srgbClr val="D1943B"/>
  </p:clrMru>
  <p:extLst>
    <p:ext uri="{E76CE94A-603C-4142-B9EB-6D1370010A27}">
      <p14:discardImageEditData xmlns="" xmlns:p14="http://schemas.microsoft.com/office/powerpoint/2007/7/12/main" val="0"/>
    </p:ext>
    <p:ext uri="{D31A062A-798A-4329-ABDD-BBA856620510}">
      <p14:defaultImageDpi xmlns="" xmlns:p14="http://schemas.microsoft.com/office/powerpoint/2007/7/12/main" val="22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6105" autoAdjust="0"/>
  </p:normalViewPr>
  <p:slideViewPr>
    <p:cSldViewPr snapToGrid="0">
      <p:cViewPr>
        <p:scale>
          <a:sx n="69" d="100"/>
          <a:sy n="69" d="100"/>
        </p:scale>
        <p:origin x="-1296" y="-864"/>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1632"/>
    </p:cViewPr>
  </p:sorterViewPr>
  <p:notesViewPr>
    <p:cSldViewPr snapToGrid="0" showGuides="1">
      <p:cViewPr varScale="1">
        <p:scale>
          <a:sx n="79" d="100"/>
          <a:sy n="79" d="100"/>
        </p:scale>
        <p:origin x="-204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z="1400" smtClean="0"/>
              <a:t>Tech·Ed Europe 2009</a:t>
            </a:r>
            <a:endParaRPr lang="en-US" sz="1400"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z="1400" smtClean="0">
                <a:latin typeface="Trebuchet MS" pitchFamily="34" charset="0"/>
              </a:rPr>
              <a:t>11/7/2009</a:t>
            </a:r>
            <a:endParaRPr lang="en-US" sz="1400"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1400" smtClean="0">
                <a:solidFill>
                  <a:srgbClr val="000000"/>
                </a:solidFill>
                <a:latin typeface="Trebuchet MS" pitchFamily="34" charset="0"/>
              </a:rPr>
              <a:t>wia402_ferrandez.pptx</a:t>
            </a:r>
            <a:endParaRPr lang="en-US" sz="1400" dirty="0" smtClean="0">
              <a:solidFill>
                <a:srgbClr val="000000"/>
              </a:solidFill>
              <a:latin typeface="Trebuchet MS"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z="1400" smtClean="0">
                <a:latin typeface="Trebuchet MS" pitchFamily="34" charset="0"/>
              </a:rPr>
              <a:pPr/>
              <a:t>‹#›</a:t>
            </a:fld>
            <a:endParaRPr lang="en-US" sz="1400" dirty="0">
              <a:latin typeface="Trebuchet MS" pitchFamily="34" charset="0"/>
            </a:endParaRPr>
          </a:p>
        </p:txBody>
      </p:sp>
    </p:spTree>
    <p:extLst>
      <p:ext uri="{BB962C8B-B14F-4D97-AF65-F5344CB8AC3E}">
        <p14:creationId xmlns="" xmlns:p14="http://schemas.microsoft.com/office/powerpoint/2007/7/12/main" val="370760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extLst>
      <p:ext uri="{BB962C8B-B14F-4D97-AF65-F5344CB8AC3E}">
        <p14:creationId xmlns="" xmlns:p14="http://schemas.microsoft.com/office/powerpoint/2007/7/12/main" val="3610062943"/>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smtClean="0"/>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smtClean="0"/>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rack Resourc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jpeg"/><Relationship Id="rId7" Type="http://schemas.openxmlformats.org/officeDocument/2006/relationships/image" Target="NUL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6"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5"/>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5"/>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5"/>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5"/>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8" r:id="rId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4"/>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5"/>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7"/>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8"/>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microsoft.com/msdn"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hyperlink" Target="http://microsoft.com/technet" TargetMode="External"/><Relationship Id="rId10" Type="http://schemas.openxmlformats.org/officeDocument/2006/relationships/image" Target="../media/image9.emf"/><Relationship Id="rId4" Type="http://schemas.openxmlformats.org/officeDocument/2006/relationships/hyperlink" Target="http://www.microsoft.com/teched" TargetMode="External"/><Relationship Id="rId9" Type="http://schemas.openxmlformats.org/officeDocument/2006/relationships/hyperlink" Target="http://www.microsoft.com/learning"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blogs.msdn.com/profiler/" TargetMode="External"/><Relationship Id="rId13" Type="http://schemas.openxmlformats.org/officeDocument/2006/relationships/hyperlink" Target="http://www.red-gate.com/products/reflector/" TargetMode="External"/><Relationship Id="rId3" Type="http://schemas.openxmlformats.org/officeDocument/2006/relationships/hyperlink" Target="http://blogs.msdn.com/tess" TargetMode="External"/><Relationship Id="rId7" Type="http://schemas.openxmlformats.org/officeDocument/2006/relationships/hyperlink" Target="http://www.wintellect.com/cs/blogs/jrobbins/default.aspx" TargetMode="External"/><Relationship Id="rId12" Type="http://schemas.openxmlformats.org/officeDocument/2006/relationships/hyperlink" Target="http://www.microsoft.com/visualstudio/en-us/products/2010/default.mspx?CR_CC=100253207&amp;WT.mc_id=SEARCH&amp;WT.srch=1&amp;CR_SCC=100253207"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blogs.msdn.com/debuggingtoolbox/" TargetMode="External"/><Relationship Id="rId11" Type="http://schemas.openxmlformats.org/officeDocument/2006/relationships/hyperlink" Target="http://www.microsoft.com/DOWNLOADS/details.aspx?FamilyID=28bd5941-c458-46f1-b24d-f60151d875a3&amp;displaylang=en" TargetMode="External"/><Relationship Id="rId5" Type="http://schemas.openxmlformats.org/officeDocument/2006/relationships/hyperlink" Target="http://blogs.msdn.com/carloc" TargetMode="External"/><Relationship Id="rId10" Type="http://schemas.openxmlformats.org/officeDocument/2006/relationships/hyperlink" Target="http://www.microsoft.com/downloads/details.aspx?FamilyID=56fc92ee-a71a-4c73-b628-ade629c89499&amp;DisplayLang=en" TargetMode="External"/><Relationship Id="rId4" Type="http://schemas.openxmlformats.org/officeDocument/2006/relationships/hyperlink" Target="http://blogs.msdn.com/johan" TargetMode="External"/><Relationship Id="rId9" Type="http://schemas.openxmlformats.org/officeDocument/2006/relationships/hyperlink" Target="http://www.microsoft.com/whdc/DevTools/Debugging/default.mspx"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Exceptions</a:t>
            </a:r>
            <a:endParaRPr lang="en-US" dirty="0">
              <a:solidFill>
                <a:schemeClr val="tx2"/>
              </a:solidFill>
            </a:endParaRPr>
          </a:p>
        </p:txBody>
      </p:sp>
      <p:sp>
        <p:nvSpPr>
          <p:cNvPr id="3" name="Text Placeholder 2"/>
          <p:cNvSpPr>
            <a:spLocks noGrp="1"/>
          </p:cNvSpPr>
          <p:nvPr>
            <p:ph idx="1"/>
          </p:nvPr>
        </p:nvSpPr>
        <p:spPr/>
        <p:txBody>
          <a:bodyPr/>
          <a:lstStyle/>
          <a:p>
            <a:r>
              <a:rPr lang="en-US" sz="2800" dirty="0" smtClean="0"/>
              <a:t>Tracing exceptions</a:t>
            </a:r>
          </a:p>
          <a:p>
            <a:r>
              <a:rPr lang="en-US" sz="2800" dirty="0" smtClean="0"/>
              <a:t>Dumping on exceptions</a:t>
            </a:r>
          </a:p>
          <a:p>
            <a:pPr marL="0" indent="0">
              <a:buNone/>
            </a:pPr>
            <a:endParaRPr lang="en-US" sz="2800" dirty="0" smtClean="0"/>
          </a:p>
        </p:txBody>
      </p:sp>
    </p:spTree>
    <p:extLst>
      <p:ext uri="{BB962C8B-B14F-4D97-AF65-F5344CB8AC3E}">
        <p14:creationId xmlns="" xmlns:p14="http://schemas.microsoft.com/office/powerpoint/2007/7/12/main" val="206515086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Step-By-Step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sv-SE" dirty="0" smtClean="0"/>
              <a:t>Check Event logs</a:t>
            </a:r>
          </a:p>
          <a:p>
            <a:pPr marL="514350" indent="-514350">
              <a:buFont typeface="+mj-lt"/>
              <a:buAutoNum type="arabicPeriod"/>
            </a:pPr>
            <a:r>
              <a:rPr lang="sv-SE" dirty="0" smtClean="0"/>
              <a:t>Disable Recycling</a:t>
            </a:r>
          </a:p>
          <a:p>
            <a:pPr marL="514350" indent="-514350">
              <a:buFont typeface="+mj-lt"/>
              <a:buAutoNum type="arabicPeriod"/>
            </a:pPr>
            <a:r>
              <a:rPr lang="sv-SE" dirty="0" smtClean="0"/>
              <a:t>Set up a Debug Diag rule to capture dumps on exceptions or crash</a:t>
            </a:r>
          </a:p>
          <a:p>
            <a:pPr marL="514350" indent="-514350">
              <a:buFont typeface="+mj-lt"/>
              <a:buAutoNum type="arabicPeriod"/>
            </a:pPr>
            <a:r>
              <a:rPr lang="sv-SE" dirty="0" smtClean="0"/>
              <a:t>Reproduce</a:t>
            </a:r>
          </a:p>
          <a:p>
            <a:pPr marL="514350" indent="-514350">
              <a:buFont typeface="+mj-lt"/>
              <a:buAutoNum type="arabicPeriod"/>
            </a:pPr>
            <a:r>
              <a:rPr lang="sv-SE" dirty="0" smtClean="0"/>
              <a:t>Look at stacks/exceptions in the dump (and/or in log files)</a:t>
            </a:r>
          </a:p>
          <a:p>
            <a:pPr marL="514350" indent="-514350">
              <a:buFont typeface="+mj-lt"/>
              <a:buAutoNum type="arabicPeriod"/>
            </a:pP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z="8000" dirty="0" smtClean="0"/>
              <a:t>question &amp; answer</a:t>
            </a:r>
            <a:endParaRPr lang="en-US" sz="80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bwMode="auto">
          <a:xfrm>
            <a:off x="162044" y="1178489"/>
            <a:ext cx="429768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9" name="Rounded Rectangle 48"/>
          <p:cNvSpPr/>
          <p:nvPr/>
        </p:nvSpPr>
        <p:spPr bwMode="auto">
          <a:xfrm>
            <a:off x="162044" y="3506886"/>
            <a:ext cx="429768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4" name="Picture 23" descr="TechNet.png"/>
          <p:cNvPicPr>
            <a:picLocks noChangeAspect="1"/>
          </p:cNvPicPr>
          <p:nvPr/>
        </p:nvPicPr>
        <p:blipFill>
          <a:blip r:embed="rId3"/>
          <a:stretch>
            <a:fillRect/>
          </a:stretch>
        </p:blipFill>
        <p:spPr bwMode="black">
          <a:xfrm>
            <a:off x="762000" y="3607054"/>
            <a:ext cx="3624263" cy="738032"/>
          </a:xfrm>
          <a:prstGeom prst="rect">
            <a:avLst/>
          </a:prstGeom>
        </p:spPr>
      </p:pic>
      <p:grpSp>
        <p:nvGrpSpPr>
          <p:cNvPr id="3" name="Group 29"/>
          <p:cNvGrpSpPr/>
          <p:nvPr/>
        </p:nvGrpSpPr>
        <p:grpSpPr>
          <a:xfrm>
            <a:off x="276225" y="1426139"/>
            <a:ext cx="457200" cy="457200"/>
            <a:chOff x="0" y="1400175"/>
            <a:chExt cx="457200" cy="457200"/>
          </a:xfrm>
        </p:grpSpPr>
        <p:sp>
          <p:nvSpPr>
            <p:cNvPr id="31" name="Oval 3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Oval 3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Oval 3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2" name="Oval 41"/>
          <p:cNvSpPr/>
          <p:nvPr/>
        </p:nvSpPr>
        <p:spPr bwMode="auto">
          <a:xfrm>
            <a:off x="123825" y="1273739"/>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7" name="Rectangle 46"/>
          <p:cNvSpPr/>
          <p:nvPr/>
        </p:nvSpPr>
        <p:spPr>
          <a:xfrm>
            <a:off x="838200" y="2322868"/>
            <a:ext cx="3849547" cy="954107"/>
          </a:xfrm>
          <a:prstGeom prst="rect">
            <a:avLst/>
          </a:prstGeom>
        </p:spPr>
        <p:txBody>
          <a:bodyPr wrap="square">
            <a:spAutoFit/>
          </a:bodyPr>
          <a:lstStyle/>
          <a:p>
            <a:pPr>
              <a:spcBef>
                <a:spcPts val="600"/>
              </a:spcBef>
            </a:pPr>
            <a:r>
              <a:rPr lang="en-US" sz="2000" dirty="0" smtClean="0">
                <a:hlinkClick r:id="rId4"/>
              </a:rPr>
              <a:t>www.microsoft.com/teched</a:t>
            </a:r>
            <a:r>
              <a:rPr lang="en-US" sz="2000" dirty="0" smtClean="0"/>
              <a:t> </a:t>
            </a:r>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dirty="0" smtClean="0"/>
              <a:t>Sessions On-Demand &amp; Community</a:t>
            </a:r>
          </a:p>
        </p:txBody>
      </p:sp>
      <p:sp>
        <p:nvSpPr>
          <p:cNvPr id="48" name="Rectangle 47"/>
          <p:cNvSpPr/>
          <p:nvPr/>
        </p:nvSpPr>
        <p:spPr>
          <a:xfrm>
            <a:off x="838200" y="4474336"/>
            <a:ext cx="3733800" cy="1046440"/>
          </a:xfrm>
          <a:prstGeom prst="rect">
            <a:avLst/>
          </a:prstGeom>
        </p:spPr>
        <p:txBody>
          <a:bodyPr wrap="square">
            <a:spAutoFit/>
          </a:bodyPr>
          <a:lstStyle/>
          <a:p>
            <a:pPr lvl="0">
              <a:spcBef>
                <a:spcPts val="600"/>
              </a:spcBef>
              <a:buSzPct val="120000"/>
              <a:tabLst>
                <a:tab pos="1828800" algn="l"/>
              </a:tabLst>
              <a:defRPr/>
            </a:pPr>
            <a:r>
              <a:rPr lang="en-US" sz="2000" dirty="0" smtClean="0">
                <a:latin typeface="Calibri" pitchFamily="34" charset="0"/>
                <a:hlinkClick r:id="rId5"/>
              </a:rPr>
              <a:t>http://microsoft.com/technet</a:t>
            </a:r>
            <a:r>
              <a:rPr lang="en-US" sz="2400" b="1" dirty="0" smtClean="0">
                <a:latin typeface="Calibri" pitchFamily="34" charset="0"/>
              </a:rPr>
              <a:t>  </a:t>
            </a:r>
            <a:endParaRPr lang="en-US" sz="2400" dirty="0" smtClean="0">
              <a:latin typeface="Calibri" pitchFamily="34" charset="0"/>
            </a:endParaRPr>
          </a:p>
          <a:p>
            <a:pPr marL="0" lvl="1">
              <a:tabLst>
                <a:tab pos="1828800" algn="l"/>
              </a:tabLst>
              <a:defRPr/>
            </a:pPr>
            <a:endParaRPr lang="en-US" dirty="0" smtClean="0">
              <a:latin typeface="Calibri" pitchFamily="34" charset="0"/>
            </a:endParaRPr>
          </a:p>
          <a:p>
            <a:pPr marL="0" lvl="1">
              <a:tabLst>
                <a:tab pos="1828800" algn="l"/>
              </a:tabLst>
              <a:defRPr/>
            </a:pPr>
            <a:r>
              <a:rPr lang="en-US" dirty="0" smtClean="0">
                <a:latin typeface="Calibri" pitchFamily="34" charset="0"/>
              </a:rPr>
              <a:t>Resources for IT Professionals</a:t>
            </a:r>
          </a:p>
        </p:txBody>
      </p:sp>
      <p:pic>
        <p:nvPicPr>
          <p:cNvPr id="25" name="Picture 24" descr="TechEd_online.png"/>
          <p:cNvPicPr>
            <a:picLocks noChangeAspect="1"/>
          </p:cNvPicPr>
          <p:nvPr/>
        </p:nvPicPr>
        <p:blipFill>
          <a:blip r:embed="rId6"/>
          <a:stretch>
            <a:fillRect/>
          </a:stretch>
        </p:blipFill>
        <p:spPr bwMode="black">
          <a:xfrm>
            <a:off x="914400" y="1281128"/>
            <a:ext cx="2409825" cy="1076325"/>
          </a:xfrm>
          <a:prstGeom prst="rect">
            <a:avLst/>
          </a:prstGeom>
        </p:spPr>
      </p:pic>
      <p:sp>
        <p:nvSpPr>
          <p:cNvPr id="22" name="Rounded Rectangle 21"/>
          <p:cNvSpPr/>
          <p:nvPr/>
        </p:nvSpPr>
        <p:spPr bwMode="auto">
          <a:xfrm>
            <a:off x="4612234" y="3506886"/>
            <a:ext cx="429768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7" name="Picture 26" descr="msdn_1inch_rgb.png"/>
          <p:cNvPicPr>
            <a:picLocks noChangeAspect="1"/>
          </p:cNvPicPr>
          <p:nvPr/>
        </p:nvPicPr>
        <p:blipFill>
          <a:blip r:embed="rId7"/>
          <a:stretch>
            <a:fillRect/>
          </a:stretch>
        </p:blipFill>
        <p:spPr bwMode="black">
          <a:xfrm>
            <a:off x="5457615" y="3583086"/>
            <a:ext cx="1857375" cy="942975"/>
          </a:xfrm>
          <a:prstGeom prst="rect">
            <a:avLst/>
          </a:prstGeom>
        </p:spPr>
      </p:pic>
      <p:sp>
        <p:nvSpPr>
          <p:cNvPr id="28" name="Rectangle 27"/>
          <p:cNvSpPr/>
          <p:nvPr/>
        </p:nvSpPr>
        <p:spPr>
          <a:xfrm>
            <a:off x="5457615" y="4474336"/>
            <a:ext cx="3352800" cy="1046440"/>
          </a:xfrm>
          <a:prstGeom prst="rect">
            <a:avLst/>
          </a:prstGeom>
        </p:spPr>
        <p:txBody>
          <a:bodyPr wrap="square">
            <a:spAutoFit/>
          </a:bodyPr>
          <a:lstStyle/>
          <a:p>
            <a:pPr>
              <a:spcBef>
                <a:spcPts val="600"/>
              </a:spcBef>
              <a:tabLst>
                <a:tab pos="1828800" algn="l"/>
              </a:tabLst>
            </a:pPr>
            <a:r>
              <a:rPr lang="en-US" sz="2000" dirty="0" smtClean="0">
                <a:hlinkClick r:id="rId8"/>
              </a:rPr>
              <a:t>http://microsoft.com/msdn</a:t>
            </a:r>
            <a:r>
              <a:rPr lang="en-US" sz="2400" b="1" dirty="0" smtClean="0"/>
              <a:t>  </a:t>
            </a:r>
            <a:endParaRPr lang="en-US" sz="2400" dirty="0" smtClean="0"/>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dirty="0" smtClean="0"/>
              <a:t>Resources for Developers</a:t>
            </a:r>
          </a:p>
        </p:txBody>
      </p:sp>
      <p:grpSp>
        <p:nvGrpSpPr>
          <p:cNvPr id="4" name="Group 29"/>
          <p:cNvGrpSpPr/>
          <p:nvPr/>
        </p:nvGrpSpPr>
        <p:grpSpPr>
          <a:xfrm>
            <a:off x="276225" y="3758636"/>
            <a:ext cx="457200" cy="457200"/>
            <a:chOff x="0" y="1400175"/>
            <a:chExt cx="457200" cy="457200"/>
          </a:xfrm>
        </p:grpSpPr>
        <p:sp>
          <p:nvSpPr>
            <p:cNvPr id="38" name="Oval 37"/>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Oval 38"/>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Oval 39"/>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1" name="Oval 40"/>
          <p:cNvSpPr/>
          <p:nvPr/>
        </p:nvSpPr>
        <p:spPr bwMode="auto">
          <a:xfrm>
            <a:off x="123825" y="3664111"/>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grpSp>
        <p:nvGrpSpPr>
          <p:cNvPr id="5" name="Group 43"/>
          <p:cNvGrpSpPr/>
          <p:nvPr/>
        </p:nvGrpSpPr>
        <p:grpSpPr>
          <a:xfrm>
            <a:off x="4800600" y="3758636"/>
            <a:ext cx="457200" cy="457200"/>
            <a:chOff x="0" y="1400175"/>
            <a:chExt cx="457200" cy="457200"/>
          </a:xfrm>
        </p:grpSpPr>
        <p:sp>
          <p:nvSpPr>
            <p:cNvPr id="45" name="Oval 44"/>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Oval 45"/>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Oval 49"/>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1" name="Oval 50"/>
          <p:cNvSpPr/>
          <p:nvPr/>
        </p:nvSpPr>
        <p:spPr bwMode="auto">
          <a:xfrm>
            <a:off x="4648200" y="3606236"/>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5" name="Rounded Rectangle 34"/>
          <p:cNvSpPr/>
          <p:nvPr/>
        </p:nvSpPr>
        <p:spPr bwMode="auto">
          <a:xfrm>
            <a:off x="4612234" y="1178489"/>
            <a:ext cx="429768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6" name="Group 29"/>
          <p:cNvGrpSpPr/>
          <p:nvPr/>
        </p:nvGrpSpPr>
        <p:grpSpPr>
          <a:xfrm>
            <a:off x="4761140" y="1426139"/>
            <a:ext cx="457200" cy="457200"/>
            <a:chOff x="0" y="1400175"/>
            <a:chExt cx="457200" cy="457200"/>
          </a:xfrm>
        </p:grpSpPr>
        <p:sp>
          <p:nvSpPr>
            <p:cNvPr id="37" name="Oval 3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Oval 42"/>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Oval 43"/>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2" name="Oval 51"/>
          <p:cNvSpPr/>
          <p:nvPr/>
        </p:nvSpPr>
        <p:spPr bwMode="auto">
          <a:xfrm>
            <a:off x="4608740" y="1273739"/>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57" name="Rectangle 56"/>
          <p:cNvSpPr/>
          <p:nvPr/>
        </p:nvSpPr>
        <p:spPr>
          <a:xfrm>
            <a:off x="4629872" y="2322868"/>
            <a:ext cx="4514127" cy="954107"/>
          </a:xfrm>
          <a:prstGeom prst="rect">
            <a:avLst/>
          </a:prstGeom>
        </p:spPr>
        <p:txBody>
          <a:bodyPr wrap="square">
            <a:spAutoFit/>
          </a:bodyPr>
          <a:lstStyle/>
          <a:p>
            <a:pPr>
              <a:spcBef>
                <a:spcPts val="600"/>
              </a:spcBef>
            </a:pPr>
            <a:r>
              <a:rPr lang="en-US" sz="2000" dirty="0" smtClean="0">
                <a:hlinkClick r:id="rId9"/>
              </a:rPr>
              <a:t>www.microsoft.com/learning</a:t>
            </a:r>
            <a:r>
              <a:rPr lang="en-US" sz="2000" dirty="0" smtClean="0"/>
              <a:t>  </a:t>
            </a:r>
          </a:p>
          <a:p>
            <a:pPr marL="0" lvl="1" indent="0">
              <a:lnSpc>
                <a:spcPct val="100000"/>
              </a:lnSpc>
              <a:spcBef>
                <a:spcPts val="0"/>
              </a:spcBef>
              <a:buNone/>
              <a:tabLst>
                <a:tab pos="1828800" algn="l"/>
              </a:tabLst>
            </a:pPr>
            <a:endParaRPr lang="en-US" dirty="0" smtClean="0"/>
          </a:p>
          <a:p>
            <a:r>
              <a:rPr lang="en-US" dirty="0" smtClean="0"/>
              <a:t>Microsoft Certification &amp; Training Resources</a:t>
            </a:r>
            <a:endParaRPr lang="en-US" dirty="0"/>
          </a:p>
        </p:txBody>
      </p:sp>
      <p:sp>
        <p:nvSpPr>
          <p:cNvPr id="54" name="Title 1"/>
          <p:cNvSpPr>
            <a:spLocks noGrp="1"/>
          </p:cNvSpPr>
          <p:nvPr>
            <p:ph type="title"/>
          </p:nvPr>
        </p:nvSpPr>
        <p:spPr/>
        <p:txBody>
          <a:bodyPr vert="horz" wrap="square" lIns="0" tIns="0" rIns="0" bIns="0" rtlCol="0" anchor="t">
            <a:spAutoFit/>
          </a:bodyPr>
          <a:lstStyle/>
          <a:p>
            <a:r>
              <a:rPr/>
              <a:t>Resources</a:t>
            </a:r>
          </a:p>
        </p:txBody>
      </p:sp>
      <p:grpSp>
        <p:nvGrpSpPr>
          <p:cNvPr id="58" name="Group 57"/>
          <p:cNvGrpSpPr/>
          <p:nvPr/>
        </p:nvGrpSpPr>
        <p:grpSpPr bwMode="black">
          <a:xfrm>
            <a:off x="5457615" y="1234828"/>
            <a:ext cx="3477054" cy="771334"/>
            <a:chOff x="5561787" y="0"/>
            <a:chExt cx="3477054" cy="771334"/>
          </a:xfrm>
        </p:grpSpPr>
        <p:pic>
          <p:nvPicPr>
            <p:cNvPr id="56" name="Picture 55" descr="ms_Learning_w.eps"/>
            <p:cNvPicPr>
              <a:picLocks noChangeAspect="1"/>
            </p:cNvPicPr>
            <p:nvPr/>
          </p:nvPicPr>
          <p:blipFill>
            <a:blip r:embed="rId10"/>
            <a:srcRect l="51467"/>
            <a:stretch>
              <a:fillRect/>
            </a:stretch>
          </p:blipFill>
          <p:spPr bwMode="black">
            <a:xfrm>
              <a:off x="7257327" y="0"/>
              <a:ext cx="1781514" cy="771334"/>
            </a:xfrm>
            <a:prstGeom prst="rect">
              <a:avLst/>
            </a:prstGeom>
          </p:spPr>
        </p:pic>
        <p:pic>
          <p:nvPicPr>
            <p:cNvPr id="1026" name="Picture 2" descr="C:\Documents and Settings\Pennie\My Documents\ACERDATA (D)\Pennie's documents\MS Image\Boxshot_Logo\MICROSOFT\Microsoft Logo wht shadow.png"/>
            <p:cNvPicPr>
              <a:picLocks noChangeAspect="1" noChangeArrowheads="1"/>
            </p:cNvPicPr>
            <p:nvPr/>
          </p:nvPicPr>
          <p:blipFill>
            <a:blip r:embed="rId11"/>
            <a:srcRect/>
            <a:stretch>
              <a:fillRect/>
            </a:stretch>
          </p:blipFill>
          <p:spPr bwMode="black">
            <a:xfrm>
              <a:off x="5561787" y="254642"/>
              <a:ext cx="1693646" cy="312516"/>
            </a:xfrm>
            <a:prstGeom prst="rect">
              <a:avLst/>
            </a:prstGeom>
            <a:noFill/>
          </p:spPr>
        </p:pic>
      </p:grpSp>
      <p:sp>
        <p:nvSpPr>
          <p:cNvPr id="53" name="Rectangle 52"/>
          <p:cNvSpPr/>
          <p:nvPr/>
        </p:nvSpPr>
        <p:spPr bwMode="auto">
          <a:xfrm>
            <a:off x="-2298032" y="0"/>
            <a:ext cx="2141623" cy="3072384"/>
          </a:xfrm>
          <a:prstGeom prst="rect">
            <a:avLst/>
          </a:prstGeom>
          <a:ln w="38100">
            <a:solidFill>
              <a:srgbClr val="FFFF00"/>
            </a:solidFill>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400" b="1" dirty="0" smtClean="0"/>
              <a:t>Required Slide</a:t>
            </a:r>
            <a:endParaRPr lang="en-US" sz="2400" b="1" dirty="0" smtClean="0">
              <a:solidFill>
                <a:srgbClr val="FFFFFF"/>
              </a:solidFill>
              <a:effectLst>
                <a:outerShdw blurRad="38100" dist="38100" dir="2700000" algn="tl">
                  <a:srgbClr val="000000">
                    <a:alpha val="43137"/>
                  </a:srgbClr>
                </a:outerShdw>
              </a:effectLst>
            </a:endParaRPr>
          </a:p>
          <a:p>
            <a:pPr defTabSz="914099" fontAlgn="base">
              <a:spcBef>
                <a:spcPct val="0"/>
              </a:spcBef>
              <a:spcAft>
                <a:spcPct val="0"/>
              </a:spcAft>
            </a:pPr>
            <a:r>
              <a:rPr lang="en-US" sz="2000" b="1" dirty="0" smtClean="0">
                <a:solidFill>
                  <a:schemeClr val="accent5"/>
                </a:solidFill>
              </a:rPr>
              <a:t>Speakers, </a:t>
            </a:r>
          </a:p>
          <a:p>
            <a:r>
              <a:rPr lang="en-US" dirty="0" smtClean="0"/>
              <a:t>TechEd 2009 is not producing </a:t>
            </a:r>
          </a:p>
          <a:p>
            <a:r>
              <a:rPr lang="en-US" dirty="0" smtClean="0"/>
              <a:t>a DVD. Please announce that </a:t>
            </a:r>
          </a:p>
          <a:p>
            <a:r>
              <a:rPr lang="en-US" dirty="0" smtClean="0"/>
              <a:t>attendees can </a:t>
            </a:r>
            <a:r>
              <a:rPr lang="en-US" b="1" dirty="0" smtClean="0"/>
              <a:t>access session </a:t>
            </a:r>
            <a:endParaRPr lang="en-US" dirty="0" smtClean="0"/>
          </a:p>
          <a:p>
            <a:r>
              <a:rPr lang="en-US" b="1" dirty="0" smtClean="0"/>
              <a:t>recordings at TechEd Online.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42"/>
                                        </p:tgtEl>
                                      </p:cBhvr>
                                    </p:animEffect>
                                    <p:set>
                                      <p:cBhvr>
                                        <p:cTn id="12" dur="1" fill="hold">
                                          <p:stCondLst>
                                            <p:cond delay="1999"/>
                                          </p:stCondLst>
                                        </p:cTn>
                                        <p:tgtEl>
                                          <p:spTgt spid="42"/>
                                        </p:tgtEl>
                                        <p:attrNameLst>
                                          <p:attrName>style.visibility</p:attrName>
                                        </p:attrNameLst>
                                      </p:cBhvr>
                                      <p:to>
                                        <p:strVal val="hidden"/>
                                      </p:to>
                                    </p:set>
                                  </p:childTnLst>
                                </p:cTn>
                              </p:par>
                            </p:childTnLst>
                          </p:cTn>
                        </p:par>
                        <p:par>
                          <p:cTn id="13" fill="hold">
                            <p:stCondLst>
                              <p:cond delay="2200"/>
                            </p:stCondLst>
                            <p:childTnLst>
                              <p:par>
                                <p:cTn id="14" presetID="1" presetClass="entr" presetSubtype="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par>
                          <p:cTn id="18" fill="hold">
                            <p:stCondLst>
                              <p:cond delay="2200"/>
                            </p:stCondLst>
                            <p:childTnLst>
                              <p:par>
                                <p:cTn id="19" presetID="10" presetClass="exit" presetSubtype="0" fill="hold" grpId="1" nodeType="afterEffect">
                                  <p:stCondLst>
                                    <p:cond delay="200"/>
                                  </p:stCondLst>
                                  <p:childTnLst>
                                    <p:animEffect transition="out" filter="fade">
                                      <p:cBhvr>
                                        <p:cTn id="20" dur="2000"/>
                                        <p:tgtEl>
                                          <p:spTgt spid="41"/>
                                        </p:tgtEl>
                                      </p:cBhvr>
                                    </p:animEffect>
                                    <p:set>
                                      <p:cBhvr>
                                        <p:cTn id="21" dur="1" fill="hold">
                                          <p:stCondLst>
                                            <p:cond delay="1999"/>
                                          </p:stCondLst>
                                        </p:cTn>
                                        <p:tgtEl>
                                          <p:spTgt spid="41"/>
                                        </p:tgtEl>
                                        <p:attrNameLst>
                                          <p:attrName>style.visibility</p:attrName>
                                        </p:attrNameLst>
                                      </p:cBhvr>
                                      <p:to>
                                        <p:strVal val="hidden"/>
                                      </p:to>
                                    </p:set>
                                  </p:childTnLst>
                                </p:cTn>
                              </p:par>
                            </p:childTnLst>
                          </p:cTn>
                        </p:par>
                        <p:par>
                          <p:cTn id="22" fill="hold">
                            <p:stCondLst>
                              <p:cond delay="4400"/>
                            </p:stCondLst>
                            <p:childTnLst>
                              <p:par>
                                <p:cTn id="23" presetID="1" presetClass="entr" presetSubtype="0"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4400"/>
                            </p:stCondLst>
                            <p:childTnLst>
                              <p:par>
                                <p:cTn id="28" presetID="10" presetClass="exit" presetSubtype="0" fill="hold" grpId="1" nodeType="afterEffect">
                                  <p:stCondLst>
                                    <p:cond delay="200"/>
                                  </p:stCondLst>
                                  <p:childTnLst>
                                    <p:animEffect transition="out" filter="fade">
                                      <p:cBhvr>
                                        <p:cTn id="29" dur="2000"/>
                                        <p:tgtEl>
                                          <p:spTgt spid="51"/>
                                        </p:tgtEl>
                                      </p:cBhvr>
                                    </p:animEffect>
                                    <p:set>
                                      <p:cBhvr>
                                        <p:cTn id="30" dur="1" fill="hold">
                                          <p:stCondLst>
                                            <p:cond delay="1999"/>
                                          </p:stCondLst>
                                        </p:cTn>
                                        <p:tgtEl>
                                          <p:spTgt spid="51"/>
                                        </p:tgtEl>
                                        <p:attrNameLst>
                                          <p:attrName>style.visibility</p:attrName>
                                        </p:attrNameLst>
                                      </p:cBhvr>
                                      <p:to>
                                        <p:strVal val="hidden"/>
                                      </p:to>
                                    </p:set>
                                  </p:childTnLst>
                                </p:cTn>
                              </p:par>
                            </p:childTnLst>
                          </p:cTn>
                        </p:par>
                        <p:par>
                          <p:cTn id="31" fill="hold">
                            <p:stCondLst>
                              <p:cond delay="6600"/>
                            </p:stCondLst>
                            <p:childTnLst>
                              <p:par>
                                <p:cTn id="32" presetID="1" presetClass="entr" presetSubtype="0"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par>
                          <p:cTn id="36" fill="hold">
                            <p:stCondLst>
                              <p:cond delay="6600"/>
                            </p:stCondLst>
                            <p:childTnLst>
                              <p:par>
                                <p:cTn id="37" presetID="10" presetClass="exit" presetSubtype="0" fill="hold" grpId="1" nodeType="afterEffect">
                                  <p:stCondLst>
                                    <p:cond delay="200"/>
                                  </p:stCondLst>
                                  <p:childTnLst>
                                    <p:animEffect transition="out" filter="fade">
                                      <p:cBhvr>
                                        <p:cTn id="38" dur="2000"/>
                                        <p:tgtEl>
                                          <p:spTgt spid="52"/>
                                        </p:tgtEl>
                                      </p:cBhvr>
                                    </p:animEffect>
                                    <p:set>
                                      <p:cBhvr>
                                        <p:cTn id="39" dur="1" fill="hold">
                                          <p:stCondLst>
                                            <p:cond delay="19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1" grpId="0" animBg="1"/>
      <p:bldP spid="41" grpId="1" animBg="1"/>
      <p:bldP spid="51" grpId="0" animBg="1"/>
      <p:bldP spid="51" grpId="1" animBg="1"/>
      <p:bldP spid="52" grpId="0" animBg="1"/>
      <p:bldP spid="5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smtClean="0"/>
              <a:t>Track Resources</a:t>
            </a:r>
            <a:endParaRPr lang="en-US" dirty="0"/>
          </a:p>
        </p:txBody>
      </p:sp>
      <p:sp>
        <p:nvSpPr>
          <p:cNvPr id="26" name="Content Placeholder 25"/>
          <p:cNvSpPr>
            <a:spLocks noGrp="1"/>
          </p:cNvSpPr>
          <p:nvPr>
            <p:ph sz="quarter" idx="10"/>
          </p:nvPr>
        </p:nvSpPr>
        <p:spPr>
          <a:xfrm>
            <a:off x="381000" y="1414460"/>
            <a:ext cx="8385048" cy="2327546"/>
          </a:xfrm>
        </p:spPr>
        <p:txBody>
          <a:bodyPr/>
          <a:lstStyle/>
          <a:p>
            <a:r>
              <a:rPr b="1" smtClean="0"/>
              <a:t>Blogs:</a:t>
            </a:r>
          </a:p>
          <a:p>
            <a:r>
              <a:rPr lang="sv-SE" dirty="0" smtClean="0">
                <a:hlinkClick r:id="rId3"/>
              </a:rPr>
              <a:t>http://blogs.msdn.com/tess</a:t>
            </a:r>
            <a:endParaRPr lang="sv-SE" dirty="0" smtClean="0"/>
          </a:p>
          <a:p>
            <a:r>
              <a:rPr lang="sv-SE" dirty="0" smtClean="0">
                <a:hlinkClick r:id="rId4"/>
              </a:rPr>
              <a:t>http://blogs.msdn.com/johan</a:t>
            </a:r>
            <a:endParaRPr lang="sv-SE" dirty="0" smtClean="0"/>
          </a:p>
          <a:p>
            <a:r>
              <a:rPr lang="sv-SE" dirty="0" smtClean="0">
                <a:hlinkClick r:id="rId5"/>
              </a:rPr>
              <a:t>http://blogs.msdn.com/carloc</a:t>
            </a:r>
            <a:endParaRPr lang="sv-SE" dirty="0" smtClean="0"/>
          </a:p>
          <a:p>
            <a:r>
              <a:rPr lang="sv-SE" dirty="0">
                <a:hlinkClick r:id="rId6"/>
              </a:rPr>
              <a:t>http://blogs.msdn.com/debuggingtoolbox</a:t>
            </a:r>
            <a:r>
              <a:rPr lang="sv-SE" dirty="0" smtClean="0">
                <a:hlinkClick r:id="rId6"/>
              </a:rPr>
              <a:t>/</a:t>
            </a:r>
            <a:endParaRPr lang="sv-SE" dirty="0" smtClean="0"/>
          </a:p>
          <a:p>
            <a:r>
              <a:rPr lang="sv-SE" dirty="0">
                <a:hlinkClick r:id="rId7"/>
              </a:rPr>
              <a:t>http://</a:t>
            </a:r>
            <a:r>
              <a:rPr lang="sv-SE" dirty="0" smtClean="0">
                <a:hlinkClick r:id="rId7"/>
              </a:rPr>
              <a:t>www.wintellect.com/cs/blogs/jrobbins/default.aspx</a:t>
            </a:r>
            <a:endParaRPr lang="sv-SE" dirty="0" smtClean="0"/>
          </a:p>
          <a:p>
            <a:r>
              <a:rPr lang="sv-SE" dirty="0">
                <a:hlinkClick r:id="rId8"/>
              </a:rPr>
              <a:t>http://blogs.msdn.com/profiler</a:t>
            </a:r>
            <a:r>
              <a:rPr lang="sv-SE" dirty="0" smtClean="0">
                <a:hlinkClick r:id="rId8"/>
              </a:rPr>
              <a:t>/</a:t>
            </a:r>
            <a:endParaRPr lang="sv-SE" dirty="0" smtClean="0"/>
          </a:p>
          <a:p>
            <a:endParaRPr lang="sv-SE" dirty="0" smtClean="0"/>
          </a:p>
        </p:txBody>
      </p:sp>
      <p:sp>
        <p:nvSpPr>
          <p:cNvPr id="29" name="Content Placeholder 28"/>
          <p:cNvSpPr>
            <a:spLocks noGrp="1"/>
          </p:cNvSpPr>
          <p:nvPr>
            <p:ph sz="quarter" idx="13"/>
          </p:nvPr>
        </p:nvSpPr>
        <p:spPr>
          <a:xfrm>
            <a:off x="381000" y="3650566"/>
            <a:ext cx="8385048" cy="1842868"/>
          </a:xfrm>
        </p:spPr>
        <p:txBody>
          <a:bodyPr/>
          <a:lstStyle/>
          <a:p>
            <a:r>
              <a:rPr smtClean="0"/>
              <a:t>Tools:</a:t>
            </a:r>
          </a:p>
          <a:p>
            <a:r>
              <a:rPr lang="sv-SE" dirty="0" smtClean="0">
                <a:hlinkClick r:id="rId9"/>
              </a:rPr>
              <a:t>Debugging tools for windows</a:t>
            </a:r>
            <a:endParaRPr lang="sv-SE" dirty="0" smtClean="0"/>
          </a:p>
          <a:p>
            <a:r>
              <a:rPr lang="sv-SE" dirty="0" smtClean="0">
                <a:hlinkClick r:id="rId10"/>
              </a:rPr>
              <a:t>Tinyget – IIS Resource Kit</a:t>
            </a:r>
            <a:endParaRPr lang="sv-SE" dirty="0" smtClean="0"/>
          </a:p>
          <a:p>
            <a:r>
              <a:rPr lang="sv-SE" dirty="0" smtClean="0">
                <a:hlinkClick r:id="rId11"/>
              </a:rPr>
              <a:t>Debug Diag 1.1</a:t>
            </a:r>
            <a:endParaRPr lang="sv-SE" dirty="0" smtClean="0"/>
          </a:p>
          <a:p>
            <a:r>
              <a:rPr lang="sv-SE" dirty="0" smtClean="0">
                <a:hlinkClick r:id="rId12"/>
              </a:rPr>
              <a:t>Microsoft Visual Studio .NET 2010</a:t>
            </a:r>
            <a:endParaRPr lang="sv-SE" dirty="0" smtClean="0"/>
          </a:p>
          <a:p>
            <a:r>
              <a:rPr lang="sv-SE" dirty="0" smtClean="0">
                <a:hlinkClick r:id="rId13"/>
              </a:rPr>
              <a:t>Red Gate .NET Reflector </a:t>
            </a:r>
            <a:endParaRPr/>
          </a:p>
        </p:txBody>
      </p:sp>
      <p:sp>
        <p:nvSpPr>
          <p:cNvPr id="8" name="Rectangle 7"/>
          <p:cNvSpPr/>
          <p:nvPr/>
        </p:nvSpPr>
        <p:spPr bwMode="auto">
          <a:xfrm>
            <a:off x="-2298032" y="-1"/>
            <a:ext cx="2141623" cy="2587752"/>
          </a:xfrm>
          <a:prstGeom prst="rect">
            <a:avLst/>
          </a:prstGeom>
          <a:ln w="38100">
            <a:solidFill>
              <a:srgbClr val="FFFF00"/>
            </a:solidFill>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400" b="1" dirty="0" smtClean="0"/>
              <a:t>Required Slide</a:t>
            </a:r>
            <a:endParaRPr lang="en-US" sz="2400" b="1" dirty="0" smtClean="0">
              <a:solidFill>
                <a:schemeClr val="accent5"/>
              </a:solidFill>
            </a:endParaRPr>
          </a:p>
          <a:p>
            <a:pPr defTabSz="914099" fontAlgn="base">
              <a:spcBef>
                <a:spcPct val="0"/>
              </a:spcBef>
              <a:spcAft>
                <a:spcPct val="0"/>
              </a:spcAft>
            </a:pPr>
            <a:r>
              <a:rPr lang="en-US" sz="2000" b="1" dirty="0" smtClean="0">
                <a:solidFill>
                  <a:schemeClr val="accent5"/>
                </a:solidFill>
              </a:rPr>
              <a:t>Track PMs </a:t>
            </a:r>
            <a:r>
              <a:rPr lang="en-US" dirty="0" smtClean="0"/>
              <a:t>will supply the content for this slide, </a:t>
            </a:r>
            <a:br>
              <a:rPr lang="en-US" dirty="0" smtClean="0"/>
            </a:br>
            <a:r>
              <a:rPr lang="en-US" dirty="0" smtClean="0"/>
              <a:t>which will be inserted during </a:t>
            </a:r>
            <a:br>
              <a:rPr lang="en-US" dirty="0" smtClean="0"/>
            </a:br>
            <a:r>
              <a:rPr lang="en-US" dirty="0" smtClean="0"/>
              <a:t>the final scrub.</a:t>
            </a:r>
            <a:endParaRPr lang="en-US" sz="1600" dirty="0" smtClean="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val.png"/>
          <p:cNvPicPr>
            <a:picLocks noChangeAspect="1"/>
          </p:cNvPicPr>
          <p:nvPr/>
        </p:nvPicPr>
        <p:blipFill>
          <a:blip r:embed="rId2"/>
          <a:stretch>
            <a:fillRect/>
          </a:stretch>
        </p:blipFill>
        <p:spPr>
          <a:xfrm>
            <a:off x="1142" y="857"/>
            <a:ext cx="9142858" cy="6857143"/>
          </a:xfrm>
          <a:prstGeom prst="rect">
            <a:avLst/>
          </a:prstGeom>
        </p:spPr>
      </p:pic>
      <p:sp>
        <p:nvSpPr>
          <p:cNvPr id="3" name="Rounded Rectangle 2"/>
          <p:cNvSpPr/>
          <p:nvPr/>
        </p:nvSpPr>
        <p:spPr bwMode="blackGray">
          <a:xfrm>
            <a:off x="41077" y="3971504"/>
            <a:ext cx="5055579"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defTabSz="914099" fontAlgn="base">
              <a:spcBef>
                <a:spcPct val="0"/>
              </a:spcBef>
              <a:spcAft>
                <a:spcPct val="0"/>
              </a:spcAft>
              <a:defRPr/>
            </a:pPr>
            <a:r>
              <a:rPr lang="en-US" sz="3200" dirty="0" smtClean="0">
                <a:solidFill>
                  <a:srgbClr val="FFFFFF"/>
                </a:solidFill>
                <a:effectLst>
                  <a:outerShdw blurRad="38100" dist="38100" dir="2700000" algn="tl">
                    <a:srgbClr val="000000">
                      <a:alpha val="43137"/>
                    </a:srgbClr>
                  </a:outerShdw>
                </a:effectLst>
                <a:latin typeface="Segoe" pitchFamily="34" charset="0"/>
              </a:rPr>
              <a:t>Complete an evaluation on </a:t>
            </a:r>
            <a:r>
              <a:rPr lang="en-US" sz="3200" dirty="0" err="1" smtClean="0">
                <a:solidFill>
                  <a:srgbClr val="FFFFFF"/>
                </a:solidFill>
                <a:effectLst>
                  <a:outerShdw blurRad="38100" dist="38100" dir="2700000" algn="tl">
                    <a:srgbClr val="000000">
                      <a:alpha val="43137"/>
                    </a:srgbClr>
                  </a:outerShdw>
                </a:effectLst>
                <a:latin typeface="Segoe" pitchFamily="34" charset="0"/>
              </a:rPr>
              <a:t>CommNet</a:t>
            </a:r>
            <a:r>
              <a:rPr lang="en-US" sz="3200" dirty="0" smtClean="0">
                <a:solidFill>
                  <a:srgbClr val="FFFFFF"/>
                </a:solidFill>
                <a:effectLst>
                  <a:outerShdw blurRad="38100" dist="38100" dir="2700000" algn="tl">
                    <a:srgbClr val="000000">
                      <a:alpha val="43137"/>
                    </a:srgbClr>
                  </a:outerShdw>
                </a:effectLst>
                <a:latin typeface="Segoe" pitchFamily="34" charset="0"/>
              </a:rPr>
              <a:t> and enter to win an Xbox 360 Elite!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4" presetClass="path" presetSubtype="0" decel="50000" fill="hold" grpId="1" nodeType="withEffect">
                                  <p:stCondLst>
                                    <p:cond delay="0"/>
                                  </p:stCondLst>
                                  <p:childTnLst>
                                    <p:animMotion origin="layout" path="M -0.41701 -0.00138 L -2.77778E-6 -4.44444E-6 " pathEditMode="relative" rAng="0" ptsTypes="AA">
                                      <p:cBhvr>
                                        <p:cTn id="9" dur="1000" fill="hold"/>
                                        <p:tgtEl>
                                          <p:spTgt spid="3"/>
                                        </p:tgtEl>
                                        <p:attrNameLst>
                                          <p:attrName>ppt_x</p:attrName>
                                          <p:attrName>ppt_y</p:attrName>
                                        </p:attrNameLst>
                                      </p:cBhvr>
                                      <p:rCtr x="209"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967578" y="5580925"/>
            <a:ext cx="7208845" cy="46165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600" dirty="0">
                <a:latin typeface="Calibri" pitchFamily="34" charset="0"/>
                <a:cs typeface="Arial" charset="0"/>
              </a:rPr>
              <a:t>© </a:t>
            </a:r>
            <a:r>
              <a:rPr lang="en-US" sz="600" dirty="0" smtClean="0">
                <a:latin typeface="Calibri" pitchFamily="34" charset="0"/>
                <a:cs typeface="Arial" charset="0"/>
              </a:rPr>
              <a:t>2009 Microsoft </a:t>
            </a:r>
            <a:r>
              <a:rPr lang="en-US" sz="6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6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00" dirty="0" smtClean="0">
                <a:latin typeface="Calibri" pitchFamily="34" charset="0"/>
                <a:cs typeface="Arial" charset="0"/>
              </a:rPr>
              <a:t>MICROSOFT </a:t>
            </a:r>
            <a:r>
              <a:rPr lang="en-US" sz="600" dirty="0">
                <a:latin typeface="Calibri" pitchFamily="34" charset="0"/>
                <a:cs typeface="Arial" charset="0"/>
              </a:rPr>
              <a:t>MAKES NO WARRANTIES, EXPRESS, IMPLIED OR STATUTORY, AS TO THE INFORMATION IN THIS PRESENTATION.</a:t>
            </a:r>
          </a:p>
        </p:txBody>
      </p:sp>
      <p:sp>
        <p:nvSpPr>
          <p:cNvPr id="6" name="Rectangle 5"/>
          <p:cNvSpPr/>
          <p:nvPr/>
        </p:nvSpPr>
        <p:spPr bwMode="auto">
          <a:xfrm>
            <a:off x="-2298032" y="0"/>
            <a:ext cx="2141623" cy="794084"/>
          </a:xfrm>
          <a:prstGeom prst="rect">
            <a:avLst/>
          </a:prstGeom>
          <a:ln w="38100">
            <a:solidFill>
              <a:srgbClr val="FFFF00"/>
            </a:solidFill>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smtClean="0"/>
              <a:t>Required Slide</a:t>
            </a:r>
            <a:endParaRPr lang="en-US" sz="2400" b="1" dirty="0" smtClean="0">
              <a:solidFill>
                <a:srgbClr val="FFFFFF"/>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3600" b="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mn-cs"/>
              </a:rPr>
              <a:t>Debugging Microsoft ASP.NET and other .NET issues using WinDbg and Microsoft Visual Studio .NET 2010</a:t>
            </a:r>
            <a:endParaRPr sz="3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mn-cs"/>
            </a:endParaRPr>
          </a:p>
        </p:txBody>
      </p:sp>
      <p:sp>
        <p:nvSpPr>
          <p:cNvPr id="3" name="Subtitle 2"/>
          <p:cNvSpPr>
            <a:spLocks noGrp="1"/>
          </p:cNvSpPr>
          <p:nvPr>
            <p:ph type="subTitle" idx="1"/>
          </p:nvPr>
        </p:nvSpPr>
        <p:spPr/>
        <p:txBody>
          <a:bodyPr/>
          <a:lstStyle/>
          <a:p>
            <a:r>
              <a:rPr lang="en-US" dirty="0" smtClean="0">
                <a:solidFill>
                  <a:schemeClr val="tx1"/>
                </a:solidFill>
              </a:rPr>
              <a:t>Tess Ferrandez</a:t>
            </a:r>
          </a:p>
          <a:p>
            <a:r>
              <a:rPr lang="en-US" dirty="0" smtClean="0"/>
              <a:t>ASP.NET Escalation Engineer</a:t>
            </a:r>
            <a:endParaRPr lang="en-US" dirty="0" smtClean="0">
              <a:solidFill>
                <a:schemeClr val="tx1"/>
              </a:solidFill>
            </a:endParaRPr>
          </a:p>
          <a:p>
            <a:r>
              <a:rPr lang="en-US" dirty="0" smtClean="0">
                <a:solidFill>
                  <a:schemeClr val="tx1"/>
                </a:solidFill>
              </a:rPr>
              <a:t>Microsoft</a:t>
            </a:r>
          </a:p>
          <a:p>
            <a:r>
              <a:rPr lang="en-US" dirty="0" smtClean="0">
                <a:solidFill>
                  <a:schemeClr val="tx1"/>
                </a:solidFill>
              </a:rPr>
              <a:t>Session Code: WIA402</a:t>
            </a:r>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Problem types</a:t>
            </a:r>
            <a:endParaRPr lang="en-US" dirty="0">
              <a:solidFill>
                <a:schemeClr val="tx2"/>
              </a:solidFill>
            </a:endParaRPr>
          </a:p>
        </p:txBody>
      </p:sp>
      <p:sp>
        <p:nvSpPr>
          <p:cNvPr id="3" name="Text Placeholder 2"/>
          <p:cNvSpPr>
            <a:spLocks noGrp="1"/>
          </p:cNvSpPr>
          <p:nvPr>
            <p:ph idx="1"/>
          </p:nvPr>
        </p:nvSpPr>
        <p:spPr/>
        <p:txBody>
          <a:bodyPr/>
          <a:lstStyle/>
          <a:p>
            <a:r>
              <a:rPr lang="en-US" sz="2800" dirty="0" smtClean="0"/>
              <a:t>Hangs and performance issues</a:t>
            </a:r>
            <a:endParaRPr lang="en-US" sz="2800" dirty="0"/>
          </a:p>
          <a:p>
            <a:r>
              <a:rPr lang="en-US" sz="2800" dirty="0" smtClean="0"/>
              <a:t>Memory leaks and high memory usage</a:t>
            </a:r>
          </a:p>
          <a:p>
            <a:r>
              <a:rPr lang="en-US" sz="2800" dirty="0" smtClean="0"/>
              <a:t>Crashes</a:t>
            </a:r>
          </a:p>
          <a:p>
            <a:r>
              <a:rPr lang="en-US" sz="2800" dirty="0" smtClean="0"/>
              <a:t>Exceptions</a:t>
            </a:r>
          </a:p>
        </p:txBody>
      </p:sp>
    </p:spTree>
    <p:extLst>
      <p:ext uri="{BB962C8B-B14F-4D97-AF65-F5344CB8AC3E}">
        <p14:creationId xmlns="" xmlns:p14="http://schemas.microsoft.com/office/powerpoint/2007/7/12/main" val="16573085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Tools and Resources</a:t>
            </a:r>
            <a:endParaRPr lang="en-US" dirty="0">
              <a:solidFill>
                <a:schemeClr val="tx2"/>
              </a:solidFill>
            </a:endParaRPr>
          </a:p>
        </p:txBody>
      </p:sp>
      <p:sp>
        <p:nvSpPr>
          <p:cNvPr id="3" name="Text Placeholder 2"/>
          <p:cNvSpPr>
            <a:spLocks noGrp="1"/>
          </p:cNvSpPr>
          <p:nvPr>
            <p:ph idx="1"/>
          </p:nvPr>
        </p:nvSpPr>
        <p:spPr/>
        <p:txBody>
          <a:bodyPr/>
          <a:lstStyle/>
          <a:p>
            <a:r>
              <a:rPr lang="en-US" sz="2800" b="1" dirty="0" smtClean="0"/>
              <a:t>WinDbg.exe</a:t>
            </a:r>
            <a:r>
              <a:rPr lang="en-US" sz="2800" dirty="0" smtClean="0"/>
              <a:t> and </a:t>
            </a:r>
            <a:r>
              <a:rPr lang="en-US" sz="2800" b="1" dirty="0" smtClean="0"/>
              <a:t>adplus.vbs</a:t>
            </a:r>
            <a:r>
              <a:rPr lang="en-US" sz="2800" dirty="0" smtClean="0"/>
              <a:t> </a:t>
            </a:r>
            <a:br>
              <a:rPr lang="en-US" sz="2800" dirty="0" smtClean="0"/>
            </a:br>
            <a:r>
              <a:rPr lang="en-US" sz="2800" dirty="0" smtClean="0"/>
              <a:t>(Included with Debugging Tools for Windows)</a:t>
            </a:r>
          </a:p>
          <a:p>
            <a:r>
              <a:rPr lang="en-US" sz="2800" b="1" dirty="0" smtClean="0"/>
              <a:t>SOS.dll</a:t>
            </a:r>
            <a:r>
              <a:rPr lang="en-US" sz="2800" dirty="0" smtClean="0"/>
              <a:t> </a:t>
            </a:r>
            <a:br>
              <a:rPr lang="en-US" sz="2800" dirty="0" smtClean="0"/>
            </a:br>
            <a:r>
              <a:rPr lang="en-US" sz="2800" dirty="0" smtClean="0"/>
              <a:t>(Included with .NET framework)</a:t>
            </a:r>
          </a:p>
          <a:p>
            <a:r>
              <a:rPr lang="en-US" sz="2800" b="1" dirty="0" smtClean="0"/>
              <a:t>Debug Diagnostics 1.1</a:t>
            </a:r>
          </a:p>
          <a:p>
            <a:r>
              <a:rPr lang="en-US" sz="2800" b="1" dirty="0" smtClean="0"/>
              <a:t>Tinyget.exe</a:t>
            </a:r>
            <a:r>
              <a:rPr lang="en-US" sz="2800" dirty="0" smtClean="0"/>
              <a:t/>
            </a:r>
            <a:br>
              <a:rPr lang="en-US" sz="2800" dirty="0" smtClean="0"/>
            </a:br>
            <a:r>
              <a:rPr lang="en-US" sz="2800" dirty="0" smtClean="0"/>
              <a:t>(Included in the IIS Resource kit)</a:t>
            </a:r>
          </a:p>
          <a:p>
            <a:r>
              <a:rPr lang="en-US" sz="2800" b="1" dirty="0" smtClean="0"/>
              <a:t>Microsoft Visual Studio .NET 2010</a:t>
            </a:r>
          </a:p>
          <a:p>
            <a:r>
              <a:rPr lang="en-US" sz="2800" dirty="0" smtClean="0"/>
              <a:t>Blog: If broken it is, fix it you should</a:t>
            </a:r>
            <a:br>
              <a:rPr lang="en-US" sz="2800" dirty="0" smtClean="0"/>
            </a:br>
            <a:r>
              <a:rPr lang="en-US" sz="2800" dirty="0" smtClean="0"/>
              <a:t>http://blogs.msdn.com/Tess</a:t>
            </a:r>
          </a:p>
        </p:txBody>
      </p:sp>
    </p:spTree>
    <p:extLst>
      <p:ext uri="{BB962C8B-B14F-4D97-AF65-F5344CB8AC3E}">
        <p14:creationId xmlns="" xmlns:p14="http://schemas.microsoft.com/office/powerpoint/2007/7/12/main" val="239365318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Hangs and performance issues</a:t>
            </a:r>
            <a:endParaRPr lang="en-US" dirty="0">
              <a:solidFill>
                <a:schemeClr val="tx2"/>
              </a:solidFill>
            </a:endParaRPr>
          </a:p>
        </p:txBody>
      </p:sp>
      <p:sp>
        <p:nvSpPr>
          <p:cNvPr id="3" name="Text Placeholder 2"/>
          <p:cNvSpPr>
            <a:spLocks noGrp="1"/>
          </p:cNvSpPr>
          <p:nvPr>
            <p:ph idx="1"/>
          </p:nvPr>
        </p:nvSpPr>
        <p:spPr/>
        <p:txBody>
          <a:bodyPr/>
          <a:lstStyle/>
          <a:p>
            <a:pPr marL="0" indent="0">
              <a:buNone/>
            </a:pPr>
            <a:r>
              <a:rPr lang="en-US" sz="2800" b="1" dirty="0" smtClean="0"/>
              <a:t>Idle hangs </a:t>
            </a:r>
            <a:endParaRPr lang="en-US" sz="2800" b="1" dirty="0"/>
          </a:p>
          <a:p>
            <a:r>
              <a:rPr lang="en-US" sz="2800" dirty="0" smtClean="0"/>
              <a:t>Waiting for external resources</a:t>
            </a:r>
          </a:p>
          <a:p>
            <a:r>
              <a:rPr lang="en-US" sz="2800" dirty="0" smtClean="0"/>
              <a:t>Waiting for locks/sync objects</a:t>
            </a:r>
          </a:p>
          <a:p>
            <a:pPr marL="0" indent="0">
              <a:buNone/>
            </a:pPr>
            <a:endParaRPr lang="en-US" sz="2800" dirty="0" smtClean="0"/>
          </a:p>
          <a:p>
            <a:pPr marL="0" indent="0">
              <a:buNone/>
            </a:pPr>
            <a:r>
              <a:rPr lang="en-US" sz="2800" b="1" dirty="0" smtClean="0"/>
              <a:t>Busy hangs</a:t>
            </a:r>
          </a:p>
          <a:p>
            <a:r>
              <a:rPr lang="en-US" sz="2800" dirty="0" smtClean="0"/>
              <a:t>CPU Intensive operations</a:t>
            </a:r>
          </a:p>
          <a:p>
            <a:r>
              <a:rPr lang="en-US" sz="2800" dirty="0" smtClean="0"/>
              <a:t>High CPU in GC</a:t>
            </a:r>
          </a:p>
          <a:p>
            <a:r>
              <a:rPr lang="en-US" sz="2800" dirty="0" smtClean="0"/>
              <a:t>Application restarts</a:t>
            </a:r>
          </a:p>
        </p:txBody>
      </p:sp>
    </p:spTree>
    <p:extLst>
      <p:ext uri="{BB962C8B-B14F-4D97-AF65-F5344CB8AC3E}">
        <p14:creationId xmlns="" xmlns:p14="http://schemas.microsoft.com/office/powerpoint/2007/7/12/main" val="42075972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Step-By-Step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sv-SE" dirty="0" smtClean="0"/>
              <a:t>Reproduce problem</a:t>
            </a:r>
          </a:p>
          <a:p>
            <a:pPr marL="514350" indent="-514350">
              <a:buFont typeface="+mj-lt"/>
              <a:buAutoNum type="arabicPeriod"/>
            </a:pPr>
            <a:r>
              <a:rPr lang="sv-SE" dirty="0" smtClean="0"/>
              <a:t>Look at perf data (CPU Usage etc.)</a:t>
            </a:r>
          </a:p>
          <a:p>
            <a:pPr marL="514350" indent="-514350">
              <a:buFont typeface="+mj-lt"/>
              <a:buAutoNum type="arabicPeriod"/>
            </a:pPr>
            <a:r>
              <a:rPr lang="sv-SE" dirty="0" smtClean="0"/>
              <a:t>Get a memory dump (or two)</a:t>
            </a:r>
          </a:p>
          <a:p>
            <a:pPr marL="514350" indent="-514350">
              <a:buFont typeface="+mj-lt"/>
              <a:buAutoNum type="arabicPeriod"/>
            </a:pPr>
            <a:r>
              <a:rPr lang="sv-SE" dirty="0" smtClean="0"/>
              <a:t>Examine threads</a:t>
            </a:r>
          </a:p>
          <a:p>
            <a:pPr marL="1031875" lvl="1" indent="-514350">
              <a:buFont typeface="+mj-lt"/>
              <a:buAutoNum type="alphaLcParenR"/>
            </a:pPr>
            <a:r>
              <a:rPr lang="sv-SE" dirty="0" smtClean="0"/>
              <a:t>(Idle) Find blocking calls or calls to </a:t>
            </a:r>
            <a:br>
              <a:rPr lang="sv-SE" dirty="0" smtClean="0"/>
            </a:br>
            <a:r>
              <a:rPr lang="sv-SE" dirty="0" smtClean="0"/>
              <a:t>external resources</a:t>
            </a:r>
          </a:p>
          <a:p>
            <a:pPr marL="1031875" lvl="1" indent="-514350">
              <a:buFont typeface="+mj-lt"/>
              <a:buAutoNum type="alphaLcParenR"/>
            </a:pPr>
            <a:r>
              <a:rPr lang="sv-SE" dirty="0" smtClean="0"/>
              <a:t>(Busy) Look for active threads</a:t>
            </a:r>
          </a:p>
          <a:p>
            <a:pPr marL="514350" indent="-514350">
              <a:buFont typeface="+mj-lt"/>
              <a:buAutoNum type="arabicPeriod"/>
            </a:pP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Memory leaks and high </a:t>
            </a:r>
            <a:r>
              <a:rPr lang="en-US" dirty="0" err="1" smtClean="0"/>
              <a:t>mem</a:t>
            </a:r>
            <a:r>
              <a:rPr lang="en-US" dirty="0" smtClean="0"/>
              <a:t>. usage</a:t>
            </a:r>
            <a:endParaRPr lang="en-US" dirty="0">
              <a:solidFill>
                <a:schemeClr val="tx2"/>
              </a:solidFill>
            </a:endParaRPr>
          </a:p>
        </p:txBody>
      </p:sp>
      <p:sp>
        <p:nvSpPr>
          <p:cNvPr id="3" name="Text Placeholder 2"/>
          <p:cNvSpPr>
            <a:spLocks noGrp="1"/>
          </p:cNvSpPr>
          <p:nvPr>
            <p:ph idx="1"/>
          </p:nvPr>
        </p:nvSpPr>
        <p:spPr/>
        <p:txBody>
          <a:bodyPr/>
          <a:lstStyle/>
          <a:p>
            <a:pPr marL="0" indent="0">
              <a:buNone/>
            </a:pPr>
            <a:r>
              <a:rPr lang="en-US" sz="2800" b="1" dirty="0" smtClean="0"/>
              <a:t>Managed (.NET)</a:t>
            </a:r>
            <a:endParaRPr lang="en-US" sz="2800" b="1" dirty="0"/>
          </a:p>
          <a:p>
            <a:r>
              <a:rPr lang="en-US" sz="2800" dirty="0" smtClean="0"/>
              <a:t>Cache / Session</a:t>
            </a:r>
          </a:p>
          <a:p>
            <a:r>
              <a:rPr lang="en-US" sz="2800" dirty="0" smtClean="0"/>
              <a:t>Heavy Large Object Heap (LOH) usage</a:t>
            </a:r>
          </a:p>
          <a:p>
            <a:r>
              <a:rPr lang="en-US" sz="2800" dirty="0" smtClean="0"/>
              <a:t>Blocked </a:t>
            </a:r>
            <a:r>
              <a:rPr lang="en-US" sz="2800" dirty="0" err="1" smtClean="0"/>
              <a:t>finalizer</a:t>
            </a:r>
            <a:endParaRPr lang="en-US" sz="2800" dirty="0" smtClean="0"/>
          </a:p>
          <a:p>
            <a:r>
              <a:rPr lang="en-US" sz="2800" dirty="0" smtClean="0"/>
              <a:t>GC heap fragmentation (pinning)</a:t>
            </a:r>
          </a:p>
          <a:p>
            <a:pPr marL="0" indent="0">
              <a:buNone/>
            </a:pPr>
            <a:endParaRPr lang="en-US" sz="2800" dirty="0" smtClean="0"/>
          </a:p>
          <a:p>
            <a:pPr marL="0" indent="0">
              <a:buNone/>
            </a:pPr>
            <a:r>
              <a:rPr lang="en-US" sz="2800" b="1" dirty="0" smtClean="0"/>
              <a:t>Loader heap issues</a:t>
            </a:r>
          </a:p>
          <a:p>
            <a:r>
              <a:rPr lang="en-US" sz="2800" dirty="0" smtClean="0"/>
              <a:t>Dynamic assemblies</a:t>
            </a:r>
          </a:p>
          <a:p>
            <a:r>
              <a:rPr lang="en-US" sz="2800" dirty="0" smtClean="0"/>
              <a:t>Lots of apps in one app pool</a:t>
            </a:r>
          </a:p>
          <a:p>
            <a:pPr marL="0" indent="0">
              <a:buNone/>
            </a:pPr>
            <a:endParaRPr lang="en-US" sz="2800" dirty="0" smtClean="0"/>
          </a:p>
        </p:txBody>
      </p:sp>
    </p:spTree>
    <p:extLst>
      <p:ext uri="{BB962C8B-B14F-4D97-AF65-F5344CB8AC3E}">
        <p14:creationId xmlns="" xmlns:p14="http://schemas.microsoft.com/office/powerpoint/2007/7/12/main" val="34819755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Step-By-Step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sv-SE" dirty="0" smtClean="0"/>
              <a:t>Look at perf data </a:t>
            </a:r>
            <a:br>
              <a:rPr lang="sv-SE" dirty="0" smtClean="0"/>
            </a:br>
            <a:r>
              <a:rPr lang="sv-SE" dirty="0" smtClean="0"/>
              <a:t>(.NET / Native or Loader heap issue)</a:t>
            </a:r>
          </a:p>
          <a:p>
            <a:pPr marL="514350" indent="-514350">
              <a:buFont typeface="+mj-lt"/>
              <a:buAutoNum type="arabicPeriod"/>
            </a:pPr>
            <a:r>
              <a:rPr lang="sv-SE" dirty="0" smtClean="0"/>
              <a:t>Get a memory dump (or two)</a:t>
            </a:r>
          </a:p>
          <a:p>
            <a:pPr marL="514350" indent="-514350">
              <a:buFont typeface="+mj-lt"/>
              <a:buAutoNum type="arabicPeriod"/>
            </a:pPr>
            <a:r>
              <a:rPr lang="sv-SE" dirty="0" smtClean="0"/>
              <a:t>Check if the finalizer is blocked</a:t>
            </a:r>
          </a:p>
          <a:p>
            <a:pPr marL="514350" indent="-514350">
              <a:buFont typeface="+mj-lt"/>
              <a:buAutoNum type="arabicPeriod"/>
            </a:pPr>
            <a:r>
              <a:rPr lang="sv-SE" dirty="0" smtClean="0"/>
              <a:t>Dump the .NET GC Heap and determine where the memory is going </a:t>
            </a:r>
          </a:p>
          <a:p>
            <a:pPr marL="514350" indent="-514350">
              <a:buFont typeface="+mj-lt"/>
              <a:buAutoNum type="arabicPeriod"/>
            </a:pPr>
            <a:r>
              <a:rPr lang="sv-SE" dirty="0" smtClean="0"/>
              <a:t>Dump objects, or !gcroot them to see why they are not being collected</a:t>
            </a:r>
          </a:p>
          <a:p>
            <a:pPr marL="514350" indent="-514350">
              <a:buFont typeface="+mj-lt"/>
              <a:buAutoNum type="arabicPeriod"/>
            </a:pP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Crashes</a:t>
            </a:r>
            <a:endParaRPr lang="en-US" dirty="0">
              <a:solidFill>
                <a:schemeClr val="tx2"/>
              </a:solidFill>
            </a:endParaRPr>
          </a:p>
        </p:txBody>
      </p:sp>
      <p:sp>
        <p:nvSpPr>
          <p:cNvPr id="3" name="Text Placeholder 2"/>
          <p:cNvSpPr>
            <a:spLocks noGrp="1"/>
          </p:cNvSpPr>
          <p:nvPr>
            <p:ph idx="1"/>
          </p:nvPr>
        </p:nvSpPr>
        <p:spPr/>
        <p:txBody>
          <a:bodyPr/>
          <a:lstStyle/>
          <a:p>
            <a:r>
              <a:rPr lang="en-US" sz="2800" dirty="0" err="1" smtClean="0"/>
              <a:t>OutOfMemoryException</a:t>
            </a:r>
            <a:endParaRPr lang="en-US" sz="2800" dirty="0" smtClean="0"/>
          </a:p>
          <a:p>
            <a:r>
              <a:rPr lang="en-US" sz="2800" dirty="0" err="1" smtClean="0"/>
              <a:t>StackOverflowException</a:t>
            </a:r>
            <a:endParaRPr lang="en-US" sz="2800" dirty="0" smtClean="0"/>
          </a:p>
          <a:p>
            <a:r>
              <a:rPr lang="en-US" sz="2800" dirty="0" err="1" smtClean="0"/>
              <a:t>ExecutionEngineException</a:t>
            </a:r>
            <a:endParaRPr lang="en-US" sz="2800" dirty="0" smtClean="0"/>
          </a:p>
          <a:p>
            <a:r>
              <a:rPr lang="en-US" sz="2800" dirty="0" smtClean="0"/>
              <a:t>.NET and Native Heap corruption</a:t>
            </a:r>
          </a:p>
          <a:p>
            <a:r>
              <a:rPr lang="en-US" sz="2800" dirty="0" smtClean="0"/>
              <a:t>Unhandled exceptions</a:t>
            </a:r>
          </a:p>
          <a:p>
            <a:r>
              <a:rPr lang="en-US" sz="2800" dirty="0" smtClean="0"/>
              <a:t>Recycling</a:t>
            </a:r>
          </a:p>
          <a:p>
            <a:pPr marL="0" indent="0">
              <a:buNone/>
            </a:pPr>
            <a:endParaRPr lang="en-US" sz="2800" dirty="0" smtClean="0"/>
          </a:p>
        </p:txBody>
      </p:sp>
    </p:spTree>
    <p:extLst>
      <p:ext uri="{BB962C8B-B14F-4D97-AF65-F5344CB8AC3E}">
        <p14:creationId xmlns="" xmlns:p14="http://schemas.microsoft.com/office/powerpoint/2007/7/12/main" val="270660707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09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TechEd09_Europe templat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2009-09-29T09:22:15Z</outs:dateTime>
      <outs:isPinned>true</outs:isPinned>
    </outs:relatedDate>
    <outs:relatedDate>
      <outs:type>2</outs:type>
      <outs:displayName>Created</outs:displayName>
      <outs:dateTime>2009-09-25T07:55:26Z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Tess Ferrandez</outs:displayName>
          <outs:accountName/>
        </outs:relatedPerson>
      </outs:people>
      <outs:source>0</outs:source>
      <outs:isPinned>true</outs:isPinned>
    </outs:relatedPeopleItem>
    <outs:relatedPeopleItem>
      <outs:category>Last modified by</outs:category>
      <outs:people>
        <outs:relatedPerson>
          <outs:displayName>Tess Ferrandez</outs:displayName>
          <outs:accountName/>
        </outs:relatedPerson>
      </outs:people>
      <outs:source>0</outs:source>
      <outs:isPinned>true</outs:isPinned>
    </outs:relatedPeopleItem>
    <outs:relatedPeopleItem>
      <outs:category>Manager</outs:category>
      <outs:people>
        <outs:relatedPerson>
          <outs:displayName>&lt;Content Manager Name Here&gt;</outs:displayName>
          <outs:accountName/>
        </outs:relatedPerson>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3EB88068-87E6-4469-9BA0-6F2972152276}">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TechEd09_Europe</Template>
  <TotalTime>6059</TotalTime>
  <Words>449</Words>
  <Application>Microsoft Office PowerPoint</Application>
  <PresentationFormat>On-screen Show (4:3)</PresentationFormat>
  <Paragraphs>105</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TechEd09_Europe</vt:lpstr>
      <vt:lpstr>TechEd09_Europe template</vt:lpstr>
      <vt:lpstr>Slide 1</vt:lpstr>
      <vt:lpstr>Debugging Microsoft ASP.NET and other .NET issues using WinDbg and Microsoft Visual Studio .NET 2010</vt:lpstr>
      <vt:lpstr>Problem types</vt:lpstr>
      <vt:lpstr>Tools and Resources</vt:lpstr>
      <vt:lpstr>Hangs and performance issues</vt:lpstr>
      <vt:lpstr>Step-By-Step</vt:lpstr>
      <vt:lpstr>Memory leaks and high mem. usage</vt:lpstr>
      <vt:lpstr>Step-By-Step</vt:lpstr>
      <vt:lpstr>Crashes</vt:lpstr>
      <vt:lpstr>Exceptions</vt:lpstr>
      <vt:lpstr>Step-By-Step</vt:lpstr>
      <vt:lpstr>Slide 12</vt:lpstr>
      <vt:lpstr>Resources</vt:lpstr>
      <vt:lpstr>Track Resources</vt:lpstr>
      <vt:lpstr>Slide 15</vt:lpstr>
      <vt:lpstr>Slide 16</vt:lpstr>
    </vt:vector>
  </TitlesOfParts>
  <Manager>&lt;Content Manager Name Here&gt;</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Europe 2009</dc:subject>
  <dc:creator>Tess Ferrandez</dc:creator>
  <dc:description>Tech·Ed Europe 2009</dc:description>
  <cp:lastModifiedBy>cn_user</cp:lastModifiedBy>
  <cp:revision>29</cp:revision>
  <dcterms:created xsi:type="dcterms:W3CDTF">2009-09-25T07:55:26Z</dcterms:created>
  <dcterms:modified xsi:type="dcterms:W3CDTF">2009-11-08T20:19:55Z</dcterms:modified>
</cp:coreProperties>
</file>