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sldIdLst>
    <p:sldId id="256" r:id="rId2"/>
    <p:sldId id="264" r:id="rId3"/>
    <p:sldId id="266" r:id="rId4"/>
    <p:sldId id="318" r:id="rId5"/>
    <p:sldId id="310" r:id="rId6"/>
    <p:sldId id="319" r:id="rId7"/>
    <p:sldId id="312" r:id="rId8"/>
    <p:sldId id="313" r:id="rId9"/>
    <p:sldId id="314" r:id="rId10"/>
    <p:sldId id="320" r:id="rId11"/>
    <p:sldId id="321" r:id="rId12"/>
    <p:sldId id="322" r:id="rId13"/>
    <p:sldId id="323" r:id="rId14"/>
    <p:sldId id="316" r:id="rId15"/>
    <p:sldId id="324" r:id="rId16"/>
    <p:sldId id="325" r:id="rId17"/>
    <p:sldId id="326" r:id="rId18"/>
    <p:sldId id="327" r:id="rId19"/>
    <p:sldId id="315"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3E1C"/>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162" autoAdjust="0"/>
  </p:normalViewPr>
  <p:slideViewPr>
    <p:cSldViewPr snapToGrid="0">
      <p:cViewPr varScale="1">
        <p:scale>
          <a:sx n="66" d="100"/>
          <a:sy n="66" d="100"/>
        </p:scale>
        <p:origin x="-124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1FCFE-6D58-4693-9454-0D38E15BC98F}" type="datetimeFigureOut">
              <a:rPr lang="en-US" smtClean="0"/>
              <a:pPr/>
              <a:t>10/9/2010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40DFA-4DE4-4CDA-B8E0-D5A8B66ABC59}" type="slidenum">
              <a:rPr lang="en-US" smtClean="0"/>
              <a:pPr/>
              <a:t>‹#›</a:t>
            </a:fld>
            <a:endParaRPr lang="en-US"/>
          </a:p>
        </p:txBody>
      </p:sp>
    </p:spTree>
    <p:extLst>
      <p:ext uri="{BB962C8B-B14F-4D97-AF65-F5344CB8AC3E}">
        <p14:creationId xmlns:p14="http://schemas.microsoft.com/office/powerpoint/2010/main" val="398980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Introduction</a:t>
            </a:r>
          </a:p>
          <a:p>
            <a:pPr lvl="1">
              <a:buFont typeface="Arial" pitchFamily="34" charset="0"/>
              <a:buChar char="•"/>
            </a:pP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is my first time doing this and I’m sure I’ll muck things up somewhere along the way.</a:t>
            </a:r>
          </a:p>
          <a:p>
            <a:pPr lvl="1">
              <a:buFont typeface="Arial" pitchFamily="34" charset="0"/>
              <a:buChar char="•"/>
            </a:pPr>
            <a:r>
              <a:rPr lang="en-US" sz="1200" kern="1200" dirty="0" smtClean="0">
                <a:solidFill>
                  <a:schemeClr val="tx1"/>
                </a:solidFill>
                <a:latin typeface="+mn-lt"/>
                <a:ea typeface="+mn-ea"/>
                <a:cs typeface="+mn-cs"/>
              </a:rPr>
              <a:t> I don’t consider myself an expert on this subject. I simply have done enough investigation in this area to have some interesting insights on the subject.</a:t>
            </a:r>
          </a:p>
          <a:p>
            <a:pPr lvl="1">
              <a:buFont typeface="Arial" pitchFamily="34" charset="0"/>
              <a:buChar char="•"/>
            </a:pPr>
            <a:r>
              <a:rPr lang="en-US" sz="1200" kern="1200" dirty="0" smtClean="0">
                <a:solidFill>
                  <a:schemeClr val="tx1"/>
                </a:solidFill>
                <a:latin typeface="+mn-lt"/>
                <a:ea typeface="+mn-ea"/>
                <a:cs typeface="+mn-cs"/>
              </a:rPr>
              <a:t> How many of you are here because you are currently experiencing a memory leak (or suspect you may have a memory leak)?</a:t>
            </a:r>
          </a:p>
          <a:p>
            <a:pPr lvl="1">
              <a:buFont typeface="Arial" pitchFamily="34" charset="0"/>
              <a:buChar char="•"/>
            </a:pP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Ahh</a:t>
            </a:r>
            <a:r>
              <a:rPr lang="en-US" sz="1200" kern="1200" dirty="0" smtClean="0">
                <a:solidFill>
                  <a:schemeClr val="tx1"/>
                </a:solidFill>
                <a:latin typeface="+mn-lt"/>
                <a:ea typeface="+mn-ea"/>
                <a:cs typeface="+mn-cs"/>
              </a:rPr>
              <a:t>… The lucky ones.</a:t>
            </a:r>
          </a:p>
          <a:p>
            <a:pPr lvl="1">
              <a:buFont typeface="Arial" pitchFamily="34" charset="0"/>
              <a:buChar char="•"/>
            </a:pPr>
            <a:r>
              <a:rPr lang="en-US" sz="1200" kern="1200" dirty="0" smtClean="0">
                <a:solidFill>
                  <a:schemeClr val="tx1"/>
                </a:solidFill>
                <a:latin typeface="+mn-lt"/>
                <a:ea typeface="+mn-ea"/>
                <a:cs typeface="+mn-cs"/>
              </a:rPr>
              <a:t> Why lucky? </a:t>
            </a:r>
          </a:p>
          <a:p>
            <a:pPr lvl="1">
              <a:buFont typeface="Arial" pitchFamily="34" charset="0"/>
              <a:buChar char="•"/>
            </a:pPr>
            <a:r>
              <a:rPr lang="en-US" sz="1200" kern="1200" dirty="0" smtClean="0">
                <a:solidFill>
                  <a:schemeClr val="tx1"/>
                </a:solidFill>
                <a:latin typeface="+mn-lt"/>
                <a:ea typeface="+mn-ea"/>
                <a:cs typeface="+mn-cs"/>
              </a:rPr>
              <a:t> Lucky because you have been given the opportunity to learn something new… Something many people don’t know.</a:t>
            </a:r>
          </a:p>
          <a:p>
            <a:pPr lvl="1">
              <a:buFont typeface="Arial" pitchFamily="34" charset="0"/>
              <a:buChar char="•"/>
            </a:pPr>
            <a:r>
              <a:rPr lang="en-US" sz="1200" kern="1200" dirty="0" smtClean="0">
                <a:solidFill>
                  <a:schemeClr val="tx1"/>
                </a:solidFill>
                <a:latin typeface="+mn-lt"/>
                <a:ea typeface="+mn-ea"/>
                <a:cs typeface="+mn-cs"/>
              </a:rPr>
              <a:t> It’s rare you encounter this situation in a managed environment. After all managed memory shouldn’t leak right?</a:t>
            </a:r>
          </a:p>
          <a:p>
            <a:pPr lvl="2">
              <a:buFont typeface="Arial" pitchFamily="34" charset="0"/>
              <a:buChar char="•"/>
            </a:pPr>
            <a:r>
              <a:rPr lang="en-US" sz="1200" kern="1200" dirty="0" smtClean="0">
                <a:solidFill>
                  <a:schemeClr val="tx1"/>
                </a:solidFill>
                <a:latin typeface="+mn-lt"/>
                <a:ea typeface="+mn-ea"/>
                <a:cs typeface="+mn-cs"/>
              </a:rPr>
              <a:t> In some situations it can and in a complex application it can be difficult to track down.</a:t>
            </a:r>
          </a:p>
          <a:p>
            <a:pPr lvl="1">
              <a:buFont typeface="Arial" pitchFamily="34" charset="0"/>
              <a:buChar char="•"/>
            </a:pPr>
            <a:r>
              <a:rPr lang="en-US" sz="1200" kern="1200" dirty="0" smtClean="0">
                <a:solidFill>
                  <a:schemeClr val="tx1"/>
                </a:solidFill>
                <a:latin typeface="+mn-lt"/>
                <a:ea typeface="+mn-ea"/>
                <a:cs typeface="+mn-cs"/>
              </a:rPr>
              <a:t> Why should I worry about garbage collector? Can I really optimize for it (or should I even try).</a:t>
            </a:r>
          </a:p>
          <a:p>
            <a:pPr lvl="2">
              <a:buFont typeface="Arial" pitchFamily="34" charset="0"/>
              <a:buChar char="•"/>
            </a:pPr>
            <a:r>
              <a:rPr lang="en-US" sz="1200" kern="1200" dirty="0" smtClean="0">
                <a:solidFill>
                  <a:schemeClr val="tx1"/>
                </a:solidFill>
                <a:latin typeface="+mn-lt"/>
                <a:ea typeface="+mn-ea"/>
                <a:cs typeface="+mn-cs"/>
              </a:rPr>
              <a:t> You don’t need to obsess about it but you should be cognoscente of it and there are things you can do to minimize the work done by the garbage collector which will make your application more efficient.</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Demo </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Demo </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smtClean="0">
                <a:solidFill>
                  <a:schemeClr val="tx1"/>
                </a:solidFill>
                <a:latin typeface="+mn-lt"/>
                <a:ea typeface="+mn-ea"/>
                <a:cs typeface="+mn-cs"/>
              </a:rPr>
              <a:t>Demo </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General approach to memory troubleshooting.</a:t>
            </a:r>
          </a:p>
          <a:p>
            <a:pPr lvl="1">
              <a:buFont typeface="Arial" pitchFamily="34" charset="0"/>
              <a:buChar char="•"/>
            </a:pPr>
            <a:r>
              <a:rPr lang="en-US" sz="1200" kern="1200" dirty="0" smtClean="0">
                <a:solidFill>
                  <a:schemeClr val="tx1"/>
                </a:solidFill>
                <a:latin typeface="+mn-lt"/>
                <a:ea typeface="+mn-ea"/>
                <a:cs typeface="+mn-cs"/>
              </a:rPr>
              <a:t>Identify if it is actually a leak.</a:t>
            </a:r>
          </a:p>
          <a:p>
            <a:pPr lvl="2">
              <a:buFont typeface="Wingdings" pitchFamily="2" charset="2"/>
              <a:buChar char="Ø"/>
            </a:pPr>
            <a:r>
              <a:rPr lang="en-US" sz="1200" kern="1200" dirty="0" smtClean="0">
                <a:solidFill>
                  <a:schemeClr val="tx1"/>
                </a:solidFill>
                <a:latin typeface="+mn-lt"/>
                <a:ea typeface="+mn-ea"/>
                <a:cs typeface="+mn-cs"/>
              </a:rPr>
              <a:t>Sometimes (particularly with desktop applications) you have someone complain that your application is taking up a lot of memory and insist it must have a memory leak and sometimes it is hard to know if it really is a memory leak or not because if there is no memory pressure the garbage collector won’t run and compact the heaps.</a:t>
            </a:r>
          </a:p>
          <a:p>
            <a:pPr lvl="2">
              <a:buFont typeface="Wingdings" pitchFamily="2" charset="2"/>
              <a:buChar char="Ø"/>
            </a:pPr>
            <a:r>
              <a:rPr lang="en-US" sz="1200" kern="1200" dirty="0" smtClean="0">
                <a:solidFill>
                  <a:schemeClr val="tx1"/>
                </a:solidFill>
                <a:latin typeface="+mn-lt"/>
                <a:ea typeface="+mn-ea"/>
                <a:cs typeface="+mn-cs"/>
              </a:rPr>
              <a:t>The only sure sign that you have a memory leak is long term monitoring and looking for a pattern of memory growth beyond what would be expected. </a:t>
            </a:r>
          </a:p>
          <a:p>
            <a:pPr lvl="2">
              <a:buFont typeface="Wingdings" pitchFamily="2" charset="2"/>
              <a:buChar char="Ø"/>
            </a:pPr>
            <a:r>
              <a:rPr lang="en-US" sz="1200" kern="1200" dirty="0" smtClean="0">
                <a:solidFill>
                  <a:schemeClr val="tx1"/>
                </a:solidFill>
                <a:latin typeface="+mn-lt"/>
                <a:ea typeface="+mn-ea"/>
                <a:cs typeface="+mn-cs"/>
              </a:rPr>
              <a:t>For example if you have a desktop application you will see more and more memory consumed as you open more windows and perform more operations that create new objects. Over a period of time the growth rate should level off and potentially shrink if garbage collections occur. If it never really levels off and just keeps growing it is a pretty good sign that it does have a leak.</a:t>
            </a:r>
          </a:p>
          <a:p>
            <a:pPr lvl="2">
              <a:buFont typeface="Wingdings" pitchFamily="2" charset="2"/>
              <a:buChar char="Ø"/>
            </a:pPr>
            <a:r>
              <a:rPr lang="en-US" sz="1200" kern="1200" dirty="0" smtClean="0">
                <a:solidFill>
                  <a:schemeClr val="tx1"/>
                </a:solidFill>
                <a:latin typeface="+mn-lt"/>
                <a:ea typeface="+mn-ea"/>
                <a:cs typeface="+mn-cs"/>
              </a:rPr>
              <a:t>One thing you can do for a windows forms application is force a garbage place in a hidden location that testers know the location of (For instance opening the about dialog). Testers who suspect a memory leak can go to this location and confirm if the memory is trimmed down properly.</a:t>
            </a:r>
          </a:p>
          <a:p>
            <a:pPr lvl="2">
              <a:buFont typeface="Wingdings" pitchFamily="2" charset="2"/>
              <a:buChar char="Ø"/>
            </a:pPr>
            <a:r>
              <a:rPr lang="en-US" sz="1200" kern="1200" dirty="0" smtClean="0">
                <a:solidFill>
                  <a:schemeClr val="tx1"/>
                </a:solidFill>
                <a:latin typeface="+mn-lt"/>
                <a:ea typeface="+mn-ea"/>
                <a:cs typeface="+mn-cs"/>
              </a:rPr>
              <a:t>The definitive proof of this is when the application fails with an out of memory error after running for a long time. However, long before this happens you will see the application slow to a crawl and the %GC amount grow as it burns more and more cycles evaluating an ever increasing number of objects.</a:t>
            </a:r>
          </a:p>
          <a:p>
            <a:pPr lvl="2">
              <a:buFont typeface="Wingdings" pitchFamily="2" charset="2"/>
              <a:buChar char="Ø"/>
            </a:pPr>
            <a:r>
              <a:rPr lang="en-US" sz="1200" kern="1200" dirty="0" smtClean="0">
                <a:solidFill>
                  <a:schemeClr val="tx1"/>
                </a:solidFill>
                <a:latin typeface="+mn-lt"/>
                <a:ea typeface="+mn-ea"/>
                <a:cs typeface="+mn-cs"/>
              </a:rPr>
              <a:t>It is also likely that the entire system will get slow as the process starts paging heavily.</a:t>
            </a:r>
          </a:p>
          <a:p>
            <a:pPr lvl="1">
              <a:buFont typeface="Arial" pitchFamily="34" charset="0"/>
              <a:buChar char="•"/>
            </a:pPr>
            <a:r>
              <a:rPr lang="en-US" sz="1200" kern="1200" dirty="0" smtClean="0">
                <a:solidFill>
                  <a:schemeClr val="tx1"/>
                </a:solidFill>
                <a:latin typeface="+mn-lt"/>
                <a:ea typeface="+mn-ea"/>
                <a:cs typeface="+mn-cs"/>
              </a:rPr>
              <a:t>Determine the type of memory leak.</a:t>
            </a:r>
          </a:p>
          <a:p>
            <a:pPr lvl="2">
              <a:buFont typeface="Wingdings" pitchFamily="2" charset="2"/>
              <a:buChar char="Ø"/>
            </a:pPr>
            <a:r>
              <a:rPr lang="en-US" sz="1200" kern="1200" dirty="0" smtClean="0">
                <a:solidFill>
                  <a:schemeClr val="tx1"/>
                </a:solidFill>
                <a:latin typeface="+mn-lt"/>
                <a:ea typeface="+mn-ea"/>
                <a:cs typeface="+mn-cs"/>
              </a:rPr>
              <a:t>Once you have determined that the application is actually leaking you need to determine if it is a managed leak or an unmanaged leak.</a:t>
            </a:r>
          </a:p>
          <a:p>
            <a:pPr lvl="2">
              <a:buFont typeface="Wingdings" pitchFamily="2" charset="2"/>
              <a:buChar char="Ø"/>
            </a:pPr>
            <a:r>
              <a:rPr lang="en-US" sz="1200" kern="1200" dirty="0" smtClean="0">
                <a:solidFill>
                  <a:schemeClr val="tx1"/>
                </a:solidFill>
                <a:latin typeface="+mn-lt"/>
                <a:ea typeface="+mn-ea"/>
                <a:cs typeface="+mn-cs"/>
              </a:rPr>
              <a:t>This will give you an indication if you are looking for some com object or 3</a:t>
            </a:r>
            <a:r>
              <a:rPr lang="en-US" sz="1200" kern="1200" baseline="30000" dirty="0" smtClean="0">
                <a:solidFill>
                  <a:schemeClr val="tx1"/>
                </a:solidFill>
                <a:latin typeface="+mn-lt"/>
                <a:ea typeface="+mn-ea"/>
                <a:cs typeface="+mn-cs"/>
              </a:rPr>
              <a:t>rd</a:t>
            </a:r>
            <a:r>
              <a:rPr lang="en-US" sz="1200" kern="1200" dirty="0" smtClean="0">
                <a:solidFill>
                  <a:schemeClr val="tx1"/>
                </a:solidFill>
                <a:latin typeface="+mn-lt"/>
                <a:ea typeface="+mn-ea"/>
                <a:cs typeface="+mn-cs"/>
              </a:rPr>
              <a:t> party component (Like a certain well known reporting package) or you are looking for some logic problems in your </a:t>
            </a:r>
            <a:r>
              <a:rPr lang="en-US" sz="1200" kern="1200" dirty="0" err="1" smtClean="0">
                <a:solidFill>
                  <a:schemeClr val="tx1"/>
                </a:solidFill>
                <a:latin typeface="+mn-lt"/>
                <a:ea typeface="+mn-ea"/>
                <a:cs typeface="+mn-cs"/>
              </a:rPr>
              <a:t>.Net</a:t>
            </a:r>
            <a:r>
              <a:rPr lang="en-US" sz="1200" kern="1200" dirty="0" smtClean="0">
                <a:solidFill>
                  <a:schemeClr val="tx1"/>
                </a:solidFill>
                <a:latin typeface="+mn-lt"/>
                <a:ea typeface="+mn-ea"/>
                <a:cs typeface="+mn-cs"/>
              </a:rPr>
              <a:t> code.</a:t>
            </a:r>
          </a:p>
          <a:p>
            <a:pPr lvl="1">
              <a:buFont typeface="Arial" pitchFamily="34" charset="0"/>
              <a:buChar char="•"/>
            </a:pPr>
            <a:r>
              <a:rPr lang="en-US" sz="1200" kern="1200" dirty="0" smtClean="0">
                <a:solidFill>
                  <a:schemeClr val="tx1"/>
                </a:solidFill>
                <a:latin typeface="+mn-lt"/>
                <a:ea typeface="+mn-ea"/>
                <a:cs typeface="+mn-cs"/>
              </a:rPr>
              <a:t>Analyze objects on the heaps to determine what objects are being kept alive.</a:t>
            </a:r>
          </a:p>
          <a:p>
            <a:pPr lvl="2">
              <a:buFont typeface="Wingdings" pitchFamily="2" charset="2"/>
              <a:buChar char="Ø"/>
            </a:pPr>
            <a:r>
              <a:rPr lang="en-US" sz="1200" kern="1200" dirty="0" smtClean="0">
                <a:solidFill>
                  <a:schemeClr val="tx1"/>
                </a:solidFill>
                <a:latin typeface="+mn-lt"/>
                <a:ea typeface="+mn-ea"/>
                <a:cs typeface="+mn-cs"/>
              </a:rPr>
              <a:t>This requires some sort of tool to capture this information and cull the data into something useful. This can be a very daunting task.</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1200" kern="1200" dirty="0" smtClean="0">
                <a:solidFill>
                  <a:schemeClr val="tx1"/>
                </a:solidFill>
                <a:latin typeface="+mn-lt"/>
                <a:ea typeface="+mn-ea"/>
                <a:cs typeface="+mn-cs"/>
              </a:rPr>
              <a:t>% Time in GC – The percentage of elapsed time that was spent in performing a garbage collection since the last GC cycle.</a:t>
            </a:r>
          </a:p>
          <a:p>
            <a:pPr lvl="0">
              <a:buFont typeface="Arial" pitchFamily="34" charset="0"/>
              <a:buChar char="•"/>
            </a:pPr>
            <a:r>
              <a:rPr lang="en-US" sz="1200" kern="1200" dirty="0" smtClean="0">
                <a:solidFill>
                  <a:schemeClr val="tx1"/>
                </a:solidFill>
                <a:latin typeface="+mn-lt"/>
                <a:ea typeface="+mn-ea"/>
                <a:cs typeface="+mn-cs"/>
              </a:rPr>
              <a:t># Bytes in all heaps. – Indicates the current memory allocation in bytes on the </a:t>
            </a:r>
            <a:r>
              <a:rPr lang="en-US" sz="1200" kern="1200" dirty="0" err="1" smtClean="0">
                <a:solidFill>
                  <a:schemeClr val="tx1"/>
                </a:solidFill>
                <a:latin typeface="+mn-lt"/>
                <a:ea typeface="+mn-ea"/>
                <a:cs typeface="+mn-cs"/>
              </a:rPr>
              <a:t>GCHeaps</a:t>
            </a:r>
            <a:r>
              <a:rPr lang="en-US" sz="1200" kern="1200" dirty="0" smtClean="0">
                <a:solidFill>
                  <a:schemeClr val="tx1"/>
                </a:solidFill>
                <a:latin typeface="+mn-lt"/>
                <a:ea typeface="+mn-ea"/>
                <a:cs typeface="+mn-cs"/>
              </a:rPr>
              <a:t>. It is the sum of  Gen0 Heap Size, Gen1 heap size, Gen 2 Heap size and Large Object Heap.</a:t>
            </a:r>
          </a:p>
          <a:p>
            <a:pPr lvl="0">
              <a:buFont typeface="Arial" pitchFamily="34" charset="0"/>
              <a:buChar char="•"/>
            </a:pPr>
            <a:r>
              <a:rPr lang="en-US" sz="1200" kern="1200" dirty="0" smtClean="0">
                <a:solidFill>
                  <a:schemeClr val="tx1"/>
                </a:solidFill>
                <a:latin typeface="+mn-lt"/>
                <a:ea typeface="+mn-ea"/>
                <a:cs typeface="+mn-cs"/>
              </a:rPr>
              <a:t>Gen0, Gen1, Gen2, </a:t>
            </a:r>
            <a:r>
              <a:rPr lang="en-US" sz="1200" kern="1200" dirty="0" err="1" smtClean="0">
                <a:solidFill>
                  <a:schemeClr val="tx1"/>
                </a:solidFill>
                <a:latin typeface="+mn-lt"/>
                <a:ea typeface="+mn-ea"/>
                <a:cs typeface="+mn-cs"/>
              </a:rPr>
              <a:t>LargeObject</a:t>
            </a:r>
            <a:r>
              <a:rPr lang="en-US" sz="1200" kern="1200" dirty="0" smtClean="0">
                <a:solidFill>
                  <a:schemeClr val="tx1"/>
                </a:solidFill>
                <a:latin typeface="+mn-lt"/>
                <a:ea typeface="+mn-ea"/>
                <a:cs typeface="+mn-cs"/>
              </a:rPr>
              <a:t> heap size – Current bytes in each of the heaps.</a:t>
            </a:r>
          </a:p>
          <a:p>
            <a:pPr lvl="0">
              <a:buFont typeface="Arial" pitchFamily="34" charset="0"/>
              <a:buChar char="•"/>
            </a:pPr>
            <a:r>
              <a:rPr lang="en-US" sz="1200" kern="1200" dirty="0" smtClean="0">
                <a:solidFill>
                  <a:schemeClr val="tx1"/>
                </a:solidFill>
                <a:latin typeface="+mn-lt"/>
                <a:ea typeface="+mn-ea"/>
                <a:cs typeface="+mn-cs"/>
              </a:rPr>
              <a:t>Promoted Memory from Gen0, Gen1 – bytes of memory that survive garbage collection and are promoted from Gen0 to Gen1 (Gen1 to Gen2).</a:t>
            </a:r>
          </a:p>
          <a:p>
            <a:pPr lvl="0">
              <a:buFont typeface="Arial" pitchFamily="34" charset="0"/>
              <a:buChar char="•"/>
            </a:pPr>
            <a:r>
              <a:rPr lang="en-US" sz="1200" kern="1200" dirty="0" smtClean="0">
                <a:solidFill>
                  <a:schemeClr val="tx1"/>
                </a:solidFill>
                <a:latin typeface="+mn-lt"/>
                <a:ea typeface="+mn-ea"/>
                <a:cs typeface="+mn-cs"/>
              </a:rPr>
              <a:t>Finalization Survivors – The number of garbage collection objects that survive a collection because they are waiting to be finalized (I didn’t discuss finalization but if you don’t understand it you should attend my GC talk).</a:t>
            </a:r>
          </a:p>
          <a:p>
            <a:pPr lvl="0">
              <a:buFont typeface="Arial" pitchFamily="34" charset="0"/>
              <a:buChar char="•"/>
            </a:pPr>
            <a:r>
              <a:rPr lang="en-US" sz="1200" kern="1200" dirty="0" smtClean="0">
                <a:solidFill>
                  <a:schemeClr val="tx1"/>
                </a:solidFill>
                <a:latin typeface="+mn-lt"/>
                <a:ea typeface="+mn-ea"/>
                <a:cs typeface="+mn-cs"/>
              </a:rPr>
              <a:t>Private bytes (under Process, not .NET)is the current size of memory that a process has allocated that cant be shared with other processes. This includes the </a:t>
            </a:r>
            <a:r>
              <a:rPr lang="en-US" sz="1200" kern="1200" dirty="0" err="1" smtClean="0">
                <a:solidFill>
                  <a:schemeClr val="tx1"/>
                </a:solidFill>
                <a:latin typeface="+mn-lt"/>
                <a:ea typeface="+mn-ea"/>
                <a:cs typeface="+mn-cs"/>
              </a:rPr>
              <a:t>.Net</a:t>
            </a:r>
            <a:r>
              <a:rPr lang="en-US" sz="1200" kern="1200" dirty="0" smtClean="0">
                <a:solidFill>
                  <a:schemeClr val="tx1"/>
                </a:solidFill>
                <a:latin typeface="+mn-lt"/>
                <a:ea typeface="+mn-ea"/>
                <a:cs typeface="+mn-cs"/>
              </a:rPr>
              <a:t> heaps, stack and any unmanaged memory that the process has allocated either through COM objects, or other DLLs.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840DFA-4DE4-4CDA-B8E0-D5A8B66ABC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840DFA-4DE4-4CDA-B8E0-D5A8B66ABC5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840DFA-4DE4-4CDA-B8E0-D5A8B66ABC5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A very quick review of </a:t>
            </a:r>
            <a:r>
              <a:rPr lang="en-US" sz="1200" kern="1200" dirty="0" err="1" smtClean="0">
                <a:solidFill>
                  <a:schemeClr val="tx1"/>
                </a:solidFill>
                <a:latin typeface="+mn-lt"/>
                <a:ea typeface="+mn-ea"/>
                <a:cs typeface="+mn-cs"/>
              </a:rPr>
              <a:t>.Net</a:t>
            </a:r>
            <a:r>
              <a:rPr lang="en-US" sz="1200" kern="1200" dirty="0" smtClean="0">
                <a:solidFill>
                  <a:schemeClr val="tx1"/>
                </a:solidFill>
                <a:latin typeface="+mn-lt"/>
                <a:ea typeface="+mn-ea"/>
                <a:cs typeface="+mn-cs"/>
              </a:rPr>
              <a:t> Memory</a:t>
            </a:r>
          </a:p>
          <a:p>
            <a:pPr lvl="0">
              <a:buFont typeface="Arial" pitchFamily="34" charset="0"/>
              <a:buChar char="•"/>
            </a:pPr>
            <a:r>
              <a:rPr lang="en-US" sz="1200" kern="1200" dirty="0" smtClean="0">
                <a:solidFill>
                  <a:schemeClr val="tx1"/>
                </a:solidFill>
                <a:latin typeface="+mn-lt"/>
                <a:ea typeface="+mn-ea"/>
                <a:cs typeface="+mn-cs"/>
              </a:rPr>
              <a:t> I don’t want to waste a lot of time but before we can really dig into this we need to understand a bit about .NET memory and the garbage collector. </a:t>
            </a:r>
          </a:p>
          <a:p>
            <a:pPr lvl="0">
              <a:buFont typeface="Arial" pitchFamily="34" charset="0"/>
              <a:buChar char="•"/>
            </a:pPr>
            <a:r>
              <a:rPr lang="en-US" sz="1200" kern="1200" dirty="0" smtClean="0">
                <a:solidFill>
                  <a:schemeClr val="tx1"/>
                </a:solidFill>
                <a:latin typeface="+mn-lt"/>
                <a:ea typeface="+mn-ea"/>
                <a:cs typeface="+mn-cs"/>
              </a:rPr>
              <a:t> Hopefully this will be a review for most of you. If it isn’t then I highly suggest you come to my Garbage Collector session.</a:t>
            </a:r>
          </a:p>
          <a:p>
            <a:pPr>
              <a:buFont typeface="Arial" pitchFamily="34" charset="0"/>
              <a:buChar char="•"/>
            </a:pPr>
            <a:r>
              <a:rPr lang="en-US" sz="1200" kern="1200" dirty="0" smtClean="0">
                <a:solidFill>
                  <a:schemeClr val="tx1"/>
                </a:solidFill>
                <a:latin typeface="+mn-lt"/>
                <a:ea typeface="+mn-ea"/>
                <a:cs typeface="+mn-cs"/>
              </a:rPr>
              <a:t> Recall that </a:t>
            </a:r>
            <a:r>
              <a:rPr lang="en-US" sz="1200" kern="1200" dirty="0" err="1" smtClean="0">
                <a:solidFill>
                  <a:schemeClr val="tx1"/>
                </a:solidFill>
                <a:latin typeface="+mn-lt"/>
                <a:ea typeface="+mn-ea"/>
                <a:cs typeface="+mn-cs"/>
              </a:rPr>
              <a:t>.Net</a:t>
            </a:r>
            <a:r>
              <a:rPr lang="en-US" sz="1200" kern="1200" dirty="0" smtClean="0">
                <a:solidFill>
                  <a:schemeClr val="tx1"/>
                </a:solidFill>
                <a:latin typeface="+mn-lt"/>
                <a:ea typeface="+mn-ea"/>
                <a:cs typeface="+mn-cs"/>
              </a:rPr>
              <a:t> simply allocates objects from a reserved block of contiguous memory called the heap. As objects are created it simply allocates them at the location of </a:t>
            </a:r>
            <a:r>
              <a:rPr lang="en-US" sz="1200" kern="1200" dirty="0" err="1" smtClean="0">
                <a:solidFill>
                  <a:schemeClr val="tx1"/>
                </a:solidFill>
                <a:latin typeface="+mn-lt"/>
                <a:ea typeface="+mn-ea"/>
                <a:cs typeface="+mn-cs"/>
              </a:rPr>
              <a:t>NextObjPtr</a:t>
            </a:r>
            <a:r>
              <a:rPr lang="en-US" sz="1200" kern="1200" dirty="0" smtClean="0">
                <a:solidFill>
                  <a:schemeClr val="tx1"/>
                </a:solidFill>
                <a:latin typeface="+mn-lt"/>
                <a:ea typeface="+mn-ea"/>
                <a:cs typeface="+mn-cs"/>
              </a:rPr>
              <a:t> and advances the pointer to the next block. If objects are no longer used they stick around until the heap space is exhausted.</a:t>
            </a:r>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When the heap space is exhausted a garbage collection is triggered and the garbage collector considers everything garbage and then follows the references for all objects to determine what is not garbage. Things that are not garbage are then compacted.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Those objects that survived the garbage collection and are compacted are moved into the next higher generation and gen0 is complete emptied. (so that garbage collection only needs to deal with a small fraction of the allocated memory at a time)</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kern="1200" dirty="0" smtClean="0">
                <a:solidFill>
                  <a:schemeClr val="tx1"/>
                </a:solidFill>
                <a:latin typeface="+mn-lt"/>
                <a:ea typeface="+mn-ea"/>
                <a:cs typeface="+mn-cs"/>
              </a:rPr>
              <a:t>Anyone who has done any </a:t>
            </a:r>
            <a:r>
              <a:rPr lang="en-US" sz="1200" kern="1200" dirty="0" err="1" smtClean="0">
                <a:solidFill>
                  <a:schemeClr val="tx1"/>
                </a:solidFill>
                <a:latin typeface="+mn-lt"/>
                <a:ea typeface="+mn-ea"/>
                <a:cs typeface="+mn-cs"/>
              </a:rPr>
              <a:t>WinForms</a:t>
            </a:r>
            <a:r>
              <a:rPr lang="en-US" sz="1200" kern="1200" dirty="0" smtClean="0">
                <a:solidFill>
                  <a:schemeClr val="tx1"/>
                </a:solidFill>
                <a:latin typeface="+mn-lt"/>
                <a:ea typeface="+mn-ea"/>
                <a:cs typeface="+mn-cs"/>
              </a:rPr>
              <a:t> development is familiar with this diagram.</a:t>
            </a:r>
          </a:p>
          <a:p>
            <a:pPr>
              <a:buFont typeface="Arial" pitchFamily="34" charset="0"/>
              <a:buChar char="•"/>
            </a:pPr>
            <a:r>
              <a:rPr lang="en-US" sz="1200" kern="1200" dirty="0" smtClean="0">
                <a:solidFill>
                  <a:schemeClr val="tx1"/>
                </a:solidFill>
                <a:latin typeface="+mn-lt"/>
                <a:ea typeface="+mn-ea"/>
                <a:cs typeface="+mn-cs"/>
              </a:rPr>
              <a:t> It’s a circular reference. Forms have a controls collection and each control has a reference back to the parent. If you remember we talked about how the garbage collector traces all references and when if finds objects that are not referenced by anything it disposes of them. This arrangement is not a problem as long as there is nothing referencing one of the objects in the loop.</a:t>
            </a:r>
            <a:endParaRPr lang="en-US" dirty="0"/>
          </a:p>
        </p:txBody>
      </p:sp>
      <p:sp>
        <p:nvSpPr>
          <p:cNvPr id="4" name="Slide Number Placeholder 3"/>
          <p:cNvSpPr>
            <a:spLocks noGrp="1"/>
          </p:cNvSpPr>
          <p:nvPr>
            <p:ph type="sldNum" sz="quarter" idx="10"/>
          </p:nvPr>
        </p:nvSpPr>
        <p:spPr/>
        <p:txBody>
          <a:bodyPr/>
          <a:lstStyle/>
          <a:p>
            <a:fld id="{A8840DFA-4DE4-4CDA-B8E0-D5A8B66ABC5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Rooted objects or Singletons</a:t>
            </a:r>
          </a:p>
          <a:p>
            <a:pPr lvl="1">
              <a:buFont typeface="Arial" pitchFamily="34" charset="0"/>
              <a:buChar char="•"/>
            </a:pPr>
            <a:r>
              <a:rPr lang="en-US" sz="1200" kern="1200" dirty="0" smtClean="0">
                <a:solidFill>
                  <a:schemeClr val="tx1"/>
                </a:solidFill>
                <a:latin typeface="+mn-lt"/>
                <a:ea typeface="+mn-ea"/>
                <a:cs typeface="+mn-cs"/>
              </a:rPr>
              <a:t>Problems can arise when you start adding references to rooted objects (singletons or statics). </a:t>
            </a:r>
          </a:p>
          <a:p>
            <a:pPr lvl="1">
              <a:buFont typeface="Arial" pitchFamily="34" charset="0"/>
              <a:buChar char="•"/>
            </a:pPr>
            <a:r>
              <a:rPr lang="en-US" sz="1200" kern="1200" dirty="0" smtClean="0">
                <a:solidFill>
                  <a:schemeClr val="tx1"/>
                </a:solidFill>
                <a:latin typeface="+mn-lt"/>
                <a:ea typeface="+mn-ea"/>
                <a:cs typeface="+mn-cs"/>
              </a:rPr>
              <a:t>A common pattern is that you create a singleton to hold preferences and that singleton implements </a:t>
            </a:r>
            <a:r>
              <a:rPr lang="en-US" sz="1200" kern="1200" dirty="0" err="1" smtClean="0">
                <a:solidFill>
                  <a:schemeClr val="tx1"/>
                </a:solidFill>
                <a:latin typeface="+mn-lt"/>
                <a:ea typeface="+mn-ea"/>
                <a:cs typeface="+mn-cs"/>
              </a:rPr>
              <a:t>IPropertyModified</a:t>
            </a:r>
            <a:r>
              <a:rPr lang="en-US" sz="1200" kern="1200" dirty="0" smtClean="0">
                <a:solidFill>
                  <a:schemeClr val="tx1"/>
                </a:solidFill>
                <a:latin typeface="+mn-lt"/>
                <a:ea typeface="+mn-ea"/>
                <a:cs typeface="+mn-cs"/>
              </a:rPr>
              <a:t> that controls and forms subscribe to. (Observer pattern).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If you aren’t careful to unsubscribe for the events when windows are closed the reference will keep the window and all the controls alive.</a:t>
            </a:r>
          </a:p>
          <a:p>
            <a:pPr lvl="0"/>
            <a:r>
              <a:rPr lang="en-US" sz="1200" kern="1200" dirty="0" smtClean="0">
                <a:solidFill>
                  <a:schemeClr val="tx1"/>
                </a:solidFill>
                <a:latin typeface="+mn-lt"/>
                <a:ea typeface="+mn-ea"/>
                <a:cs typeface="+mn-cs"/>
              </a:rPr>
              <a:t>The same holds true when there are references from a static member.</a:t>
            </a:r>
          </a:p>
          <a:p>
            <a:r>
              <a:rPr lang="en-US" sz="1200" kern="1200" dirty="0" err="1" smtClean="0">
                <a:solidFill>
                  <a:schemeClr val="tx1"/>
                </a:solidFill>
                <a:latin typeface="+mn-lt"/>
                <a:ea typeface="+mn-ea"/>
                <a:cs typeface="+mn-cs"/>
              </a:rPr>
              <a:t>.Net</a:t>
            </a:r>
            <a:r>
              <a:rPr lang="en-US" sz="1200" kern="1200" dirty="0" smtClean="0">
                <a:solidFill>
                  <a:schemeClr val="tx1"/>
                </a:solidFill>
                <a:latin typeface="+mn-lt"/>
                <a:ea typeface="+mn-ea"/>
                <a:cs typeface="+mn-cs"/>
              </a:rPr>
              <a:t> 4.0 has a design pattern called Weak Event Pattern that was specifically created to address this problem. However, I am not going to go into</a:t>
            </a:r>
            <a:r>
              <a:rPr lang="en-US" sz="1200" kern="1200" baseline="0" dirty="0" smtClean="0">
                <a:solidFill>
                  <a:schemeClr val="tx1"/>
                </a:solidFill>
                <a:latin typeface="+mn-lt"/>
                <a:ea typeface="+mn-ea"/>
                <a:cs typeface="+mn-cs"/>
              </a:rPr>
              <a:t> it in this session because I believe the pattern is somewhat dubious. In an observer pattern the publisher shouldn’t really care about the lifecycle of the listener. If you unsubscribe from the events like you are supposed to then you won’t have a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there are cases where it makes sense and if you really need it I have a reference to it at the end of the deck.</a:t>
            </a:r>
            <a:endParaRPr lang="en-US" sz="20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Another situation is Lists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hashtables</a:t>
            </a:r>
            <a:r>
              <a:rPr lang="en-US" sz="1200" kern="1200" baseline="0" dirty="0" smtClean="0">
                <a:solidFill>
                  <a:schemeClr val="tx1"/>
                </a:solidFill>
                <a:latin typeface="+mn-lt"/>
                <a:ea typeface="+mn-ea"/>
                <a:cs typeface="+mn-cs"/>
              </a:rPr>
              <a:t>, arrays etc.</a:t>
            </a:r>
          </a:p>
          <a:p>
            <a:pPr lvl="0"/>
            <a:r>
              <a:rPr lang="en-US" sz="1200" kern="1200" baseline="0" dirty="0" smtClean="0">
                <a:solidFill>
                  <a:schemeClr val="tx1"/>
                </a:solidFill>
                <a:latin typeface="+mn-lt"/>
                <a:ea typeface="+mn-ea"/>
                <a:cs typeface="+mn-cs"/>
              </a:rPr>
              <a:t>These also are not a problem.</a:t>
            </a:r>
            <a:endParaRPr lang="en-US" sz="20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Not necessary at all but it doesn’t hurt to clear the contents of any large</a:t>
            </a:r>
            <a:r>
              <a:rPr lang="en-US" sz="1200" kern="1200" baseline="0" dirty="0" smtClean="0">
                <a:solidFill>
                  <a:schemeClr val="tx1"/>
                </a:solidFill>
                <a:latin typeface="+mn-lt"/>
                <a:ea typeface="+mn-ea"/>
                <a:cs typeface="+mn-cs"/>
              </a:rPr>
              <a:t> hash tables or lists.</a:t>
            </a:r>
          </a:p>
          <a:p>
            <a:pPr lvl="0"/>
            <a:r>
              <a:rPr lang="en-US" sz="1200" kern="1200" baseline="0" dirty="0" smtClean="0">
                <a:solidFill>
                  <a:schemeClr val="tx1"/>
                </a:solidFill>
                <a:latin typeface="+mn-lt"/>
                <a:ea typeface="+mn-ea"/>
                <a:cs typeface="+mn-cs"/>
              </a:rPr>
              <a:t>If for some reason there is a rooted reference to the list, then at least the contents of it are empty and there are no links to follow therefore the GC should have less work to do.</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840DFA-4DE4-4CDA-B8E0-D5A8B66ABC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One</a:t>
            </a:r>
            <a:r>
              <a:rPr lang="en-US" sz="1200" kern="1200" baseline="0" dirty="0" smtClean="0">
                <a:solidFill>
                  <a:schemeClr val="tx1"/>
                </a:solidFill>
                <a:latin typeface="+mn-lt"/>
                <a:ea typeface="+mn-ea"/>
                <a:cs typeface="+mn-cs"/>
              </a:rPr>
              <a:t> place it is particularly important to do this is when you are type </a:t>
            </a:r>
            <a:r>
              <a:rPr lang="en-US" sz="1200" kern="1200" baseline="0" dirty="0" err="1" smtClean="0">
                <a:solidFill>
                  <a:schemeClr val="tx1"/>
                </a:solidFill>
                <a:latin typeface="+mn-lt"/>
                <a:ea typeface="+mn-ea"/>
                <a:cs typeface="+mn-cs"/>
              </a:rPr>
              <a:t>initializers</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These are particularly problematic because once the class is referenced the data is consumed even if it is never used.</a:t>
            </a:r>
          </a:p>
          <a:p>
            <a:pPr lvl="0"/>
            <a:r>
              <a:rPr lang="en-US" sz="1200" kern="1200" baseline="0" dirty="0" smtClean="0">
                <a:solidFill>
                  <a:schemeClr val="tx1"/>
                </a:solidFill>
                <a:latin typeface="+mn-lt"/>
                <a:ea typeface="+mn-ea"/>
                <a:cs typeface="+mn-cs"/>
              </a:rPr>
              <a:t>It can never be reclaimed unless you provide a mechanism to clear the dictionary or tear down the app domain.</a:t>
            </a:r>
          </a:p>
          <a:p>
            <a:pPr lvl="0"/>
            <a:endParaRPr lang="en-US" sz="1200" kern="1200" baseline="0" dirty="0" smtClean="0">
              <a:solidFill>
                <a:schemeClr val="tx1"/>
              </a:solidFill>
              <a:latin typeface="+mn-lt"/>
              <a:ea typeface="+mn-ea"/>
              <a:cs typeface="+mn-cs"/>
            </a:endParaRPr>
          </a:p>
          <a:p>
            <a:pPr lvl="0"/>
            <a:r>
              <a:rPr lang="en-US" sz="1200" kern="1200" baseline="0" dirty="0" smtClean="0">
                <a:solidFill>
                  <a:schemeClr val="tx1"/>
                </a:solidFill>
                <a:latin typeface="+mn-lt"/>
                <a:ea typeface="+mn-ea"/>
                <a:cs typeface="+mn-cs"/>
              </a:rPr>
              <a:t>If you use this technique a lot you can end up consuming a lot of resources that are infrequently used and just take up space.</a:t>
            </a:r>
          </a:p>
          <a:p>
            <a:pPr lvl="0"/>
            <a:r>
              <a:rPr lang="en-US" sz="1200" kern="1200" baseline="0" dirty="0" smtClean="0">
                <a:solidFill>
                  <a:schemeClr val="tx1"/>
                </a:solidFill>
                <a:latin typeface="+mn-lt"/>
                <a:ea typeface="+mn-ea"/>
                <a:cs typeface="+mn-cs"/>
              </a:rPr>
              <a:t>You might be better off using a cache because if there is memory pressure the cache can be trimmed.</a:t>
            </a:r>
          </a:p>
        </p:txBody>
      </p:sp>
      <p:sp>
        <p:nvSpPr>
          <p:cNvPr id="4" name="Slide Number Placeholder 3"/>
          <p:cNvSpPr>
            <a:spLocks noGrp="1"/>
          </p:cNvSpPr>
          <p:nvPr>
            <p:ph type="sldNum" sz="quarter" idx="10"/>
          </p:nvPr>
        </p:nvSpPr>
        <p:spPr/>
        <p:txBody>
          <a:bodyPr/>
          <a:lstStyle/>
          <a:p>
            <a:fld id="{A8840DFA-4DE4-4CDA-B8E0-D5A8B66ABC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01242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640059"/>
            <a:ext cx="8458200" cy="916781"/>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2F28B6F-5D82-4C6F-B943-D0AEB58AEC7D}" type="datetimeFigureOut">
              <a:rPr lang="en-US" smtClean="0"/>
              <a:pPr/>
              <a:t>10/9/2010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4855464"/>
            <a:ext cx="758952" cy="185166"/>
          </a:xfrm>
        </p:spPr>
        <p:txBody>
          <a:bodyPr/>
          <a:lstStyle/>
          <a:p>
            <a:fld id="{FE862A43-837A-4BCC-B1CC-B07F88142D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28B6F-5D82-4C6F-B943-D0AEB58AEC7D}" type="datetimeFigureOut">
              <a:rPr lang="en-US" smtClean="0"/>
              <a:pPr/>
              <a:t>10/9/2010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62A43-837A-4BCC-B1CC-B07F88142D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11957"/>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11957"/>
            <a:ext cx="62484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28B6F-5D82-4C6F-B943-D0AEB58AEC7D}" type="datetimeFigureOut">
              <a:rPr lang="en-US" smtClean="0"/>
              <a:pPr/>
              <a:t>10/9/2010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62A43-837A-4BCC-B1CC-B07F88142D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2F28B6F-5D82-4C6F-B943-D0AEB58AEC7D}" type="datetimeFigureOut">
              <a:rPr lang="en-US" smtClean="0"/>
              <a:pPr/>
              <a:t>10/9/2010</a:t>
            </a:fld>
            <a:endParaRPr lang="en-US"/>
          </a:p>
        </p:txBody>
      </p:sp>
      <p:sp>
        <p:nvSpPr>
          <p:cNvPr id="19" name="Footer Placeholder 18"/>
          <p:cNvSpPr>
            <a:spLocks noGrp="1"/>
          </p:cNvSpPr>
          <p:nvPr>
            <p:ph type="ftr" sz="quarter" idx="11"/>
          </p:nvPr>
        </p:nvSpPr>
        <p:spPr>
          <a:xfrm>
            <a:off x="3581400" y="57150"/>
            <a:ext cx="2895600" cy="216694"/>
          </a:xfrm>
        </p:spPr>
        <p:txBody>
          <a:bodyPr/>
          <a:lstStyle/>
          <a:p>
            <a:endParaRPr lang="en-US"/>
          </a:p>
        </p:txBody>
      </p:sp>
      <p:sp>
        <p:nvSpPr>
          <p:cNvPr id="16" name="Slide Number Placeholder 15"/>
          <p:cNvSpPr>
            <a:spLocks noGrp="1"/>
          </p:cNvSpPr>
          <p:nvPr>
            <p:ph type="sldNum" sz="quarter" idx="12"/>
          </p:nvPr>
        </p:nvSpPr>
        <p:spPr>
          <a:xfrm>
            <a:off x="8229600" y="4855464"/>
            <a:ext cx="758952" cy="185166"/>
          </a:xfrm>
        </p:spPr>
        <p:txBody>
          <a:bodyPr/>
          <a:lstStyle/>
          <a:p>
            <a:fld id="{FE862A43-837A-4BCC-B1CC-B07F88142D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58367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2F28B6F-5D82-4C6F-B943-D0AEB58AEC7D}" type="datetimeFigureOut">
              <a:rPr lang="en-US" smtClean="0"/>
              <a:pPr/>
              <a:t>10/9/2010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E862A43-837A-4BCC-B1CC-B07F88142DEE}" type="slidenum">
              <a:rPr lang="en-US" smtClean="0"/>
              <a:pPr/>
              <a:t>‹#›</a:t>
            </a:fld>
            <a:endParaRPr lang="en-US"/>
          </a:p>
        </p:txBody>
      </p:sp>
      <p:sp>
        <p:nvSpPr>
          <p:cNvPr id="8" name="Title 7"/>
          <p:cNvSpPr>
            <a:spLocks noGrp="1"/>
          </p:cNvSpPr>
          <p:nvPr>
            <p:ph type="title"/>
          </p:nvPr>
        </p:nvSpPr>
        <p:spPr>
          <a:xfrm>
            <a:off x="180475" y="2210314"/>
            <a:ext cx="8686800" cy="888619"/>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2F28B6F-5D82-4C6F-B943-D0AEB58AEC7D}" type="datetimeFigureOut">
              <a:rPr lang="en-US" smtClean="0"/>
              <a:pPr/>
              <a:t>10/9/2010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E862A43-837A-4BCC-B1CC-B07F88142D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057650"/>
            <a:ext cx="8610600" cy="661988"/>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2F28B6F-5D82-4C6F-B943-D0AEB58AEC7D}" type="datetimeFigureOut">
              <a:rPr lang="en-US" smtClean="0"/>
              <a:pPr/>
              <a:t>10/9/2010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4857750"/>
            <a:ext cx="762000" cy="185166"/>
          </a:xfrm>
        </p:spPr>
        <p:txBody>
          <a:bodyPr/>
          <a:lstStyle/>
          <a:p>
            <a:fld id="{FE862A43-837A-4BCC-B1CC-B07F88142DEE}" type="slidenum">
              <a:rPr lang="en-US" smtClean="0"/>
              <a:pPr/>
              <a:t>‹#›</a:t>
            </a:fld>
            <a:endParaRPr lang="en-US"/>
          </a:p>
        </p:txBody>
      </p:sp>
      <p:sp>
        <p:nvSpPr>
          <p:cNvPr id="11" name="Straight Connector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2F28B6F-5D82-4C6F-B943-D0AEB58AEC7D}" type="datetimeFigureOut">
              <a:rPr lang="en-US" smtClean="0"/>
              <a:pPr/>
              <a:t>10/9/2010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62A43-837A-4BCC-B1CC-B07F88142D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F28B6F-5D82-4C6F-B943-D0AEB58AEC7D}" type="datetimeFigureOut">
              <a:rPr lang="en-US" smtClean="0"/>
              <a:pPr/>
              <a:t>10/9/2010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62A43-837A-4BCC-B1CC-B07F88142D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38683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114800"/>
            <a:ext cx="8458200" cy="390525"/>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2F28B6F-5D82-4C6F-B943-D0AEB58AEC7D}" type="datetimeFigureOut">
              <a:rPr lang="en-US" smtClean="0"/>
              <a:pPr/>
              <a:t>10/9/2010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62A43-837A-4BCC-B1CC-B07F88142D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2F28B6F-5D82-4C6F-B943-D0AEB58AEC7D}" type="datetimeFigureOut">
              <a:rPr lang="en-US" smtClean="0"/>
              <a:pPr/>
              <a:t>10/9/2010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E862A43-837A-4BCC-B1CC-B07F88142DEE}" type="slidenum">
              <a:rPr lang="en-US" smtClean="0"/>
              <a:pPr/>
              <a:t>‹#›</a:t>
            </a:fld>
            <a:endParaRPr lang="en-US"/>
          </a:p>
        </p:txBody>
      </p:sp>
      <p:sp>
        <p:nvSpPr>
          <p:cNvPr id="17" name="Title 16"/>
          <p:cNvSpPr>
            <a:spLocks noGrp="1"/>
          </p:cNvSpPr>
          <p:nvPr>
            <p:ph type="title"/>
          </p:nvPr>
        </p:nvSpPr>
        <p:spPr>
          <a:xfrm>
            <a:off x="381000" y="3745320"/>
            <a:ext cx="5867400" cy="391716"/>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4149913"/>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165622"/>
            <a:ext cx="86868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fld id="{32F28B6F-5D82-4C6F-B943-D0AEB58AEC7D}" type="datetimeFigureOut">
              <a:rPr lang="en-US" smtClean="0"/>
              <a:pPr/>
              <a:t>10/9/2010</a:t>
            </a:fld>
            <a:endParaRPr lang="en-US"/>
          </a:p>
        </p:txBody>
      </p:sp>
      <p:sp>
        <p:nvSpPr>
          <p:cNvPr id="28" name="Footer Placeholder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fld id="{FE862A43-837A-4BCC-B1CC-B07F88142DEE}" type="slidenum">
              <a:rPr lang="en-US" smtClean="0"/>
              <a:pPr/>
              <a:t>‹#›</a:t>
            </a:fld>
            <a:endParaRPr lang="en-US"/>
          </a:p>
        </p:txBody>
      </p:sp>
      <p:sp>
        <p:nvSpPr>
          <p:cNvPr id="10" name="Title Placeholder 9"/>
          <p:cNvSpPr>
            <a:spLocks noGrp="1"/>
          </p:cNvSpPr>
          <p:nvPr>
            <p:ph type="title"/>
          </p:nvPr>
        </p:nvSpPr>
        <p:spPr>
          <a:xfrm>
            <a:off x="304800" y="342900"/>
            <a:ext cx="8686800" cy="62865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79349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msdn.microsoft.com/en-us/library/aa970850.aspx" TargetMode="External"/><Relationship Id="rId3" Type="http://schemas.openxmlformats.org/officeDocument/2006/relationships/hyperlink" Target="http://msdn.microsoft.com/en-us/library/ms973837.aspx" TargetMode="External"/><Relationship Id="rId7" Type="http://schemas.openxmlformats.org/officeDocument/2006/relationships/hyperlink" Target="http://msdn.microsoft.com/en-us/magazine/cc534993.asp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74.125.155.132/search?q=cache:44hDjSztDf4J:doc.bughunter.net/buffer-overflow/advanced-malloc-exploits.html+malloc+overview&amp;cd=21&amp;hl=en&amp;ct=clnk&amp;gl=us" TargetMode="External"/><Relationship Id="rId5" Type="http://schemas.openxmlformats.org/officeDocument/2006/relationships/hyperlink" Target="http://www.openasthra.com/multithreading/heap-overview/" TargetMode="External"/><Relationship Id="rId4" Type="http://schemas.openxmlformats.org/officeDocument/2006/relationships/hyperlink" Target="http://www.microsoft.com/downloads/details.aspx?FamilyID=a362781c-3870-43be-8926-862b40aa0cd0&amp;DisplayLang=e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black\AppData\Local\Microsoft\Windows\Temporary Internet Files\Content.IE5\DBJKDK5B\MP900409025[1].jpg"/>
          <p:cNvPicPr>
            <a:picLocks noChangeAspect="1" noChangeArrowheads="1"/>
          </p:cNvPicPr>
          <p:nvPr/>
        </p:nvPicPr>
        <p:blipFill>
          <a:blip r:embed="rId3" cstate="print"/>
          <a:srcRect/>
          <a:stretch>
            <a:fillRect/>
          </a:stretch>
        </p:blipFill>
        <p:spPr bwMode="auto">
          <a:xfrm>
            <a:off x="2000250" y="0"/>
            <a:ext cx="5143500" cy="5143500"/>
          </a:xfrm>
          <a:prstGeom prst="rect">
            <a:avLst/>
          </a:prstGeom>
          <a:noFill/>
        </p:spPr>
      </p:pic>
      <p:sp>
        <p:nvSpPr>
          <p:cNvPr id="2" name="Title 1"/>
          <p:cNvSpPr>
            <a:spLocks noGrp="1"/>
          </p:cNvSpPr>
          <p:nvPr>
            <p:ph type="ctrTitle"/>
          </p:nvPr>
        </p:nvSpPr>
        <p:spPr>
          <a:xfrm>
            <a:off x="533400" y="4171950"/>
            <a:ext cx="8458200" cy="811530"/>
          </a:xfrm>
        </p:spPr>
        <p:txBody>
          <a:bodyPr>
            <a:normAutofit/>
          </a:bodyPr>
          <a:lstStyle/>
          <a:p>
            <a:r>
              <a:rPr lang="en-US" b="1"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Analyzing Memory Usage and Leaks</a:t>
            </a:r>
            <a:endParaRPr lang="en-US"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152400" y="133350"/>
            <a:ext cx="8991600" cy="400050"/>
          </a:xfrm>
        </p:spPr>
        <p:txBody>
          <a:bodyPr>
            <a:normAutofit fontScale="85000" lnSpcReduction="1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Ronn Black							October 2010</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200" dirty="0" smtClean="0"/>
              <a:t>Leaking Stack Memory</a:t>
            </a:r>
          </a:p>
          <a:p>
            <a:r>
              <a:rPr lang="en-US" dirty="0" smtClean="0"/>
              <a:t>Uncontrolled thread creation.</a:t>
            </a:r>
          </a:p>
          <a:p>
            <a:r>
              <a:rPr lang="en-US" sz="3200" dirty="0" smtClean="0"/>
              <a:t>Buggy Thread cleanup</a:t>
            </a:r>
          </a:p>
          <a:p>
            <a:r>
              <a:rPr lang="en-US" dirty="0" smtClean="0"/>
              <a:t>Never ending recursion.</a:t>
            </a:r>
            <a:endParaRPr lang="en-US" sz="3200" dirty="0" smtClean="0"/>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7"/>
          <p:cNvSpPr>
            <a:spLocks noGrp="1"/>
          </p:cNvSpPr>
          <p:nvPr>
            <p:ph type="title"/>
          </p:nvPr>
        </p:nvSpPr>
        <p:spPr/>
        <p:txBody>
          <a:bodyPr>
            <a:normAutofit fontScale="90000"/>
          </a:bodyPr>
          <a:lstStyle/>
          <a:p>
            <a:r>
              <a:rPr lang="en-US" dirty="0" smtClean="0"/>
              <a:t>Things that can cause memory leaks</a:t>
            </a:r>
            <a:endParaRPr lang="en-US" dirty="0"/>
          </a:p>
        </p:txBody>
      </p:sp>
      <p:pic>
        <p:nvPicPr>
          <p:cNvPr id="3075" name="Picture 3" descr="C:\Users\rblack\AppData\Local\Microsoft\Windows\Temporary Internet Files\Content.IE5\DBJKDK5B\MC900433883[1].png"/>
          <p:cNvPicPr>
            <a:picLocks noChangeAspect="1" noChangeArrowheads="1"/>
          </p:cNvPicPr>
          <p:nvPr/>
        </p:nvPicPr>
        <p:blipFill>
          <a:blip r:embed="rId3" cstate="print"/>
          <a:srcRect/>
          <a:stretch>
            <a:fillRect/>
          </a:stretch>
        </p:blipFill>
        <p:spPr bwMode="auto">
          <a:xfrm>
            <a:off x="2689698" y="807522"/>
            <a:ext cx="3764605" cy="37646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1000" fill="hold"/>
                                        <p:tgtEl>
                                          <p:spTgt spid="3075"/>
                                        </p:tgtEl>
                                        <p:attrNameLst>
                                          <p:attrName>ppt_w</p:attrName>
                                        </p:attrNameLst>
                                      </p:cBhvr>
                                      <p:tavLst>
                                        <p:tav tm="0">
                                          <p:val>
                                            <p:strVal val="#ppt_w*0.70"/>
                                          </p:val>
                                        </p:tav>
                                        <p:tav tm="100000">
                                          <p:val>
                                            <p:strVal val="#ppt_w"/>
                                          </p:val>
                                        </p:tav>
                                      </p:tavLst>
                                    </p:anim>
                                    <p:anim calcmode="lin" valueType="num">
                                      <p:cBhvr>
                                        <p:cTn id="8" dur="1000" fill="hold"/>
                                        <p:tgtEl>
                                          <p:spTgt spid="3075"/>
                                        </p:tgtEl>
                                        <p:attrNameLst>
                                          <p:attrName>ppt_h</p:attrName>
                                        </p:attrNameLst>
                                      </p:cBhvr>
                                      <p:tavLst>
                                        <p:tav tm="0">
                                          <p:val>
                                            <p:strVal val="#ppt_h"/>
                                          </p:val>
                                        </p:tav>
                                        <p:tav tm="100000">
                                          <p:val>
                                            <p:strVal val="#ppt_h"/>
                                          </p:val>
                                        </p:tav>
                                      </p:tavLst>
                                    </p:anim>
                                    <p:animEffect transition="in" filter="fade">
                                      <p:cBhvr>
                                        <p:cTn id="9"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sz="3200" dirty="0" smtClean="0"/>
              <a:t>Leaking Unmanaged Heap memory</a:t>
            </a:r>
          </a:p>
          <a:p>
            <a:r>
              <a:rPr lang="en-US" dirty="0" smtClean="0"/>
              <a:t>Interoperating with Unmanaged code through Invoke &amp; Com </a:t>
            </a:r>
            <a:r>
              <a:rPr lang="en-US" dirty="0" err="1" smtClean="0"/>
              <a:t>interop</a:t>
            </a:r>
            <a:r>
              <a:rPr lang="en-US" dirty="0" smtClean="0"/>
              <a:t>.</a:t>
            </a:r>
          </a:p>
          <a:p>
            <a:r>
              <a:rPr lang="en-US" sz="3200" dirty="0" smtClean="0"/>
              <a:t>Abort </a:t>
            </a:r>
            <a:r>
              <a:rPr lang="en-US" sz="3200" dirty="0" err="1" smtClean="0"/>
              <a:t>Finalizers</a:t>
            </a:r>
            <a:endParaRPr lang="en-US" sz="3200" dirty="0" smtClean="0"/>
          </a:p>
          <a:p>
            <a:r>
              <a:rPr lang="en-US" dirty="0" smtClean="0"/>
              <a:t>Dynamically generating an assembly in memory.</a:t>
            </a:r>
          </a:p>
          <a:p>
            <a:r>
              <a:rPr lang="en-US" sz="3200" dirty="0" err="1" smtClean="0"/>
              <a:t>XmlSerializer</a:t>
            </a:r>
            <a:endParaRPr lang="en-US" sz="3200" dirty="0" smtClean="0"/>
          </a:p>
          <a:p>
            <a:endParaRPr lang="en-US" dirty="0"/>
          </a:p>
        </p:txBody>
      </p:sp>
      <p:pic>
        <p:nvPicPr>
          <p:cNvPr id="3075" name="Picture 3" descr="C:\Users\rblack\AppData\Local\Microsoft\Windows\Temporary Internet Files\Content.IE5\DBJKDK5B\MC900433883[1].png"/>
          <p:cNvPicPr>
            <a:picLocks noChangeAspect="1" noChangeArrowheads="1"/>
          </p:cNvPicPr>
          <p:nvPr/>
        </p:nvPicPr>
        <p:blipFill>
          <a:blip r:embed="rId3" cstate="print"/>
          <a:srcRect/>
          <a:stretch>
            <a:fillRect/>
          </a:stretch>
        </p:blipFill>
        <p:spPr bwMode="auto">
          <a:xfrm>
            <a:off x="2689698" y="807522"/>
            <a:ext cx="3764605" cy="3764605"/>
          </a:xfrm>
          <a:prstGeom prst="rect">
            <a:avLst/>
          </a:prstGeom>
          <a:noFill/>
        </p:spPr>
      </p:pic>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7"/>
          <p:cNvSpPr>
            <a:spLocks noGrp="1"/>
          </p:cNvSpPr>
          <p:nvPr>
            <p:ph type="title"/>
          </p:nvPr>
        </p:nvSpPr>
        <p:spPr/>
        <p:txBody>
          <a:bodyPr>
            <a:normAutofit fontScale="90000"/>
          </a:bodyPr>
          <a:lstStyle/>
          <a:p>
            <a:r>
              <a:rPr lang="en-US" dirty="0" smtClean="0"/>
              <a:t>Things that can cause memory leaks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1000" fill="hold"/>
                                        <p:tgtEl>
                                          <p:spTgt spid="3075"/>
                                        </p:tgtEl>
                                        <p:attrNameLst>
                                          <p:attrName>ppt_w</p:attrName>
                                        </p:attrNameLst>
                                      </p:cBhvr>
                                      <p:tavLst>
                                        <p:tav tm="0">
                                          <p:val>
                                            <p:strVal val="#ppt_w*0.70"/>
                                          </p:val>
                                        </p:tav>
                                        <p:tav tm="100000">
                                          <p:val>
                                            <p:strVal val="#ppt_w"/>
                                          </p:val>
                                        </p:tav>
                                      </p:tavLst>
                                    </p:anim>
                                    <p:anim calcmode="lin" valueType="num">
                                      <p:cBhvr>
                                        <p:cTn id="8" dur="1000" fill="hold"/>
                                        <p:tgtEl>
                                          <p:spTgt spid="3075"/>
                                        </p:tgtEl>
                                        <p:attrNameLst>
                                          <p:attrName>ppt_h</p:attrName>
                                        </p:attrNameLst>
                                      </p:cBhvr>
                                      <p:tavLst>
                                        <p:tav tm="0">
                                          <p:val>
                                            <p:strVal val="#ppt_h"/>
                                          </p:val>
                                        </p:tav>
                                        <p:tav tm="100000">
                                          <p:val>
                                            <p:strVal val="#ppt_h"/>
                                          </p:val>
                                        </p:tav>
                                      </p:tavLst>
                                    </p:anim>
                                    <p:animEffect transition="in" filter="fade">
                                      <p:cBhvr>
                                        <p:cTn id="9"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3200" dirty="0" smtClean="0"/>
              <a:t>Leaking Managed Heap memory</a:t>
            </a:r>
          </a:p>
          <a:p>
            <a:r>
              <a:rPr lang="en-US" dirty="0" smtClean="0"/>
              <a:t>Large Object Heap Fragmentation.</a:t>
            </a:r>
          </a:p>
          <a:p>
            <a:r>
              <a:rPr lang="en-US" sz="3200" dirty="0" smtClean="0"/>
              <a:t>Unneeded Rooted References.</a:t>
            </a:r>
          </a:p>
          <a:p>
            <a:r>
              <a:rPr lang="en-US" dirty="0" smtClean="0"/>
              <a:t>Excessive time in GC</a:t>
            </a:r>
          </a:p>
          <a:p>
            <a:pPr lvl="1"/>
            <a:r>
              <a:rPr lang="en-US" dirty="0" err="1" smtClean="0"/>
              <a:t>Finalizers</a:t>
            </a:r>
            <a:endParaRPr lang="en-US" dirty="0" smtClean="0"/>
          </a:p>
          <a:p>
            <a:pPr lvl="1"/>
            <a:r>
              <a:rPr lang="en-US" dirty="0" smtClean="0"/>
              <a:t>Logging items removed from Cache.</a:t>
            </a:r>
          </a:p>
          <a:p>
            <a:r>
              <a:rPr lang="en-US" dirty="0" smtClean="0"/>
              <a:t>Delegates</a:t>
            </a:r>
            <a:endParaRPr lang="en-US" sz="3200" dirty="0" smtClean="0"/>
          </a:p>
          <a:p>
            <a:endParaRPr lang="en-US" dirty="0"/>
          </a:p>
        </p:txBody>
      </p:sp>
      <p:pic>
        <p:nvPicPr>
          <p:cNvPr id="3075" name="Picture 3" descr="C:\Users\rblack\AppData\Local\Microsoft\Windows\Temporary Internet Files\Content.IE5\DBJKDK5B\MC900433883[1].png"/>
          <p:cNvPicPr>
            <a:picLocks noChangeAspect="1" noChangeArrowheads="1"/>
          </p:cNvPicPr>
          <p:nvPr/>
        </p:nvPicPr>
        <p:blipFill>
          <a:blip r:embed="rId3" cstate="print"/>
          <a:srcRect/>
          <a:stretch>
            <a:fillRect/>
          </a:stretch>
        </p:blipFill>
        <p:spPr bwMode="auto">
          <a:xfrm>
            <a:off x="2689698" y="807522"/>
            <a:ext cx="3764605" cy="3764605"/>
          </a:xfrm>
          <a:prstGeom prst="rect">
            <a:avLst/>
          </a:prstGeom>
          <a:noFill/>
        </p:spPr>
      </p:pic>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7"/>
          <p:cNvSpPr>
            <a:spLocks noGrp="1"/>
          </p:cNvSpPr>
          <p:nvPr>
            <p:ph type="title"/>
          </p:nvPr>
        </p:nvSpPr>
        <p:spPr/>
        <p:txBody>
          <a:bodyPr>
            <a:normAutofit fontScale="90000"/>
          </a:bodyPr>
          <a:lstStyle/>
          <a:p>
            <a:r>
              <a:rPr lang="en-US" dirty="0" smtClean="0"/>
              <a:t>Things that can cause memory leaks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1000" fill="hold"/>
                                        <p:tgtEl>
                                          <p:spTgt spid="3075"/>
                                        </p:tgtEl>
                                        <p:attrNameLst>
                                          <p:attrName>ppt_w</p:attrName>
                                        </p:attrNameLst>
                                      </p:cBhvr>
                                      <p:tavLst>
                                        <p:tav tm="0">
                                          <p:val>
                                            <p:strVal val="#ppt_w*0.70"/>
                                          </p:val>
                                        </p:tav>
                                        <p:tav tm="100000">
                                          <p:val>
                                            <p:strVal val="#ppt_w"/>
                                          </p:val>
                                        </p:tav>
                                      </p:tavLst>
                                    </p:anim>
                                    <p:anim calcmode="lin" valueType="num">
                                      <p:cBhvr>
                                        <p:cTn id="8" dur="1000" fill="hold"/>
                                        <p:tgtEl>
                                          <p:spTgt spid="3075"/>
                                        </p:tgtEl>
                                        <p:attrNameLst>
                                          <p:attrName>ppt_h</p:attrName>
                                        </p:attrNameLst>
                                      </p:cBhvr>
                                      <p:tavLst>
                                        <p:tav tm="0">
                                          <p:val>
                                            <p:strVal val="#ppt_h"/>
                                          </p:val>
                                        </p:tav>
                                        <p:tav tm="100000">
                                          <p:val>
                                            <p:strVal val="#ppt_h"/>
                                          </p:val>
                                        </p:tav>
                                      </p:tavLst>
                                    </p:anim>
                                    <p:animEffect transition="in" filter="fade">
                                      <p:cBhvr>
                                        <p:cTn id="9"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approach to troubleshooting</a:t>
            </a:r>
            <a:endParaRPr lang="en-US" dirty="0"/>
          </a:p>
        </p:txBody>
      </p:sp>
      <p:sp>
        <p:nvSpPr>
          <p:cNvPr id="3" name="Content Placeholder 2"/>
          <p:cNvSpPr>
            <a:spLocks noGrp="1"/>
          </p:cNvSpPr>
          <p:nvPr>
            <p:ph idx="1"/>
          </p:nvPr>
        </p:nvSpPr>
        <p:spPr/>
        <p:txBody>
          <a:bodyPr>
            <a:normAutofit/>
          </a:bodyPr>
          <a:lstStyle/>
          <a:p>
            <a:r>
              <a:rPr lang="en-US" sz="3200" b="1" dirty="0" smtClean="0"/>
              <a:t>Identify if is actually a leak.</a:t>
            </a:r>
          </a:p>
          <a:p>
            <a:r>
              <a:rPr lang="en-US" b="1" dirty="0" smtClean="0"/>
              <a:t>Determine the type of leak (Managed or unmanaged)</a:t>
            </a:r>
            <a:endParaRPr lang="en-US" sz="3200" b="1" dirty="0" smtClean="0"/>
          </a:p>
          <a:p>
            <a:r>
              <a:rPr lang="en-US" b="1" dirty="0" smtClean="0"/>
              <a:t>Analyze objects on the heaps to determine what is being kept alive.</a:t>
            </a:r>
            <a:endParaRPr lang="en-US" sz="3200"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Terms</a:t>
            </a:r>
            <a:endParaRPr lang="en-US" dirty="0"/>
          </a:p>
        </p:txBody>
      </p:sp>
      <p:sp>
        <p:nvSpPr>
          <p:cNvPr id="3" name="Content Placeholder 2"/>
          <p:cNvSpPr>
            <a:spLocks noGrp="1"/>
          </p:cNvSpPr>
          <p:nvPr>
            <p:ph idx="1"/>
          </p:nvPr>
        </p:nvSpPr>
        <p:spPr>
          <a:xfrm>
            <a:off x="304800" y="1062681"/>
            <a:ext cx="8686800" cy="3797643"/>
          </a:xfrm>
        </p:spPr>
        <p:txBody>
          <a:bodyPr>
            <a:normAutofit fontScale="62500" lnSpcReduction="20000"/>
          </a:bodyPr>
          <a:lstStyle/>
          <a:p>
            <a:r>
              <a:rPr lang="en-US" b="1" dirty="0" smtClean="0"/>
              <a:t>% Time in GC</a:t>
            </a:r>
            <a:r>
              <a:rPr lang="en-US" dirty="0" smtClean="0"/>
              <a:t> – Percentage of time spent performing GC since last GC cycle.</a:t>
            </a:r>
            <a:endParaRPr lang="en-US" b="1" dirty="0" smtClean="0"/>
          </a:p>
          <a:p>
            <a:r>
              <a:rPr lang="en-US" b="1" dirty="0" smtClean="0"/>
              <a:t># Bytes in all Heaps </a:t>
            </a:r>
            <a:r>
              <a:rPr lang="en-US" dirty="0" smtClean="0"/>
              <a:t>– Current memory allocated in all </a:t>
            </a:r>
            <a:r>
              <a:rPr lang="en-US" dirty="0" err="1" smtClean="0"/>
              <a:t>.Net</a:t>
            </a:r>
            <a:r>
              <a:rPr lang="en-US" dirty="0" smtClean="0"/>
              <a:t> heaps (Gen0-2 + LOH)</a:t>
            </a:r>
          </a:p>
          <a:p>
            <a:r>
              <a:rPr lang="en-US" b="1" dirty="0" smtClean="0"/>
              <a:t>Gen0, Gen1, Gen2, </a:t>
            </a:r>
            <a:r>
              <a:rPr lang="en-US" b="1" dirty="0" err="1" smtClean="0"/>
              <a:t>LargeObject</a:t>
            </a:r>
            <a:r>
              <a:rPr lang="en-US" b="1" dirty="0" smtClean="0"/>
              <a:t> Heap</a:t>
            </a:r>
            <a:r>
              <a:rPr lang="en-US" dirty="0" smtClean="0"/>
              <a:t> – Current bytes in each of the heaps.</a:t>
            </a:r>
          </a:p>
          <a:p>
            <a:r>
              <a:rPr lang="en-US" b="1" dirty="0" smtClean="0"/>
              <a:t>Promoted Memory from Gen0, Gen1</a:t>
            </a:r>
            <a:r>
              <a:rPr lang="en-US" dirty="0" smtClean="0"/>
              <a:t> – bytes promoted from Gen0 to Gen1 (Gen1 to Gen2)</a:t>
            </a:r>
            <a:endParaRPr lang="en-US" b="1" dirty="0" smtClean="0"/>
          </a:p>
          <a:p>
            <a:r>
              <a:rPr lang="en-US" b="1" dirty="0" smtClean="0"/>
              <a:t>Finalization Survivors</a:t>
            </a:r>
            <a:r>
              <a:rPr lang="en-US" dirty="0" smtClean="0"/>
              <a:t> - # of objects that survive collection because they are waiting finalization.</a:t>
            </a:r>
          </a:p>
          <a:p>
            <a:r>
              <a:rPr lang="en-US" b="1" dirty="0" smtClean="0"/>
              <a:t>Private Bytes (Process)</a:t>
            </a:r>
            <a:r>
              <a:rPr lang="en-US" dirty="0" smtClean="0"/>
              <a:t> – total memory allocated by process that can’t be shared with other processes (includes </a:t>
            </a:r>
            <a:r>
              <a:rPr lang="en-US" dirty="0" err="1" smtClean="0"/>
              <a:t>.Net</a:t>
            </a:r>
            <a:r>
              <a:rPr lang="en-US" dirty="0" smtClean="0"/>
              <a:t> memory and unmanaged memory)</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endParaRPr lang="en-US" dirty="0"/>
          </a:p>
        </p:txBody>
      </p:sp>
      <p:pic>
        <p:nvPicPr>
          <p:cNvPr id="64514" name="Picture 2"/>
          <p:cNvPicPr>
            <a:picLocks noChangeAspect="1" noChangeArrowheads="1"/>
          </p:cNvPicPr>
          <p:nvPr/>
        </p:nvPicPr>
        <p:blipFill>
          <a:blip r:embed="rId3" cstate="print"/>
          <a:srcRect/>
          <a:stretch>
            <a:fillRect/>
          </a:stretch>
        </p:blipFill>
        <p:spPr bwMode="auto">
          <a:xfrm>
            <a:off x="1447800" y="211244"/>
            <a:ext cx="6248400" cy="4721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pic>
        <p:nvPicPr>
          <p:cNvPr id="65538" name="Picture 2"/>
          <p:cNvPicPr>
            <a:picLocks noChangeAspect="1" noChangeArrowheads="1"/>
          </p:cNvPicPr>
          <p:nvPr/>
        </p:nvPicPr>
        <p:blipFill>
          <a:blip r:embed="rId3" cstate="print"/>
          <a:srcRect/>
          <a:stretch>
            <a:fillRect/>
          </a:stretch>
        </p:blipFill>
        <p:spPr bwMode="auto">
          <a:xfrm>
            <a:off x="1447800" y="210150"/>
            <a:ext cx="6248400" cy="472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pic>
        <p:nvPicPr>
          <p:cNvPr id="66562" name="Picture 2"/>
          <p:cNvPicPr>
            <a:picLocks noChangeAspect="1" noChangeArrowheads="1"/>
          </p:cNvPicPr>
          <p:nvPr/>
        </p:nvPicPr>
        <p:blipFill>
          <a:blip r:embed="rId3" cstate="print"/>
          <a:srcRect/>
          <a:stretch>
            <a:fillRect/>
          </a:stretch>
        </p:blipFill>
        <p:spPr bwMode="auto">
          <a:xfrm>
            <a:off x="1485900" y="238950"/>
            <a:ext cx="6172200" cy="466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 7 - Leaky program?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Contact &amp; Reference Material</a:t>
            </a:r>
            <a:endParaRPr lang="en-US" dirty="0"/>
          </a:p>
        </p:txBody>
      </p:sp>
      <p:sp>
        <p:nvSpPr>
          <p:cNvPr id="3" name="Content Placeholder 2"/>
          <p:cNvSpPr>
            <a:spLocks noGrp="1"/>
          </p:cNvSpPr>
          <p:nvPr>
            <p:ph idx="1"/>
          </p:nvPr>
        </p:nvSpPr>
        <p:spPr>
          <a:xfrm>
            <a:off x="457200" y="1504950"/>
            <a:ext cx="7467600" cy="3089672"/>
          </a:xfrm>
        </p:spPr>
        <p:txBody>
          <a:bodyPr>
            <a:normAutofit fontScale="47500" lnSpcReduction="20000"/>
          </a:bodyPr>
          <a:lstStyle/>
          <a:p>
            <a:r>
              <a:rPr lang="en-US" u="sng" dirty="0" smtClean="0">
                <a:hlinkClick r:id="rId3"/>
              </a:rPr>
              <a:t>http://msdn.microsoft.com/en-us/library/ms973837.aspx</a:t>
            </a:r>
            <a:r>
              <a:rPr lang="en-US" dirty="0" smtClean="0"/>
              <a:t> (Garbage Collector Basics and Performance Hints)</a:t>
            </a:r>
          </a:p>
          <a:p>
            <a:r>
              <a:rPr lang="en-US" u="sng" dirty="0" smtClean="0">
                <a:hlinkClick r:id="rId4"/>
              </a:rPr>
              <a:t>http://www.microsoft.com/downloads/details.aspx?FamilyID=a362781c-3870-43be-8926-862b40aa0cd0&amp;DisplayLang=en</a:t>
            </a:r>
            <a:r>
              <a:rPr lang="en-US" u="sng" dirty="0" smtClean="0"/>
              <a:t> </a:t>
            </a:r>
            <a:r>
              <a:rPr lang="en-US" dirty="0" smtClean="0"/>
              <a:t> (CLR Profiler for </a:t>
            </a:r>
            <a:r>
              <a:rPr lang="en-US" dirty="0" err="1" smtClean="0"/>
              <a:t>.Net</a:t>
            </a:r>
            <a:r>
              <a:rPr lang="en-US" dirty="0" smtClean="0"/>
              <a:t> 2.0)</a:t>
            </a:r>
          </a:p>
          <a:p>
            <a:r>
              <a:rPr lang="en-US" dirty="0" smtClean="0"/>
              <a:t> </a:t>
            </a:r>
            <a:r>
              <a:rPr lang="en-US" u="sng" dirty="0" smtClean="0">
                <a:hlinkClick r:id="rId5"/>
              </a:rPr>
              <a:t>http://www.openasthra.com/multithreading/heap-overview/</a:t>
            </a:r>
            <a:r>
              <a:rPr lang="en-US" dirty="0" smtClean="0"/>
              <a:t> (Heap Overview)</a:t>
            </a:r>
          </a:p>
          <a:p>
            <a:r>
              <a:rPr lang="en-US" u="sng" dirty="0" smtClean="0">
                <a:hlinkClick r:id="rId6"/>
              </a:rPr>
              <a:t>http://74.125.155.132/search?q=cache:44hDjSztDf4J:doc.bughunter.net/buffer-overflow/advanced-malloc-exploits.html+malloc+overview&amp;cd=21&amp;hl=en&amp;ct=clnk&amp;gl=us</a:t>
            </a:r>
            <a:r>
              <a:rPr lang="en-US" dirty="0" smtClean="0"/>
              <a:t> Advanced </a:t>
            </a:r>
            <a:r>
              <a:rPr lang="en-US" dirty="0" err="1" smtClean="0"/>
              <a:t>Malloc</a:t>
            </a:r>
            <a:r>
              <a:rPr lang="en-US" dirty="0" smtClean="0"/>
              <a:t> exploits</a:t>
            </a:r>
          </a:p>
          <a:p>
            <a:r>
              <a:rPr lang="en-US" u="sng" dirty="0" smtClean="0">
                <a:hlinkClick r:id="rId7"/>
              </a:rPr>
              <a:t>http://msdn.microsoft.com/en-us/magazine/cc534993.aspx</a:t>
            </a:r>
            <a:r>
              <a:rPr lang="en-US" u="sng" dirty="0" smtClean="0"/>
              <a:t> (Large Object Heap Uncovered)</a:t>
            </a:r>
          </a:p>
          <a:p>
            <a:r>
              <a:rPr lang="en-US" u="sng" dirty="0" smtClean="0">
                <a:hlinkClick r:id="rId8"/>
              </a:rPr>
              <a:t>http://msdn.microsoft.com/en-us/library/aa970850.aspx</a:t>
            </a:r>
            <a:r>
              <a:rPr lang="en-US" u="sng" dirty="0" smtClean="0"/>
              <a:t> (Weak Event Patterns)</a:t>
            </a:r>
          </a:p>
          <a:p>
            <a:endParaRPr lang="en-US" dirty="0"/>
          </a:p>
        </p:txBody>
      </p:sp>
      <p:sp>
        <p:nvSpPr>
          <p:cNvPr id="4" name="TextBox 3"/>
          <p:cNvSpPr txBox="1"/>
          <p:nvPr/>
        </p:nvSpPr>
        <p:spPr>
          <a:xfrm>
            <a:off x="533400" y="1047750"/>
            <a:ext cx="3304110" cy="369332"/>
          </a:xfrm>
          <a:prstGeom prst="rect">
            <a:avLst/>
          </a:prstGeom>
          <a:noFill/>
        </p:spPr>
        <p:txBody>
          <a:bodyPr wrap="none" rtlCol="0">
            <a:spAutoFit/>
          </a:bodyPr>
          <a:lstStyle/>
          <a:p>
            <a:r>
              <a:rPr lang="en-US" dirty="0" smtClean="0"/>
              <a:t>Ronn Black  rblack@btsoft.org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10"/>
          <p:cNvGrpSpPr/>
          <p:nvPr/>
        </p:nvGrpSpPr>
        <p:grpSpPr>
          <a:xfrm>
            <a:off x="346075" y="875665"/>
            <a:ext cx="3997325" cy="3392171"/>
            <a:chOff x="2573338" y="875665"/>
            <a:chExt cx="3997325" cy="3392171"/>
          </a:xfrm>
        </p:grpSpPr>
        <p:grpSp>
          <p:nvGrpSpPr>
            <p:cNvPr id="31747" name="Group 3"/>
            <p:cNvGrpSpPr>
              <a:grpSpLocks/>
            </p:cNvGrpSpPr>
            <p:nvPr/>
          </p:nvGrpSpPr>
          <p:grpSpPr bwMode="auto">
            <a:xfrm>
              <a:off x="2573338" y="3828416"/>
              <a:ext cx="1904039" cy="439420"/>
              <a:chOff x="1405" y="13994"/>
              <a:chExt cx="1499" cy="346"/>
            </a:xfrm>
          </p:grpSpPr>
          <p:sp>
            <p:nvSpPr>
              <p:cNvPr id="31749" name="Text Box 5"/>
              <p:cNvSpPr txBox="1">
                <a:spLocks noChangeArrowheads="1"/>
              </p:cNvSpPr>
              <p:nvPr/>
            </p:nvSpPr>
            <p:spPr bwMode="auto">
              <a:xfrm>
                <a:off x="1405" y="13994"/>
                <a:ext cx="1094" cy="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NextObjPtr</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31748" name="AutoShape 4"/>
              <p:cNvSpPr>
                <a:spLocks noChangeShapeType="1"/>
              </p:cNvSpPr>
              <p:nvPr/>
            </p:nvSpPr>
            <p:spPr bwMode="auto">
              <a:xfrm>
                <a:off x="2328" y="14167"/>
                <a:ext cx="576" cy="0"/>
              </a:xfrm>
              <a:prstGeom prst="straightConnector1">
                <a:avLst/>
              </a:pr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p:nvPr/>
          </p:nvGrpSpPr>
          <p:grpSpPr>
            <a:xfrm>
              <a:off x="4584061" y="875665"/>
              <a:ext cx="1986602" cy="3188970"/>
              <a:chOff x="2010723" y="76199"/>
              <a:chExt cx="1986602" cy="3188970"/>
            </a:xfrm>
            <a:solidFill>
              <a:schemeClr val="bg1"/>
            </a:solidFill>
          </p:grpSpPr>
          <p:sp>
            <p:nvSpPr>
              <p:cNvPr id="31746" name="Rectangle 2"/>
              <p:cNvSpPr>
                <a:spLocks noChangeArrowheads="1"/>
              </p:cNvSpPr>
              <p:nvPr/>
            </p:nvSpPr>
            <p:spPr bwMode="auto">
              <a:xfrm>
                <a:off x="2010723" y="76199"/>
                <a:ext cx="1986602" cy="3188970"/>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2"/>
              <p:cNvSpPr>
                <a:spLocks noChangeArrowheads="1"/>
              </p:cNvSpPr>
              <p:nvPr/>
            </p:nvSpPr>
            <p:spPr bwMode="auto">
              <a:xfrm>
                <a:off x="2010723" y="76199"/>
                <a:ext cx="1986602" cy="3188970"/>
              </a:xfrm>
              <a:prstGeom prst="rect">
                <a:avLst/>
              </a:prstGeom>
              <a:grp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p:nvGrpSpPr>
        <p:grpSpPr>
          <a:xfrm>
            <a:off x="4689632" y="875665"/>
            <a:ext cx="3920968" cy="3188970"/>
            <a:chOff x="4689632" y="875665"/>
            <a:chExt cx="3920968" cy="3188970"/>
          </a:xfrm>
        </p:grpSpPr>
        <p:grpSp>
          <p:nvGrpSpPr>
            <p:cNvPr id="13" name="Group 8"/>
            <p:cNvGrpSpPr>
              <a:grpSpLocks/>
            </p:cNvGrpSpPr>
            <p:nvPr/>
          </p:nvGrpSpPr>
          <p:grpSpPr bwMode="auto">
            <a:xfrm>
              <a:off x="4689632" y="2570020"/>
              <a:ext cx="1903418" cy="439245"/>
              <a:chOff x="1405" y="13994"/>
              <a:chExt cx="1499" cy="346"/>
            </a:xfrm>
          </p:grpSpPr>
          <p:sp>
            <p:nvSpPr>
              <p:cNvPr id="22" name="Text Box 10"/>
              <p:cNvSpPr txBox="1">
                <a:spLocks noChangeArrowheads="1"/>
              </p:cNvSpPr>
              <p:nvPr/>
            </p:nvSpPr>
            <p:spPr bwMode="auto">
              <a:xfrm>
                <a:off x="1405" y="13994"/>
                <a:ext cx="1094" cy="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NextObjPtr</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3" name="AutoShape 9"/>
              <p:cNvSpPr>
                <a:spLocks noChangeShapeType="1"/>
              </p:cNvSpPr>
              <p:nvPr/>
            </p:nvSpPr>
            <p:spPr bwMode="auto">
              <a:xfrm>
                <a:off x="2328" y="14167"/>
                <a:ext cx="576" cy="0"/>
              </a:xfrm>
              <a:prstGeom prst="straightConnector1">
                <a:avLst/>
              </a:pr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15" name="Rectangle 2"/>
            <p:cNvSpPr>
              <a:spLocks noChangeArrowheads="1"/>
            </p:cNvSpPr>
            <p:nvPr/>
          </p:nvSpPr>
          <p:spPr bwMode="auto">
            <a:xfrm>
              <a:off x="6620512" y="875665"/>
              <a:ext cx="1986602" cy="3188970"/>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6" name="Group 2"/>
            <p:cNvGrpSpPr>
              <a:grpSpLocks/>
            </p:cNvGrpSpPr>
            <p:nvPr/>
          </p:nvGrpSpPr>
          <p:grpSpPr bwMode="auto">
            <a:xfrm>
              <a:off x="6617027" y="876314"/>
              <a:ext cx="1993573" cy="3187707"/>
              <a:chOff x="4358" y="5731"/>
              <a:chExt cx="1570" cy="2511"/>
            </a:xfrm>
          </p:grpSpPr>
          <p:sp>
            <p:nvSpPr>
              <p:cNvPr id="17" name="Rectangle 7"/>
              <p:cNvSpPr>
                <a:spLocks noChangeArrowheads="1"/>
              </p:cNvSpPr>
              <p:nvPr/>
            </p:nvSpPr>
            <p:spPr bwMode="auto">
              <a:xfrm>
                <a:off x="4358" y="8075"/>
                <a:ext cx="1570" cy="167"/>
              </a:xfrm>
              <a:prstGeom prst="rect">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8" name="Rectangle 6"/>
              <p:cNvSpPr>
                <a:spLocks noChangeArrowheads="1"/>
              </p:cNvSpPr>
              <p:nvPr/>
            </p:nvSpPr>
            <p:spPr bwMode="auto">
              <a:xfrm>
                <a:off x="4358" y="7753"/>
                <a:ext cx="1570" cy="322"/>
              </a:xfrm>
              <a:prstGeom prst="rect">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9" name="Rectangle 5"/>
              <p:cNvSpPr>
                <a:spLocks noChangeArrowheads="1"/>
              </p:cNvSpPr>
              <p:nvPr/>
            </p:nvSpPr>
            <p:spPr bwMode="auto">
              <a:xfrm>
                <a:off x="4358" y="7586"/>
                <a:ext cx="1570" cy="167"/>
              </a:xfrm>
              <a:prstGeom prst="rect">
                <a:avLst/>
              </a:prstGeom>
              <a:gradFill rotWithShape="0">
                <a:gsLst>
                  <a:gs pos="0">
                    <a:srgbClr val="D99594"/>
                  </a:gs>
                  <a:gs pos="50000">
                    <a:srgbClr val="C0504D"/>
                  </a:gs>
                  <a:gs pos="100000">
                    <a:srgbClr val="D99594"/>
                  </a:gs>
                </a:gsLst>
                <a:lin ang="5400000" scaled="1"/>
              </a:gradFill>
              <a:ln w="12700">
                <a:solidFill>
                  <a:srgbClr val="C0504D"/>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20" name="Rectangle 4"/>
              <p:cNvSpPr>
                <a:spLocks noChangeArrowheads="1"/>
              </p:cNvSpPr>
              <p:nvPr/>
            </p:nvSpPr>
            <p:spPr bwMode="auto">
              <a:xfrm>
                <a:off x="4358" y="7252"/>
                <a:ext cx="1570" cy="334"/>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21" name="Rectangle 3"/>
              <p:cNvSpPr>
                <a:spLocks noChangeArrowheads="1"/>
              </p:cNvSpPr>
              <p:nvPr/>
            </p:nvSpPr>
            <p:spPr bwMode="auto">
              <a:xfrm>
                <a:off x="4358" y="5731"/>
                <a:ext cx="1570" cy="2511"/>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94"/>
          <p:cNvSpPr/>
          <p:nvPr/>
        </p:nvSpPr>
        <p:spPr>
          <a:xfrm>
            <a:off x="1058334" y="4284134"/>
            <a:ext cx="3149600" cy="541866"/>
          </a:xfrm>
          <a:custGeom>
            <a:avLst/>
            <a:gdLst>
              <a:gd name="connsiteX0" fmla="*/ 0 w 3090334"/>
              <a:gd name="connsiteY0" fmla="*/ 0 h 304800"/>
              <a:gd name="connsiteX1" fmla="*/ 313267 w 3090334"/>
              <a:gd name="connsiteY1" fmla="*/ 16933 h 304800"/>
              <a:gd name="connsiteX2" fmla="*/ 321734 w 3090334"/>
              <a:gd name="connsiteY2" fmla="*/ 304800 h 304800"/>
              <a:gd name="connsiteX3" fmla="*/ 2633134 w 3090334"/>
              <a:gd name="connsiteY3" fmla="*/ 296333 h 304800"/>
              <a:gd name="connsiteX4" fmla="*/ 2624667 w 3090334"/>
              <a:gd name="connsiteY4" fmla="*/ 84666 h 304800"/>
              <a:gd name="connsiteX5" fmla="*/ 3090334 w 3090334"/>
              <a:gd name="connsiteY5" fmla="*/ 67733 h 304800"/>
              <a:gd name="connsiteX0" fmla="*/ 0 w 3090334"/>
              <a:gd name="connsiteY0" fmla="*/ 16934 h 321734"/>
              <a:gd name="connsiteX1" fmla="*/ 313267 w 3090334"/>
              <a:gd name="connsiteY1" fmla="*/ 0 h 321734"/>
              <a:gd name="connsiteX2" fmla="*/ 321734 w 3090334"/>
              <a:gd name="connsiteY2" fmla="*/ 321734 h 321734"/>
              <a:gd name="connsiteX3" fmla="*/ 2633134 w 3090334"/>
              <a:gd name="connsiteY3" fmla="*/ 313267 h 321734"/>
              <a:gd name="connsiteX4" fmla="*/ 2624667 w 3090334"/>
              <a:gd name="connsiteY4" fmla="*/ 101600 h 321734"/>
              <a:gd name="connsiteX5" fmla="*/ 3090334 w 3090334"/>
              <a:gd name="connsiteY5" fmla="*/ 84667 h 321734"/>
              <a:gd name="connsiteX0" fmla="*/ 28222 w 3118556"/>
              <a:gd name="connsiteY0" fmla="*/ 16934 h 321734"/>
              <a:gd name="connsiteX1" fmla="*/ 341489 w 3118556"/>
              <a:gd name="connsiteY1" fmla="*/ 0 h 321734"/>
              <a:gd name="connsiteX2" fmla="*/ 349956 w 3118556"/>
              <a:gd name="connsiteY2" fmla="*/ 321734 h 321734"/>
              <a:gd name="connsiteX3" fmla="*/ 2661356 w 3118556"/>
              <a:gd name="connsiteY3" fmla="*/ 313267 h 321734"/>
              <a:gd name="connsiteX4" fmla="*/ 2652889 w 3118556"/>
              <a:gd name="connsiteY4" fmla="*/ 101600 h 321734"/>
              <a:gd name="connsiteX5" fmla="*/ 3118556 w 3118556"/>
              <a:gd name="connsiteY5" fmla="*/ 84667 h 321734"/>
              <a:gd name="connsiteX0" fmla="*/ 28222 w 3118556"/>
              <a:gd name="connsiteY0" fmla="*/ 16934 h 321734"/>
              <a:gd name="connsiteX1" fmla="*/ 341489 w 3118556"/>
              <a:gd name="connsiteY1" fmla="*/ 0 h 321734"/>
              <a:gd name="connsiteX2" fmla="*/ 349956 w 3118556"/>
              <a:gd name="connsiteY2" fmla="*/ 321734 h 321734"/>
              <a:gd name="connsiteX3" fmla="*/ 2661356 w 3118556"/>
              <a:gd name="connsiteY3" fmla="*/ 313267 h 321734"/>
              <a:gd name="connsiteX4" fmla="*/ 2652889 w 3118556"/>
              <a:gd name="connsiteY4" fmla="*/ 101600 h 321734"/>
              <a:gd name="connsiteX5" fmla="*/ 3118556 w 3118556"/>
              <a:gd name="connsiteY5" fmla="*/ 84667 h 321734"/>
              <a:gd name="connsiteX0" fmla="*/ 28222 w 3118556"/>
              <a:gd name="connsiteY0" fmla="*/ 25400 h 330200"/>
              <a:gd name="connsiteX1" fmla="*/ 341489 w 3118556"/>
              <a:gd name="connsiteY1" fmla="*/ 0 h 330200"/>
              <a:gd name="connsiteX2" fmla="*/ 349956 w 3118556"/>
              <a:gd name="connsiteY2" fmla="*/ 330200 h 330200"/>
              <a:gd name="connsiteX3" fmla="*/ 2661356 w 3118556"/>
              <a:gd name="connsiteY3" fmla="*/ 321733 h 330200"/>
              <a:gd name="connsiteX4" fmla="*/ 2652889 w 3118556"/>
              <a:gd name="connsiteY4" fmla="*/ 110066 h 330200"/>
              <a:gd name="connsiteX5" fmla="*/ 3118556 w 3118556"/>
              <a:gd name="connsiteY5" fmla="*/ 93133 h 330200"/>
              <a:gd name="connsiteX0" fmla="*/ 0 w 3090334"/>
              <a:gd name="connsiteY0" fmla="*/ 36688 h 341488"/>
              <a:gd name="connsiteX1" fmla="*/ 313267 w 3090334"/>
              <a:gd name="connsiteY1" fmla="*/ 11288 h 341488"/>
              <a:gd name="connsiteX2" fmla="*/ 321734 w 3090334"/>
              <a:gd name="connsiteY2" fmla="*/ 341488 h 341488"/>
              <a:gd name="connsiteX3" fmla="*/ 2633134 w 3090334"/>
              <a:gd name="connsiteY3" fmla="*/ 333021 h 341488"/>
              <a:gd name="connsiteX4" fmla="*/ 2624667 w 3090334"/>
              <a:gd name="connsiteY4" fmla="*/ 121354 h 341488"/>
              <a:gd name="connsiteX5" fmla="*/ 3090334 w 3090334"/>
              <a:gd name="connsiteY5" fmla="*/ 104421 h 341488"/>
              <a:gd name="connsiteX0" fmla="*/ 0 w 3090334"/>
              <a:gd name="connsiteY0" fmla="*/ 43470 h 348270"/>
              <a:gd name="connsiteX1" fmla="*/ 313267 w 3090334"/>
              <a:gd name="connsiteY1" fmla="*/ 18070 h 348270"/>
              <a:gd name="connsiteX2" fmla="*/ 321734 w 3090334"/>
              <a:gd name="connsiteY2" fmla="*/ 348270 h 348270"/>
              <a:gd name="connsiteX3" fmla="*/ 2633134 w 3090334"/>
              <a:gd name="connsiteY3" fmla="*/ 339803 h 348270"/>
              <a:gd name="connsiteX4" fmla="*/ 2624667 w 3090334"/>
              <a:gd name="connsiteY4" fmla="*/ 128136 h 348270"/>
              <a:gd name="connsiteX5" fmla="*/ 3090334 w 3090334"/>
              <a:gd name="connsiteY5" fmla="*/ 111203 h 348270"/>
              <a:gd name="connsiteX0" fmla="*/ 0 w 3090334"/>
              <a:gd name="connsiteY0" fmla="*/ 25400 h 330200"/>
              <a:gd name="connsiteX1" fmla="*/ 313267 w 3090334"/>
              <a:gd name="connsiteY1" fmla="*/ 0 h 330200"/>
              <a:gd name="connsiteX2" fmla="*/ 321734 w 3090334"/>
              <a:gd name="connsiteY2" fmla="*/ 330200 h 330200"/>
              <a:gd name="connsiteX3" fmla="*/ 2633134 w 3090334"/>
              <a:gd name="connsiteY3" fmla="*/ 321733 h 330200"/>
              <a:gd name="connsiteX4" fmla="*/ 2624667 w 3090334"/>
              <a:gd name="connsiteY4" fmla="*/ 110066 h 330200"/>
              <a:gd name="connsiteX5" fmla="*/ 3090334 w 3090334"/>
              <a:gd name="connsiteY5" fmla="*/ 93133 h 330200"/>
              <a:gd name="connsiteX0" fmla="*/ 0 w 3090334"/>
              <a:gd name="connsiteY0" fmla="*/ 25400 h 330200"/>
              <a:gd name="connsiteX1" fmla="*/ 313267 w 3090334"/>
              <a:gd name="connsiteY1" fmla="*/ 0 h 330200"/>
              <a:gd name="connsiteX2" fmla="*/ 321734 w 3090334"/>
              <a:gd name="connsiteY2" fmla="*/ 330200 h 330200"/>
              <a:gd name="connsiteX3" fmla="*/ 2633134 w 3090334"/>
              <a:gd name="connsiteY3" fmla="*/ 321733 h 330200"/>
              <a:gd name="connsiteX4" fmla="*/ 2624667 w 3090334"/>
              <a:gd name="connsiteY4" fmla="*/ 110066 h 330200"/>
              <a:gd name="connsiteX5" fmla="*/ 3090334 w 3090334"/>
              <a:gd name="connsiteY5" fmla="*/ 93133 h 330200"/>
              <a:gd name="connsiteX0" fmla="*/ 0 w 3090334"/>
              <a:gd name="connsiteY0" fmla="*/ 25400 h 330200"/>
              <a:gd name="connsiteX1" fmla="*/ 313267 w 3090334"/>
              <a:gd name="connsiteY1" fmla="*/ 0 h 330200"/>
              <a:gd name="connsiteX2" fmla="*/ 321734 w 3090334"/>
              <a:gd name="connsiteY2" fmla="*/ 330200 h 330200"/>
              <a:gd name="connsiteX3" fmla="*/ 2633134 w 3090334"/>
              <a:gd name="connsiteY3" fmla="*/ 321733 h 330200"/>
              <a:gd name="connsiteX4" fmla="*/ 2624667 w 3090334"/>
              <a:gd name="connsiteY4" fmla="*/ 110066 h 330200"/>
              <a:gd name="connsiteX5" fmla="*/ 3090334 w 3090334"/>
              <a:gd name="connsiteY5" fmla="*/ 93133 h 330200"/>
              <a:gd name="connsiteX0" fmla="*/ 0 w 3090334"/>
              <a:gd name="connsiteY0" fmla="*/ 0 h 499533"/>
              <a:gd name="connsiteX1" fmla="*/ 313267 w 3090334"/>
              <a:gd name="connsiteY1" fmla="*/ 169333 h 499533"/>
              <a:gd name="connsiteX2" fmla="*/ 321734 w 3090334"/>
              <a:gd name="connsiteY2" fmla="*/ 499533 h 499533"/>
              <a:gd name="connsiteX3" fmla="*/ 2633134 w 3090334"/>
              <a:gd name="connsiteY3" fmla="*/ 491066 h 499533"/>
              <a:gd name="connsiteX4" fmla="*/ 2624667 w 3090334"/>
              <a:gd name="connsiteY4" fmla="*/ 279399 h 499533"/>
              <a:gd name="connsiteX5" fmla="*/ 3090334 w 3090334"/>
              <a:gd name="connsiteY5" fmla="*/ 262466 h 499533"/>
              <a:gd name="connsiteX0" fmla="*/ 0 w 3090334"/>
              <a:gd name="connsiteY0" fmla="*/ 0 h 499533"/>
              <a:gd name="connsiteX1" fmla="*/ 8467 w 3090334"/>
              <a:gd name="connsiteY1" fmla="*/ 169334 h 499533"/>
              <a:gd name="connsiteX2" fmla="*/ 313267 w 3090334"/>
              <a:gd name="connsiteY2" fmla="*/ 169333 h 499533"/>
              <a:gd name="connsiteX3" fmla="*/ 321734 w 3090334"/>
              <a:gd name="connsiteY3" fmla="*/ 499533 h 499533"/>
              <a:gd name="connsiteX4" fmla="*/ 2633134 w 3090334"/>
              <a:gd name="connsiteY4" fmla="*/ 491066 h 499533"/>
              <a:gd name="connsiteX5" fmla="*/ 2624667 w 3090334"/>
              <a:gd name="connsiteY5" fmla="*/ 279399 h 499533"/>
              <a:gd name="connsiteX6" fmla="*/ 3090334 w 3090334"/>
              <a:gd name="connsiteY6" fmla="*/ 262466 h 499533"/>
              <a:gd name="connsiteX0" fmla="*/ 0 w 3081867"/>
              <a:gd name="connsiteY0" fmla="*/ 1 h 330200"/>
              <a:gd name="connsiteX1" fmla="*/ 304800 w 3081867"/>
              <a:gd name="connsiteY1" fmla="*/ 0 h 330200"/>
              <a:gd name="connsiteX2" fmla="*/ 313267 w 3081867"/>
              <a:gd name="connsiteY2" fmla="*/ 330200 h 330200"/>
              <a:gd name="connsiteX3" fmla="*/ 2624667 w 3081867"/>
              <a:gd name="connsiteY3" fmla="*/ 321733 h 330200"/>
              <a:gd name="connsiteX4" fmla="*/ 2616200 w 3081867"/>
              <a:gd name="connsiteY4" fmla="*/ 110066 h 330200"/>
              <a:gd name="connsiteX5" fmla="*/ 3081867 w 3081867"/>
              <a:gd name="connsiteY5" fmla="*/ 93133 h 330200"/>
              <a:gd name="connsiteX0" fmla="*/ 0 w 3081867"/>
              <a:gd name="connsiteY0" fmla="*/ 1 h 330200"/>
              <a:gd name="connsiteX1" fmla="*/ 304800 w 3081867"/>
              <a:gd name="connsiteY1" fmla="*/ 0 h 330200"/>
              <a:gd name="connsiteX2" fmla="*/ 304800 w 3081867"/>
              <a:gd name="connsiteY2" fmla="*/ 330200 h 330200"/>
              <a:gd name="connsiteX3" fmla="*/ 2624667 w 3081867"/>
              <a:gd name="connsiteY3" fmla="*/ 321733 h 330200"/>
              <a:gd name="connsiteX4" fmla="*/ 2616200 w 3081867"/>
              <a:gd name="connsiteY4" fmla="*/ 110066 h 330200"/>
              <a:gd name="connsiteX5" fmla="*/ 3081867 w 3081867"/>
              <a:gd name="connsiteY5" fmla="*/ 93133 h 330200"/>
              <a:gd name="connsiteX0" fmla="*/ 0 w 3081867"/>
              <a:gd name="connsiteY0" fmla="*/ 1 h 355600"/>
              <a:gd name="connsiteX1" fmla="*/ 304800 w 3081867"/>
              <a:gd name="connsiteY1" fmla="*/ 0 h 355600"/>
              <a:gd name="connsiteX2" fmla="*/ 304800 w 3081867"/>
              <a:gd name="connsiteY2" fmla="*/ 330200 h 355600"/>
              <a:gd name="connsiteX3" fmla="*/ 2624667 w 3081867"/>
              <a:gd name="connsiteY3" fmla="*/ 355600 h 355600"/>
              <a:gd name="connsiteX4" fmla="*/ 2616200 w 3081867"/>
              <a:gd name="connsiteY4" fmla="*/ 110066 h 355600"/>
              <a:gd name="connsiteX5" fmla="*/ 3081867 w 3081867"/>
              <a:gd name="connsiteY5" fmla="*/ 93133 h 355600"/>
              <a:gd name="connsiteX0" fmla="*/ 0 w 3081867"/>
              <a:gd name="connsiteY0" fmla="*/ 1 h 338667"/>
              <a:gd name="connsiteX1" fmla="*/ 304800 w 3081867"/>
              <a:gd name="connsiteY1" fmla="*/ 0 h 338667"/>
              <a:gd name="connsiteX2" fmla="*/ 304800 w 3081867"/>
              <a:gd name="connsiteY2" fmla="*/ 330200 h 338667"/>
              <a:gd name="connsiteX3" fmla="*/ 2616200 w 3081867"/>
              <a:gd name="connsiteY3" fmla="*/ 338667 h 338667"/>
              <a:gd name="connsiteX4" fmla="*/ 2616200 w 3081867"/>
              <a:gd name="connsiteY4" fmla="*/ 110066 h 338667"/>
              <a:gd name="connsiteX5" fmla="*/ 3081867 w 3081867"/>
              <a:gd name="connsiteY5" fmla="*/ 93133 h 338667"/>
              <a:gd name="connsiteX0" fmla="*/ 0 w 3081867"/>
              <a:gd name="connsiteY0" fmla="*/ 1 h 338667"/>
              <a:gd name="connsiteX1" fmla="*/ 304800 w 3081867"/>
              <a:gd name="connsiteY1" fmla="*/ 0 h 338667"/>
              <a:gd name="connsiteX2" fmla="*/ 304800 w 3081867"/>
              <a:gd name="connsiteY2" fmla="*/ 330200 h 338667"/>
              <a:gd name="connsiteX3" fmla="*/ 2616200 w 3081867"/>
              <a:gd name="connsiteY3" fmla="*/ 338667 h 338667"/>
              <a:gd name="connsiteX4" fmla="*/ 2616200 w 3081867"/>
              <a:gd name="connsiteY4" fmla="*/ 93133 h 338667"/>
              <a:gd name="connsiteX5" fmla="*/ 3081867 w 3081867"/>
              <a:gd name="connsiteY5" fmla="*/ 93133 h 338667"/>
              <a:gd name="connsiteX0" fmla="*/ 25400 w 3107267"/>
              <a:gd name="connsiteY0" fmla="*/ 1 h 338667"/>
              <a:gd name="connsiteX1" fmla="*/ 0 w 3107267"/>
              <a:gd name="connsiteY1" fmla="*/ 8467 h 338667"/>
              <a:gd name="connsiteX2" fmla="*/ 330200 w 3107267"/>
              <a:gd name="connsiteY2" fmla="*/ 0 h 338667"/>
              <a:gd name="connsiteX3" fmla="*/ 330200 w 3107267"/>
              <a:gd name="connsiteY3" fmla="*/ 330200 h 338667"/>
              <a:gd name="connsiteX4" fmla="*/ 2641600 w 3107267"/>
              <a:gd name="connsiteY4" fmla="*/ 338667 h 338667"/>
              <a:gd name="connsiteX5" fmla="*/ 2641600 w 3107267"/>
              <a:gd name="connsiteY5" fmla="*/ 93133 h 338667"/>
              <a:gd name="connsiteX6" fmla="*/ 3107267 w 3107267"/>
              <a:gd name="connsiteY6" fmla="*/ 93133 h 338667"/>
              <a:gd name="connsiteX0" fmla="*/ 143933 w 3225800"/>
              <a:gd name="connsiteY0" fmla="*/ 8467 h 347133"/>
              <a:gd name="connsiteX1" fmla="*/ 0 w 3225800"/>
              <a:gd name="connsiteY1" fmla="*/ 0 h 347133"/>
              <a:gd name="connsiteX2" fmla="*/ 448733 w 3225800"/>
              <a:gd name="connsiteY2" fmla="*/ 8466 h 347133"/>
              <a:gd name="connsiteX3" fmla="*/ 448733 w 3225800"/>
              <a:gd name="connsiteY3" fmla="*/ 338666 h 347133"/>
              <a:gd name="connsiteX4" fmla="*/ 2760133 w 3225800"/>
              <a:gd name="connsiteY4" fmla="*/ 347133 h 347133"/>
              <a:gd name="connsiteX5" fmla="*/ 2760133 w 3225800"/>
              <a:gd name="connsiteY5" fmla="*/ 101599 h 347133"/>
              <a:gd name="connsiteX6" fmla="*/ 3225800 w 3225800"/>
              <a:gd name="connsiteY6" fmla="*/ 101599 h 347133"/>
              <a:gd name="connsiteX0" fmla="*/ 143933 w 3225800"/>
              <a:gd name="connsiteY0" fmla="*/ 8467 h 355599"/>
              <a:gd name="connsiteX1" fmla="*/ 0 w 3225800"/>
              <a:gd name="connsiteY1" fmla="*/ 0 h 355599"/>
              <a:gd name="connsiteX2" fmla="*/ 448733 w 3225800"/>
              <a:gd name="connsiteY2" fmla="*/ 8466 h 355599"/>
              <a:gd name="connsiteX3" fmla="*/ 448733 w 3225800"/>
              <a:gd name="connsiteY3" fmla="*/ 338666 h 355599"/>
              <a:gd name="connsiteX4" fmla="*/ 2556933 w 3225800"/>
              <a:gd name="connsiteY4" fmla="*/ 355599 h 355599"/>
              <a:gd name="connsiteX5" fmla="*/ 2760133 w 3225800"/>
              <a:gd name="connsiteY5" fmla="*/ 101599 h 355599"/>
              <a:gd name="connsiteX6" fmla="*/ 3225800 w 3225800"/>
              <a:gd name="connsiteY6" fmla="*/ 101599 h 355599"/>
              <a:gd name="connsiteX0" fmla="*/ 143933 w 3225800"/>
              <a:gd name="connsiteY0" fmla="*/ 8467 h 355599"/>
              <a:gd name="connsiteX1" fmla="*/ 0 w 3225800"/>
              <a:gd name="connsiteY1" fmla="*/ 0 h 355599"/>
              <a:gd name="connsiteX2" fmla="*/ 448733 w 3225800"/>
              <a:gd name="connsiteY2" fmla="*/ 8466 h 355599"/>
              <a:gd name="connsiteX3" fmla="*/ 448733 w 3225800"/>
              <a:gd name="connsiteY3" fmla="*/ 338666 h 355599"/>
              <a:gd name="connsiteX4" fmla="*/ 2556933 w 3225800"/>
              <a:gd name="connsiteY4" fmla="*/ 355599 h 355599"/>
              <a:gd name="connsiteX5" fmla="*/ 2565399 w 3225800"/>
              <a:gd name="connsiteY5" fmla="*/ 118532 h 355599"/>
              <a:gd name="connsiteX6" fmla="*/ 3225800 w 3225800"/>
              <a:gd name="connsiteY6" fmla="*/ 101599 h 355599"/>
              <a:gd name="connsiteX0" fmla="*/ 143933 w 3225800"/>
              <a:gd name="connsiteY0" fmla="*/ 8467 h 355599"/>
              <a:gd name="connsiteX1" fmla="*/ 0 w 3225800"/>
              <a:gd name="connsiteY1" fmla="*/ 0 h 355599"/>
              <a:gd name="connsiteX2" fmla="*/ 448733 w 3225800"/>
              <a:gd name="connsiteY2" fmla="*/ 8466 h 355599"/>
              <a:gd name="connsiteX3" fmla="*/ 448733 w 3225800"/>
              <a:gd name="connsiteY3" fmla="*/ 338666 h 355599"/>
              <a:gd name="connsiteX4" fmla="*/ 2556933 w 3225800"/>
              <a:gd name="connsiteY4" fmla="*/ 355599 h 355599"/>
              <a:gd name="connsiteX5" fmla="*/ 2556932 w 3225800"/>
              <a:gd name="connsiteY5" fmla="*/ 93132 h 355599"/>
              <a:gd name="connsiteX6" fmla="*/ 3225800 w 3225800"/>
              <a:gd name="connsiteY6" fmla="*/ 101599 h 355599"/>
              <a:gd name="connsiteX0" fmla="*/ 143933 w 3225800"/>
              <a:gd name="connsiteY0" fmla="*/ 8467 h 355599"/>
              <a:gd name="connsiteX1" fmla="*/ 0 w 3225800"/>
              <a:gd name="connsiteY1" fmla="*/ 0 h 355599"/>
              <a:gd name="connsiteX2" fmla="*/ 448733 w 3225800"/>
              <a:gd name="connsiteY2" fmla="*/ 8466 h 355599"/>
              <a:gd name="connsiteX3" fmla="*/ 448733 w 3225800"/>
              <a:gd name="connsiteY3" fmla="*/ 338666 h 355599"/>
              <a:gd name="connsiteX4" fmla="*/ 2556933 w 3225800"/>
              <a:gd name="connsiteY4" fmla="*/ 355599 h 355599"/>
              <a:gd name="connsiteX5" fmla="*/ 2548466 w 3225800"/>
              <a:gd name="connsiteY5" fmla="*/ 110066 h 355599"/>
              <a:gd name="connsiteX6" fmla="*/ 3225800 w 3225800"/>
              <a:gd name="connsiteY6" fmla="*/ 101599 h 355599"/>
              <a:gd name="connsiteX0" fmla="*/ 143933 w 3149600"/>
              <a:gd name="connsiteY0" fmla="*/ 8467 h 355599"/>
              <a:gd name="connsiteX1" fmla="*/ 0 w 3149600"/>
              <a:gd name="connsiteY1" fmla="*/ 0 h 355599"/>
              <a:gd name="connsiteX2" fmla="*/ 448733 w 3149600"/>
              <a:gd name="connsiteY2" fmla="*/ 8466 h 355599"/>
              <a:gd name="connsiteX3" fmla="*/ 448733 w 3149600"/>
              <a:gd name="connsiteY3" fmla="*/ 338666 h 355599"/>
              <a:gd name="connsiteX4" fmla="*/ 2556933 w 3149600"/>
              <a:gd name="connsiteY4" fmla="*/ 355599 h 355599"/>
              <a:gd name="connsiteX5" fmla="*/ 2548466 w 3149600"/>
              <a:gd name="connsiteY5" fmla="*/ 110066 h 355599"/>
              <a:gd name="connsiteX6" fmla="*/ 3149600 w 3149600"/>
              <a:gd name="connsiteY6" fmla="*/ 8466 h 355599"/>
              <a:gd name="connsiteX0" fmla="*/ 143933 w 3149600"/>
              <a:gd name="connsiteY0" fmla="*/ 8467 h 355599"/>
              <a:gd name="connsiteX1" fmla="*/ 0 w 3149600"/>
              <a:gd name="connsiteY1" fmla="*/ 0 h 355599"/>
              <a:gd name="connsiteX2" fmla="*/ 448733 w 3149600"/>
              <a:gd name="connsiteY2" fmla="*/ 8466 h 355599"/>
              <a:gd name="connsiteX3" fmla="*/ 448733 w 3149600"/>
              <a:gd name="connsiteY3" fmla="*/ 338666 h 355599"/>
              <a:gd name="connsiteX4" fmla="*/ 2556933 w 3149600"/>
              <a:gd name="connsiteY4" fmla="*/ 355599 h 355599"/>
              <a:gd name="connsiteX5" fmla="*/ 2565399 w 3149600"/>
              <a:gd name="connsiteY5" fmla="*/ 16933 h 355599"/>
              <a:gd name="connsiteX6" fmla="*/ 3149600 w 3149600"/>
              <a:gd name="connsiteY6" fmla="*/ 8466 h 355599"/>
              <a:gd name="connsiteX0" fmla="*/ 143933 w 3149600"/>
              <a:gd name="connsiteY0" fmla="*/ 8467 h 541866"/>
              <a:gd name="connsiteX1" fmla="*/ 0 w 3149600"/>
              <a:gd name="connsiteY1" fmla="*/ 0 h 541866"/>
              <a:gd name="connsiteX2" fmla="*/ 448733 w 3149600"/>
              <a:gd name="connsiteY2" fmla="*/ 8466 h 541866"/>
              <a:gd name="connsiteX3" fmla="*/ 457200 w 3149600"/>
              <a:gd name="connsiteY3" fmla="*/ 541866 h 541866"/>
              <a:gd name="connsiteX4" fmla="*/ 2556933 w 3149600"/>
              <a:gd name="connsiteY4" fmla="*/ 355599 h 541866"/>
              <a:gd name="connsiteX5" fmla="*/ 2565399 w 3149600"/>
              <a:gd name="connsiteY5" fmla="*/ 16933 h 541866"/>
              <a:gd name="connsiteX6" fmla="*/ 3149600 w 3149600"/>
              <a:gd name="connsiteY6" fmla="*/ 8466 h 541866"/>
              <a:gd name="connsiteX0" fmla="*/ 143933 w 3149600"/>
              <a:gd name="connsiteY0" fmla="*/ 8467 h 541866"/>
              <a:gd name="connsiteX1" fmla="*/ 0 w 3149600"/>
              <a:gd name="connsiteY1" fmla="*/ 0 h 541866"/>
              <a:gd name="connsiteX2" fmla="*/ 448733 w 3149600"/>
              <a:gd name="connsiteY2" fmla="*/ 8466 h 541866"/>
              <a:gd name="connsiteX3" fmla="*/ 457200 w 3149600"/>
              <a:gd name="connsiteY3" fmla="*/ 541866 h 541866"/>
              <a:gd name="connsiteX4" fmla="*/ 2683933 w 3149600"/>
              <a:gd name="connsiteY4" fmla="*/ 533399 h 541866"/>
              <a:gd name="connsiteX5" fmla="*/ 2565399 w 3149600"/>
              <a:gd name="connsiteY5" fmla="*/ 16933 h 541866"/>
              <a:gd name="connsiteX6" fmla="*/ 3149600 w 3149600"/>
              <a:gd name="connsiteY6" fmla="*/ 8466 h 541866"/>
              <a:gd name="connsiteX0" fmla="*/ 143933 w 3149600"/>
              <a:gd name="connsiteY0" fmla="*/ 8467 h 541866"/>
              <a:gd name="connsiteX1" fmla="*/ 0 w 3149600"/>
              <a:gd name="connsiteY1" fmla="*/ 0 h 541866"/>
              <a:gd name="connsiteX2" fmla="*/ 448733 w 3149600"/>
              <a:gd name="connsiteY2" fmla="*/ 8466 h 541866"/>
              <a:gd name="connsiteX3" fmla="*/ 457200 w 3149600"/>
              <a:gd name="connsiteY3" fmla="*/ 541866 h 541866"/>
              <a:gd name="connsiteX4" fmla="*/ 2683933 w 3149600"/>
              <a:gd name="connsiteY4" fmla="*/ 533399 h 541866"/>
              <a:gd name="connsiteX5" fmla="*/ 2683933 w 3149600"/>
              <a:gd name="connsiteY5" fmla="*/ 0 h 541866"/>
              <a:gd name="connsiteX6" fmla="*/ 3149600 w 3149600"/>
              <a:gd name="connsiteY6" fmla="*/ 8466 h 54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9600" h="541866">
                <a:moveTo>
                  <a:pt x="143933" y="8467"/>
                </a:moveTo>
                <a:lnTo>
                  <a:pt x="0" y="0"/>
                </a:lnTo>
                <a:lnTo>
                  <a:pt x="448733" y="8466"/>
                </a:lnTo>
                <a:cubicBezTo>
                  <a:pt x="451555" y="327378"/>
                  <a:pt x="454378" y="434621"/>
                  <a:pt x="457200" y="541866"/>
                </a:cubicBezTo>
                <a:lnTo>
                  <a:pt x="2683933" y="533399"/>
                </a:lnTo>
                <a:lnTo>
                  <a:pt x="2683933" y="0"/>
                </a:lnTo>
                <a:lnTo>
                  <a:pt x="3149600" y="8466"/>
                </a:lnTo>
              </a:path>
            </a:pathLst>
          </a:custGeom>
          <a:ln w="3810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1066800" y="4402667"/>
            <a:ext cx="3107267" cy="533400"/>
          </a:xfrm>
          <a:custGeom>
            <a:avLst/>
            <a:gdLst>
              <a:gd name="connsiteX0" fmla="*/ 0 w 3090334"/>
              <a:gd name="connsiteY0" fmla="*/ 0 h 304800"/>
              <a:gd name="connsiteX1" fmla="*/ 313267 w 3090334"/>
              <a:gd name="connsiteY1" fmla="*/ 16933 h 304800"/>
              <a:gd name="connsiteX2" fmla="*/ 321734 w 3090334"/>
              <a:gd name="connsiteY2" fmla="*/ 304800 h 304800"/>
              <a:gd name="connsiteX3" fmla="*/ 2633134 w 3090334"/>
              <a:gd name="connsiteY3" fmla="*/ 296333 h 304800"/>
              <a:gd name="connsiteX4" fmla="*/ 2624667 w 3090334"/>
              <a:gd name="connsiteY4" fmla="*/ 84666 h 304800"/>
              <a:gd name="connsiteX5" fmla="*/ 3090334 w 3090334"/>
              <a:gd name="connsiteY5" fmla="*/ 67733 h 304800"/>
              <a:gd name="connsiteX0" fmla="*/ 0 w 3090334"/>
              <a:gd name="connsiteY0" fmla="*/ 16934 h 321734"/>
              <a:gd name="connsiteX1" fmla="*/ 313267 w 3090334"/>
              <a:gd name="connsiteY1" fmla="*/ 0 h 321734"/>
              <a:gd name="connsiteX2" fmla="*/ 321734 w 3090334"/>
              <a:gd name="connsiteY2" fmla="*/ 321734 h 321734"/>
              <a:gd name="connsiteX3" fmla="*/ 2633134 w 3090334"/>
              <a:gd name="connsiteY3" fmla="*/ 313267 h 321734"/>
              <a:gd name="connsiteX4" fmla="*/ 2624667 w 3090334"/>
              <a:gd name="connsiteY4" fmla="*/ 101600 h 321734"/>
              <a:gd name="connsiteX5" fmla="*/ 3090334 w 3090334"/>
              <a:gd name="connsiteY5" fmla="*/ 84667 h 321734"/>
              <a:gd name="connsiteX0" fmla="*/ 28222 w 3118556"/>
              <a:gd name="connsiteY0" fmla="*/ 16934 h 321734"/>
              <a:gd name="connsiteX1" fmla="*/ 341489 w 3118556"/>
              <a:gd name="connsiteY1" fmla="*/ 0 h 321734"/>
              <a:gd name="connsiteX2" fmla="*/ 349956 w 3118556"/>
              <a:gd name="connsiteY2" fmla="*/ 321734 h 321734"/>
              <a:gd name="connsiteX3" fmla="*/ 2661356 w 3118556"/>
              <a:gd name="connsiteY3" fmla="*/ 313267 h 321734"/>
              <a:gd name="connsiteX4" fmla="*/ 2652889 w 3118556"/>
              <a:gd name="connsiteY4" fmla="*/ 101600 h 321734"/>
              <a:gd name="connsiteX5" fmla="*/ 3118556 w 3118556"/>
              <a:gd name="connsiteY5" fmla="*/ 84667 h 321734"/>
              <a:gd name="connsiteX0" fmla="*/ 28222 w 3118556"/>
              <a:gd name="connsiteY0" fmla="*/ 16934 h 321734"/>
              <a:gd name="connsiteX1" fmla="*/ 341489 w 3118556"/>
              <a:gd name="connsiteY1" fmla="*/ 0 h 321734"/>
              <a:gd name="connsiteX2" fmla="*/ 349956 w 3118556"/>
              <a:gd name="connsiteY2" fmla="*/ 321734 h 321734"/>
              <a:gd name="connsiteX3" fmla="*/ 2661356 w 3118556"/>
              <a:gd name="connsiteY3" fmla="*/ 313267 h 321734"/>
              <a:gd name="connsiteX4" fmla="*/ 2652889 w 3118556"/>
              <a:gd name="connsiteY4" fmla="*/ 101600 h 321734"/>
              <a:gd name="connsiteX5" fmla="*/ 3118556 w 3118556"/>
              <a:gd name="connsiteY5" fmla="*/ 84667 h 321734"/>
              <a:gd name="connsiteX0" fmla="*/ 28222 w 3118556"/>
              <a:gd name="connsiteY0" fmla="*/ 25400 h 330200"/>
              <a:gd name="connsiteX1" fmla="*/ 341489 w 3118556"/>
              <a:gd name="connsiteY1" fmla="*/ 0 h 330200"/>
              <a:gd name="connsiteX2" fmla="*/ 349956 w 3118556"/>
              <a:gd name="connsiteY2" fmla="*/ 330200 h 330200"/>
              <a:gd name="connsiteX3" fmla="*/ 2661356 w 3118556"/>
              <a:gd name="connsiteY3" fmla="*/ 321733 h 330200"/>
              <a:gd name="connsiteX4" fmla="*/ 2652889 w 3118556"/>
              <a:gd name="connsiteY4" fmla="*/ 110066 h 330200"/>
              <a:gd name="connsiteX5" fmla="*/ 3118556 w 3118556"/>
              <a:gd name="connsiteY5" fmla="*/ 93133 h 330200"/>
              <a:gd name="connsiteX0" fmla="*/ 0 w 3090334"/>
              <a:gd name="connsiteY0" fmla="*/ 36688 h 341488"/>
              <a:gd name="connsiteX1" fmla="*/ 313267 w 3090334"/>
              <a:gd name="connsiteY1" fmla="*/ 11288 h 341488"/>
              <a:gd name="connsiteX2" fmla="*/ 321734 w 3090334"/>
              <a:gd name="connsiteY2" fmla="*/ 341488 h 341488"/>
              <a:gd name="connsiteX3" fmla="*/ 2633134 w 3090334"/>
              <a:gd name="connsiteY3" fmla="*/ 333021 h 341488"/>
              <a:gd name="connsiteX4" fmla="*/ 2624667 w 3090334"/>
              <a:gd name="connsiteY4" fmla="*/ 121354 h 341488"/>
              <a:gd name="connsiteX5" fmla="*/ 3090334 w 3090334"/>
              <a:gd name="connsiteY5" fmla="*/ 104421 h 341488"/>
              <a:gd name="connsiteX0" fmla="*/ 0 w 3090334"/>
              <a:gd name="connsiteY0" fmla="*/ 43470 h 348270"/>
              <a:gd name="connsiteX1" fmla="*/ 313267 w 3090334"/>
              <a:gd name="connsiteY1" fmla="*/ 18070 h 348270"/>
              <a:gd name="connsiteX2" fmla="*/ 321734 w 3090334"/>
              <a:gd name="connsiteY2" fmla="*/ 348270 h 348270"/>
              <a:gd name="connsiteX3" fmla="*/ 2633134 w 3090334"/>
              <a:gd name="connsiteY3" fmla="*/ 339803 h 348270"/>
              <a:gd name="connsiteX4" fmla="*/ 2624667 w 3090334"/>
              <a:gd name="connsiteY4" fmla="*/ 128136 h 348270"/>
              <a:gd name="connsiteX5" fmla="*/ 3090334 w 3090334"/>
              <a:gd name="connsiteY5" fmla="*/ 111203 h 348270"/>
              <a:gd name="connsiteX0" fmla="*/ 0 w 3090334"/>
              <a:gd name="connsiteY0" fmla="*/ 25400 h 330200"/>
              <a:gd name="connsiteX1" fmla="*/ 313267 w 3090334"/>
              <a:gd name="connsiteY1" fmla="*/ 0 h 330200"/>
              <a:gd name="connsiteX2" fmla="*/ 321734 w 3090334"/>
              <a:gd name="connsiteY2" fmla="*/ 330200 h 330200"/>
              <a:gd name="connsiteX3" fmla="*/ 2633134 w 3090334"/>
              <a:gd name="connsiteY3" fmla="*/ 321733 h 330200"/>
              <a:gd name="connsiteX4" fmla="*/ 2624667 w 3090334"/>
              <a:gd name="connsiteY4" fmla="*/ 110066 h 330200"/>
              <a:gd name="connsiteX5" fmla="*/ 3090334 w 3090334"/>
              <a:gd name="connsiteY5" fmla="*/ 93133 h 330200"/>
              <a:gd name="connsiteX0" fmla="*/ 0 w 3090334"/>
              <a:gd name="connsiteY0" fmla="*/ 25400 h 330200"/>
              <a:gd name="connsiteX1" fmla="*/ 313267 w 3090334"/>
              <a:gd name="connsiteY1" fmla="*/ 0 h 330200"/>
              <a:gd name="connsiteX2" fmla="*/ 321734 w 3090334"/>
              <a:gd name="connsiteY2" fmla="*/ 330200 h 330200"/>
              <a:gd name="connsiteX3" fmla="*/ 2633134 w 3090334"/>
              <a:gd name="connsiteY3" fmla="*/ 321733 h 330200"/>
              <a:gd name="connsiteX4" fmla="*/ 2624667 w 3090334"/>
              <a:gd name="connsiteY4" fmla="*/ 110066 h 330200"/>
              <a:gd name="connsiteX5" fmla="*/ 3090334 w 3090334"/>
              <a:gd name="connsiteY5" fmla="*/ 93133 h 330200"/>
              <a:gd name="connsiteX0" fmla="*/ 0 w 3090334"/>
              <a:gd name="connsiteY0" fmla="*/ 25400 h 330200"/>
              <a:gd name="connsiteX1" fmla="*/ 313267 w 3090334"/>
              <a:gd name="connsiteY1" fmla="*/ 0 h 330200"/>
              <a:gd name="connsiteX2" fmla="*/ 321734 w 3090334"/>
              <a:gd name="connsiteY2" fmla="*/ 330200 h 330200"/>
              <a:gd name="connsiteX3" fmla="*/ 2633134 w 3090334"/>
              <a:gd name="connsiteY3" fmla="*/ 321733 h 330200"/>
              <a:gd name="connsiteX4" fmla="*/ 2624667 w 3090334"/>
              <a:gd name="connsiteY4" fmla="*/ 110066 h 330200"/>
              <a:gd name="connsiteX5" fmla="*/ 3090334 w 3090334"/>
              <a:gd name="connsiteY5" fmla="*/ 93133 h 330200"/>
              <a:gd name="connsiteX0" fmla="*/ 0 w 3090334"/>
              <a:gd name="connsiteY0" fmla="*/ 0 h 499533"/>
              <a:gd name="connsiteX1" fmla="*/ 313267 w 3090334"/>
              <a:gd name="connsiteY1" fmla="*/ 169333 h 499533"/>
              <a:gd name="connsiteX2" fmla="*/ 321734 w 3090334"/>
              <a:gd name="connsiteY2" fmla="*/ 499533 h 499533"/>
              <a:gd name="connsiteX3" fmla="*/ 2633134 w 3090334"/>
              <a:gd name="connsiteY3" fmla="*/ 491066 h 499533"/>
              <a:gd name="connsiteX4" fmla="*/ 2624667 w 3090334"/>
              <a:gd name="connsiteY4" fmla="*/ 279399 h 499533"/>
              <a:gd name="connsiteX5" fmla="*/ 3090334 w 3090334"/>
              <a:gd name="connsiteY5" fmla="*/ 262466 h 499533"/>
              <a:gd name="connsiteX0" fmla="*/ 0 w 3090334"/>
              <a:gd name="connsiteY0" fmla="*/ 0 h 499533"/>
              <a:gd name="connsiteX1" fmla="*/ 8467 w 3090334"/>
              <a:gd name="connsiteY1" fmla="*/ 169334 h 499533"/>
              <a:gd name="connsiteX2" fmla="*/ 313267 w 3090334"/>
              <a:gd name="connsiteY2" fmla="*/ 169333 h 499533"/>
              <a:gd name="connsiteX3" fmla="*/ 321734 w 3090334"/>
              <a:gd name="connsiteY3" fmla="*/ 499533 h 499533"/>
              <a:gd name="connsiteX4" fmla="*/ 2633134 w 3090334"/>
              <a:gd name="connsiteY4" fmla="*/ 491066 h 499533"/>
              <a:gd name="connsiteX5" fmla="*/ 2624667 w 3090334"/>
              <a:gd name="connsiteY5" fmla="*/ 279399 h 499533"/>
              <a:gd name="connsiteX6" fmla="*/ 3090334 w 3090334"/>
              <a:gd name="connsiteY6" fmla="*/ 262466 h 499533"/>
              <a:gd name="connsiteX0" fmla="*/ 0 w 3081867"/>
              <a:gd name="connsiteY0" fmla="*/ 1 h 330200"/>
              <a:gd name="connsiteX1" fmla="*/ 304800 w 3081867"/>
              <a:gd name="connsiteY1" fmla="*/ 0 h 330200"/>
              <a:gd name="connsiteX2" fmla="*/ 313267 w 3081867"/>
              <a:gd name="connsiteY2" fmla="*/ 330200 h 330200"/>
              <a:gd name="connsiteX3" fmla="*/ 2624667 w 3081867"/>
              <a:gd name="connsiteY3" fmla="*/ 321733 h 330200"/>
              <a:gd name="connsiteX4" fmla="*/ 2616200 w 3081867"/>
              <a:gd name="connsiteY4" fmla="*/ 110066 h 330200"/>
              <a:gd name="connsiteX5" fmla="*/ 3081867 w 3081867"/>
              <a:gd name="connsiteY5" fmla="*/ 93133 h 330200"/>
              <a:gd name="connsiteX0" fmla="*/ 0 w 3081867"/>
              <a:gd name="connsiteY0" fmla="*/ 1 h 330200"/>
              <a:gd name="connsiteX1" fmla="*/ 304800 w 3081867"/>
              <a:gd name="connsiteY1" fmla="*/ 0 h 330200"/>
              <a:gd name="connsiteX2" fmla="*/ 304800 w 3081867"/>
              <a:gd name="connsiteY2" fmla="*/ 330200 h 330200"/>
              <a:gd name="connsiteX3" fmla="*/ 2624667 w 3081867"/>
              <a:gd name="connsiteY3" fmla="*/ 321733 h 330200"/>
              <a:gd name="connsiteX4" fmla="*/ 2616200 w 3081867"/>
              <a:gd name="connsiteY4" fmla="*/ 110066 h 330200"/>
              <a:gd name="connsiteX5" fmla="*/ 3081867 w 3081867"/>
              <a:gd name="connsiteY5" fmla="*/ 93133 h 330200"/>
              <a:gd name="connsiteX0" fmla="*/ 0 w 3081867"/>
              <a:gd name="connsiteY0" fmla="*/ 1 h 355600"/>
              <a:gd name="connsiteX1" fmla="*/ 304800 w 3081867"/>
              <a:gd name="connsiteY1" fmla="*/ 0 h 355600"/>
              <a:gd name="connsiteX2" fmla="*/ 304800 w 3081867"/>
              <a:gd name="connsiteY2" fmla="*/ 330200 h 355600"/>
              <a:gd name="connsiteX3" fmla="*/ 2624667 w 3081867"/>
              <a:gd name="connsiteY3" fmla="*/ 355600 h 355600"/>
              <a:gd name="connsiteX4" fmla="*/ 2616200 w 3081867"/>
              <a:gd name="connsiteY4" fmla="*/ 110066 h 355600"/>
              <a:gd name="connsiteX5" fmla="*/ 3081867 w 3081867"/>
              <a:gd name="connsiteY5" fmla="*/ 93133 h 355600"/>
              <a:gd name="connsiteX0" fmla="*/ 0 w 3081867"/>
              <a:gd name="connsiteY0" fmla="*/ 1 h 338667"/>
              <a:gd name="connsiteX1" fmla="*/ 304800 w 3081867"/>
              <a:gd name="connsiteY1" fmla="*/ 0 h 338667"/>
              <a:gd name="connsiteX2" fmla="*/ 304800 w 3081867"/>
              <a:gd name="connsiteY2" fmla="*/ 330200 h 338667"/>
              <a:gd name="connsiteX3" fmla="*/ 2616200 w 3081867"/>
              <a:gd name="connsiteY3" fmla="*/ 338667 h 338667"/>
              <a:gd name="connsiteX4" fmla="*/ 2616200 w 3081867"/>
              <a:gd name="connsiteY4" fmla="*/ 110066 h 338667"/>
              <a:gd name="connsiteX5" fmla="*/ 3081867 w 3081867"/>
              <a:gd name="connsiteY5" fmla="*/ 93133 h 338667"/>
              <a:gd name="connsiteX0" fmla="*/ 0 w 3081867"/>
              <a:gd name="connsiteY0" fmla="*/ 1 h 338667"/>
              <a:gd name="connsiteX1" fmla="*/ 304800 w 3081867"/>
              <a:gd name="connsiteY1" fmla="*/ 0 h 338667"/>
              <a:gd name="connsiteX2" fmla="*/ 304800 w 3081867"/>
              <a:gd name="connsiteY2" fmla="*/ 330200 h 338667"/>
              <a:gd name="connsiteX3" fmla="*/ 2616200 w 3081867"/>
              <a:gd name="connsiteY3" fmla="*/ 338667 h 338667"/>
              <a:gd name="connsiteX4" fmla="*/ 2616200 w 3081867"/>
              <a:gd name="connsiteY4" fmla="*/ 93133 h 338667"/>
              <a:gd name="connsiteX5" fmla="*/ 3081867 w 3081867"/>
              <a:gd name="connsiteY5" fmla="*/ 93133 h 338667"/>
              <a:gd name="connsiteX0" fmla="*/ 25400 w 3107267"/>
              <a:gd name="connsiteY0" fmla="*/ 1 h 338667"/>
              <a:gd name="connsiteX1" fmla="*/ 0 w 3107267"/>
              <a:gd name="connsiteY1" fmla="*/ 8467 h 338667"/>
              <a:gd name="connsiteX2" fmla="*/ 330200 w 3107267"/>
              <a:gd name="connsiteY2" fmla="*/ 0 h 338667"/>
              <a:gd name="connsiteX3" fmla="*/ 330200 w 3107267"/>
              <a:gd name="connsiteY3" fmla="*/ 330200 h 338667"/>
              <a:gd name="connsiteX4" fmla="*/ 2641600 w 3107267"/>
              <a:gd name="connsiteY4" fmla="*/ 338667 h 338667"/>
              <a:gd name="connsiteX5" fmla="*/ 2641600 w 3107267"/>
              <a:gd name="connsiteY5" fmla="*/ 93133 h 338667"/>
              <a:gd name="connsiteX6" fmla="*/ 3107267 w 3107267"/>
              <a:gd name="connsiteY6" fmla="*/ 93133 h 338667"/>
              <a:gd name="connsiteX0" fmla="*/ 25400 w 3107267"/>
              <a:gd name="connsiteY0" fmla="*/ 1 h 533400"/>
              <a:gd name="connsiteX1" fmla="*/ 0 w 3107267"/>
              <a:gd name="connsiteY1" fmla="*/ 8467 h 533400"/>
              <a:gd name="connsiteX2" fmla="*/ 330200 w 3107267"/>
              <a:gd name="connsiteY2" fmla="*/ 0 h 533400"/>
              <a:gd name="connsiteX3" fmla="*/ 330200 w 3107267"/>
              <a:gd name="connsiteY3" fmla="*/ 533400 h 533400"/>
              <a:gd name="connsiteX4" fmla="*/ 2641600 w 3107267"/>
              <a:gd name="connsiteY4" fmla="*/ 338667 h 533400"/>
              <a:gd name="connsiteX5" fmla="*/ 2641600 w 3107267"/>
              <a:gd name="connsiteY5" fmla="*/ 93133 h 533400"/>
              <a:gd name="connsiteX6" fmla="*/ 3107267 w 3107267"/>
              <a:gd name="connsiteY6" fmla="*/ 93133 h 533400"/>
              <a:gd name="connsiteX0" fmla="*/ 25400 w 3107267"/>
              <a:gd name="connsiteY0" fmla="*/ 1 h 533400"/>
              <a:gd name="connsiteX1" fmla="*/ 0 w 3107267"/>
              <a:gd name="connsiteY1" fmla="*/ 8467 h 533400"/>
              <a:gd name="connsiteX2" fmla="*/ 330200 w 3107267"/>
              <a:gd name="connsiteY2" fmla="*/ 0 h 533400"/>
              <a:gd name="connsiteX3" fmla="*/ 330200 w 3107267"/>
              <a:gd name="connsiteY3" fmla="*/ 533400 h 533400"/>
              <a:gd name="connsiteX4" fmla="*/ 2768600 w 3107267"/>
              <a:gd name="connsiteY4" fmla="*/ 524934 h 533400"/>
              <a:gd name="connsiteX5" fmla="*/ 2641600 w 3107267"/>
              <a:gd name="connsiteY5" fmla="*/ 93133 h 533400"/>
              <a:gd name="connsiteX6" fmla="*/ 3107267 w 3107267"/>
              <a:gd name="connsiteY6" fmla="*/ 93133 h 533400"/>
              <a:gd name="connsiteX0" fmla="*/ 25400 w 3107267"/>
              <a:gd name="connsiteY0" fmla="*/ 1 h 533400"/>
              <a:gd name="connsiteX1" fmla="*/ 0 w 3107267"/>
              <a:gd name="connsiteY1" fmla="*/ 8467 h 533400"/>
              <a:gd name="connsiteX2" fmla="*/ 330200 w 3107267"/>
              <a:gd name="connsiteY2" fmla="*/ 0 h 533400"/>
              <a:gd name="connsiteX3" fmla="*/ 330200 w 3107267"/>
              <a:gd name="connsiteY3" fmla="*/ 533400 h 533400"/>
              <a:gd name="connsiteX4" fmla="*/ 2768600 w 3107267"/>
              <a:gd name="connsiteY4" fmla="*/ 524934 h 533400"/>
              <a:gd name="connsiteX5" fmla="*/ 2768600 w 3107267"/>
              <a:gd name="connsiteY5" fmla="*/ 93133 h 533400"/>
              <a:gd name="connsiteX6" fmla="*/ 3107267 w 3107267"/>
              <a:gd name="connsiteY6" fmla="*/ 9313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7267" h="533400">
                <a:moveTo>
                  <a:pt x="25400" y="1"/>
                </a:moveTo>
                <a:lnTo>
                  <a:pt x="0" y="8467"/>
                </a:lnTo>
                <a:lnTo>
                  <a:pt x="330200" y="0"/>
                </a:lnTo>
                <a:cubicBezTo>
                  <a:pt x="333022" y="318912"/>
                  <a:pt x="327378" y="426155"/>
                  <a:pt x="330200" y="533400"/>
                </a:cubicBezTo>
                <a:lnTo>
                  <a:pt x="2768600" y="524934"/>
                </a:lnTo>
                <a:lnTo>
                  <a:pt x="2768600" y="93133"/>
                </a:lnTo>
                <a:lnTo>
                  <a:pt x="3107267" y="93133"/>
                </a:lnTo>
              </a:path>
            </a:pathLst>
          </a:custGeom>
          <a:ln w="3810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ectangle 2"/>
          <p:cNvSpPr>
            <a:spLocks noChangeArrowheads="1"/>
          </p:cNvSpPr>
          <p:nvPr/>
        </p:nvSpPr>
        <p:spPr bwMode="auto">
          <a:xfrm>
            <a:off x="4194265" y="2536047"/>
            <a:ext cx="1254299" cy="2013449"/>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Gen1</a:t>
            </a:r>
            <a:endParaRPr lang="en-US" sz="1400" dirty="0"/>
          </a:p>
        </p:txBody>
      </p:sp>
      <p:sp>
        <p:nvSpPr>
          <p:cNvPr id="358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1" name="Group 40"/>
          <p:cNvGrpSpPr/>
          <p:nvPr/>
        </p:nvGrpSpPr>
        <p:grpSpPr>
          <a:xfrm>
            <a:off x="272793" y="123047"/>
            <a:ext cx="3969694" cy="2013449"/>
            <a:chOff x="775306" y="209550"/>
            <a:chExt cx="4646021" cy="2356485"/>
          </a:xfrm>
        </p:grpSpPr>
        <p:sp>
          <p:nvSpPr>
            <p:cNvPr id="2" name="Rectangle 2"/>
            <p:cNvSpPr>
              <a:spLocks noChangeArrowheads="1"/>
            </p:cNvSpPr>
            <p:nvPr/>
          </p:nvSpPr>
          <p:spPr bwMode="auto">
            <a:xfrm>
              <a:off x="2331885" y="209550"/>
              <a:ext cx="1467997" cy="2356485"/>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Gen0</a:t>
              </a:r>
              <a:endParaRPr lang="en-US" sz="1400" dirty="0"/>
            </a:p>
          </p:txBody>
        </p:sp>
        <p:sp>
          <p:nvSpPr>
            <p:cNvPr id="35860" name="Rectangle 20"/>
            <p:cNvSpPr>
              <a:spLocks noChangeArrowheads="1"/>
            </p:cNvSpPr>
            <p:nvPr/>
          </p:nvSpPr>
          <p:spPr bwMode="auto">
            <a:xfrm>
              <a:off x="775306" y="209550"/>
              <a:ext cx="901094" cy="2355547"/>
            </a:xfrm>
            <a:prstGeom prst="rect">
              <a:avLst/>
            </a:prstGeom>
            <a:gradFill rotWithShape="0">
              <a:gsLst>
                <a:gs pos="0">
                  <a:srgbClr val="9BBB59"/>
                </a:gs>
                <a:gs pos="100000">
                  <a:srgbClr val="74903B"/>
                </a:gs>
              </a:gsLst>
              <a:path path="shape">
                <a:fillToRect l="50000" t="50000" r="50000" b="50000"/>
              </a:path>
            </a:gradFill>
            <a:ln w="0">
              <a:no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Roots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5857" name="Group 17"/>
            <p:cNvGrpSpPr>
              <a:grpSpLocks/>
            </p:cNvGrpSpPr>
            <p:nvPr/>
          </p:nvGrpSpPr>
          <p:grpSpPr bwMode="auto">
            <a:xfrm>
              <a:off x="3828455" y="824938"/>
              <a:ext cx="1592872" cy="324580"/>
              <a:chOff x="5239" y="2726"/>
              <a:chExt cx="1697" cy="346"/>
            </a:xfrm>
          </p:grpSpPr>
          <p:sp>
            <p:nvSpPr>
              <p:cNvPr id="35859" name="Text Box 19"/>
              <p:cNvSpPr txBox="1">
                <a:spLocks noChangeArrowheads="1"/>
              </p:cNvSpPr>
              <p:nvPr/>
            </p:nvSpPr>
            <p:spPr bwMode="auto">
              <a:xfrm>
                <a:off x="5842" y="2726"/>
                <a:ext cx="1094" cy="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7030A0"/>
                    </a:solidFill>
                    <a:effectLst/>
                    <a:latin typeface="Arial" pitchFamily="34" charset="0"/>
                    <a:ea typeface="Calibri" pitchFamily="34" charset="0"/>
                    <a:cs typeface="Times New Roman" pitchFamily="18" charset="0"/>
                  </a:rPr>
                  <a:t>NextPtr</a:t>
                </a:r>
                <a:endParaRPr kumimoji="0" lang="en-US" sz="1400" b="1" i="0" u="none" strike="noStrike" cap="none" normalizeH="0" baseline="0" dirty="0" smtClean="0">
                  <a:ln>
                    <a:noFill/>
                  </a:ln>
                  <a:solidFill>
                    <a:srgbClr val="7030A0"/>
                  </a:solidFill>
                  <a:effectLst/>
                  <a:latin typeface="Arial" pitchFamily="34" charset="0"/>
                  <a:cs typeface="Arial" pitchFamily="34" charset="0"/>
                </a:endParaRPr>
              </a:p>
            </p:txBody>
          </p:sp>
          <p:sp>
            <p:nvSpPr>
              <p:cNvPr id="35858" name="AutoShape 18"/>
              <p:cNvSpPr>
                <a:spLocks noChangeShapeType="1"/>
              </p:cNvSpPr>
              <p:nvPr/>
            </p:nvSpPr>
            <p:spPr bwMode="auto">
              <a:xfrm flipH="1">
                <a:off x="5239" y="2933"/>
                <a:ext cx="596" cy="0"/>
              </a:xfrm>
              <a:prstGeom prst="straightConnector1">
                <a:avLst/>
              </a:prstGeom>
              <a:noFill/>
              <a:ln w="38100">
                <a:solidFill>
                  <a:srgbClr val="7030A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1683544" y="2014437"/>
              <a:ext cx="634638" cy="379927"/>
              <a:chOff x="1205894" y="2014437"/>
              <a:chExt cx="1112288" cy="379927"/>
            </a:xfrm>
          </p:grpSpPr>
          <p:sp>
            <p:nvSpPr>
              <p:cNvPr id="35856" name="AutoShape 16"/>
              <p:cNvSpPr>
                <a:spLocks noChangeShapeType="1"/>
              </p:cNvSpPr>
              <p:nvPr/>
            </p:nvSpPr>
            <p:spPr bwMode="auto">
              <a:xfrm>
                <a:off x="1205894" y="2394364"/>
                <a:ext cx="1112288" cy="0"/>
              </a:xfrm>
              <a:prstGeom prst="straightConnector1">
                <a:avLst/>
              </a:pr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855" name="AutoShape 15"/>
              <p:cNvSpPr>
                <a:spLocks noChangeShapeType="1"/>
              </p:cNvSpPr>
              <p:nvPr/>
            </p:nvSpPr>
            <p:spPr bwMode="auto">
              <a:xfrm>
                <a:off x="1205894" y="2014437"/>
                <a:ext cx="1112288" cy="0"/>
              </a:xfrm>
              <a:prstGeom prst="straightConnector1">
                <a:avLst/>
              </a:pr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dirty="0"/>
              </a:p>
            </p:txBody>
          </p:sp>
        </p:grpSp>
        <p:sp>
          <p:nvSpPr>
            <p:cNvPr id="35854" name="Freeform 14"/>
            <p:cNvSpPr>
              <a:spLocks/>
            </p:cNvSpPr>
            <p:nvPr/>
          </p:nvSpPr>
          <p:spPr bwMode="auto">
            <a:xfrm>
              <a:off x="3810621" y="1715186"/>
              <a:ext cx="464627" cy="299251"/>
            </a:xfrm>
            <a:custGeom>
              <a:avLst/>
              <a:gdLst/>
              <a:ahLst/>
              <a:cxnLst>
                <a:cxn ang="0">
                  <a:pos x="0" y="525"/>
                </a:cxn>
                <a:cxn ang="0">
                  <a:pos x="495" y="525"/>
                </a:cxn>
                <a:cxn ang="0">
                  <a:pos x="489" y="0"/>
                </a:cxn>
                <a:cxn ang="0">
                  <a:pos x="19" y="11"/>
                </a:cxn>
              </a:cxnLst>
              <a:rect l="0" t="0" r="r" b="b"/>
              <a:pathLst>
                <a:path w="495" h="525">
                  <a:moveTo>
                    <a:pt x="0" y="525"/>
                  </a:moveTo>
                  <a:cubicBezTo>
                    <a:pt x="165" y="525"/>
                    <a:pt x="330" y="525"/>
                    <a:pt x="495" y="525"/>
                  </a:cubicBezTo>
                  <a:lnTo>
                    <a:pt x="489" y="0"/>
                  </a:lnTo>
                  <a:lnTo>
                    <a:pt x="19" y="11"/>
                  </a:lnTo>
                </a:path>
              </a:pathLst>
            </a:cu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853" name="Freeform 13"/>
            <p:cNvSpPr>
              <a:spLocks/>
            </p:cNvSpPr>
            <p:nvPr/>
          </p:nvSpPr>
          <p:spPr bwMode="auto">
            <a:xfrm>
              <a:off x="3796541" y="1179536"/>
              <a:ext cx="464627" cy="342403"/>
            </a:xfrm>
            <a:custGeom>
              <a:avLst/>
              <a:gdLst/>
              <a:ahLst/>
              <a:cxnLst>
                <a:cxn ang="0">
                  <a:pos x="0" y="525"/>
                </a:cxn>
                <a:cxn ang="0">
                  <a:pos x="495" y="525"/>
                </a:cxn>
                <a:cxn ang="0">
                  <a:pos x="489" y="0"/>
                </a:cxn>
                <a:cxn ang="0">
                  <a:pos x="19" y="11"/>
                </a:cxn>
              </a:cxnLst>
              <a:rect l="0" t="0" r="r" b="b"/>
              <a:pathLst>
                <a:path w="495" h="525">
                  <a:moveTo>
                    <a:pt x="0" y="525"/>
                  </a:moveTo>
                  <a:cubicBezTo>
                    <a:pt x="165" y="525"/>
                    <a:pt x="330" y="525"/>
                    <a:pt x="495" y="525"/>
                  </a:cubicBezTo>
                  <a:lnTo>
                    <a:pt x="489" y="0"/>
                  </a:lnTo>
                  <a:lnTo>
                    <a:pt x="19" y="11"/>
                  </a:lnTo>
                </a:path>
              </a:pathLst>
            </a:cu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852" name="Freeform 12"/>
            <p:cNvSpPr>
              <a:spLocks/>
            </p:cNvSpPr>
            <p:nvPr/>
          </p:nvSpPr>
          <p:spPr bwMode="auto">
            <a:xfrm rot="10800000">
              <a:off x="1915506" y="1179536"/>
              <a:ext cx="464627" cy="342403"/>
            </a:xfrm>
            <a:custGeom>
              <a:avLst/>
              <a:gdLst/>
              <a:ahLst/>
              <a:cxnLst>
                <a:cxn ang="0">
                  <a:pos x="0" y="525"/>
                </a:cxn>
                <a:cxn ang="0">
                  <a:pos x="495" y="525"/>
                </a:cxn>
                <a:cxn ang="0">
                  <a:pos x="489" y="0"/>
                </a:cxn>
                <a:cxn ang="0">
                  <a:pos x="19" y="11"/>
                </a:cxn>
              </a:cxnLst>
              <a:rect l="0" t="0" r="r" b="b"/>
              <a:pathLst>
                <a:path w="495" h="525">
                  <a:moveTo>
                    <a:pt x="0" y="525"/>
                  </a:moveTo>
                  <a:cubicBezTo>
                    <a:pt x="165" y="525"/>
                    <a:pt x="330" y="525"/>
                    <a:pt x="495" y="525"/>
                  </a:cubicBezTo>
                  <a:lnTo>
                    <a:pt x="489" y="0"/>
                  </a:lnTo>
                  <a:lnTo>
                    <a:pt x="19" y="11"/>
                  </a:lnTo>
                </a:path>
              </a:pathLst>
            </a:custGeom>
            <a:noFill/>
            <a:ln w="38100">
              <a:solidFill>
                <a:schemeClr val="tx1">
                  <a:lumMod val="95000"/>
                </a:schemeClr>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851" name="Rectangle 11"/>
            <p:cNvSpPr>
              <a:spLocks noChangeArrowheads="1"/>
            </p:cNvSpPr>
            <p:nvPr/>
          </p:nvSpPr>
          <p:spPr bwMode="auto">
            <a:xfrm>
              <a:off x="2336017" y="2309936"/>
              <a:ext cx="1473665" cy="156661"/>
            </a:xfrm>
            <a:prstGeom prst="rect">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50" name="Rectangle 10"/>
            <p:cNvSpPr>
              <a:spLocks noChangeArrowheads="1"/>
            </p:cNvSpPr>
            <p:nvPr/>
          </p:nvSpPr>
          <p:spPr bwMode="auto">
            <a:xfrm>
              <a:off x="2336017" y="2137327"/>
              <a:ext cx="1473665" cy="15666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9" name="Rectangle 9"/>
            <p:cNvSpPr>
              <a:spLocks noChangeArrowheads="1"/>
            </p:cNvSpPr>
            <p:nvPr/>
          </p:nvSpPr>
          <p:spPr bwMode="auto">
            <a:xfrm>
              <a:off x="2336017" y="1265841"/>
              <a:ext cx="1473665" cy="88181"/>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8" name="Rectangle 8"/>
            <p:cNvSpPr>
              <a:spLocks noChangeArrowheads="1"/>
            </p:cNvSpPr>
            <p:nvPr/>
          </p:nvSpPr>
          <p:spPr bwMode="auto">
            <a:xfrm>
              <a:off x="2336017" y="1824005"/>
              <a:ext cx="1473665" cy="313322"/>
            </a:xfrm>
            <a:prstGeom prst="rect">
              <a:avLst/>
            </a:prstGeom>
            <a:gradFill rotWithShape="0">
              <a:gsLst>
                <a:gs pos="0">
                  <a:srgbClr val="92CDDC"/>
                </a:gs>
                <a:gs pos="50000">
                  <a:srgbClr val="4BACC6"/>
                </a:gs>
                <a:gs pos="100000">
                  <a:srgbClr val="92CDDC"/>
                </a:gs>
              </a:gsLst>
              <a:lin ang="5400000" scaled="1"/>
            </a:gradFill>
            <a:ln w="12700">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7" name="Rectangle 7"/>
            <p:cNvSpPr>
              <a:spLocks noChangeArrowheads="1"/>
            </p:cNvSpPr>
            <p:nvPr/>
          </p:nvSpPr>
          <p:spPr bwMode="auto">
            <a:xfrm>
              <a:off x="2336017" y="1354021"/>
              <a:ext cx="1473665" cy="313322"/>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6" name="Rectangle 6"/>
            <p:cNvSpPr>
              <a:spLocks noChangeArrowheads="1"/>
            </p:cNvSpPr>
            <p:nvPr/>
          </p:nvSpPr>
          <p:spPr bwMode="auto">
            <a:xfrm>
              <a:off x="2336017" y="1019123"/>
              <a:ext cx="1473665" cy="90057"/>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5" name="Rectangle 5"/>
            <p:cNvSpPr>
              <a:spLocks noChangeArrowheads="1"/>
            </p:cNvSpPr>
            <p:nvPr/>
          </p:nvSpPr>
          <p:spPr bwMode="auto">
            <a:xfrm>
              <a:off x="2336017" y="2476916"/>
              <a:ext cx="1473665" cy="88181"/>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4" name="Rectangle 4"/>
            <p:cNvSpPr>
              <a:spLocks noChangeArrowheads="1"/>
            </p:cNvSpPr>
            <p:nvPr/>
          </p:nvSpPr>
          <p:spPr bwMode="auto">
            <a:xfrm>
              <a:off x="2336017" y="1109179"/>
              <a:ext cx="1473665" cy="156661"/>
            </a:xfrm>
            <a:prstGeom prst="rect">
              <a:avLst/>
            </a:prstGeom>
            <a:gradFill rotWithShape="0">
              <a:gsLst>
                <a:gs pos="0">
                  <a:srgbClr val="666666"/>
                </a:gs>
                <a:gs pos="50000">
                  <a:srgbClr val="000000"/>
                </a:gs>
                <a:gs pos="100000">
                  <a:srgbClr val="666666"/>
                </a:gs>
              </a:gsLst>
              <a:lin ang="5400000" scaled="1"/>
            </a:gra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3" name="Rectangle 3"/>
            <p:cNvSpPr>
              <a:spLocks noChangeArrowheads="1"/>
            </p:cNvSpPr>
            <p:nvPr/>
          </p:nvSpPr>
          <p:spPr bwMode="auto">
            <a:xfrm>
              <a:off x="2336017" y="1667344"/>
              <a:ext cx="1473665" cy="156661"/>
            </a:xfrm>
            <a:prstGeom prst="rect">
              <a:avLst/>
            </a:prstGeom>
            <a:gradFill rotWithShape="0">
              <a:gsLst>
                <a:gs pos="0">
                  <a:srgbClr val="D99594"/>
                </a:gs>
                <a:gs pos="50000">
                  <a:srgbClr val="C0504D"/>
                </a:gs>
                <a:gs pos="100000">
                  <a:srgbClr val="D99594"/>
                </a:gs>
              </a:gsLst>
              <a:lin ang="5400000" scaled="1"/>
            </a:gradFill>
            <a:ln w="12700">
              <a:solidFill>
                <a:srgbClr val="C0504D"/>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5842" name="Rectangle 2"/>
            <p:cNvSpPr>
              <a:spLocks noChangeArrowheads="1"/>
            </p:cNvSpPr>
            <p:nvPr/>
          </p:nvSpPr>
          <p:spPr bwMode="auto">
            <a:xfrm>
              <a:off x="2339772" y="209550"/>
              <a:ext cx="1468033" cy="2355547"/>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46"/>
          <p:cNvGrpSpPr/>
          <p:nvPr/>
        </p:nvGrpSpPr>
        <p:grpSpPr>
          <a:xfrm>
            <a:off x="4167366" y="123047"/>
            <a:ext cx="1255798" cy="2013449"/>
            <a:chOff x="4200318" y="123047"/>
            <a:chExt cx="1255798" cy="2013449"/>
          </a:xfrm>
        </p:grpSpPr>
        <p:sp>
          <p:nvSpPr>
            <p:cNvPr id="46" name="Rectangle 2"/>
            <p:cNvSpPr>
              <a:spLocks noChangeArrowheads="1"/>
            </p:cNvSpPr>
            <p:nvPr/>
          </p:nvSpPr>
          <p:spPr bwMode="auto">
            <a:xfrm>
              <a:off x="4201817" y="123047"/>
              <a:ext cx="1254299" cy="2013449"/>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Gen1</a:t>
              </a:r>
              <a:endParaRPr lang="en-US" sz="1400" dirty="0"/>
            </a:p>
          </p:txBody>
        </p:sp>
        <p:sp>
          <p:nvSpPr>
            <p:cNvPr id="45" name="Rectangle 2"/>
            <p:cNvSpPr>
              <a:spLocks noChangeArrowheads="1"/>
            </p:cNvSpPr>
            <p:nvPr/>
          </p:nvSpPr>
          <p:spPr bwMode="auto">
            <a:xfrm>
              <a:off x="4200318" y="123047"/>
              <a:ext cx="1254330" cy="2012648"/>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975576" y="123047"/>
            <a:ext cx="1255798" cy="2013449"/>
            <a:chOff x="4200318" y="123047"/>
            <a:chExt cx="1255798" cy="2013449"/>
          </a:xfrm>
        </p:grpSpPr>
        <p:sp>
          <p:nvSpPr>
            <p:cNvPr id="49" name="Rectangle 2"/>
            <p:cNvSpPr>
              <a:spLocks noChangeArrowheads="1"/>
            </p:cNvSpPr>
            <p:nvPr/>
          </p:nvSpPr>
          <p:spPr bwMode="auto">
            <a:xfrm>
              <a:off x="4201817" y="123047"/>
              <a:ext cx="1254299" cy="2013449"/>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Gen2</a:t>
              </a:r>
              <a:endParaRPr lang="en-US" sz="1400" dirty="0"/>
            </a:p>
          </p:txBody>
        </p:sp>
        <p:sp>
          <p:nvSpPr>
            <p:cNvPr id="50" name="Rectangle 2"/>
            <p:cNvSpPr>
              <a:spLocks noChangeArrowheads="1"/>
            </p:cNvSpPr>
            <p:nvPr/>
          </p:nvSpPr>
          <p:spPr bwMode="auto">
            <a:xfrm>
              <a:off x="4200318" y="123047"/>
              <a:ext cx="1254330" cy="2012648"/>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7676690" y="123047"/>
            <a:ext cx="1255798" cy="2013449"/>
            <a:chOff x="4200318" y="123047"/>
            <a:chExt cx="1255798" cy="2013449"/>
          </a:xfrm>
        </p:grpSpPr>
        <p:sp>
          <p:nvSpPr>
            <p:cNvPr id="52" name="Rectangle 2"/>
            <p:cNvSpPr>
              <a:spLocks noChangeArrowheads="1"/>
            </p:cNvSpPr>
            <p:nvPr/>
          </p:nvSpPr>
          <p:spPr bwMode="auto">
            <a:xfrm>
              <a:off x="4201817" y="123047"/>
              <a:ext cx="1254299" cy="2013449"/>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Large Object Heap</a:t>
              </a:r>
              <a:endParaRPr lang="en-US" sz="1400" dirty="0"/>
            </a:p>
          </p:txBody>
        </p:sp>
        <p:sp>
          <p:nvSpPr>
            <p:cNvPr id="53" name="Rectangle 2"/>
            <p:cNvSpPr>
              <a:spLocks noChangeArrowheads="1"/>
            </p:cNvSpPr>
            <p:nvPr/>
          </p:nvSpPr>
          <p:spPr bwMode="auto">
            <a:xfrm>
              <a:off x="4200318" y="123047"/>
              <a:ext cx="1254330" cy="2012648"/>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298193" y="2536047"/>
            <a:ext cx="5158058" cy="2021621"/>
            <a:chOff x="775306" y="209550"/>
            <a:chExt cx="6036850" cy="2366049"/>
          </a:xfrm>
        </p:grpSpPr>
        <p:sp>
          <p:nvSpPr>
            <p:cNvPr id="55" name="Rectangle 2"/>
            <p:cNvSpPr>
              <a:spLocks noChangeArrowheads="1"/>
            </p:cNvSpPr>
            <p:nvPr/>
          </p:nvSpPr>
          <p:spPr bwMode="auto">
            <a:xfrm>
              <a:off x="2331885" y="209550"/>
              <a:ext cx="1467997" cy="2356485"/>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Gen0</a:t>
              </a:r>
              <a:endParaRPr lang="en-US" sz="1400" dirty="0"/>
            </a:p>
          </p:txBody>
        </p:sp>
        <p:sp>
          <p:nvSpPr>
            <p:cNvPr id="56" name="Rectangle 20"/>
            <p:cNvSpPr>
              <a:spLocks noChangeArrowheads="1"/>
            </p:cNvSpPr>
            <p:nvPr/>
          </p:nvSpPr>
          <p:spPr bwMode="auto">
            <a:xfrm>
              <a:off x="775306" y="209550"/>
              <a:ext cx="901094" cy="2355547"/>
            </a:xfrm>
            <a:prstGeom prst="rect">
              <a:avLst/>
            </a:prstGeom>
            <a:gradFill rotWithShape="0">
              <a:gsLst>
                <a:gs pos="0">
                  <a:srgbClr val="9BBB59"/>
                </a:gs>
                <a:gs pos="100000">
                  <a:srgbClr val="74903B"/>
                </a:gs>
              </a:gsLst>
              <a:path path="shape">
                <a:fillToRect l="50000" t="50000" r="50000" b="50000"/>
              </a:path>
            </a:gradFill>
            <a:ln w="0">
              <a:no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Roots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7" name="Group 17"/>
            <p:cNvGrpSpPr>
              <a:grpSpLocks/>
            </p:cNvGrpSpPr>
            <p:nvPr/>
          </p:nvGrpSpPr>
          <p:grpSpPr bwMode="auto">
            <a:xfrm>
              <a:off x="3778706" y="2172980"/>
              <a:ext cx="1107595" cy="372423"/>
              <a:chOff x="5186" y="4163"/>
              <a:chExt cx="1180" cy="397"/>
            </a:xfrm>
          </p:grpSpPr>
          <p:sp>
            <p:nvSpPr>
              <p:cNvPr id="74" name="Text Box 19"/>
              <p:cNvSpPr txBox="1">
                <a:spLocks noChangeArrowheads="1"/>
              </p:cNvSpPr>
              <p:nvPr/>
            </p:nvSpPr>
            <p:spPr bwMode="auto">
              <a:xfrm>
                <a:off x="5272" y="4163"/>
                <a:ext cx="1094" cy="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7030A0"/>
                    </a:solidFill>
                    <a:effectLst/>
                    <a:latin typeface="Arial" pitchFamily="34" charset="0"/>
                    <a:ea typeface="Calibri" pitchFamily="34" charset="0"/>
                    <a:cs typeface="Times New Roman" pitchFamily="18" charset="0"/>
                  </a:rPr>
                  <a:t>NextPtr</a:t>
                </a:r>
                <a:endParaRPr kumimoji="0" lang="en-US" sz="1400" b="1" i="0" u="none" strike="noStrike" cap="none" normalizeH="0" baseline="0" dirty="0" smtClean="0">
                  <a:ln>
                    <a:noFill/>
                  </a:ln>
                  <a:solidFill>
                    <a:srgbClr val="7030A0"/>
                  </a:solidFill>
                  <a:effectLst/>
                  <a:latin typeface="Arial" pitchFamily="34" charset="0"/>
                  <a:cs typeface="Arial" pitchFamily="34" charset="0"/>
                </a:endParaRPr>
              </a:p>
            </p:txBody>
          </p:sp>
          <p:sp>
            <p:nvSpPr>
              <p:cNvPr id="75" name="AutoShape 18"/>
              <p:cNvSpPr>
                <a:spLocks noChangeShapeType="1"/>
              </p:cNvSpPr>
              <p:nvPr/>
            </p:nvSpPr>
            <p:spPr bwMode="auto">
              <a:xfrm flipH="1">
                <a:off x="5186" y="4560"/>
                <a:ext cx="596" cy="0"/>
              </a:xfrm>
              <a:prstGeom prst="straightConnector1">
                <a:avLst/>
              </a:prstGeom>
              <a:noFill/>
              <a:ln w="38100">
                <a:solidFill>
                  <a:srgbClr val="7030A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62" name="Rectangle 11"/>
            <p:cNvSpPr>
              <a:spLocks noChangeArrowheads="1"/>
            </p:cNvSpPr>
            <p:nvPr/>
          </p:nvSpPr>
          <p:spPr bwMode="auto">
            <a:xfrm>
              <a:off x="5338490" y="2418938"/>
              <a:ext cx="1473665" cy="156661"/>
            </a:xfrm>
            <a:prstGeom prst="rect">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65" name="Rectangle 8"/>
            <p:cNvSpPr>
              <a:spLocks noChangeArrowheads="1"/>
            </p:cNvSpPr>
            <p:nvPr/>
          </p:nvSpPr>
          <p:spPr bwMode="auto">
            <a:xfrm>
              <a:off x="5338491" y="2091552"/>
              <a:ext cx="1473665" cy="313322"/>
            </a:xfrm>
            <a:prstGeom prst="rect">
              <a:avLst/>
            </a:prstGeom>
            <a:gradFill rotWithShape="0">
              <a:gsLst>
                <a:gs pos="0">
                  <a:srgbClr val="92CDDC"/>
                </a:gs>
                <a:gs pos="50000">
                  <a:srgbClr val="4BACC6"/>
                </a:gs>
                <a:gs pos="100000">
                  <a:srgbClr val="92CDDC"/>
                </a:gs>
              </a:gsLst>
              <a:lin ang="5400000" scaled="1"/>
            </a:gradFill>
            <a:ln w="12700">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70" name="Rectangle 3"/>
            <p:cNvSpPr>
              <a:spLocks noChangeArrowheads="1"/>
            </p:cNvSpPr>
            <p:nvPr/>
          </p:nvSpPr>
          <p:spPr bwMode="auto">
            <a:xfrm>
              <a:off x="5338491" y="1934890"/>
              <a:ext cx="1473665" cy="156661"/>
            </a:xfrm>
            <a:prstGeom prst="rect">
              <a:avLst/>
            </a:prstGeom>
            <a:gradFill rotWithShape="0">
              <a:gsLst>
                <a:gs pos="0">
                  <a:srgbClr val="D99594"/>
                </a:gs>
                <a:gs pos="50000">
                  <a:srgbClr val="C0504D"/>
                </a:gs>
                <a:gs pos="100000">
                  <a:srgbClr val="D99594"/>
                </a:gs>
              </a:gsLst>
              <a:lin ang="5400000" scaled="1"/>
            </a:gradFill>
            <a:ln w="12700">
              <a:solidFill>
                <a:srgbClr val="C0504D"/>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71" name="Rectangle 2"/>
            <p:cNvSpPr>
              <a:spLocks noChangeArrowheads="1"/>
            </p:cNvSpPr>
            <p:nvPr/>
          </p:nvSpPr>
          <p:spPr bwMode="auto">
            <a:xfrm>
              <a:off x="2339772" y="209550"/>
              <a:ext cx="1468033" cy="2355547"/>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6000976" y="2536047"/>
            <a:ext cx="1255798" cy="2013449"/>
            <a:chOff x="4200318" y="123047"/>
            <a:chExt cx="1255798" cy="2013449"/>
          </a:xfrm>
        </p:grpSpPr>
        <p:sp>
          <p:nvSpPr>
            <p:cNvPr id="80" name="Rectangle 2"/>
            <p:cNvSpPr>
              <a:spLocks noChangeArrowheads="1"/>
            </p:cNvSpPr>
            <p:nvPr/>
          </p:nvSpPr>
          <p:spPr bwMode="auto">
            <a:xfrm>
              <a:off x="4201817" y="123047"/>
              <a:ext cx="1254299" cy="2013449"/>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Gen2</a:t>
              </a:r>
              <a:endParaRPr lang="en-US" sz="1400" dirty="0"/>
            </a:p>
          </p:txBody>
        </p:sp>
        <p:sp>
          <p:nvSpPr>
            <p:cNvPr id="81" name="Rectangle 2"/>
            <p:cNvSpPr>
              <a:spLocks noChangeArrowheads="1"/>
            </p:cNvSpPr>
            <p:nvPr/>
          </p:nvSpPr>
          <p:spPr bwMode="auto">
            <a:xfrm>
              <a:off x="4200318" y="123047"/>
              <a:ext cx="1254330" cy="2012648"/>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p:cNvGrpSpPr/>
          <p:nvPr/>
        </p:nvGrpSpPr>
        <p:grpSpPr>
          <a:xfrm>
            <a:off x="7702090" y="2536047"/>
            <a:ext cx="1255798" cy="2013449"/>
            <a:chOff x="4200318" y="123047"/>
            <a:chExt cx="1255798" cy="2013449"/>
          </a:xfrm>
        </p:grpSpPr>
        <p:sp>
          <p:nvSpPr>
            <p:cNvPr id="83" name="Rectangle 2"/>
            <p:cNvSpPr>
              <a:spLocks noChangeArrowheads="1"/>
            </p:cNvSpPr>
            <p:nvPr/>
          </p:nvSpPr>
          <p:spPr bwMode="auto">
            <a:xfrm>
              <a:off x="4201817" y="123047"/>
              <a:ext cx="1254299" cy="2013449"/>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400" dirty="0" smtClean="0"/>
                <a:t>Large Object Heap</a:t>
              </a:r>
              <a:endParaRPr lang="en-US" sz="1400" dirty="0"/>
            </a:p>
          </p:txBody>
        </p:sp>
        <p:sp>
          <p:nvSpPr>
            <p:cNvPr id="84" name="Rectangle 2"/>
            <p:cNvSpPr>
              <a:spLocks noChangeArrowheads="1"/>
            </p:cNvSpPr>
            <p:nvPr/>
          </p:nvSpPr>
          <p:spPr bwMode="auto">
            <a:xfrm>
              <a:off x="4200318" y="123047"/>
              <a:ext cx="1254330" cy="2012648"/>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8" name="Rectangle 2"/>
          <p:cNvSpPr>
            <a:spLocks noChangeArrowheads="1"/>
          </p:cNvSpPr>
          <p:nvPr/>
        </p:nvSpPr>
        <p:spPr bwMode="auto">
          <a:xfrm>
            <a:off x="4192766" y="2536047"/>
            <a:ext cx="1254330" cy="2012648"/>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97" name="Straight Connector 96"/>
          <p:cNvCxnSpPr/>
          <p:nvPr/>
        </p:nvCxnSpPr>
        <p:spPr>
          <a:xfrm>
            <a:off x="502508" y="2347784"/>
            <a:ext cx="8163697" cy="8238"/>
          </a:xfrm>
          <a:prstGeom prst="line">
            <a:avLst/>
          </a:prstGeom>
          <a:ln w="381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that can cause Memory Leaks</a:t>
            </a:r>
            <a:endParaRPr lang="en-US" dirty="0"/>
          </a:p>
        </p:txBody>
      </p:sp>
      <p:sp>
        <p:nvSpPr>
          <p:cNvPr id="3" name="Content Placeholder 2"/>
          <p:cNvSpPr>
            <a:spLocks noGrp="1"/>
          </p:cNvSpPr>
          <p:nvPr>
            <p:ph idx="1"/>
          </p:nvPr>
        </p:nvSpPr>
        <p:spPr/>
        <p:txBody>
          <a:bodyPr>
            <a:normAutofit/>
          </a:bodyPr>
          <a:lstStyle/>
          <a:p>
            <a:pPr>
              <a:buNone/>
            </a:pPr>
            <a:r>
              <a:rPr lang="en-US" sz="3200" dirty="0" smtClean="0"/>
              <a:t>Circular References?</a:t>
            </a:r>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8"/>
          <p:cNvGrpSpPr/>
          <p:nvPr/>
        </p:nvGrpSpPr>
        <p:grpSpPr>
          <a:xfrm>
            <a:off x="1600200" y="1789158"/>
            <a:ext cx="6172200" cy="2590800"/>
            <a:chOff x="1600200" y="1657350"/>
            <a:chExt cx="6172200" cy="2590800"/>
          </a:xfrm>
        </p:grpSpPr>
        <p:grpSp>
          <p:nvGrpSpPr>
            <p:cNvPr id="5" name="Group 10"/>
            <p:cNvGrpSpPr/>
            <p:nvPr/>
          </p:nvGrpSpPr>
          <p:grpSpPr>
            <a:xfrm>
              <a:off x="1600200" y="1657350"/>
              <a:ext cx="1905000" cy="2057400"/>
              <a:chOff x="838200" y="1504950"/>
              <a:chExt cx="1905000" cy="2057400"/>
            </a:xfrm>
          </p:grpSpPr>
          <p:sp>
            <p:nvSpPr>
              <p:cNvPr id="9" name="Rectangle 8"/>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lumMod val="95000"/>
                        <a:lumOff val="5000"/>
                      </a:schemeClr>
                    </a:solidFill>
                  </a:rPr>
                  <a:t>Form</a:t>
                </a:r>
                <a:endParaRPr lang="en-US" b="1" dirty="0">
                  <a:solidFill>
                    <a:schemeClr val="tx1">
                      <a:lumMod val="95000"/>
                      <a:lumOff val="5000"/>
                    </a:schemeClr>
                  </a:solidFill>
                </a:endParaRPr>
              </a:p>
            </p:txBody>
          </p:sp>
          <p:sp>
            <p:nvSpPr>
              <p:cNvPr id="10" name="Rectangle 9"/>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lumMod val="95000"/>
                        <a:lumOff val="5000"/>
                      </a:schemeClr>
                    </a:solidFill>
                  </a:rPr>
                  <a:t>+Controls</a:t>
                </a:r>
                <a:endParaRPr lang="en-US" dirty="0">
                  <a:solidFill>
                    <a:schemeClr val="tx1">
                      <a:lumMod val="95000"/>
                      <a:lumOff val="5000"/>
                    </a:schemeClr>
                  </a:solidFill>
                </a:endParaRPr>
              </a:p>
            </p:txBody>
          </p:sp>
        </p:grpSp>
        <p:sp>
          <p:nvSpPr>
            <p:cNvPr id="15" name="Diamond 14"/>
            <p:cNvSpPr/>
            <p:nvPr/>
          </p:nvSpPr>
          <p:spPr>
            <a:xfrm>
              <a:off x="5105400" y="2266950"/>
              <a:ext cx="304800" cy="3048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Elbow Connector 16"/>
            <p:cNvCxnSpPr/>
            <p:nvPr/>
          </p:nvCxnSpPr>
          <p:spPr>
            <a:xfrm rot="10800000" flipV="1">
              <a:off x="3505200" y="2419350"/>
              <a:ext cx="1600200" cy="266700"/>
            </a:xfrm>
            <a:prstGeom prst="bentConnector3">
              <a:avLst>
                <a:gd name="adj1" fmla="val 50000"/>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3505200" y="2038350"/>
              <a:ext cx="304800" cy="3048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Elbow Connector 16"/>
            <p:cNvCxnSpPr>
              <a:stCxn id="20" idx="3"/>
            </p:cNvCxnSpPr>
            <p:nvPr/>
          </p:nvCxnSpPr>
          <p:spPr>
            <a:xfrm flipV="1">
              <a:off x="3810000" y="1885950"/>
              <a:ext cx="1600200" cy="304800"/>
            </a:xfrm>
            <a:prstGeom prst="bentConnector3">
              <a:avLst>
                <a:gd name="adj1" fmla="val 50000"/>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35"/>
            <p:cNvGrpSpPr/>
            <p:nvPr/>
          </p:nvGrpSpPr>
          <p:grpSpPr>
            <a:xfrm>
              <a:off x="5867400" y="2190750"/>
              <a:ext cx="1905000" cy="2057400"/>
              <a:chOff x="838200" y="1504950"/>
              <a:chExt cx="1905000" cy="2057400"/>
            </a:xfrm>
            <a:solidFill>
              <a:schemeClr val="tx1"/>
            </a:solidFill>
          </p:grpSpPr>
          <p:sp>
            <p:nvSpPr>
              <p:cNvPr id="37" name="Rectangle 36"/>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lumMod val="95000"/>
                        <a:lumOff val="5000"/>
                      </a:schemeClr>
                    </a:solidFill>
                  </a:rPr>
                  <a:t>Control</a:t>
                </a:r>
                <a:endParaRPr lang="en-US" b="1" dirty="0">
                  <a:solidFill>
                    <a:schemeClr val="tx1">
                      <a:lumMod val="95000"/>
                      <a:lumOff val="5000"/>
                    </a:schemeClr>
                  </a:solidFill>
                </a:endParaRPr>
              </a:p>
            </p:txBody>
          </p:sp>
          <p:sp>
            <p:nvSpPr>
              <p:cNvPr id="38" name="Rectangle 37"/>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lumMod val="95000"/>
                        <a:lumOff val="5000"/>
                      </a:schemeClr>
                    </a:solidFill>
                  </a:rPr>
                  <a:t>+Parent</a:t>
                </a:r>
                <a:endParaRPr lang="en-US" dirty="0">
                  <a:solidFill>
                    <a:schemeClr val="tx1">
                      <a:lumMod val="95000"/>
                      <a:lumOff val="5000"/>
                    </a:schemeClr>
                  </a:solidFill>
                </a:endParaRPr>
              </a:p>
            </p:txBody>
          </p:sp>
        </p:grpSp>
        <p:grpSp>
          <p:nvGrpSpPr>
            <p:cNvPr id="7" name="Group 32"/>
            <p:cNvGrpSpPr/>
            <p:nvPr/>
          </p:nvGrpSpPr>
          <p:grpSpPr>
            <a:xfrm>
              <a:off x="5715000" y="2038350"/>
              <a:ext cx="1905000" cy="2057400"/>
              <a:chOff x="838200" y="1504950"/>
              <a:chExt cx="1905000" cy="2057400"/>
            </a:xfrm>
            <a:solidFill>
              <a:schemeClr val="tx1"/>
            </a:solidFill>
          </p:grpSpPr>
          <p:sp>
            <p:nvSpPr>
              <p:cNvPr id="34" name="Rectangle 33"/>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lumMod val="95000"/>
                        <a:lumOff val="5000"/>
                      </a:schemeClr>
                    </a:solidFill>
                  </a:rPr>
                  <a:t>Control</a:t>
                </a:r>
                <a:endParaRPr lang="en-US" b="1" dirty="0">
                  <a:solidFill>
                    <a:schemeClr val="tx1">
                      <a:lumMod val="95000"/>
                      <a:lumOff val="5000"/>
                    </a:schemeClr>
                  </a:solidFill>
                </a:endParaRPr>
              </a:p>
            </p:txBody>
          </p:sp>
          <p:sp>
            <p:nvSpPr>
              <p:cNvPr id="35" name="Rectangle 34"/>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lumMod val="95000"/>
                        <a:lumOff val="5000"/>
                      </a:schemeClr>
                    </a:solidFill>
                  </a:rPr>
                  <a:t>+Parent</a:t>
                </a:r>
                <a:endParaRPr lang="en-US" dirty="0">
                  <a:solidFill>
                    <a:schemeClr val="tx1">
                      <a:lumMod val="95000"/>
                      <a:lumOff val="5000"/>
                    </a:schemeClr>
                  </a:solidFill>
                </a:endParaRPr>
              </a:p>
            </p:txBody>
          </p:sp>
        </p:grpSp>
        <p:grpSp>
          <p:nvGrpSpPr>
            <p:cNvPr id="11" name="Group 29"/>
            <p:cNvGrpSpPr/>
            <p:nvPr/>
          </p:nvGrpSpPr>
          <p:grpSpPr>
            <a:xfrm>
              <a:off x="5562600" y="1885950"/>
              <a:ext cx="1905000" cy="2057400"/>
              <a:chOff x="838200" y="1504950"/>
              <a:chExt cx="1905000" cy="2057400"/>
            </a:xfrm>
            <a:solidFill>
              <a:schemeClr val="tx1"/>
            </a:solidFill>
          </p:grpSpPr>
          <p:sp>
            <p:nvSpPr>
              <p:cNvPr id="31" name="Rectangle 30"/>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lumMod val="95000"/>
                        <a:lumOff val="5000"/>
                      </a:schemeClr>
                    </a:solidFill>
                  </a:rPr>
                  <a:t>Control</a:t>
                </a:r>
                <a:endParaRPr lang="en-US" b="1" dirty="0">
                  <a:solidFill>
                    <a:schemeClr val="tx1">
                      <a:lumMod val="95000"/>
                      <a:lumOff val="5000"/>
                    </a:schemeClr>
                  </a:solidFill>
                </a:endParaRPr>
              </a:p>
            </p:txBody>
          </p:sp>
          <p:sp>
            <p:nvSpPr>
              <p:cNvPr id="32" name="Rectangle 31"/>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lumMod val="95000"/>
                        <a:lumOff val="5000"/>
                      </a:schemeClr>
                    </a:solidFill>
                  </a:rPr>
                  <a:t>+Parent</a:t>
                </a:r>
                <a:endParaRPr lang="en-US" dirty="0">
                  <a:solidFill>
                    <a:schemeClr val="tx1">
                      <a:lumMod val="95000"/>
                      <a:lumOff val="5000"/>
                    </a:schemeClr>
                  </a:solidFill>
                </a:endParaRPr>
              </a:p>
            </p:txBody>
          </p:sp>
        </p:grpSp>
        <p:grpSp>
          <p:nvGrpSpPr>
            <p:cNvPr id="12" name="Group 11"/>
            <p:cNvGrpSpPr/>
            <p:nvPr/>
          </p:nvGrpSpPr>
          <p:grpSpPr>
            <a:xfrm>
              <a:off x="5410200" y="1733550"/>
              <a:ext cx="1905000" cy="2057400"/>
              <a:chOff x="838200" y="1504950"/>
              <a:chExt cx="1905000" cy="2057400"/>
            </a:xfrm>
            <a:solidFill>
              <a:schemeClr val="tx1"/>
            </a:solidFill>
          </p:grpSpPr>
          <p:sp>
            <p:nvSpPr>
              <p:cNvPr id="13" name="Rectangle 12"/>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lumMod val="95000"/>
                        <a:lumOff val="5000"/>
                      </a:schemeClr>
                    </a:solidFill>
                  </a:rPr>
                  <a:t>Control</a:t>
                </a:r>
                <a:endParaRPr lang="en-US" b="1" dirty="0">
                  <a:solidFill>
                    <a:schemeClr val="tx1">
                      <a:lumMod val="95000"/>
                      <a:lumOff val="5000"/>
                    </a:schemeClr>
                  </a:solidFill>
                </a:endParaRPr>
              </a:p>
            </p:txBody>
          </p:sp>
          <p:sp>
            <p:nvSpPr>
              <p:cNvPr id="14" name="Rectangle 13"/>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lumMod val="95000"/>
                        <a:lumOff val="5000"/>
                      </a:schemeClr>
                    </a:solidFill>
                  </a:rPr>
                  <a:t>+Parent</a:t>
                </a:r>
                <a:endParaRPr lang="en-US" dirty="0">
                  <a:solidFill>
                    <a:schemeClr val="tx1">
                      <a:lumMod val="95000"/>
                      <a:lumOff val="5000"/>
                    </a:schemeClr>
                  </a:solidFill>
                </a:endParaRPr>
              </a:p>
            </p:txBody>
          </p:sp>
        </p:grpSp>
      </p:grpSp>
      <p:pic>
        <p:nvPicPr>
          <p:cNvPr id="1027" name="Picture 3" descr="C:\Users\rblack\AppData\Local\Microsoft\Windows\Temporary Internet Files\Content.IE5\FIAAIRWH\MC900441310[1].png"/>
          <p:cNvPicPr>
            <a:picLocks noChangeAspect="1" noChangeArrowheads="1"/>
          </p:cNvPicPr>
          <p:nvPr/>
        </p:nvPicPr>
        <p:blipFill>
          <a:blip r:embed="rId3" cstate="print"/>
          <a:srcRect/>
          <a:stretch>
            <a:fillRect/>
          </a:stretch>
        </p:blipFill>
        <p:spPr bwMode="auto">
          <a:xfrm>
            <a:off x="2133600" y="304800"/>
            <a:ext cx="4736757" cy="473675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strVal val="#ppt_w*0.70"/>
                                          </p:val>
                                        </p:tav>
                                        <p:tav tm="100000">
                                          <p:val>
                                            <p:strVal val="#ppt_w"/>
                                          </p:val>
                                        </p:tav>
                                      </p:tavLst>
                                    </p:anim>
                                    <p:anim calcmode="lin" valueType="num">
                                      <p:cBhvr>
                                        <p:cTn id="8" dur="1000" fill="hold"/>
                                        <p:tgtEl>
                                          <p:spTgt spid="1027"/>
                                        </p:tgtEl>
                                        <p:attrNameLst>
                                          <p:attrName>ppt_h</p:attrName>
                                        </p:attrNameLst>
                                      </p:cBhvr>
                                      <p:tavLst>
                                        <p:tav tm="0">
                                          <p:val>
                                            <p:strVal val="#ppt_h"/>
                                          </p:val>
                                        </p:tav>
                                        <p:tav tm="100000">
                                          <p:val>
                                            <p:strVal val="#ppt_h"/>
                                          </p:val>
                                        </p:tav>
                                      </p:tavLst>
                                    </p:anim>
                                    <p:animEffect transition="in" filter="fade">
                                      <p:cBhvr>
                                        <p:cTn id="9"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that can cause memory leaks</a:t>
            </a:r>
            <a:endParaRPr lang="en-US" dirty="0"/>
          </a:p>
        </p:txBody>
      </p:sp>
      <p:sp>
        <p:nvSpPr>
          <p:cNvPr id="3" name="Content Placeholder 2"/>
          <p:cNvSpPr>
            <a:spLocks noGrp="1"/>
          </p:cNvSpPr>
          <p:nvPr>
            <p:ph idx="1"/>
          </p:nvPr>
        </p:nvSpPr>
        <p:spPr>
          <a:xfrm>
            <a:off x="304800" y="1075004"/>
            <a:ext cx="8686800" cy="3394472"/>
          </a:xfrm>
        </p:spPr>
        <p:txBody>
          <a:bodyPr>
            <a:normAutofit/>
          </a:bodyPr>
          <a:lstStyle/>
          <a:p>
            <a:pPr>
              <a:buNone/>
            </a:pPr>
            <a:r>
              <a:rPr lang="en-US" sz="3200" dirty="0" smtClean="0"/>
              <a:t>Rooted References?</a:t>
            </a:r>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Content Placeholder 2"/>
          <p:cNvSpPr txBox="1">
            <a:spLocks/>
          </p:cNvSpPr>
          <p:nvPr/>
        </p:nvSpPr>
        <p:spPr>
          <a:xfrm>
            <a:off x="1931778" y="1622346"/>
            <a:ext cx="4724400" cy="2819400"/>
          </a:xfrm>
          <a:prstGeom prst="rect">
            <a:avLst/>
          </a:prstGeom>
          <a:solidFill>
            <a:schemeClr val="bg1">
              <a:lumMod val="75000"/>
            </a:schemeClr>
          </a:solidFill>
        </p:spPr>
        <p:txBody>
          <a:bodyPr vert="horz">
            <a:noAutofit/>
          </a:bodyPr>
          <a:lstStyle/>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class Preferences </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static Preferences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instance;</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static Preferences </a:t>
            </a:r>
            <a:r>
              <a:rPr kumimoji="0" lang="en-US" sz="1200" b="1" i="0" u="none" strike="noStrike" kern="1200" cap="none" spc="0" normalizeH="0" baseline="0" noProof="0" dirty="0" err="1" smtClean="0">
                <a:ln>
                  <a:noFill/>
                </a:ln>
                <a:solidFill>
                  <a:srgbClr val="0000FF"/>
                </a:solidFill>
                <a:effectLst/>
                <a:uLnTx/>
                <a:uFillTx/>
                <a:latin typeface="Courier New"/>
                <a:ea typeface="+mn-ea"/>
                <a:cs typeface="+mn-cs"/>
              </a:rPr>
              <a:t>GetPrefs</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bg1"/>
                </a:solidFill>
                <a:effectLst/>
                <a:uLnTx/>
                <a:uFillTx/>
                <a:latin typeface="Courier New"/>
                <a:ea typeface="+mn-ea"/>
                <a:cs typeface="+mn-cs"/>
              </a:rPr>
              <a:t>	</a:t>
            </a: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if (instance == null)</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instance = new Preferences();</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lang="en-US" sz="1200" b="1" dirty="0" smtClean="0">
                <a:solidFill>
                  <a:srgbClr val="0000FF"/>
                </a:solidFill>
                <a:latin typeface="Courier New"/>
              </a:rPr>
              <a:t>       return instance;</a:t>
            </a:r>
            <a:endParaRPr kumimoji="0" lang="en-US" sz="1200" b="1" i="0" u="none" strike="noStrike" kern="1200" cap="none" spc="0" normalizeH="0" baseline="0" noProof="0" dirty="0" smtClean="0">
              <a:ln>
                <a:noFill/>
              </a:ln>
              <a:solidFill>
                <a:srgbClr val="0000FF"/>
              </a:solidFill>
              <a:effectLst/>
              <a:uLnTx/>
              <a:uFillTx/>
              <a:latin typeface="Courier New"/>
              <a:ea typeface="+mn-ea"/>
              <a:cs typeface="+mn-cs"/>
            </a:endParaRP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bg1"/>
                </a:solidFill>
                <a:effectLst/>
                <a:uLnTx/>
                <a:uFillTx/>
                <a:latin typeface="Courier New"/>
                <a:ea typeface="+mn-ea"/>
                <a:cs typeface="+mn-cs"/>
              </a:rPr>
              <a:t>	</a:t>
            </a: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endParaRPr kumimoji="0" lang="en-US" sz="1200" b="1" i="0" u="none" strike="noStrike" kern="1200" cap="none" spc="0" normalizeH="0" baseline="0" noProof="0" dirty="0" smtClean="0">
              <a:ln>
                <a:noFill/>
              </a:ln>
              <a:solidFill>
                <a:schemeClr val="tx1"/>
              </a:solidFill>
              <a:effectLst/>
              <a:uLnTx/>
              <a:uFillTx/>
              <a:latin typeface="Courier New"/>
              <a:ea typeface="+mn-ea"/>
              <a:cs typeface="+mn-cs"/>
            </a:endParaRP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event </a:t>
            </a:r>
            <a:r>
              <a:rPr kumimoji="0" lang="en-US" sz="1200" b="1" i="0" u="none" strike="noStrike" kern="1200" cap="none" spc="0" normalizeH="0" baseline="0" noProof="0" dirty="0" err="1" smtClean="0">
                <a:ln>
                  <a:noFill/>
                </a:ln>
                <a:solidFill>
                  <a:srgbClr val="0000FF"/>
                </a:solidFill>
                <a:effectLst/>
                <a:uLnTx/>
                <a:uFillTx/>
                <a:latin typeface="Courier New"/>
                <a:ea typeface="+mn-ea"/>
                <a:cs typeface="+mn-cs"/>
              </a:rPr>
              <a:t>PrefsChanged</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p:txBody>
      </p:sp>
      <p:sp>
        <p:nvSpPr>
          <p:cNvPr id="7" name="Content Placeholder 2"/>
          <p:cNvSpPr txBox="1">
            <a:spLocks/>
          </p:cNvSpPr>
          <p:nvPr/>
        </p:nvSpPr>
        <p:spPr>
          <a:xfrm>
            <a:off x="267726" y="1062644"/>
            <a:ext cx="8686800" cy="3394472"/>
          </a:xfrm>
          <a:prstGeom prst="rect">
            <a:avLst/>
          </a:prstGeom>
        </p:spPr>
        <p:txBody>
          <a:bodyPr vert="horz">
            <a:normAutofit/>
          </a:bodyPr>
          <a:lstStyle/>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8" name="Content Placeholder 2"/>
          <p:cNvSpPr txBox="1">
            <a:spLocks/>
          </p:cNvSpPr>
          <p:nvPr/>
        </p:nvSpPr>
        <p:spPr>
          <a:xfrm>
            <a:off x="259492" y="980270"/>
            <a:ext cx="8686800" cy="3394472"/>
          </a:xfrm>
          <a:prstGeom prst="rect">
            <a:avLst/>
          </a:prstGeom>
        </p:spPr>
        <p:txBody>
          <a:bodyPr vert="horz">
            <a:normAutofit/>
          </a:bodyPr>
          <a:lstStyle/>
          <a:p>
            <a:pPr marL="742950" marR="0" lvl="1" indent="-285750" algn="l" defTabSz="914400" rtl="0" eaLnBrk="1" fontAlgn="auto" latinLnBrk="0" hangingPunct="1">
              <a:lnSpc>
                <a:spcPct val="100000"/>
              </a:lnSpc>
              <a:spcBef>
                <a:spcPct val="20000"/>
              </a:spcBef>
              <a:spcAft>
                <a:spcPts val="0"/>
              </a:spcAft>
              <a:buClr>
                <a:schemeClr val="accent1"/>
              </a:buClr>
              <a:buSzPct val="70000"/>
              <a:tabLst/>
              <a:defRPr/>
            </a:pP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457200" y="1087363"/>
            <a:ext cx="8686800" cy="3394472"/>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Rooted References?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2" name="Title 1"/>
          <p:cNvSpPr>
            <a:spLocks noGrp="1"/>
          </p:cNvSpPr>
          <p:nvPr>
            <p:ph type="title"/>
          </p:nvPr>
        </p:nvSpPr>
        <p:spPr/>
        <p:txBody>
          <a:bodyPr>
            <a:normAutofit fontScale="90000"/>
          </a:bodyPr>
          <a:lstStyle/>
          <a:p>
            <a:r>
              <a:rPr lang="en-US" dirty="0" smtClean="0"/>
              <a:t>Things that can cause memory leaks</a:t>
            </a:r>
            <a:endParaRPr lang="en-US" dirty="0"/>
          </a:p>
        </p:txBody>
      </p:sp>
      <p:sp>
        <p:nvSpPr>
          <p:cNvPr id="3" name="Content Placeholder 2"/>
          <p:cNvSpPr>
            <a:spLocks noGrp="1"/>
          </p:cNvSpPr>
          <p:nvPr>
            <p:ph idx="1"/>
          </p:nvPr>
        </p:nvSpPr>
        <p:spPr/>
        <p:txBody>
          <a:bodyPr>
            <a:normAutofit/>
          </a:bodyPr>
          <a:lstStyle/>
          <a:p>
            <a:pPr lvl="1"/>
            <a:endParaRPr lang="en-US" sz="2800" dirty="0" smtClean="0"/>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8"/>
          <p:cNvGrpSpPr/>
          <p:nvPr/>
        </p:nvGrpSpPr>
        <p:grpSpPr>
          <a:xfrm>
            <a:off x="3657600" y="1809750"/>
            <a:ext cx="4038600" cy="2057400"/>
            <a:chOff x="1600200" y="1657350"/>
            <a:chExt cx="6172200" cy="2590800"/>
          </a:xfrm>
          <a:solidFill>
            <a:schemeClr val="bg1"/>
          </a:solidFill>
        </p:grpSpPr>
        <p:grpSp>
          <p:nvGrpSpPr>
            <p:cNvPr id="5" name="Group 10"/>
            <p:cNvGrpSpPr/>
            <p:nvPr/>
          </p:nvGrpSpPr>
          <p:grpSpPr>
            <a:xfrm>
              <a:off x="1600200" y="1657350"/>
              <a:ext cx="1905000" cy="2057400"/>
              <a:chOff x="838200" y="1504950"/>
              <a:chExt cx="1905000" cy="2057400"/>
            </a:xfrm>
            <a:grpFill/>
          </p:grpSpPr>
          <p:sp>
            <p:nvSpPr>
              <p:cNvPr id="9" name="Rectangle 8"/>
              <p:cNvSpPr/>
              <p:nvPr/>
            </p:nvSpPr>
            <p:spPr>
              <a:xfrm>
                <a:off x="838200" y="1504950"/>
                <a:ext cx="1905000" cy="20574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Form</a:t>
                </a:r>
                <a:endParaRPr lang="en-US" sz="1400" b="1" dirty="0">
                  <a:solidFill>
                    <a:schemeClr val="tx1">
                      <a:lumMod val="95000"/>
                      <a:lumOff val="5000"/>
                    </a:schemeClr>
                  </a:solidFill>
                </a:endParaRPr>
              </a:p>
            </p:txBody>
          </p:sp>
          <p:sp>
            <p:nvSpPr>
              <p:cNvPr id="10" name="Rectangle 9"/>
              <p:cNvSpPr/>
              <p:nvPr/>
            </p:nvSpPr>
            <p:spPr>
              <a:xfrm>
                <a:off x="838200" y="1885950"/>
                <a:ext cx="1905000" cy="381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+Controls</a:t>
                </a:r>
                <a:endParaRPr lang="en-US" sz="1400" dirty="0">
                  <a:solidFill>
                    <a:schemeClr val="tx1">
                      <a:lumMod val="95000"/>
                      <a:lumOff val="5000"/>
                    </a:schemeClr>
                  </a:solidFill>
                </a:endParaRPr>
              </a:p>
            </p:txBody>
          </p:sp>
        </p:grpSp>
        <p:sp>
          <p:nvSpPr>
            <p:cNvPr id="15" name="Diamond 14"/>
            <p:cNvSpPr/>
            <p:nvPr/>
          </p:nvSpPr>
          <p:spPr>
            <a:xfrm>
              <a:off x="5105400" y="2266950"/>
              <a:ext cx="304800" cy="304800"/>
            </a:xfrm>
            <a:prstGeom prst="diamond">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solidFill>
                  <a:schemeClr val="tx1">
                    <a:lumMod val="95000"/>
                    <a:lumOff val="5000"/>
                  </a:schemeClr>
                </a:solidFill>
              </a:endParaRPr>
            </a:p>
          </p:txBody>
        </p:sp>
        <p:cxnSp>
          <p:nvCxnSpPr>
            <p:cNvPr id="17" name="Elbow Connector 16"/>
            <p:cNvCxnSpPr/>
            <p:nvPr/>
          </p:nvCxnSpPr>
          <p:spPr>
            <a:xfrm rot="10800000" flipV="1">
              <a:off x="3505200" y="2419350"/>
              <a:ext cx="1600200" cy="266700"/>
            </a:xfrm>
            <a:prstGeom prst="bentConnector3">
              <a:avLst>
                <a:gd name="adj1" fmla="val 50000"/>
              </a:avLst>
            </a:prstGeom>
            <a:grpFill/>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3505200" y="2038350"/>
              <a:ext cx="304800" cy="304800"/>
            </a:xfrm>
            <a:prstGeom prst="diamond">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solidFill>
                  <a:schemeClr val="tx1">
                    <a:lumMod val="95000"/>
                    <a:lumOff val="5000"/>
                  </a:schemeClr>
                </a:solidFill>
              </a:endParaRPr>
            </a:p>
          </p:txBody>
        </p:sp>
        <p:cxnSp>
          <p:nvCxnSpPr>
            <p:cNvPr id="21" name="Elbow Connector 16"/>
            <p:cNvCxnSpPr>
              <a:stCxn id="20" idx="3"/>
            </p:cNvCxnSpPr>
            <p:nvPr/>
          </p:nvCxnSpPr>
          <p:spPr>
            <a:xfrm flipV="1">
              <a:off x="3810000" y="1885950"/>
              <a:ext cx="1600200" cy="304800"/>
            </a:xfrm>
            <a:prstGeom prst="bentConnector3">
              <a:avLst>
                <a:gd name="adj1" fmla="val 50000"/>
              </a:avLst>
            </a:prstGeom>
            <a:grpFill/>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35"/>
            <p:cNvGrpSpPr/>
            <p:nvPr/>
          </p:nvGrpSpPr>
          <p:grpSpPr>
            <a:xfrm>
              <a:off x="5867400" y="2190750"/>
              <a:ext cx="1905000" cy="2057400"/>
              <a:chOff x="838200" y="1504950"/>
              <a:chExt cx="1905000" cy="2057400"/>
            </a:xfrm>
            <a:grpFill/>
          </p:grpSpPr>
          <p:sp>
            <p:nvSpPr>
              <p:cNvPr id="37" name="Rectangle 36"/>
              <p:cNvSpPr/>
              <p:nvPr/>
            </p:nvSpPr>
            <p:spPr>
              <a:xfrm>
                <a:off x="838200" y="1504950"/>
                <a:ext cx="1905000" cy="20574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38" name="Rectangle 37"/>
              <p:cNvSpPr/>
              <p:nvPr/>
            </p:nvSpPr>
            <p:spPr>
              <a:xfrm>
                <a:off x="838200" y="1885950"/>
                <a:ext cx="1905000" cy="381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nvGrpSpPr>
            <p:cNvPr id="7" name="Group 32"/>
            <p:cNvGrpSpPr/>
            <p:nvPr/>
          </p:nvGrpSpPr>
          <p:grpSpPr>
            <a:xfrm>
              <a:off x="5715000" y="2038350"/>
              <a:ext cx="1905000" cy="2057400"/>
              <a:chOff x="838200" y="1504950"/>
              <a:chExt cx="1905000" cy="2057400"/>
            </a:xfrm>
            <a:grpFill/>
          </p:grpSpPr>
          <p:sp>
            <p:nvSpPr>
              <p:cNvPr id="34" name="Rectangle 33"/>
              <p:cNvSpPr/>
              <p:nvPr/>
            </p:nvSpPr>
            <p:spPr>
              <a:xfrm>
                <a:off x="838200" y="1504950"/>
                <a:ext cx="1905000" cy="20574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35" name="Rectangle 34"/>
              <p:cNvSpPr/>
              <p:nvPr/>
            </p:nvSpPr>
            <p:spPr>
              <a:xfrm>
                <a:off x="838200" y="1885950"/>
                <a:ext cx="1905000" cy="381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nvGrpSpPr>
            <p:cNvPr id="11" name="Group 29"/>
            <p:cNvGrpSpPr/>
            <p:nvPr/>
          </p:nvGrpSpPr>
          <p:grpSpPr>
            <a:xfrm>
              <a:off x="5562600" y="1885950"/>
              <a:ext cx="1905000" cy="2057400"/>
              <a:chOff x="838200" y="1504950"/>
              <a:chExt cx="1905000" cy="2057400"/>
            </a:xfrm>
            <a:grpFill/>
          </p:grpSpPr>
          <p:sp>
            <p:nvSpPr>
              <p:cNvPr id="31" name="Rectangle 30"/>
              <p:cNvSpPr/>
              <p:nvPr/>
            </p:nvSpPr>
            <p:spPr>
              <a:xfrm>
                <a:off x="838200" y="1504950"/>
                <a:ext cx="1905000" cy="20574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32" name="Rectangle 31"/>
              <p:cNvSpPr/>
              <p:nvPr/>
            </p:nvSpPr>
            <p:spPr>
              <a:xfrm>
                <a:off x="838200" y="1885950"/>
                <a:ext cx="1905000" cy="381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nvGrpSpPr>
            <p:cNvPr id="12" name="Group 11"/>
            <p:cNvGrpSpPr/>
            <p:nvPr/>
          </p:nvGrpSpPr>
          <p:grpSpPr>
            <a:xfrm>
              <a:off x="5410200" y="1733550"/>
              <a:ext cx="1905000" cy="2057400"/>
              <a:chOff x="838200" y="1504950"/>
              <a:chExt cx="1905000" cy="2057400"/>
            </a:xfrm>
            <a:grpFill/>
          </p:grpSpPr>
          <p:sp>
            <p:nvSpPr>
              <p:cNvPr id="13" name="Rectangle 12"/>
              <p:cNvSpPr/>
              <p:nvPr/>
            </p:nvSpPr>
            <p:spPr>
              <a:xfrm>
                <a:off x="838200" y="1504950"/>
                <a:ext cx="1905000" cy="20574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14" name="Rectangle 13"/>
              <p:cNvSpPr/>
              <p:nvPr/>
            </p:nvSpPr>
            <p:spPr>
              <a:xfrm>
                <a:off x="838200" y="1885950"/>
                <a:ext cx="1905000" cy="381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sp>
        <p:nvSpPr>
          <p:cNvPr id="27" name="Rectangle 26"/>
          <p:cNvSpPr/>
          <p:nvPr/>
        </p:nvSpPr>
        <p:spPr>
          <a:xfrm>
            <a:off x="990600" y="1809750"/>
            <a:ext cx="1447800" cy="16338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Preferences</a:t>
            </a:r>
            <a:endParaRPr lang="en-US" sz="1400" b="1" dirty="0">
              <a:solidFill>
                <a:schemeClr val="tx1">
                  <a:lumMod val="95000"/>
                  <a:lumOff val="5000"/>
                </a:schemeClr>
              </a:solidFill>
            </a:endParaRPr>
          </a:p>
        </p:txBody>
      </p:sp>
      <p:sp>
        <p:nvSpPr>
          <p:cNvPr id="28" name="Rectangle 27"/>
          <p:cNvSpPr/>
          <p:nvPr/>
        </p:nvSpPr>
        <p:spPr>
          <a:xfrm>
            <a:off x="990600" y="2114550"/>
            <a:ext cx="1447800" cy="533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a:t>
            </a:r>
            <a:r>
              <a:rPr lang="en-US" sz="1400" dirty="0" err="1" smtClean="0">
                <a:solidFill>
                  <a:schemeClr val="tx1">
                    <a:lumMod val="95000"/>
                    <a:lumOff val="5000"/>
                  </a:schemeClr>
                </a:solidFill>
              </a:rPr>
              <a:t>GetPrefs</a:t>
            </a:r>
            <a:endParaRPr lang="en-US" sz="1400" dirty="0" smtClean="0">
              <a:solidFill>
                <a:schemeClr val="tx1">
                  <a:lumMod val="95000"/>
                  <a:lumOff val="5000"/>
                </a:schemeClr>
              </a:solidFill>
            </a:endParaRPr>
          </a:p>
          <a:p>
            <a:r>
              <a:rPr lang="en-US" sz="1400" dirty="0" smtClean="0">
                <a:solidFill>
                  <a:schemeClr val="tx1">
                    <a:lumMod val="95000"/>
                    <a:lumOff val="5000"/>
                  </a:schemeClr>
                </a:solidFill>
              </a:rPr>
              <a:t>+</a:t>
            </a:r>
            <a:r>
              <a:rPr lang="en-US" sz="1400" dirty="0" err="1" smtClean="0">
                <a:solidFill>
                  <a:schemeClr val="tx1">
                    <a:lumMod val="95000"/>
                    <a:lumOff val="5000"/>
                  </a:schemeClr>
                </a:solidFill>
              </a:rPr>
              <a:t>PrefsChanged</a:t>
            </a:r>
            <a:endParaRPr lang="en-US" sz="1400" dirty="0">
              <a:solidFill>
                <a:schemeClr val="tx1">
                  <a:lumMod val="95000"/>
                  <a:lumOff val="5000"/>
                </a:schemeClr>
              </a:solidFill>
            </a:endParaRPr>
          </a:p>
        </p:txBody>
      </p:sp>
      <p:cxnSp>
        <p:nvCxnSpPr>
          <p:cNvPr id="29" name="Elbow Connector 16"/>
          <p:cNvCxnSpPr/>
          <p:nvPr/>
        </p:nvCxnSpPr>
        <p:spPr>
          <a:xfrm flipV="1">
            <a:off x="2438400" y="2038350"/>
            <a:ext cx="1219200" cy="242048"/>
          </a:xfrm>
          <a:prstGeom prst="bentConnector3">
            <a:avLst>
              <a:gd name="adj1" fmla="val 50000"/>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3" descr="C:\Users\rblack\AppData\Local\Microsoft\Windows\Temporary Internet Files\Content.IE5\DBJKDK5B\MC900433883[1].png"/>
          <p:cNvPicPr>
            <a:picLocks noChangeAspect="1" noChangeArrowheads="1"/>
          </p:cNvPicPr>
          <p:nvPr/>
        </p:nvPicPr>
        <p:blipFill>
          <a:blip r:embed="rId3" cstate="print"/>
          <a:srcRect/>
          <a:stretch>
            <a:fillRect/>
          </a:stretch>
        </p:blipFill>
        <p:spPr bwMode="auto">
          <a:xfrm>
            <a:off x="2689698" y="807522"/>
            <a:ext cx="3764605" cy="37646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strVal val="#ppt_w*0.70"/>
                                          </p:val>
                                        </p:tav>
                                        <p:tav tm="100000">
                                          <p:val>
                                            <p:strVal val="#ppt_w"/>
                                          </p:val>
                                        </p:tav>
                                      </p:tavLst>
                                    </p:anim>
                                    <p:anim calcmode="lin" valueType="num">
                                      <p:cBhvr>
                                        <p:cTn id="8" dur="1000" fill="hold"/>
                                        <p:tgtEl>
                                          <p:spTgt spid="36"/>
                                        </p:tgtEl>
                                        <p:attrNameLst>
                                          <p:attrName>ppt_h</p:attrName>
                                        </p:attrNameLst>
                                      </p:cBhvr>
                                      <p:tavLst>
                                        <p:tav tm="0">
                                          <p:val>
                                            <p:strVal val="#ppt_h"/>
                                          </p:val>
                                        </p:tav>
                                        <p:tav tm="100000">
                                          <p:val>
                                            <p:strVal val="#ppt_h"/>
                                          </p:val>
                                        </p:tav>
                                      </p:tavLst>
                                    </p:anim>
                                    <p:animEffect transition="in" filter="fade">
                                      <p:cBhvr>
                                        <p:cTn id="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that can cause memory leaks</a:t>
            </a:r>
            <a:endParaRPr lang="en-US" dirty="0"/>
          </a:p>
        </p:txBody>
      </p:sp>
      <p:sp>
        <p:nvSpPr>
          <p:cNvPr id="3" name="Content Placeholder 2"/>
          <p:cNvSpPr>
            <a:spLocks noGrp="1"/>
          </p:cNvSpPr>
          <p:nvPr>
            <p:ph idx="1"/>
          </p:nvPr>
        </p:nvSpPr>
        <p:spPr/>
        <p:txBody>
          <a:bodyPr>
            <a:normAutofit/>
          </a:bodyPr>
          <a:lstStyle/>
          <a:p>
            <a:pPr>
              <a:buNone/>
            </a:pPr>
            <a:r>
              <a:rPr lang="en-US" sz="3200" dirty="0" smtClean="0"/>
              <a:t>Lists, </a:t>
            </a:r>
            <a:r>
              <a:rPr lang="en-US" sz="3200" dirty="0" err="1" smtClean="0"/>
              <a:t>Hashtables</a:t>
            </a:r>
            <a:r>
              <a:rPr lang="en-US" sz="3200" dirty="0" smtClean="0"/>
              <a:t>, Dictionaries?</a:t>
            </a:r>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8"/>
          <p:cNvGrpSpPr/>
          <p:nvPr/>
        </p:nvGrpSpPr>
        <p:grpSpPr>
          <a:xfrm>
            <a:off x="2438400" y="1809750"/>
            <a:ext cx="4038600" cy="2057400"/>
            <a:chOff x="1600200" y="1657350"/>
            <a:chExt cx="6172200" cy="2590800"/>
          </a:xfrm>
        </p:grpSpPr>
        <p:sp>
          <p:nvSpPr>
            <p:cNvPr id="9" name="Rectangle 8"/>
            <p:cNvSpPr/>
            <p:nvPr/>
          </p:nvSpPr>
          <p:spPr>
            <a:xfrm>
              <a:off x="1600200" y="1657350"/>
              <a:ext cx="1904999"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List&lt;T&gt;</a:t>
              </a:r>
              <a:endParaRPr lang="en-US" sz="1400" b="1" dirty="0">
                <a:solidFill>
                  <a:schemeClr val="tx1">
                    <a:lumMod val="95000"/>
                    <a:lumOff val="5000"/>
                  </a:schemeClr>
                </a:solidFill>
              </a:endParaRPr>
            </a:p>
          </p:txBody>
        </p:sp>
        <p:sp>
          <p:nvSpPr>
            <p:cNvPr id="20" name="Diamond 19"/>
            <p:cNvSpPr/>
            <p:nvPr/>
          </p:nvSpPr>
          <p:spPr>
            <a:xfrm>
              <a:off x="3505200" y="2038350"/>
              <a:ext cx="304800" cy="3048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cxnSp>
          <p:nvCxnSpPr>
            <p:cNvPr id="21" name="Elbow Connector 16"/>
            <p:cNvCxnSpPr>
              <a:stCxn id="20" idx="3"/>
            </p:cNvCxnSpPr>
            <p:nvPr/>
          </p:nvCxnSpPr>
          <p:spPr>
            <a:xfrm flipV="1">
              <a:off x="3810000" y="1885950"/>
              <a:ext cx="1600200" cy="304800"/>
            </a:xfrm>
            <a:prstGeom prst="bentConnector3">
              <a:avLst>
                <a:gd name="adj1" fmla="val 50000"/>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35"/>
            <p:cNvGrpSpPr/>
            <p:nvPr/>
          </p:nvGrpSpPr>
          <p:grpSpPr>
            <a:xfrm>
              <a:off x="5867400" y="2190750"/>
              <a:ext cx="1905000" cy="2057400"/>
              <a:chOff x="838200" y="1504950"/>
              <a:chExt cx="1905000" cy="2057400"/>
            </a:xfrm>
            <a:solidFill>
              <a:schemeClr val="tx1"/>
            </a:solidFill>
          </p:grpSpPr>
          <p:sp>
            <p:nvSpPr>
              <p:cNvPr id="37" name="Rectangle 36"/>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38" name="Rectangle 37"/>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nvGrpSpPr>
            <p:cNvPr id="7" name="Group 32"/>
            <p:cNvGrpSpPr/>
            <p:nvPr/>
          </p:nvGrpSpPr>
          <p:grpSpPr>
            <a:xfrm>
              <a:off x="5715000" y="2038350"/>
              <a:ext cx="1905000" cy="2057400"/>
              <a:chOff x="838200" y="1504950"/>
              <a:chExt cx="1905000" cy="2057400"/>
            </a:xfrm>
            <a:solidFill>
              <a:schemeClr val="tx1"/>
            </a:solidFill>
          </p:grpSpPr>
          <p:sp>
            <p:nvSpPr>
              <p:cNvPr id="34" name="Rectangle 33"/>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35" name="Rectangle 34"/>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nvGrpSpPr>
            <p:cNvPr id="11" name="Group 29"/>
            <p:cNvGrpSpPr/>
            <p:nvPr/>
          </p:nvGrpSpPr>
          <p:grpSpPr>
            <a:xfrm>
              <a:off x="5562600" y="1885950"/>
              <a:ext cx="1905000" cy="2057400"/>
              <a:chOff x="838200" y="1504950"/>
              <a:chExt cx="1905000" cy="2057400"/>
            </a:xfrm>
            <a:solidFill>
              <a:schemeClr val="tx1"/>
            </a:solidFill>
          </p:grpSpPr>
          <p:sp>
            <p:nvSpPr>
              <p:cNvPr id="31" name="Rectangle 30"/>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Control</a:t>
                </a:r>
                <a:endParaRPr lang="en-US" sz="1400" b="1" dirty="0">
                  <a:solidFill>
                    <a:schemeClr val="tx1">
                      <a:lumMod val="95000"/>
                      <a:lumOff val="5000"/>
                    </a:schemeClr>
                  </a:solidFill>
                </a:endParaRPr>
              </a:p>
            </p:txBody>
          </p:sp>
          <p:sp>
            <p:nvSpPr>
              <p:cNvPr id="32" name="Rectangle 31"/>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+Parent</a:t>
                </a:r>
                <a:endParaRPr lang="en-US" sz="1400" dirty="0">
                  <a:solidFill>
                    <a:schemeClr val="tx1">
                      <a:lumMod val="95000"/>
                      <a:lumOff val="5000"/>
                    </a:schemeClr>
                  </a:solidFill>
                </a:endParaRPr>
              </a:p>
            </p:txBody>
          </p:sp>
        </p:grpSp>
        <p:grpSp>
          <p:nvGrpSpPr>
            <p:cNvPr id="12" name="Group 11"/>
            <p:cNvGrpSpPr/>
            <p:nvPr/>
          </p:nvGrpSpPr>
          <p:grpSpPr>
            <a:xfrm>
              <a:off x="5410200" y="1733550"/>
              <a:ext cx="1905000" cy="2057400"/>
              <a:chOff x="838200" y="1504950"/>
              <a:chExt cx="1905000" cy="2057400"/>
            </a:xfrm>
            <a:solidFill>
              <a:schemeClr val="tx1"/>
            </a:solidFill>
          </p:grpSpPr>
          <p:sp>
            <p:nvSpPr>
              <p:cNvPr id="13" name="Rectangle 12"/>
              <p:cNvSpPr/>
              <p:nvPr/>
            </p:nvSpPr>
            <p:spPr>
              <a:xfrm>
                <a:off x="838200" y="1504950"/>
                <a:ext cx="1905000" cy="20574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95000"/>
                        <a:lumOff val="5000"/>
                      </a:schemeClr>
                    </a:solidFill>
                  </a:rPr>
                  <a:t>T</a:t>
                </a:r>
                <a:endParaRPr lang="en-US" sz="1400" b="1" dirty="0">
                  <a:solidFill>
                    <a:schemeClr val="tx1">
                      <a:lumMod val="95000"/>
                      <a:lumOff val="5000"/>
                    </a:schemeClr>
                  </a:solidFill>
                </a:endParaRPr>
              </a:p>
            </p:txBody>
          </p:sp>
          <p:sp>
            <p:nvSpPr>
              <p:cNvPr id="14" name="Rectangle 13"/>
              <p:cNvSpPr/>
              <p:nvPr/>
            </p:nvSpPr>
            <p:spPr>
              <a:xfrm>
                <a:off x="838200" y="1885950"/>
                <a:ext cx="1905000" cy="381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lumMod val="95000"/>
                        <a:lumOff val="5000"/>
                      </a:schemeClr>
                    </a:solidFill>
                  </a:rPr>
                  <a:t>…</a:t>
                </a:r>
                <a:endParaRPr lang="en-US" sz="1400" dirty="0">
                  <a:solidFill>
                    <a:schemeClr val="tx1">
                      <a:lumMod val="95000"/>
                      <a:lumOff val="5000"/>
                    </a:schemeClr>
                  </a:solidFill>
                </a:endParaRPr>
              </a:p>
            </p:txBody>
          </p:sp>
        </p:grpSp>
      </p:grpSp>
      <p:sp>
        <p:nvSpPr>
          <p:cNvPr id="23" name="Content Placeholder 2"/>
          <p:cNvSpPr txBox="1">
            <a:spLocks/>
          </p:cNvSpPr>
          <p:nvPr/>
        </p:nvSpPr>
        <p:spPr>
          <a:xfrm>
            <a:off x="457200" y="1318022"/>
            <a:ext cx="8686800" cy="3394472"/>
          </a:xfrm>
          <a:prstGeom prst="rect">
            <a:avLst/>
          </a:prstGeom>
        </p:spPr>
        <p:txBody>
          <a:bodyPr vert="horz">
            <a:normAutofit/>
          </a:bodyPr>
          <a:lstStyle/>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2800" b="0" i="0" u="none" strike="noStrike" kern="1200" cap="none" spc="0" normalizeH="0" baseline="0" noProof="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pic>
        <p:nvPicPr>
          <p:cNvPr id="24" name="Picture 3" descr="C:\Users\rblack\AppData\Local\Microsoft\Windows\Temporary Internet Files\Content.IE5\FIAAIRWH\MC900441310[1].png"/>
          <p:cNvPicPr>
            <a:picLocks noChangeAspect="1" noChangeArrowheads="1"/>
          </p:cNvPicPr>
          <p:nvPr/>
        </p:nvPicPr>
        <p:blipFill>
          <a:blip r:embed="rId3" cstate="print"/>
          <a:srcRect/>
          <a:stretch>
            <a:fillRect/>
          </a:stretch>
        </p:blipFill>
        <p:spPr bwMode="auto">
          <a:xfrm>
            <a:off x="2133600" y="304800"/>
            <a:ext cx="4736757" cy="473675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that can cause memory leaks</a:t>
            </a:r>
            <a:endParaRPr lang="en-US" dirty="0"/>
          </a:p>
        </p:txBody>
      </p:sp>
      <p:sp>
        <p:nvSpPr>
          <p:cNvPr id="3" name="Content Placeholder 2"/>
          <p:cNvSpPr>
            <a:spLocks noGrp="1"/>
          </p:cNvSpPr>
          <p:nvPr>
            <p:ph idx="1"/>
          </p:nvPr>
        </p:nvSpPr>
        <p:spPr/>
        <p:txBody>
          <a:bodyPr>
            <a:normAutofit/>
          </a:bodyPr>
          <a:lstStyle/>
          <a:p>
            <a:pPr lvl="1"/>
            <a:endParaRPr lang="en-US" sz="2800" dirty="0" smtClean="0"/>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Content Placeholder 2"/>
          <p:cNvSpPr txBox="1">
            <a:spLocks/>
          </p:cNvSpPr>
          <p:nvPr/>
        </p:nvSpPr>
        <p:spPr>
          <a:xfrm>
            <a:off x="1676400" y="1276350"/>
            <a:ext cx="4724400" cy="2587196"/>
          </a:xfrm>
          <a:prstGeom prst="rect">
            <a:avLst/>
          </a:prstGeom>
          <a:solidFill>
            <a:schemeClr val="bg1">
              <a:lumMod val="75000"/>
            </a:schemeClr>
          </a:solidFill>
        </p:spPr>
        <p:txBody>
          <a:bodyPr vert="horz">
            <a:noAutofit/>
          </a:bodyPr>
          <a:lstStyle/>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class </a:t>
            </a:r>
            <a:r>
              <a:rPr kumimoji="0" lang="en-US" sz="1200" b="1" i="0" u="none" strike="noStrike" kern="1200" cap="none" spc="0" normalizeH="0" baseline="0" noProof="0" dirty="0" err="1" smtClean="0">
                <a:ln>
                  <a:noFill/>
                </a:ln>
                <a:solidFill>
                  <a:srgbClr val="0000FF"/>
                </a:solidFill>
                <a:effectLst/>
                <a:uLnTx/>
                <a:uFillTx/>
                <a:latin typeface="Courier New"/>
                <a:ea typeface="+mn-ea"/>
                <a:cs typeface="+mn-cs"/>
              </a:rPr>
              <a:t>Foo</a:t>
            </a:r>
            <a:endParaRPr kumimoji="0" lang="en-US" sz="1200" b="1" i="0" u="none" strike="noStrike" kern="1200" cap="none" spc="0" normalizeH="0" baseline="0" noProof="0" dirty="0" smtClean="0">
              <a:ln>
                <a:noFill/>
              </a:ln>
              <a:solidFill>
                <a:srgbClr val="0000FF"/>
              </a:solidFill>
              <a:effectLst/>
              <a:uLnTx/>
              <a:uFillTx/>
              <a:latin typeface="Courier New"/>
              <a:ea typeface="+mn-ea"/>
              <a:cs typeface="+mn-cs"/>
            </a:endParaRP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a:t>
            </a: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static void </a:t>
            </a:r>
            <a:r>
              <a:rPr kumimoji="0" lang="en-US" sz="1200" b="1" i="0" u="none" strike="noStrike" kern="1200" cap="none" spc="0" normalizeH="0" baseline="0" noProof="0" dirty="0" err="1" smtClean="0">
                <a:ln>
                  <a:noFill/>
                </a:ln>
                <a:solidFill>
                  <a:srgbClr val="0000FF"/>
                </a:solidFill>
                <a:effectLst/>
                <a:uLnTx/>
                <a:uFillTx/>
                <a:latin typeface="Courier New"/>
                <a:ea typeface="+mn-ea"/>
                <a:cs typeface="+mn-cs"/>
              </a:rPr>
              <a:t>DoSomething</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bg1"/>
                </a:solidFill>
                <a:effectLst/>
                <a:uLnTx/>
                <a:uFillTx/>
                <a:latin typeface="Courier New"/>
                <a:ea typeface="+mn-ea"/>
                <a:cs typeface="+mn-cs"/>
              </a:rPr>
              <a:t>	</a:t>
            </a: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defTabSz="228600">
              <a:lnSpc>
                <a:spcPct val="120000"/>
              </a:lnSpc>
              <a:buClr>
                <a:schemeClr val="accent1"/>
              </a:buClr>
              <a:buSzPct val="80000"/>
              <a:defRPr/>
            </a:pPr>
            <a:r>
              <a:rPr lang="en-US" sz="1200" b="1" dirty="0" smtClean="0">
                <a:solidFill>
                  <a:srgbClr val="0000FF"/>
                </a:solidFill>
                <a:latin typeface="Courier New"/>
              </a:rPr>
              <a:t>       List&lt;Bar&gt; bars;</a:t>
            </a:r>
          </a:p>
          <a:p>
            <a:pPr lvl="0" defTabSz="228600">
              <a:lnSpc>
                <a:spcPct val="120000"/>
              </a:lnSpc>
              <a:buClr>
                <a:schemeClr val="accent1"/>
              </a:buClr>
              <a:buSzPct val="80000"/>
              <a:defRPr/>
            </a:pPr>
            <a:r>
              <a:rPr lang="en-US" sz="1200" b="1" dirty="0" smtClean="0">
                <a:latin typeface="Courier New"/>
              </a:rPr>
              <a:t>	     	</a:t>
            </a:r>
            <a:r>
              <a:rPr lang="en-US" sz="1200" dirty="0" smtClean="0">
                <a:solidFill>
                  <a:srgbClr val="0000FF"/>
                </a:solidFill>
                <a:latin typeface="Courier New"/>
              </a:rPr>
              <a:t>...</a:t>
            </a:r>
          </a:p>
          <a:p>
            <a:pPr lvl="0" defTabSz="228600">
              <a:lnSpc>
                <a:spcPct val="120000"/>
              </a:lnSpc>
              <a:buClr>
                <a:schemeClr val="accent1"/>
              </a:buClr>
              <a:buSzPct val="80000"/>
              <a:defRPr/>
            </a:pPr>
            <a:r>
              <a:rPr kumimoji="0" lang="en-US" sz="1200" i="0" u="none" strike="noStrike" kern="1200" cap="none" spc="0" normalizeH="0" baseline="0" noProof="0" dirty="0" smtClean="0">
                <a:ln>
                  <a:noFill/>
                </a:ln>
                <a:solidFill>
                  <a:srgbClr val="0000FF"/>
                </a:solidFill>
                <a:effectLst/>
                <a:uLnTx/>
                <a:uFillTx/>
                <a:latin typeface="Courier New"/>
                <a:ea typeface="+mn-ea"/>
                <a:cs typeface="+mn-cs"/>
              </a:rPr>
              <a:t>			</a:t>
            </a:r>
            <a:r>
              <a:rPr kumimoji="0" lang="en-US" sz="1200" i="0" u="none" strike="noStrike" kern="1200" cap="none" spc="0" normalizeH="0" baseline="0" noProof="0" dirty="0" smtClean="0">
                <a:ln>
                  <a:noFill/>
                </a:ln>
                <a:solidFill>
                  <a:srgbClr val="003E1C"/>
                </a:solidFill>
                <a:effectLst/>
                <a:uLnTx/>
                <a:uFillTx/>
                <a:latin typeface="Courier New"/>
                <a:ea typeface="+mn-ea"/>
                <a:cs typeface="+mn-cs"/>
              </a:rPr>
              <a:t>//Do</a:t>
            </a:r>
            <a:r>
              <a:rPr kumimoji="0" lang="en-US" sz="1200" i="0" u="none" strike="noStrike" kern="1200" cap="none" spc="0" normalizeH="0" noProof="0" dirty="0" smtClean="0">
                <a:ln>
                  <a:noFill/>
                </a:ln>
                <a:solidFill>
                  <a:srgbClr val="003E1C"/>
                </a:solidFill>
                <a:effectLst/>
                <a:uLnTx/>
                <a:uFillTx/>
                <a:latin typeface="Courier New"/>
                <a:ea typeface="+mn-ea"/>
                <a:cs typeface="+mn-cs"/>
              </a:rPr>
              <a:t> Something</a:t>
            </a:r>
            <a:endParaRPr kumimoji="0" lang="en-US" sz="1200" i="0" u="none" strike="noStrike" kern="1200" cap="none" spc="0" normalizeH="0" baseline="0" noProof="0" dirty="0" smtClean="0">
              <a:ln>
                <a:noFill/>
              </a:ln>
              <a:solidFill>
                <a:srgbClr val="003E1C"/>
              </a:solidFill>
              <a:effectLst/>
              <a:uLnTx/>
              <a:uFillTx/>
              <a:latin typeface="Courier New"/>
              <a:ea typeface="+mn-ea"/>
              <a:cs typeface="+mn-cs"/>
            </a:endParaRP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lang="en-US" sz="1200" b="1" dirty="0" smtClean="0">
                <a:solidFill>
                  <a:srgbClr val="0000FF"/>
                </a:solidFill>
                <a:latin typeface="Courier New"/>
              </a:rPr>
              <a:t>			</a:t>
            </a:r>
            <a:r>
              <a:rPr lang="en-US" sz="1200" b="1" dirty="0" err="1" smtClean="0">
                <a:solidFill>
                  <a:srgbClr val="0000FF"/>
                </a:solidFill>
                <a:latin typeface="Courier New"/>
              </a:rPr>
              <a:t>bar.Clear</a:t>
            </a:r>
            <a:r>
              <a:rPr lang="en-US" sz="1200" b="1" dirty="0" smtClean="0">
                <a:solidFill>
                  <a:srgbClr val="0000FF"/>
                </a:solidFill>
                <a:latin typeface="Courier New"/>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			bar = null;</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bg1"/>
                </a:solidFill>
                <a:effectLst/>
                <a:uLnTx/>
                <a:uFillTx/>
                <a:latin typeface="Courier New"/>
                <a:ea typeface="+mn-ea"/>
                <a:cs typeface="+mn-cs"/>
              </a:rPr>
              <a:t>	</a:t>
            </a: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200" dirty="0" smtClean="0"/>
              <a:t>Type </a:t>
            </a:r>
            <a:r>
              <a:rPr lang="en-US" sz="3200" dirty="0" err="1" smtClean="0"/>
              <a:t>Initializers</a:t>
            </a:r>
            <a:r>
              <a:rPr lang="en-US" sz="3200" dirty="0" smtClean="0"/>
              <a:t>?</a:t>
            </a:r>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Content Placeholder 2"/>
          <p:cNvSpPr txBox="1">
            <a:spLocks/>
          </p:cNvSpPr>
          <p:nvPr/>
        </p:nvSpPr>
        <p:spPr>
          <a:xfrm>
            <a:off x="2209800" y="1754154"/>
            <a:ext cx="4724400" cy="2513046"/>
          </a:xfrm>
          <a:prstGeom prst="rect">
            <a:avLst/>
          </a:prstGeom>
          <a:solidFill>
            <a:schemeClr val="bg1">
              <a:lumMod val="75000"/>
            </a:schemeClr>
          </a:solidFill>
        </p:spPr>
        <p:txBody>
          <a:bodyPr vert="horz">
            <a:noAutofit/>
          </a:bodyPr>
          <a:lstStyle/>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class </a:t>
            </a:r>
            <a:r>
              <a:rPr kumimoji="0" lang="en-US" sz="1200" b="1" i="0" u="none" strike="noStrike" kern="1200" cap="none" spc="0" normalizeH="0" baseline="0" noProof="0" dirty="0" err="1" smtClean="0">
                <a:ln>
                  <a:noFill/>
                </a:ln>
                <a:solidFill>
                  <a:srgbClr val="0000FF"/>
                </a:solidFill>
                <a:effectLst/>
                <a:uLnTx/>
                <a:uFillTx/>
                <a:latin typeface="Courier New"/>
                <a:ea typeface="+mn-ea"/>
                <a:cs typeface="+mn-cs"/>
              </a:rPr>
              <a:t>Foo</a:t>
            </a:r>
            <a:endParaRPr kumimoji="0" lang="en-US" sz="1200" b="1" i="0" u="none" strike="noStrike" kern="1200" cap="none" spc="0" normalizeH="0" baseline="0" noProof="0" dirty="0" smtClean="0">
              <a:ln>
                <a:noFill/>
              </a:ln>
              <a:solidFill>
                <a:srgbClr val="0000FF"/>
              </a:solidFill>
              <a:effectLst/>
              <a:uLnTx/>
              <a:uFillTx/>
              <a:latin typeface="Courier New"/>
              <a:ea typeface="+mn-ea"/>
              <a:cs typeface="+mn-cs"/>
            </a:endParaRP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lvl="0" defTabSz="228600">
              <a:lnSpc>
                <a:spcPct val="120000"/>
              </a:lnSpc>
              <a:buClr>
                <a:schemeClr val="accent1"/>
              </a:buClr>
              <a:buSzPct val="80000"/>
              <a:defRPr/>
            </a:pPr>
            <a:r>
              <a:rPr lang="en-US" sz="1200" b="1" dirty="0" smtClean="0">
                <a:solidFill>
                  <a:srgbClr val="0000FF"/>
                </a:solidFill>
                <a:latin typeface="Courier New"/>
              </a:rPr>
              <a:t>	static Dictionary&lt;string, Bar&gt; _bars;</a:t>
            </a:r>
            <a:endParaRPr kumimoji="0" lang="en-US" sz="1200" b="1" i="0" u="none" strike="noStrike" kern="1200" cap="none" spc="0" normalizeH="0" baseline="0" noProof="0" dirty="0" smtClean="0">
              <a:ln>
                <a:noFill/>
              </a:ln>
              <a:solidFill>
                <a:schemeClr val="bg1"/>
              </a:solidFill>
              <a:effectLst/>
              <a:uLnTx/>
              <a:uFillTx/>
              <a:latin typeface="Courier New"/>
              <a:ea typeface="+mn-ea"/>
              <a:cs typeface="+mn-cs"/>
            </a:endParaRP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public </a:t>
            </a:r>
            <a:r>
              <a:rPr kumimoji="0" lang="en-US" sz="1200" b="1" i="0" u="none" strike="noStrike" kern="1200" cap="none" spc="0" normalizeH="0" baseline="0" noProof="0" dirty="0" smtClean="0">
                <a:ln>
                  <a:noFill/>
                </a:ln>
                <a:solidFill>
                  <a:schemeClr val="tx1"/>
                </a:solidFill>
                <a:effectLst/>
                <a:uLnTx/>
                <a:uFillTx/>
                <a:latin typeface="Courier New"/>
                <a:ea typeface="+mn-ea"/>
                <a:cs typeface="+mn-cs"/>
              </a:rPr>
              <a:t>	</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static </a:t>
            </a:r>
            <a:r>
              <a:rPr kumimoji="0" lang="en-US" sz="1200" b="1" i="0" u="none" strike="noStrike" kern="1200" cap="none" spc="0" normalizeH="0" baseline="0" noProof="0" dirty="0" err="1" smtClean="0">
                <a:ln>
                  <a:noFill/>
                </a:ln>
                <a:solidFill>
                  <a:srgbClr val="0000FF"/>
                </a:solidFill>
                <a:effectLst/>
                <a:uLnTx/>
                <a:uFillTx/>
                <a:latin typeface="Courier New"/>
                <a:ea typeface="+mn-ea"/>
                <a:cs typeface="+mn-cs"/>
              </a:rPr>
              <a:t>Foo</a:t>
            </a:r>
            <a:r>
              <a:rPr kumimoji="0" lang="en-US" sz="1200" b="1" i="0" u="none" strike="noStrike" kern="1200" cap="none" spc="0" normalizeH="0" baseline="0" noProof="0" dirty="0" smtClean="0">
                <a:ln>
                  <a:noFill/>
                </a:ln>
                <a:solidFill>
                  <a:srgbClr val="0000FF"/>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bg1"/>
                </a:solidFill>
                <a:effectLst/>
                <a:uLnTx/>
                <a:uFillTx/>
                <a:latin typeface="Courier New"/>
                <a:ea typeface="+mn-ea"/>
                <a:cs typeface="+mn-cs"/>
              </a:rPr>
              <a:t>	</a:t>
            </a: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lang="en-US" sz="1200" b="1" noProof="0" dirty="0" smtClean="0">
                <a:solidFill>
                  <a:schemeClr val="bg1"/>
                </a:solidFill>
                <a:latin typeface="Courier New"/>
              </a:rPr>
              <a:t>			</a:t>
            </a:r>
            <a:r>
              <a:rPr lang="en-US" sz="1200" b="1" noProof="0" dirty="0" smtClean="0">
                <a:solidFill>
                  <a:srgbClr val="003E1C"/>
                </a:solidFill>
                <a:latin typeface="Courier New"/>
              </a:rPr>
              <a:t>//Initialize the Lookup table</a:t>
            </a:r>
            <a:endParaRPr kumimoji="0" lang="en-US" sz="1200" b="1" i="0" u="none" strike="noStrike" kern="1200" cap="none" spc="0" normalizeH="0" baseline="0" noProof="0" dirty="0" smtClean="0">
              <a:ln>
                <a:noFill/>
              </a:ln>
              <a:solidFill>
                <a:srgbClr val="003E1C"/>
              </a:solidFill>
              <a:effectLst/>
              <a:uLnTx/>
              <a:uFillTx/>
              <a:latin typeface="Courier New"/>
              <a:ea typeface="+mn-ea"/>
              <a:cs typeface="+mn-cs"/>
            </a:endParaRPr>
          </a:p>
          <a:p>
            <a:pPr defTabSz="228600">
              <a:lnSpc>
                <a:spcPct val="120000"/>
              </a:lnSpc>
              <a:buClr>
                <a:schemeClr val="accent1"/>
              </a:buClr>
              <a:buSzPct val="80000"/>
              <a:defRPr/>
            </a:pPr>
            <a:r>
              <a:rPr lang="en-US" sz="1200" b="1" dirty="0" smtClean="0">
                <a:solidFill>
                  <a:srgbClr val="0000FF"/>
                </a:solidFill>
                <a:latin typeface="Courier New"/>
              </a:rPr>
              <a:t>			_bars = new Dictionary&lt;string, Bar&gt;();</a:t>
            </a:r>
          </a:p>
          <a:p>
            <a:pPr defTabSz="228600">
              <a:lnSpc>
                <a:spcPct val="120000"/>
              </a:lnSpc>
              <a:buClr>
                <a:schemeClr val="accent1"/>
              </a:buClr>
              <a:buSzPct val="80000"/>
              <a:defRPr/>
            </a:pPr>
            <a:r>
              <a:rPr lang="en-US" sz="1200" b="1" dirty="0" smtClean="0">
                <a:solidFill>
                  <a:srgbClr val="0000FF"/>
                </a:solidFill>
                <a:latin typeface="Courier New"/>
              </a:rPr>
              <a:t>			_</a:t>
            </a:r>
            <a:r>
              <a:rPr lang="en-US" sz="1200" b="1" dirty="0" err="1" smtClean="0">
                <a:solidFill>
                  <a:srgbClr val="0000FF"/>
                </a:solidFill>
                <a:latin typeface="Courier New"/>
              </a:rPr>
              <a:t>bars.Add</a:t>
            </a:r>
            <a:r>
              <a:rPr lang="en-US" sz="1200" b="1" dirty="0" smtClean="0">
                <a:solidFill>
                  <a:srgbClr val="0000FF"/>
                </a:solidFill>
                <a:latin typeface="Courier New"/>
              </a:rPr>
              <a:t>(“</a:t>
            </a:r>
            <a:r>
              <a:rPr lang="en-US" sz="1200" b="1" dirty="0" err="1" smtClean="0">
                <a:solidFill>
                  <a:srgbClr val="0000FF"/>
                </a:solidFill>
                <a:latin typeface="Courier New"/>
              </a:rPr>
              <a:t>EndUp</a:t>
            </a:r>
            <a:r>
              <a:rPr lang="en-US" sz="1200" b="1" dirty="0" smtClean="0">
                <a:solidFill>
                  <a:srgbClr val="0000FF"/>
                </a:solidFill>
                <a:latin typeface="Courier New"/>
              </a:rPr>
              <a:t>”, new Bar());</a:t>
            </a:r>
          </a:p>
          <a:p>
            <a:pPr lvl="0" defTabSz="228600">
              <a:lnSpc>
                <a:spcPct val="120000"/>
              </a:lnSpc>
              <a:buClr>
                <a:schemeClr val="accent1"/>
              </a:buClr>
              <a:buSzPct val="80000"/>
              <a:defRPr/>
            </a:pPr>
            <a:r>
              <a:rPr lang="en-US" sz="1200" b="1" dirty="0" smtClean="0">
                <a:latin typeface="Courier New"/>
              </a:rPr>
              <a:t>	     	</a:t>
            </a:r>
            <a:r>
              <a:rPr lang="en-US" sz="1200" dirty="0" smtClean="0">
                <a:solidFill>
                  <a:srgbClr val="0000FF"/>
                </a:solidFill>
                <a:latin typeface="Courier New"/>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bg1"/>
                </a:solidFill>
                <a:effectLst/>
                <a:uLnTx/>
                <a:uFillTx/>
                <a:latin typeface="Courier New"/>
                <a:ea typeface="+mn-ea"/>
                <a:cs typeface="+mn-cs"/>
              </a:rPr>
              <a:t>	</a:t>
            </a: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a:p>
            <a:pPr marL="0" marR="0" lvl="0" indent="0" algn="l" defTabSz="228600" rtl="0" eaLnBrk="1" fontAlgn="auto" latinLnBrk="0" hangingPunct="1">
              <a:lnSpc>
                <a:spcPct val="120000"/>
              </a:lnSpc>
              <a:spcBef>
                <a:spcPts val="0"/>
              </a:spcBef>
              <a:spcAft>
                <a:spcPts val="0"/>
              </a:spcAft>
              <a:buClr>
                <a:schemeClr val="accent1"/>
              </a:buClr>
              <a:buSzPct val="80000"/>
              <a:buFont typeface="Wingdings 2"/>
              <a:buNone/>
              <a:tabLst/>
              <a:defRPr/>
            </a:pPr>
            <a:r>
              <a:rPr kumimoji="0" lang="en-US" sz="1200" b="1" i="0" u="none" strike="noStrike" kern="1200" cap="none" spc="0" normalizeH="0" baseline="0" noProof="0" dirty="0" smtClean="0">
                <a:ln>
                  <a:noFill/>
                </a:ln>
                <a:solidFill>
                  <a:schemeClr val="tx1">
                    <a:lumMod val="95000"/>
                    <a:lumOff val="5000"/>
                  </a:schemeClr>
                </a:solidFill>
                <a:effectLst/>
                <a:uLnTx/>
                <a:uFillTx/>
                <a:latin typeface="Courier New"/>
                <a:ea typeface="+mn-ea"/>
                <a:cs typeface="+mn-cs"/>
              </a:rPr>
              <a:t>}</a:t>
            </a:r>
          </a:p>
        </p:txBody>
      </p:sp>
      <p:sp>
        <p:nvSpPr>
          <p:cNvPr id="8" name="Title 7"/>
          <p:cNvSpPr>
            <a:spLocks noGrp="1"/>
          </p:cNvSpPr>
          <p:nvPr>
            <p:ph type="title"/>
          </p:nvPr>
        </p:nvSpPr>
        <p:spPr/>
        <p:txBody>
          <a:bodyPr>
            <a:normAutofit fontScale="90000"/>
          </a:bodyPr>
          <a:lstStyle/>
          <a:p>
            <a:r>
              <a:rPr lang="en-US" dirty="0" smtClean="0"/>
              <a:t>Things that can cause memory leaks</a:t>
            </a:r>
            <a:endParaRPr lang="en-US" dirty="0"/>
          </a:p>
        </p:txBody>
      </p:sp>
      <p:pic>
        <p:nvPicPr>
          <p:cNvPr id="3075" name="Picture 3" descr="C:\Users\rblack\AppData\Local\Microsoft\Windows\Temporary Internet Files\Content.IE5\DBJKDK5B\MC900433883[1].png"/>
          <p:cNvPicPr>
            <a:picLocks noChangeAspect="1" noChangeArrowheads="1"/>
          </p:cNvPicPr>
          <p:nvPr/>
        </p:nvPicPr>
        <p:blipFill>
          <a:blip r:embed="rId3" cstate="print"/>
          <a:srcRect/>
          <a:stretch>
            <a:fillRect/>
          </a:stretch>
        </p:blipFill>
        <p:spPr bwMode="auto">
          <a:xfrm>
            <a:off x="2689698" y="807522"/>
            <a:ext cx="3764605" cy="37646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1000" fill="hold"/>
                                        <p:tgtEl>
                                          <p:spTgt spid="3075"/>
                                        </p:tgtEl>
                                        <p:attrNameLst>
                                          <p:attrName>ppt_w</p:attrName>
                                        </p:attrNameLst>
                                      </p:cBhvr>
                                      <p:tavLst>
                                        <p:tav tm="0">
                                          <p:val>
                                            <p:strVal val="#ppt_w*0.70"/>
                                          </p:val>
                                        </p:tav>
                                        <p:tav tm="100000">
                                          <p:val>
                                            <p:strVal val="#ppt_w"/>
                                          </p:val>
                                        </p:tav>
                                      </p:tavLst>
                                    </p:anim>
                                    <p:anim calcmode="lin" valueType="num">
                                      <p:cBhvr>
                                        <p:cTn id="8" dur="1000" fill="hold"/>
                                        <p:tgtEl>
                                          <p:spTgt spid="3075"/>
                                        </p:tgtEl>
                                        <p:attrNameLst>
                                          <p:attrName>ppt_h</p:attrName>
                                        </p:attrNameLst>
                                      </p:cBhvr>
                                      <p:tavLst>
                                        <p:tav tm="0">
                                          <p:val>
                                            <p:strVal val="#ppt_h"/>
                                          </p:val>
                                        </p:tav>
                                        <p:tav tm="100000">
                                          <p:val>
                                            <p:strVal val="#ppt_h"/>
                                          </p:val>
                                        </p:tav>
                                      </p:tavLst>
                                    </p:anim>
                                    <p:animEffect transition="in" filter="fade">
                                      <p:cBhvr>
                                        <p:cTn id="9"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2863</TotalTime>
  <Words>1947</Words>
  <Application>Microsoft Office PowerPoint</Application>
  <PresentationFormat>On-screen Show (16:9)</PresentationFormat>
  <Paragraphs>211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Analyzing Memory Usage and Leaks</vt:lpstr>
      <vt:lpstr>PowerPoint Presentation</vt:lpstr>
      <vt:lpstr>PowerPoint Presentation</vt:lpstr>
      <vt:lpstr>Things that can cause Memory Leaks</vt:lpstr>
      <vt:lpstr>Things that can cause memory leaks</vt:lpstr>
      <vt:lpstr>Things that can cause memory leaks</vt:lpstr>
      <vt:lpstr>Things that can cause memory leaks</vt:lpstr>
      <vt:lpstr>Things that can cause memory leaks</vt:lpstr>
      <vt:lpstr>Things that can cause memory leaks</vt:lpstr>
      <vt:lpstr>Things that can cause memory leaks</vt:lpstr>
      <vt:lpstr>Things that can cause memory leaks</vt:lpstr>
      <vt:lpstr>Things that can cause memory leaks</vt:lpstr>
      <vt:lpstr>General approach to troubleshooting</vt:lpstr>
      <vt:lpstr>Terms</vt:lpstr>
      <vt:lpstr>PowerPoint Presentation</vt:lpstr>
      <vt:lpstr>PowerPoint Presentation</vt:lpstr>
      <vt:lpstr>PowerPoint Presentation</vt:lpstr>
      <vt:lpstr>Demo 7 - Leaky program?</vt:lpstr>
      <vt:lpstr>Contact &amp; Reference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Dumpster Diving</dc:title>
  <dc:creator>Ronn Black</dc:creator>
  <cp:lastModifiedBy>Ronn Black</cp:lastModifiedBy>
  <cp:revision>202</cp:revision>
  <dcterms:created xsi:type="dcterms:W3CDTF">2009-09-12T18:11:49Z</dcterms:created>
  <dcterms:modified xsi:type="dcterms:W3CDTF">2010-10-09T14:48:55Z</dcterms:modified>
</cp:coreProperties>
</file>