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2"/>
  </p:notesMasterIdLst>
  <p:sldIdLst>
    <p:sldId id="256" r:id="rId2"/>
    <p:sldId id="257" r:id="rId3"/>
    <p:sldId id="258" r:id="rId4"/>
    <p:sldId id="259" r:id="rId5"/>
    <p:sldId id="278" r:id="rId6"/>
    <p:sldId id="274" r:id="rId7"/>
    <p:sldId id="275" r:id="rId8"/>
    <p:sldId id="276" r:id="rId9"/>
    <p:sldId id="262" r:id="rId10"/>
    <p:sldId id="263" r:id="rId11"/>
    <p:sldId id="301" r:id="rId12"/>
    <p:sldId id="300" r:id="rId13"/>
    <p:sldId id="293" r:id="rId14"/>
    <p:sldId id="267" r:id="rId15"/>
    <p:sldId id="266" r:id="rId16"/>
    <p:sldId id="268" r:id="rId17"/>
    <p:sldId id="271" r:id="rId18"/>
    <p:sldId id="270" r:id="rId19"/>
    <p:sldId id="269" r:id="rId20"/>
    <p:sldId id="272" r:id="rId21"/>
    <p:sldId id="299" r:id="rId22"/>
    <p:sldId id="284" r:id="rId23"/>
    <p:sldId id="283" r:id="rId24"/>
    <p:sldId id="282" r:id="rId25"/>
    <p:sldId id="295" r:id="rId26"/>
    <p:sldId id="297" r:id="rId27"/>
    <p:sldId id="285" r:id="rId28"/>
    <p:sldId id="316" r:id="rId29"/>
    <p:sldId id="296" r:id="rId30"/>
    <p:sldId id="298" r:id="rId31"/>
    <p:sldId id="302" r:id="rId32"/>
    <p:sldId id="288" r:id="rId33"/>
    <p:sldId id="289" r:id="rId34"/>
    <p:sldId id="290" r:id="rId35"/>
    <p:sldId id="286" r:id="rId36"/>
    <p:sldId id="287" r:id="rId37"/>
    <p:sldId id="291" r:id="rId38"/>
    <p:sldId id="303" r:id="rId39"/>
    <p:sldId id="305" r:id="rId40"/>
    <p:sldId id="317" r:id="rId41"/>
    <p:sldId id="318" r:id="rId42"/>
    <p:sldId id="319" r:id="rId43"/>
    <p:sldId id="320" r:id="rId44"/>
    <p:sldId id="321" r:id="rId45"/>
    <p:sldId id="322" r:id="rId46"/>
    <p:sldId id="323" r:id="rId47"/>
    <p:sldId id="324" r:id="rId48"/>
    <p:sldId id="325" r:id="rId49"/>
    <p:sldId id="326" r:id="rId50"/>
    <p:sldId id="29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609" autoAdjust="0"/>
  </p:normalViewPr>
  <p:slideViewPr>
    <p:cSldViewPr>
      <p:cViewPr>
        <p:scale>
          <a:sx n="100" d="100"/>
          <a:sy n="100" d="100"/>
        </p:scale>
        <p:origin x="-294" y="21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5AB803-B73D-4531-BAE2-EFC20816CCFA}" type="datetimeFigureOut">
              <a:rPr lang="en-US" smtClean="0"/>
              <a:t>9/27/2011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F9BCD5-9473-4325-8FA2-67034A1BE703}" type="slidenum">
              <a:rPr lang="en-US" smtClean="0"/>
              <a:t>‹#›</a:t>
            </a:fld>
            <a:endParaRPr lang="en-US"/>
          </a:p>
        </p:txBody>
      </p:sp>
    </p:spTree>
    <p:extLst>
      <p:ext uri="{BB962C8B-B14F-4D97-AF65-F5344CB8AC3E}">
        <p14:creationId xmlns:p14="http://schemas.microsoft.com/office/powerpoint/2010/main" val="4049384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keep in mind that GCs only occur when the heap is full and, until then, the managed heap is significantly faster than a C-runtime heap</a:t>
            </a:r>
            <a:endParaRPr lang="en-US" dirty="0"/>
          </a:p>
        </p:txBody>
      </p:sp>
      <p:sp>
        <p:nvSpPr>
          <p:cNvPr id="4" name="Slide Number Placeholder 3"/>
          <p:cNvSpPr>
            <a:spLocks noGrp="1"/>
          </p:cNvSpPr>
          <p:nvPr>
            <p:ph type="sldNum" sz="quarter" idx="10"/>
          </p:nvPr>
        </p:nvSpPr>
        <p:spPr/>
        <p:txBody>
          <a:bodyPr/>
          <a:lstStyle/>
          <a:p>
            <a:fld id="{D7F9BCD5-9473-4325-8FA2-67034A1BE703}" type="slidenum">
              <a:rPr lang="en-US" smtClean="0"/>
              <a:t>5</a:t>
            </a:fld>
            <a:endParaRPr lang="en-US"/>
          </a:p>
        </p:txBody>
      </p:sp>
    </p:spTree>
    <p:extLst>
      <p:ext uri="{BB962C8B-B14F-4D97-AF65-F5344CB8AC3E}">
        <p14:creationId xmlns:p14="http://schemas.microsoft.com/office/powerpoint/2010/main" val="3488089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F9BCD5-9473-4325-8FA2-67034A1BE703}" type="slidenum">
              <a:rPr lang="en-US" smtClean="0"/>
              <a:t>22</a:t>
            </a:fld>
            <a:endParaRPr lang="en-US"/>
          </a:p>
        </p:txBody>
      </p:sp>
    </p:spTree>
    <p:extLst>
      <p:ext uri="{BB962C8B-B14F-4D97-AF65-F5344CB8AC3E}">
        <p14:creationId xmlns:p14="http://schemas.microsoft.com/office/powerpoint/2010/main" val="1584320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F9BCD5-9473-4325-8FA2-67034A1BE703}" type="slidenum">
              <a:rPr lang="en-US" smtClean="0"/>
              <a:t>27</a:t>
            </a:fld>
            <a:endParaRPr lang="en-US"/>
          </a:p>
        </p:txBody>
      </p:sp>
    </p:spTree>
    <p:extLst>
      <p:ext uri="{BB962C8B-B14F-4D97-AF65-F5344CB8AC3E}">
        <p14:creationId xmlns:p14="http://schemas.microsoft.com/office/powerpoint/2010/main" val="1023947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reference to the object is still active, the garbage collector never collects that memory. This can occur with a reference that is set by the system or the program. </a:t>
            </a:r>
          </a:p>
          <a:p>
            <a:r>
              <a:rPr lang="en-US" dirty="0" smtClean="0"/>
              <a:t>The garbage collector can collect and free the memory but never returns it to the operating system. This occurs when the garbage collector cannot move the objects that are still in use to one portion of the memory and free the rest.</a:t>
            </a:r>
          </a:p>
          <a:p>
            <a:r>
              <a:rPr lang="en-US" dirty="0" smtClean="0"/>
              <a:t>Poor memory management can result when many large objects are declared and never permitted to leave scope. As a result, memory is used and never freed.</a:t>
            </a:r>
          </a:p>
          <a:p>
            <a:endParaRPr lang="en-US" dirty="0"/>
          </a:p>
        </p:txBody>
      </p:sp>
      <p:sp>
        <p:nvSpPr>
          <p:cNvPr id="4" name="Slide Number Placeholder 3"/>
          <p:cNvSpPr>
            <a:spLocks noGrp="1"/>
          </p:cNvSpPr>
          <p:nvPr>
            <p:ph type="sldNum" sz="quarter" idx="10"/>
          </p:nvPr>
        </p:nvSpPr>
        <p:spPr/>
        <p:txBody>
          <a:bodyPr/>
          <a:lstStyle/>
          <a:p>
            <a:fld id="{D7F9BCD5-9473-4325-8FA2-67034A1BE703}" type="slidenum">
              <a:rPr lang="en-US" smtClean="0"/>
              <a:t>28</a:t>
            </a:fld>
            <a:endParaRPr lang="en-US"/>
          </a:p>
        </p:txBody>
      </p:sp>
    </p:spTree>
    <p:extLst>
      <p:ext uri="{BB962C8B-B14F-4D97-AF65-F5344CB8AC3E}">
        <p14:creationId xmlns:p14="http://schemas.microsoft.com/office/powerpoint/2010/main" val="3488804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F9BCD5-9473-4325-8FA2-67034A1BE703}" type="slidenum">
              <a:rPr lang="en-US" smtClean="0"/>
              <a:t>37</a:t>
            </a:fld>
            <a:endParaRPr lang="en-US"/>
          </a:p>
        </p:txBody>
      </p:sp>
    </p:spTree>
    <p:extLst>
      <p:ext uri="{BB962C8B-B14F-4D97-AF65-F5344CB8AC3E}">
        <p14:creationId xmlns:p14="http://schemas.microsoft.com/office/powerpoint/2010/main" val="1265926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F9BCD5-9473-4325-8FA2-67034A1BE703}" type="slidenum">
              <a:rPr lang="en-US" smtClean="0"/>
              <a:t>38</a:t>
            </a:fld>
            <a:endParaRPr lang="en-US"/>
          </a:p>
        </p:txBody>
      </p:sp>
    </p:spTree>
    <p:extLst>
      <p:ext uri="{BB962C8B-B14F-4D97-AF65-F5344CB8AC3E}">
        <p14:creationId xmlns:p14="http://schemas.microsoft.com/office/powerpoint/2010/main" val="1099325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framework has to subscribe to the </a:t>
            </a:r>
            <a:r>
              <a:rPr lang="en-US" b="1" dirty="0" err="1" smtClean="0"/>
              <a:t>ValueChanged</a:t>
            </a:r>
            <a:r>
              <a:rPr lang="en-US" b="1" dirty="0" smtClean="0"/>
              <a:t> </a:t>
            </a:r>
            <a:r>
              <a:rPr lang="en-US" dirty="0" smtClean="0"/>
              <a:t>event, which in turn sets up a strong reference chain.</a:t>
            </a:r>
            <a:endParaRPr lang="en-US" dirty="0"/>
          </a:p>
        </p:txBody>
      </p:sp>
      <p:sp>
        <p:nvSpPr>
          <p:cNvPr id="4" name="Slide Number Placeholder 3"/>
          <p:cNvSpPr>
            <a:spLocks noGrp="1"/>
          </p:cNvSpPr>
          <p:nvPr>
            <p:ph type="sldNum" sz="quarter" idx="10"/>
          </p:nvPr>
        </p:nvSpPr>
        <p:spPr/>
        <p:txBody>
          <a:bodyPr/>
          <a:lstStyle/>
          <a:p>
            <a:fld id="{D7F9BCD5-9473-4325-8FA2-67034A1BE703}" type="slidenum">
              <a:rPr lang="en-US" smtClean="0"/>
              <a:t>39</a:t>
            </a:fld>
            <a:endParaRPr lang="en-US"/>
          </a:p>
        </p:txBody>
      </p:sp>
    </p:spTree>
    <p:extLst>
      <p:ext uri="{BB962C8B-B14F-4D97-AF65-F5344CB8AC3E}">
        <p14:creationId xmlns:p14="http://schemas.microsoft.com/office/powerpoint/2010/main" val="3944790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Subscribing to an event on a static object will set up a strong reference to any objects handling that event. And strong references preventing garbage collection are just memory leaks by another name.</a:t>
            </a:r>
          </a:p>
          <a:p>
            <a:endParaRPr lang="en-US" dirty="0"/>
          </a:p>
        </p:txBody>
      </p:sp>
      <p:sp>
        <p:nvSpPr>
          <p:cNvPr id="4" name="Slide Number Placeholder 3"/>
          <p:cNvSpPr>
            <a:spLocks noGrp="1"/>
          </p:cNvSpPr>
          <p:nvPr>
            <p:ph type="sldNum" sz="quarter" idx="10"/>
          </p:nvPr>
        </p:nvSpPr>
        <p:spPr/>
        <p:txBody>
          <a:bodyPr/>
          <a:lstStyle/>
          <a:p>
            <a:fld id="{D7F9BCD5-9473-4325-8FA2-67034A1BE703}" type="slidenum">
              <a:rPr lang="en-US" smtClean="0"/>
              <a:t>43</a:t>
            </a:fld>
            <a:endParaRPr lang="en-US"/>
          </a:p>
        </p:txBody>
      </p:sp>
    </p:spTree>
    <p:extLst>
      <p:ext uri="{BB962C8B-B14F-4D97-AF65-F5344CB8AC3E}">
        <p14:creationId xmlns:p14="http://schemas.microsoft.com/office/powerpoint/2010/main" val="2497696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err="1" smtClean="0"/>
              <a:t>E.g</a:t>
            </a:r>
            <a:r>
              <a:rPr lang="en-US" dirty="0" smtClean="0"/>
              <a:t> : all the global and static object pointers are considered as application roots</a:t>
            </a:r>
          </a:p>
          <a:p>
            <a:pPr lvl="1"/>
            <a:r>
              <a:rPr lang="en-US" dirty="0" smtClean="0"/>
              <a:t>Local variable/parameter object pointers on a thread stack are considered as a part of application roots</a:t>
            </a:r>
          </a:p>
          <a:p>
            <a:endParaRPr lang="en-US" dirty="0"/>
          </a:p>
        </p:txBody>
      </p:sp>
      <p:sp>
        <p:nvSpPr>
          <p:cNvPr id="4" name="Slide Number Placeholder 3"/>
          <p:cNvSpPr>
            <a:spLocks noGrp="1"/>
          </p:cNvSpPr>
          <p:nvPr>
            <p:ph type="sldNum" sz="quarter" idx="10"/>
          </p:nvPr>
        </p:nvSpPr>
        <p:spPr/>
        <p:txBody>
          <a:bodyPr/>
          <a:lstStyle/>
          <a:p>
            <a:fld id="{D7F9BCD5-9473-4325-8FA2-67034A1BE703}" type="slidenum">
              <a:rPr lang="en-US" smtClean="0"/>
              <a:t>6</a:t>
            </a:fld>
            <a:endParaRPr lang="en-US"/>
          </a:p>
        </p:txBody>
      </p:sp>
    </p:spTree>
    <p:extLst>
      <p:ext uri="{BB962C8B-B14F-4D97-AF65-F5344CB8AC3E}">
        <p14:creationId xmlns:p14="http://schemas.microsoft.com/office/powerpoint/2010/main" val="4266761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moving the objects in memory invalidates all pointers to the objects. So the garbage collector must modify the application's roots so that the pointers point to the objects' new locations. In addition, if any object contains a pointer to another object, the garbage collector is responsible for correcting these pointers as well.</a:t>
            </a:r>
            <a:endParaRPr lang="en-US" dirty="0"/>
          </a:p>
        </p:txBody>
      </p:sp>
      <p:sp>
        <p:nvSpPr>
          <p:cNvPr id="4" name="Slide Number Placeholder 3"/>
          <p:cNvSpPr>
            <a:spLocks noGrp="1"/>
          </p:cNvSpPr>
          <p:nvPr>
            <p:ph type="sldNum" sz="quarter" idx="10"/>
          </p:nvPr>
        </p:nvSpPr>
        <p:spPr/>
        <p:txBody>
          <a:bodyPr/>
          <a:lstStyle/>
          <a:p>
            <a:fld id="{D7F9BCD5-9473-4325-8FA2-67034A1BE703}" type="slidenum">
              <a:rPr lang="en-US" smtClean="0"/>
              <a:t>8</a:t>
            </a:fld>
            <a:endParaRPr lang="en-US"/>
          </a:p>
        </p:txBody>
      </p:sp>
    </p:spTree>
    <p:extLst>
      <p:ext uri="{BB962C8B-B14F-4D97-AF65-F5344CB8AC3E}">
        <p14:creationId xmlns:p14="http://schemas.microsoft.com/office/powerpoint/2010/main" val="2022265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Generation Zero is full and it does not have enough space to occupy other objects but still the program wants to allocate some more memory for some other objects, then the garbage collector will be given the REALTIME priority and will come in to picture.</a:t>
            </a:r>
          </a:p>
          <a:p>
            <a:pPr marL="0" indent="0">
              <a:buNone/>
            </a:pPr>
            <a:endParaRPr lang="en-US" dirty="0" smtClean="0"/>
          </a:p>
          <a:p>
            <a:r>
              <a:rPr lang="en-US" dirty="0" smtClean="0"/>
              <a:t>Now the garbage collector will come and check all the objects in the Generation Zero level. If an object’s scope and lifetime goes off then the system will automatically mark it for garbage collection.</a:t>
            </a:r>
            <a:endParaRPr lang="en-US" dirty="0"/>
          </a:p>
        </p:txBody>
      </p:sp>
      <p:sp>
        <p:nvSpPr>
          <p:cNvPr id="4" name="Slide Number Placeholder 3"/>
          <p:cNvSpPr>
            <a:spLocks noGrp="1"/>
          </p:cNvSpPr>
          <p:nvPr>
            <p:ph type="sldNum" sz="quarter" idx="10"/>
          </p:nvPr>
        </p:nvSpPr>
        <p:spPr/>
        <p:txBody>
          <a:bodyPr/>
          <a:lstStyle/>
          <a:p>
            <a:fld id="{D7F9BCD5-9473-4325-8FA2-67034A1BE703}" type="slidenum">
              <a:rPr lang="en-US" smtClean="0"/>
              <a:t>9</a:t>
            </a:fld>
            <a:endParaRPr lang="en-US"/>
          </a:p>
        </p:txBody>
      </p:sp>
    </p:spTree>
    <p:extLst>
      <p:ext uri="{BB962C8B-B14F-4D97-AF65-F5344CB8AC3E}">
        <p14:creationId xmlns:p14="http://schemas.microsoft.com/office/powerpoint/2010/main" val="1199304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Generation One does not have space for objects from Generation Zero, then the process happened in Generation Zero will happen in Generation one as well.</a:t>
            </a:r>
          </a:p>
          <a:p>
            <a:endParaRPr lang="en-US" dirty="0" smtClean="0"/>
          </a:p>
          <a:p>
            <a:r>
              <a:rPr lang="en-US" dirty="0" smtClean="0"/>
              <a:t>All the generations are filled with the referred objects and still system or our program wants to allocate some objects, then what will happen? If so, then the </a:t>
            </a:r>
            <a:r>
              <a:rPr lang="en-US" b="1" dirty="0" err="1" smtClean="0"/>
              <a:t>MemoryOutofRangeException</a:t>
            </a:r>
            <a:r>
              <a:rPr lang="en-US" dirty="0" smtClean="0"/>
              <a:t> will be thrown.</a:t>
            </a:r>
            <a:endParaRPr lang="en-US" dirty="0"/>
          </a:p>
        </p:txBody>
      </p:sp>
      <p:sp>
        <p:nvSpPr>
          <p:cNvPr id="4" name="Slide Number Placeholder 3"/>
          <p:cNvSpPr>
            <a:spLocks noGrp="1"/>
          </p:cNvSpPr>
          <p:nvPr>
            <p:ph type="sldNum" sz="quarter" idx="10"/>
          </p:nvPr>
        </p:nvSpPr>
        <p:spPr/>
        <p:txBody>
          <a:bodyPr/>
          <a:lstStyle/>
          <a:p>
            <a:fld id="{D7F9BCD5-9473-4325-8FA2-67034A1BE703}" type="slidenum">
              <a:rPr lang="en-US" smtClean="0"/>
              <a:t>10</a:t>
            </a:fld>
            <a:endParaRPr lang="en-US"/>
          </a:p>
        </p:txBody>
      </p:sp>
    </p:spTree>
    <p:extLst>
      <p:ext uri="{BB962C8B-B14F-4D97-AF65-F5344CB8AC3E}">
        <p14:creationId xmlns:p14="http://schemas.microsoft.com/office/powerpoint/2010/main" val="3495042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Usually Gen 0 was 256KB (fits the </a:t>
            </a:r>
            <a:r>
              <a:rPr lang="en-US" dirty="0" err="1" smtClean="0"/>
              <a:t>cpu's</a:t>
            </a:r>
            <a:r>
              <a:rPr lang="en-US" dirty="0" smtClean="0"/>
              <a:t> l2 cache ) Gen1 2MB Gen2 10MB</a:t>
            </a:r>
            <a:endParaRPr lang="en-US" dirty="0"/>
          </a:p>
        </p:txBody>
      </p:sp>
      <p:sp>
        <p:nvSpPr>
          <p:cNvPr id="4" name="Slide Number Placeholder 3"/>
          <p:cNvSpPr>
            <a:spLocks noGrp="1"/>
          </p:cNvSpPr>
          <p:nvPr>
            <p:ph type="sldNum" sz="quarter" idx="10"/>
          </p:nvPr>
        </p:nvSpPr>
        <p:spPr/>
        <p:txBody>
          <a:bodyPr/>
          <a:lstStyle/>
          <a:p>
            <a:fld id="{D7F9BCD5-9473-4325-8FA2-67034A1BE703}" type="slidenum">
              <a:rPr lang="en-US" smtClean="0"/>
              <a:t>11</a:t>
            </a:fld>
            <a:endParaRPr lang="en-US"/>
          </a:p>
        </p:txBody>
      </p:sp>
    </p:spTree>
    <p:extLst>
      <p:ext uri="{BB962C8B-B14F-4D97-AF65-F5344CB8AC3E}">
        <p14:creationId xmlns:p14="http://schemas.microsoft.com/office/powerpoint/2010/main" val="3168182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server GC is designed for maximum throughput, and scales with very high performance.</a:t>
            </a:r>
          </a:p>
          <a:p>
            <a:r>
              <a:rPr lang="en-US" dirty="0" smtClean="0"/>
              <a:t>The Server GC uses multiple heaps and collection threads to maximize throughput and scale better.</a:t>
            </a:r>
          </a:p>
          <a:p>
            <a:r>
              <a:rPr lang="en-US" dirty="0" smtClean="0"/>
              <a:t>The Workstation GC uses the second processor to run the collection concurrently, minimizing delays while diminishing throughput</a:t>
            </a:r>
            <a:endParaRPr lang="en-US" dirty="0"/>
          </a:p>
        </p:txBody>
      </p:sp>
      <p:sp>
        <p:nvSpPr>
          <p:cNvPr id="4" name="Slide Number Placeholder 3"/>
          <p:cNvSpPr>
            <a:spLocks noGrp="1"/>
          </p:cNvSpPr>
          <p:nvPr>
            <p:ph type="sldNum" sz="quarter" idx="10"/>
          </p:nvPr>
        </p:nvSpPr>
        <p:spPr/>
        <p:txBody>
          <a:bodyPr/>
          <a:lstStyle/>
          <a:p>
            <a:fld id="{D7F9BCD5-9473-4325-8FA2-67034A1BE703}" type="slidenum">
              <a:rPr lang="en-US" smtClean="0"/>
              <a:t>13</a:t>
            </a:fld>
            <a:endParaRPr lang="en-US"/>
          </a:p>
        </p:txBody>
      </p:sp>
    </p:spTree>
    <p:extLst>
      <p:ext uri="{BB962C8B-B14F-4D97-AF65-F5344CB8AC3E}">
        <p14:creationId xmlns:p14="http://schemas.microsoft.com/office/powerpoint/2010/main" val="1584320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sz="1200" kern="1200" dirty="0" smtClean="0">
                <a:solidFill>
                  <a:schemeClr val="tx1"/>
                </a:solidFill>
                <a:effectLst/>
                <a:latin typeface="+mn-lt"/>
                <a:ea typeface="+mn-ea"/>
                <a:cs typeface="+mn-cs"/>
              </a:rPr>
              <a:t>It will start marking the objects, checking the stacks and the GC roots. This operation will allow further allocations, this means that your application may create a new object and this will be allocated in generation 0.</a:t>
            </a:r>
          </a:p>
          <a:p>
            <a:pPr marL="228600" indent="-228600">
              <a:buAutoNum type="arabicParenR"/>
            </a:pPr>
            <a:endParaRPr lang="en-US" sz="1200" kern="1200" dirty="0" smtClean="0">
              <a:solidFill>
                <a:schemeClr val="tx1"/>
              </a:solidFill>
              <a:effectLst/>
              <a:latin typeface="+mn-lt"/>
              <a:ea typeface="+mn-ea"/>
              <a:cs typeface="+mn-cs"/>
            </a:endParaRPr>
          </a:p>
          <a:p>
            <a:pPr marL="228600" indent="-228600">
              <a:buAutoNum type="arabicParenR"/>
            </a:pPr>
            <a:r>
              <a:rPr lang="en-US" sz="1200" kern="1200" dirty="0" smtClean="0">
                <a:solidFill>
                  <a:schemeClr val="tx1"/>
                </a:solidFill>
                <a:latin typeface="+mn-lt"/>
                <a:ea typeface="+mn-ea"/>
                <a:cs typeface="+mn-cs"/>
              </a:rPr>
              <a:t>Now there are further allocations that the GC needs to suspend the EE (Execution engine) and this will stop all threads on your application. At this stage no allocation is allowed and your application may suffer some latency.</a:t>
            </a:r>
          </a:p>
          <a:p>
            <a:pPr marL="228600" indent="-228600">
              <a:buAutoNum type="arabicParenR"/>
            </a:pPr>
            <a:endParaRPr lang="en-US" sz="1200" kern="1200" dirty="0" smtClean="0">
              <a:solidFill>
                <a:schemeClr val="tx1"/>
              </a:solidFill>
              <a:latin typeface="+mn-lt"/>
              <a:ea typeface="+mn-ea"/>
              <a:cs typeface="+mn-cs"/>
            </a:endParaRPr>
          </a:p>
          <a:p>
            <a:pPr marL="228600" indent="-228600">
              <a:buAutoNum type="arabicParenR"/>
            </a:pPr>
            <a:r>
              <a:rPr lang="en-US" sz="1200" kern="1200" dirty="0" smtClean="0">
                <a:solidFill>
                  <a:schemeClr val="tx1"/>
                </a:solidFill>
                <a:effectLst/>
                <a:latin typeface="+mn-lt"/>
                <a:ea typeface="+mn-ea"/>
                <a:cs typeface="+mn-cs"/>
              </a:rPr>
              <a:t>The EE is resumed in order to continue working on the heap and other bits and pieces that the GC needs to handle; at this stage the allocation is allowed. But what happen if our ephemeral segment is full while this collection happens?</a:t>
            </a:r>
          </a:p>
          <a:p>
            <a:pPr marL="228600" indent="-228600">
              <a:buAutoNum type="arabicParenR"/>
            </a:pPr>
            <a:endParaRPr lang="en-US" sz="1200" kern="1200" dirty="0" smtClean="0">
              <a:solidFill>
                <a:schemeClr val="tx1"/>
              </a:solidFill>
              <a:effectLst/>
              <a:latin typeface="+mn-lt"/>
              <a:ea typeface="+mn-ea"/>
              <a:cs typeface="+mn-cs"/>
            </a:endParaRPr>
          </a:p>
          <a:p>
            <a:pPr marL="228600" indent="-228600">
              <a:buAutoNum type="arabicParenR"/>
            </a:pPr>
            <a:r>
              <a:rPr lang="en-US" sz="1200" kern="1200" dirty="0" smtClean="0">
                <a:solidFill>
                  <a:schemeClr val="tx1"/>
                </a:solidFill>
                <a:latin typeface="+mn-lt"/>
                <a:ea typeface="+mn-ea"/>
                <a:cs typeface="+mn-cs"/>
              </a:rPr>
              <a:t>At this stage the ephemeral collection cannot swap segments and the allocation will be delayed, adding latency to your application.</a:t>
            </a:r>
            <a:endParaRPr lang="en-US" dirty="0"/>
          </a:p>
        </p:txBody>
      </p:sp>
      <p:sp>
        <p:nvSpPr>
          <p:cNvPr id="4" name="Slide Number Placeholder 3"/>
          <p:cNvSpPr>
            <a:spLocks noGrp="1"/>
          </p:cNvSpPr>
          <p:nvPr>
            <p:ph type="sldNum" sz="quarter" idx="10"/>
          </p:nvPr>
        </p:nvSpPr>
        <p:spPr/>
        <p:txBody>
          <a:bodyPr/>
          <a:lstStyle/>
          <a:p>
            <a:fld id="{D7F9BCD5-9473-4325-8FA2-67034A1BE703}" type="slidenum">
              <a:rPr lang="en-US" smtClean="0"/>
              <a:t>17</a:t>
            </a:fld>
            <a:endParaRPr lang="en-US"/>
          </a:p>
        </p:txBody>
      </p:sp>
    </p:spTree>
    <p:extLst>
      <p:ext uri="{BB962C8B-B14F-4D97-AF65-F5344CB8AC3E}">
        <p14:creationId xmlns:p14="http://schemas.microsoft.com/office/powerpoint/2010/main" val="50837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ephemeral foreground thread will mark the dead objects and will swap segments (as this is more efficient rather than copying the objects to generation 2. The ephemeral segment with the free and allocated objects becomes a generation 2 segment. </a:t>
            </a:r>
            <a:r>
              <a:rPr lang="en-US" sz="1200" kern="1200" dirty="0" smtClean="0">
                <a:solidFill>
                  <a:schemeClr val="tx1"/>
                </a:solidFill>
                <a:latin typeface="+mn-lt"/>
                <a:ea typeface="+mn-ea"/>
                <a:cs typeface="+mn-cs"/>
              </a:rPr>
              <a:t>As you can see now the allocation is allowed and your application will not need to wait for the full GC to finish before allowing you the allocation.</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D7F9BCD5-9473-4325-8FA2-67034A1BE703}" type="slidenum">
              <a:rPr lang="en-US" smtClean="0"/>
              <a:t>20</a:t>
            </a:fld>
            <a:endParaRPr lang="en-US"/>
          </a:p>
        </p:txBody>
      </p:sp>
    </p:spTree>
    <p:extLst>
      <p:ext uri="{BB962C8B-B14F-4D97-AF65-F5344CB8AC3E}">
        <p14:creationId xmlns:p14="http://schemas.microsoft.com/office/powerpoint/2010/main" val="2564319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E22CF1-5832-452B-81BD-F6734E4FEBDB}" type="datetimeFigureOut">
              <a:rPr lang="en-US" smtClean="0"/>
              <a:t>9/27/2011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E931C-9E91-4981-BFE2-C9EDDFABBA8B}"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E22CF1-5832-452B-81BD-F6734E4FEBDB}" type="datetimeFigureOut">
              <a:rPr lang="en-US" smtClean="0"/>
              <a:t>9/27/2011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E931C-9E91-4981-BFE2-C9EDDFABBA8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E22CF1-5832-452B-81BD-F6734E4FEBDB}" type="datetimeFigureOut">
              <a:rPr lang="en-US" smtClean="0"/>
              <a:t>9/27/2011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E931C-9E91-4981-BFE2-C9EDDFABBA8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E22CF1-5832-452B-81BD-F6734E4FEBDB}" type="datetimeFigureOut">
              <a:rPr lang="en-US" smtClean="0"/>
              <a:t>9/27/2011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E931C-9E91-4981-BFE2-C9EDDFABBA8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E22CF1-5832-452B-81BD-F6734E4FEBDB}" type="datetimeFigureOut">
              <a:rPr lang="en-US" smtClean="0"/>
              <a:t>9/27/2011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E931C-9E91-4981-BFE2-C9EDDFABBA8B}"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1E22CF1-5832-452B-81BD-F6734E4FEBDB}" type="datetimeFigureOut">
              <a:rPr lang="en-US" smtClean="0"/>
              <a:t>9/27/2011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E931C-9E91-4981-BFE2-C9EDDFABBA8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1E22CF1-5832-452B-81BD-F6734E4FEBDB}" type="datetimeFigureOut">
              <a:rPr lang="en-US" smtClean="0"/>
              <a:t>9/27/2011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0E931C-9E91-4981-BFE2-C9EDDFABBA8B}"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E22CF1-5832-452B-81BD-F6734E4FEBDB}" type="datetimeFigureOut">
              <a:rPr lang="en-US" smtClean="0"/>
              <a:t>9/27/2011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0E931C-9E91-4981-BFE2-C9EDDFABBA8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22CF1-5832-452B-81BD-F6734E4FEBDB}" type="datetimeFigureOut">
              <a:rPr lang="en-US" smtClean="0"/>
              <a:t>9/27/2011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0E931C-9E91-4981-BFE2-C9EDDFABBA8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E22CF1-5832-452B-81BD-F6734E4FEBDB}" type="datetimeFigureOut">
              <a:rPr lang="en-US" smtClean="0"/>
              <a:t>9/27/2011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E931C-9E91-4981-BFE2-C9EDDFABBA8B}"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E22CF1-5832-452B-81BD-F6734E4FEBDB}" type="datetimeFigureOut">
              <a:rPr lang="en-US" smtClean="0"/>
              <a:t>9/27/2011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E931C-9E91-4981-BFE2-C9EDDFABBA8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1E22CF1-5832-452B-81BD-F6734E4FEBDB}" type="datetimeFigureOut">
              <a:rPr lang="en-US" smtClean="0"/>
              <a:t>9/27/2011</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7A0E931C-9E91-4981-BFE2-C9EDDFABBA8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www.red-gate.com/products/dotnet-development/ants-memory-profiler/learning-memory-management/WPF-silverlight-pitfalls" TargetMode="External"/><Relationship Id="rId3" Type="http://schemas.openxmlformats.org/officeDocument/2006/relationships/hyperlink" Target="http://msdn.microsoft.com/en-us/library/ms404247.aspx" TargetMode="External"/><Relationship Id="rId7" Type="http://schemas.openxmlformats.org/officeDocument/2006/relationships/hyperlink" Target="http://memprofiler.com/instancegraph.aspx" TargetMode="External"/><Relationship Id="rId2" Type="http://schemas.openxmlformats.org/officeDocument/2006/relationships/hyperlink" Target="http://msdn.microsoft.com/en-us/magazine/bb985010.aspx" TargetMode="External"/><Relationship Id="rId1" Type="http://schemas.openxmlformats.org/officeDocument/2006/relationships/slideLayout" Target="../slideLayouts/slideLayout2.xml"/><Relationship Id="rId6" Type="http://schemas.openxmlformats.org/officeDocument/2006/relationships/hyperlink" Target="http://blogs.msdn.com/b/ricom/archive/2004/12/10/279612.aspx" TargetMode="External"/><Relationship Id="rId5" Type="http://schemas.openxmlformats.org/officeDocument/2006/relationships/hyperlink" Target="http://www.codeproject.com/KB/dotnet/Memory_Leak_Detection.aspx" TargetMode="External"/><Relationship Id="rId4" Type="http://schemas.openxmlformats.org/officeDocument/2006/relationships/hyperlink" Target="http://support.microsoft.com/kb/318263/en-us?fr=1"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GC &amp; Memory leak</a:t>
            </a:r>
            <a:endParaRPr lang="en-US" dirty="0"/>
          </a:p>
        </p:txBody>
      </p:sp>
      <p:sp>
        <p:nvSpPr>
          <p:cNvPr id="3" name="Subtitle 2"/>
          <p:cNvSpPr>
            <a:spLocks noGrp="1"/>
          </p:cNvSpPr>
          <p:nvPr>
            <p:ph type="subTitle" idx="1"/>
          </p:nvPr>
        </p:nvSpPr>
        <p:spPr/>
        <p:txBody>
          <a:bodyPr/>
          <a:lstStyle/>
          <a:p>
            <a:r>
              <a:rPr lang="en-US" dirty="0" smtClean="0"/>
              <a:t>Author : Toan Vo</a:t>
            </a:r>
          </a:p>
        </p:txBody>
      </p:sp>
    </p:spTree>
    <p:extLst>
      <p:ext uri="{BB962C8B-B14F-4D97-AF65-F5344CB8AC3E}">
        <p14:creationId xmlns:p14="http://schemas.microsoft.com/office/powerpoint/2010/main" val="1881650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GC Algorithm</a:t>
            </a:r>
          </a:p>
        </p:txBody>
      </p:sp>
      <p:sp>
        <p:nvSpPr>
          <p:cNvPr id="4" name="Content Placeholder 3"/>
          <p:cNvSpPr>
            <a:spLocks noGrp="1"/>
          </p:cNvSpPr>
          <p:nvPr>
            <p:ph sz="half" idx="1"/>
          </p:nvPr>
        </p:nvSpPr>
        <p:spPr/>
        <p:txBody>
          <a:bodyPr>
            <a:normAutofit fontScale="62500" lnSpcReduction="20000"/>
          </a:bodyPr>
          <a:lstStyle/>
          <a:p>
            <a:r>
              <a:rPr lang="en-US" dirty="0" smtClean="0"/>
              <a:t>GC Start examining all the objects in the level Generation Zero. If it finds any object marked for garbage collection, it will simply remove those objects from the memory.</a:t>
            </a:r>
          </a:p>
          <a:p>
            <a:endParaRPr lang="en-US" dirty="0" smtClean="0"/>
          </a:p>
          <a:p>
            <a:r>
              <a:rPr lang="en-US" dirty="0" smtClean="0"/>
              <a:t>GC to compact the memory structure after collecting the objects</a:t>
            </a:r>
          </a:p>
          <a:p>
            <a:endParaRPr lang="en-US" dirty="0" smtClean="0"/>
          </a:p>
          <a:p>
            <a:r>
              <a:rPr lang="en-US" dirty="0" smtClean="0"/>
              <a:t>GC will look which are all the objects survive after the sweep (collection). Those objects will be moved to Generation One and now the Generation Zero is empty for filling new objects.</a:t>
            </a:r>
          </a:p>
          <a:p>
            <a:endParaRPr lang="en-US" dirty="0" smtClean="0"/>
          </a:p>
          <a:p>
            <a:r>
              <a:rPr lang="en-US" dirty="0" smtClean="0"/>
              <a:t>Happen with Generation One same as Generation Zero as well.</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8675" y="4381500"/>
            <a:ext cx="4038600" cy="1945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2950" y="1676400"/>
            <a:ext cx="41148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7766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GC Algorithm</a:t>
            </a:r>
          </a:p>
        </p:txBody>
      </p:sp>
      <p:sp>
        <p:nvSpPr>
          <p:cNvPr id="3" name="Content Placeholder 2"/>
          <p:cNvSpPr>
            <a:spLocks noGrp="1"/>
          </p:cNvSpPr>
          <p:nvPr>
            <p:ph idx="1"/>
          </p:nvPr>
        </p:nvSpPr>
        <p:spPr/>
        <p:txBody>
          <a:bodyPr/>
          <a:lstStyle/>
          <a:p>
            <a:r>
              <a:rPr lang="en-US" dirty="0" smtClean="0"/>
              <a:t>What’s happen when Gen 1 filled?</a:t>
            </a:r>
          </a:p>
          <a:p>
            <a:pPr lvl="1"/>
            <a:r>
              <a:rPr lang="en-US" dirty="0" smtClean="0"/>
              <a:t>Expand size of gen 2 when if it can</a:t>
            </a:r>
          </a:p>
          <a:p>
            <a:pPr lvl="1"/>
            <a:r>
              <a:rPr lang="en-US" dirty="0" smtClean="0"/>
              <a:t>Move all of objects still alive at Gen 1 to Gen 2</a:t>
            </a:r>
          </a:p>
          <a:p>
            <a:pPr lvl="1"/>
            <a:r>
              <a:rPr lang="en-US" b="1" dirty="0" smtClean="0"/>
              <a:t>Note</a:t>
            </a:r>
            <a:r>
              <a:rPr lang="en-US" dirty="0" smtClean="0"/>
              <a:t>:</a:t>
            </a:r>
          </a:p>
          <a:p>
            <a:pPr lvl="2"/>
            <a:r>
              <a:rPr lang="en-US" dirty="0" smtClean="0"/>
              <a:t>If object has size 85,000 </a:t>
            </a:r>
            <a:r>
              <a:rPr lang="en-US" dirty="0"/>
              <a:t>bytes or </a:t>
            </a:r>
            <a:r>
              <a:rPr lang="en-US" dirty="0" smtClean="0"/>
              <a:t>greater </a:t>
            </a:r>
            <a:r>
              <a:rPr lang="en-US" dirty="0"/>
              <a:t>will start off in Generation 2 </a:t>
            </a:r>
            <a:r>
              <a:rPr lang="en-US" dirty="0" smtClean="0"/>
              <a:t>directly.</a:t>
            </a:r>
          </a:p>
          <a:p>
            <a:pPr lvl="2"/>
            <a:r>
              <a:rPr lang="en-US" dirty="0" smtClean="0"/>
              <a:t>Only </a:t>
            </a:r>
            <a:r>
              <a:rPr lang="en-US" dirty="0"/>
              <a:t>generation 2 is </a:t>
            </a:r>
            <a:r>
              <a:rPr lang="en-US" dirty="0" smtClean="0"/>
              <a:t>allow </a:t>
            </a:r>
            <a:r>
              <a:rPr lang="en-US" dirty="0"/>
              <a:t>to grow as </a:t>
            </a:r>
            <a:r>
              <a:rPr lang="en-US" dirty="0" smtClean="0"/>
              <a:t>needed. </a:t>
            </a:r>
          </a:p>
          <a:p>
            <a:pPr lvl="2"/>
            <a:endParaRPr lang="en-US" dirty="0"/>
          </a:p>
        </p:txBody>
      </p:sp>
    </p:spTree>
    <p:extLst>
      <p:ext uri="{BB962C8B-B14F-4D97-AF65-F5344CB8AC3E}">
        <p14:creationId xmlns:p14="http://schemas.microsoft.com/office/powerpoint/2010/main" val="979786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GC Algorithm</a:t>
            </a:r>
          </a:p>
        </p:txBody>
      </p:sp>
      <p:sp>
        <p:nvSpPr>
          <p:cNvPr id="5" name="Content Placeholder 4"/>
          <p:cNvSpPr>
            <a:spLocks noGrp="1"/>
          </p:cNvSpPr>
          <p:nvPr>
            <p:ph idx="1"/>
          </p:nvPr>
        </p:nvSpPr>
        <p:spPr/>
        <p:txBody>
          <a:bodyPr>
            <a:normAutofit fontScale="92500" lnSpcReduction="10000"/>
          </a:bodyPr>
          <a:lstStyle/>
          <a:p>
            <a:r>
              <a:rPr lang="en-US" b="1" dirty="0"/>
              <a:t>Generation 0 (Gen 0)</a:t>
            </a:r>
            <a:r>
              <a:rPr lang="en-US" dirty="0"/>
              <a:t>. This consists of newly created objects. Gen 0 is collected frequently to ensure that short-lived objects are quickly cleaned up. Those objects that survive a Gen 0 collection are promoted to Generation 1</a:t>
            </a:r>
            <a:r>
              <a:rPr lang="en-US" dirty="0" smtClean="0"/>
              <a:t>.</a:t>
            </a:r>
          </a:p>
          <a:p>
            <a:endParaRPr lang="en-US" dirty="0"/>
          </a:p>
          <a:p>
            <a:r>
              <a:rPr lang="en-US" b="1" dirty="0"/>
              <a:t>Generation 1 (Gen 1)</a:t>
            </a:r>
            <a:r>
              <a:rPr lang="en-US" dirty="0"/>
              <a:t>. This is collected less frequently than Gen 0 and contains longer-lived objects that were promoted from Gen 0</a:t>
            </a:r>
            <a:r>
              <a:rPr lang="en-US" dirty="0" smtClean="0"/>
              <a:t>.</a:t>
            </a:r>
          </a:p>
          <a:p>
            <a:endParaRPr lang="en-US" dirty="0"/>
          </a:p>
          <a:p>
            <a:r>
              <a:rPr lang="en-US" b="1" dirty="0"/>
              <a:t>Generation 2 (Gen 2)</a:t>
            </a:r>
            <a:r>
              <a:rPr lang="en-US" dirty="0"/>
              <a:t>. This contains objects promoted from Gen 1 (which means it contains the longest-lived objects) and is collected even less frequently. The general strategy of the garbage collector is to collect and move longer-lived objects less frequently.</a:t>
            </a:r>
          </a:p>
          <a:p>
            <a:endParaRPr lang="en-US" dirty="0"/>
          </a:p>
        </p:txBody>
      </p:sp>
    </p:spTree>
    <p:extLst>
      <p:ext uri="{BB962C8B-B14F-4D97-AF65-F5344CB8AC3E}">
        <p14:creationId xmlns:p14="http://schemas.microsoft.com/office/powerpoint/2010/main" val="3704602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GC </a:t>
            </a:r>
            <a:r>
              <a:rPr lang="en-US" dirty="0" smtClean="0"/>
              <a:t>Algorithm - Type of GC</a:t>
            </a:r>
            <a:endParaRPr lang="en-US" dirty="0"/>
          </a:p>
        </p:txBody>
      </p:sp>
      <p:sp>
        <p:nvSpPr>
          <p:cNvPr id="3" name="Content Placeholder 2"/>
          <p:cNvSpPr>
            <a:spLocks noGrp="1"/>
          </p:cNvSpPr>
          <p:nvPr>
            <p:ph sz="half" idx="1"/>
          </p:nvPr>
        </p:nvSpPr>
        <p:spPr/>
        <p:txBody>
          <a:bodyPr>
            <a:normAutofit/>
          </a:bodyPr>
          <a:lstStyle/>
          <a:p>
            <a:r>
              <a:rPr lang="en-US" b="1" dirty="0"/>
              <a:t>Server </a:t>
            </a:r>
            <a:r>
              <a:rPr lang="en-US" b="1" dirty="0" smtClean="0"/>
              <a:t>GC</a:t>
            </a:r>
            <a:endParaRPr lang="en-US" dirty="0"/>
          </a:p>
          <a:p>
            <a:pPr lvl="1"/>
            <a:r>
              <a:rPr lang="en-US" dirty="0"/>
              <a:t>Multiprocessor (MP) Scalable, Parallel</a:t>
            </a:r>
          </a:p>
          <a:p>
            <a:pPr lvl="1"/>
            <a:r>
              <a:rPr lang="en-US" dirty="0"/>
              <a:t>One GC thread per CPU</a:t>
            </a:r>
          </a:p>
          <a:p>
            <a:pPr lvl="1"/>
            <a:r>
              <a:rPr lang="en-US" dirty="0"/>
              <a:t>Program paused during marking</a:t>
            </a:r>
          </a:p>
          <a:p>
            <a:endParaRPr lang="en-US" dirty="0"/>
          </a:p>
        </p:txBody>
      </p:sp>
      <p:sp>
        <p:nvSpPr>
          <p:cNvPr id="4" name="Content Placeholder 3"/>
          <p:cNvSpPr>
            <a:spLocks noGrp="1"/>
          </p:cNvSpPr>
          <p:nvPr>
            <p:ph sz="half" idx="2"/>
          </p:nvPr>
        </p:nvSpPr>
        <p:spPr/>
        <p:txBody>
          <a:bodyPr>
            <a:normAutofit/>
          </a:bodyPr>
          <a:lstStyle/>
          <a:p>
            <a:r>
              <a:rPr lang="en-US" b="1" dirty="0"/>
              <a:t>Workstation </a:t>
            </a:r>
            <a:r>
              <a:rPr lang="en-US" b="1" dirty="0" smtClean="0"/>
              <a:t>GC</a:t>
            </a:r>
            <a:r>
              <a:rPr lang="en-US" dirty="0" smtClean="0"/>
              <a:t> </a:t>
            </a:r>
            <a:endParaRPr lang="en-US" dirty="0"/>
          </a:p>
          <a:p>
            <a:pPr lvl="1"/>
            <a:r>
              <a:rPr lang="en-US" dirty="0"/>
              <a:t>Minimizes pauses by running concurrently during full collections</a:t>
            </a:r>
          </a:p>
          <a:p>
            <a:endParaRPr lang="en-US" dirty="0"/>
          </a:p>
        </p:txBody>
      </p:sp>
    </p:spTree>
    <p:extLst>
      <p:ext uri="{BB962C8B-B14F-4D97-AF65-F5344CB8AC3E}">
        <p14:creationId xmlns:p14="http://schemas.microsoft.com/office/powerpoint/2010/main" val="24013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GC </a:t>
            </a:r>
            <a:r>
              <a:rPr lang="en-US" dirty="0" smtClean="0"/>
              <a:t>Algorithm - </a:t>
            </a:r>
            <a:r>
              <a:rPr lang="en-US" b="1" dirty="0" smtClean="0"/>
              <a:t>Concurrent GC</a:t>
            </a:r>
            <a:endParaRPr lang="en-US" dirty="0"/>
          </a:p>
        </p:txBody>
      </p:sp>
      <p:sp>
        <p:nvSpPr>
          <p:cNvPr id="3" name="Content Placeholder 2"/>
          <p:cNvSpPr>
            <a:spLocks noGrp="1"/>
          </p:cNvSpPr>
          <p:nvPr>
            <p:ph idx="1"/>
          </p:nvPr>
        </p:nvSpPr>
        <p:spPr/>
        <p:txBody>
          <a:bodyPr>
            <a:normAutofit/>
          </a:bodyPr>
          <a:lstStyle/>
          <a:p>
            <a:r>
              <a:rPr lang="en-US" b="1" dirty="0" smtClean="0"/>
              <a:t>Concurrent GC</a:t>
            </a:r>
            <a:r>
              <a:rPr lang="en-US" dirty="0" smtClean="0"/>
              <a:t> can be used in Workstation mode on a multi-</a:t>
            </a:r>
            <a:r>
              <a:rPr lang="en-US" dirty="0" err="1" smtClean="0"/>
              <a:t>proc</a:t>
            </a:r>
            <a:r>
              <a:rPr lang="en-US" dirty="0" smtClean="0"/>
              <a:t> machine. </a:t>
            </a:r>
          </a:p>
          <a:p>
            <a:pPr lvl="1"/>
            <a:r>
              <a:rPr lang="en-US" dirty="0" smtClean="0"/>
              <a:t>Performs full collections (generation 2) concurrently with the running program, therefore minimizing the pause time. </a:t>
            </a:r>
          </a:p>
          <a:p>
            <a:pPr lvl="1"/>
            <a:endParaRPr lang="en-US" dirty="0" smtClean="0"/>
          </a:p>
          <a:p>
            <a:pPr lvl="1"/>
            <a:r>
              <a:rPr lang="en-US" dirty="0" smtClean="0"/>
              <a:t>This mode is particularly useful for applications with graphical user interfaces or applications where responsiveness is essential. </a:t>
            </a:r>
          </a:p>
          <a:p>
            <a:pPr lvl="1"/>
            <a:endParaRPr lang="en-US" dirty="0" smtClean="0"/>
          </a:p>
          <a:p>
            <a:pPr lvl="1"/>
            <a:r>
              <a:rPr lang="en-US" b="1" dirty="0" smtClean="0"/>
              <a:t>Concurrent GC</a:t>
            </a:r>
            <a:r>
              <a:rPr lang="en-US" dirty="0" smtClean="0"/>
              <a:t> is only used with generation 2; generations 0 and 1 are always non-concurrent because they finish very fast.</a:t>
            </a:r>
          </a:p>
          <a:p>
            <a:endParaRPr lang="en-US" dirty="0"/>
          </a:p>
        </p:txBody>
      </p:sp>
    </p:spTree>
    <p:extLst>
      <p:ext uri="{BB962C8B-B14F-4D97-AF65-F5344CB8AC3E}">
        <p14:creationId xmlns:p14="http://schemas.microsoft.com/office/powerpoint/2010/main" val="1113233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Type of GC</a:t>
            </a:r>
            <a:endParaRPr lang="en-US" dirty="0"/>
          </a:p>
        </p:txBody>
      </p:sp>
      <p:sp>
        <p:nvSpPr>
          <p:cNvPr id="3" name="Content Placeholder 2"/>
          <p:cNvSpPr>
            <a:spLocks noGrp="1"/>
          </p:cNvSpPr>
          <p:nvPr>
            <p:ph idx="1"/>
          </p:nvPr>
        </p:nvSpPr>
        <p:spPr/>
        <p:txBody>
          <a:bodyPr>
            <a:normAutofit/>
          </a:bodyPr>
          <a:lstStyle/>
          <a:p>
            <a:r>
              <a:rPr lang="en-US" b="1" dirty="0" smtClean="0"/>
              <a:t>Specify the GC mode </a:t>
            </a:r>
            <a:r>
              <a:rPr lang="en-US" dirty="0" smtClean="0"/>
              <a:t>in the application’s </a:t>
            </a:r>
            <a:r>
              <a:rPr lang="en-US" dirty="0" err="1" smtClean="0"/>
              <a:t>config</a:t>
            </a:r>
            <a:r>
              <a:rPr lang="en-US" dirty="0" smtClean="0"/>
              <a:t> file:</a:t>
            </a:r>
          </a:p>
          <a:p>
            <a:pPr lvl="1"/>
            <a:r>
              <a:rPr lang="en-US" dirty="0" smtClean="0"/>
              <a:t>&lt;configuration&gt;</a:t>
            </a:r>
            <a:br>
              <a:rPr lang="en-US" dirty="0" smtClean="0"/>
            </a:br>
            <a:r>
              <a:rPr lang="en-US" dirty="0" smtClean="0"/>
              <a:t>&lt;runtime&gt;</a:t>
            </a:r>
            <a:br>
              <a:rPr lang="en-US" dirty="0" smtClean="0"/>
            </a:br>
            <a:r>
              <a:rPr lang="en-US" dirty="0" smtClean="0"/>
              <a:t>&lt;</a:t>
            </a:r>
            <a:r>
              <a:rPr lang="en-US" dirty="0" err="1" smtClean="0"/>
              <a:t>gcServer</a:t>
            </a:r>
            <a:r>
              <a:rPr lang="en-US" dirty="0" smtClean="0"/>
              <a:t> enabled=”true” /&gt;</a:t>
            </a:r>
            <a:br>
              <a:rPr lang="en-US" dirty="0" smtClean="0"/>
            </a:br>
            <a:r>
              <a:rPr lang="en-US" dirty="0" smtClean="0"/>
              <a:t>&lt;/runtime&gt;</a:t>
            </a:r>
            <a:br>
              <a:rPr lang="en-US" dirty="0" smtClean="0"/>
            </a:br>
            <a:r>
              <a:rPr lang="en-US" dirty="0" smtClean="0"/>
              <a:t>&lt;/configuration&gt;</a:t>
            </a:r>
          </a:p>
          <a:p>
            <a:r>
              <a:rPr lang="en-US" dirty="0" smtClean="0"/>
              <a:t>Specify the GC mode to </a:t>
            </a:r>
            <a:r>
              <a:rPr lang="en-US" b="1" dirty="0" smtClean="0"/>
              <a:t>Concurrent</a:t>
            </a:r>
            <a:r>
              <a:rPr lang="en-US" dirty="0" smtClean="0"/>
              <a:t>:</a:t>
            </a:r>
          </a:p>
          <a:p>
            <a:pPr lvl="1"/>
            <a:r>
              <a:rPr lang="en-US" dirty="0" smtClean="0"/>
              <a:t>&lt;configuration&gt;</a:t>
            </a:r>
            <a:br>
              <a:rPr lang="en-US" dirty="0" smtClean="0"/>
            </a:br>
            <a:r>
              <a:rPr lang="en-US" dirty="0" smtClean="0"/>
              <a:t>&lt;runtime&gt;</a:t>
            </a:r>
            <a:br>
              <a:rPr lang="en-US" dirty="0" smtClean="0"/>
            </a:br>
            <a:r>
              <a:rPr lang="en-US" dirty="0" smtClean="0"/>
              <a:t>&lt;</a:t>
            </a:r>
            <a:r>
              <a:rPr lang="en-US" dirty="0" err="1" smtClean="0"/>
              <a:t>gcConcurrent</a:t>
            </a:r>
            <a:r>
              <a:rPr lang="en-US" dirty="0" smtClean="0"/>
              <a:t> enabled=”true” /&gt;</a:t>
            </a:r>
            <a:br>
              <a:rPr lang="en-US" dirty="0" smtClean="0"/>
            </a:br>
            <a:r>
              <a:rPr lang="en-US" dirty="0" smtClean="0"/>
              <a:t>&lt;/runtime&gt;</a:t>
            </a:r>
            <a:br>
              <a:rPr lang="en-US" dirty="0" smtClean="0"/>
            </a:br>
            <a:r>
              <a:rPr lang="en-US" dirty="0" smtClean="0"/>
              <a:t>&lt;/configuration&gt;</a:t>
            </a:r>
          </a:p>
          <a:p>
            <a:endParaRPr lang="en-US" dirty="0"/>
          </a:p>
        </p:txBody>
      </p:sp>
    </p:spTree>
    <p:extLst>
      <p:ext uri="{BB962C8B-B14F-4D97-AF65-F5344CB8AC3E}">
        <p14:creationId xmlns:p14="http://schemas.microsoft.com/office/powerpoint/2010/main" val="1986190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What’s new GC in </a:t>
            </a:r>
            <a:r>
              <a:rPr lang="en-US" dirty="0" err="1" smtClean="0"/>
              <a:t>.net</a:t>
            </a:r>
            <a:r>
              <a:rPr lang="en-US" dirty="0" smtClean="0"/>
              <a:t> framework 4</a:t>
            </a:r>
            <a:endParaRPr lang="en-US" dirty="0"/>
          </a:p>
        </p:txBody>
      </p:sp>
      <p:sp>
        <p:nvSpPr>
          <p:cNvPr id="3" name="Content Placeholder 2"/>
          <p:cNvSpPr>
            <a:spLocks noGrp="1"/>
          </p:cNvSpPr>
          <p:nvPr>
            <p:ph idx="1"/>
          </p:nvPr>
        </p:nvSpPr>
        <p:spPr/>
        <p:txBody>
          <a:bodyPr>
            <a:normAutofit/>
          </a:bodyPr>
          <a:lstStyle/>
          <a:p>
            <a:r>
              <a:rPr lang="en-US" b="1" dirty="0" smtClean="0"/>
              <a:t>Problem</a:t>
            </a:r>
            <a:r>
              <a:rPr lang="en-US" dirty="0" smtClean="0"/>
              <a:t>:</a:t>
            </a:r>
          </a:p>
          <a:p>
            <a:pPr lvl="1"/>
            <a:r>
              <a:rPr lang="en-US" dirty="0" smtClean="0"/>
              <a:t>The single GC thread cannot handle two operations at same time</a:t>
            </a:r>
          </a:p>
          <a:p>
            <a:pPr lvl="1"/>
            <a:r>
              <a:rPr lang="en-US" dirty="0" smtClean="0"/>
              <a:t>Scanning generation 0 and 1.</a:t>
            </a:r>
          </a:p>
          <a:p>
            <a:pPr lvl="1"/>
            <a:r>
              <a:rPr lang="en-US" dirty="0" smtClean="0"/>
              <a:t>Space may also run out (for gen 0 and 1) before GC collection finishes. And </a:t>
            </a:r>
            <a:r>
              <a:rPr lang="en-US" b="1" dirty="0" smtClean="0"/>
              <a:t>this is the reason why Microsoft always recommended not to call </a:t>
            </a:r>
            <a:r>
              <a:rPr lang="en-US" b="1" dirty="0" err="1" smtClean="0"/>
              <a:t>GC.Collect</a:t>
            </a:r>
            <a:r>
              <a:rPr lang="en-US" b="1" dirty="0" smtClean="0"/>
              <a:t> method</a:t>
            </a:r>
            <a:r>
              <a:rPr lang="en-US" dirty="0" smtClean="0"/>
              <a:t>.</a:t>
            </a:r>
          </a:p>
          <a:p>
            <a:pPr lvl="1"/>
            <a:endParaRPr lang="en-US" dirty="0" smtClean="0"/>
          </a:p>
        </p:txBody>
      </p:sp>
    </p:spTree>
    <p:extLst>
      <p:ext uri="{BB962C8B-B14F-4D97-AF65-F5344CB8AC3E}">
        <p14:creationId xmlns:p14="http://schemas.microsoft.com/office/powerpoint/2010/main" val="2490644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problem</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00199"/>
            <a:ext cx="3962400" cy="1297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124200"/>
            <a:ext cx="3962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1" y="4714875"/>
            <a:ext cx="4038601"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783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What’s new GC in </a:t>
            </a:r>
            <a:r>
              <a:rPr lang="en-US" dirty="0" err="1" smtClean="0"/>
              <a:t>.net</a:t>
            </a:r>
            <a:r>
              <a:rPr lang="en-US" dirty="0" smtClean="0"/>
              <a:t> framework 4</a:t>
            </a:r>
            <a:endParaRPr lang="en-US" dirty="0"/>
          </a:p>
        </p:txBody>
      </p:sp>
      <p:sp>
        <p:nvSpPr>
          <p:cNvPr id="3" name="Content Placeholder 2"/>
          <p:cNvSpPr>
            <a:spLocks noGrp="1"/>
          </p:cNvSpPr>
          <p:nvPr>
            <p:ph idx="1"/>
          </p:nvPr>
        </p:nvSpPr>
        <p:spPr/>
        <p:txBody>
          <a:bodyPr/>
          <a:lstStyle/>
          <a:p>
            <a:r>
              <a:rPr lang="en-US" dirty="0" smtClean="0"/>
              <a:t>Approach</a:t>
            </a:r>
          </a:p>
          <a:p>
            <a:pPr lvl="1"/>
            <a:r>
              <a:rPr lang="en-US" dirty="0" smtClean="0"/>
              <a:t>Reduce the latency problem described above and run the collection on ephemeral segment while performing generation 2 collection.</a:t>
            </a:r>
          </a:p>
          <a:p>
            <a:endParaRPr lang="en-US" dirty="0"/>
          </a:p>
        </p:txBody>
      </p:sp>
    </p:spTree>
    <p:extLst>
      <p:ext uri="{BB962C8B-B14F-4D97-AF65-F5344CB8AC3E}">
        <p14:creationId xmlns:p14="http://schemas.microsoft.com/office/powerpoint/2010/main" val="2496406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What’s new GC in </a:t>
            </a:r>
            <a:r>
              <a:rPr lang="en-US" dirty="0" err="1" smtClean="0"/>
              <a:t>.net</a:t>
            </a:r>
            <a:r>
              <a:rPr lang="en-US" dirty="0" smtClean="0"/>
              <a:t> framework 4</a:t>
            </a:r>
            <a:endParaRPr lang="en-US" dirty="0"/>
          </a:p>
        </p:txBody>
      </p:sp>
      <p:sp>
        <p:nvSpPr>
          <p:cNvPr id="3" name="Content Placeholder 2"/>
          <p:cNvSpPr>
            <a:spLocks noGrp="1"/>
          </p:cNvSpPr>
          <p:nvPr>
            <p:ph idx="1"/>
          </p:nvPr>
        </p:nvSpPr>
        <p:spPr/>
        <p:txBody>
          <a:bodyPr>
            <a:normAutofit/>
          </a:bodyPr>
          <a:lstStyle/>
          <a:p>
            <a:r>
              <a:rPr lang="en-US" b="1" dirty="0" smtClean="0"/>
              <a:t>Solution</a:t>
            </a:r>
          </a:p>
          <a:p>
            <a:pPr lvl="1"/>
            <a:r>
              <a:rPr lang="en-US" b="1" dirty="0" smtClean="0"/>
              <a:t>The Background GC</a:t>
            </a:r>
            <a:r>
              <a:rPr lang="en-US" dirty="0" smtClean="0"/>
              <a:t>: this will work as the scenario described above. Means, background GC will work on the generation 2 collection and allocation of new objects into generation 0.</a:t>
            </a:r>
          </a:p>
          <a:p>
            <a:pPr lvl="1"/>
            <a:endParaRPr lang="en-US" dirty="0" smtClean="0"/>
          </a:p>
          <a:p>
            <a:pPr lvl="1"/>
            <a:r>
              <a:rPr lang="en-US" b="1" dirty="0" smtClean="0"/>
              <a:t>The Foreground GC</a:t>
            </a:r>
            <a:r>
              <a:rPr lang="en-US" dirty="0" smtClean="0"/>
              <a:t>: This will be only triggered when the ephemeral segment needs to be collected while performing a generation 2 collection.</a:t>
            </a:r>
          </a:p>
          <a:p>
            <a:pPr lvl="1"/>
            <a:endParaRPr lang="en-US" dirty="0"/>
          </a:p>
        </p:txBody>
      </p:sp>
    </p:spTree>
    <p:extLst>
      <p:ext uri="{BB962C8B-B14F-4D97-AF65-F5344CB8AC3E}">
        <p14:creationId xmlns:p14="http://schemas.microsoft.com/office/powerpoint/2010/main" val="1547153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What is garbage collector (GC)?</a:t>
            </a:r>
          </a:p>
          <a:p>
            <a:endParaRPr lang="en-US" dirty="0" smtClean="0"/>
          </a:p>
          <a:p>
            <a:r>
              <a:rPr lang="en-US" dirty="0" smtClean="0"/>
              <a:t>GC algorithm.</a:t>
            </a:r>
          </a:p>
          <a:p>
            <a:endParaRPr lang="en-US" dirty="0" smtClean="0"/>
          </a:p>
          <a:p>
            <a:r>
              <a:rPr lang="en-US" dirty="0" smtClean="0"/>
              <a:t>Generation.</a:t>
            </a:r>
          </a:p>
          <a:p>
            <a:endParaRPr lang="en-US" dirty="0" smtClean="0"/>
          </a:p>
          <a:p>
            <a:r>
              <a:rPr lang="en-US" dirty="0" smtClean="0"/>
              <a:t>Type of Garbage collector</a:t>
            </a:r>
          </a:p>
          <a:p>
            <a:endParaRPr lang="en-US" dirty="0" smtClean="0"/>
          </a:p>
          <a:p>
            <a:r>
              <a:rPr lang="en-US" dirty="0" smtClean="0"/>
              <a:t>GC in </a:t>
            </a:r>
            <a:r>
              <a:rPr lang="en-US" dirty="0" err="1" smtClean="0"/>
              <a:t>.Net</a:t>
            </a:r>
            <a:r>
              <a:rPr lang="en-US" dirty="0" smtClean="0"/>
              <a:t> framework 4 </a:t>
            </a:r>
          </a:p>
          <a:p>
            <a:pPr lvl="1"/>
            <a:endParaRPr lang="en-US" dirty="0" smtClean="0"/>
          </a:p>
          <a:p>
            <a:r>
              <a:rPr lang="en-US" dirty="0" smtClean="0"/>
              <a:t>Improve performance</a:t>
            </a:r>
          </a:p>
          <a:p>
            <a:endParaRPr lang="en-US" dirty="0"/>
          </a:p>
          <a:p>
            <a:r>
              <a:rPr lang="en-US" dirty="0" smtClean="0"/>
              <a:t>Common memory leak in WPF or Silverlight</a:t>
            </a:r>
          </a:p>
          <a:p>
            <a:endParaRPr lang="en-US" dirty="0" smtClean="0"/>
          </a:p>
          <a:p>
            <a:r>
              <a:rPr lang="en-US" dirty="0" smtClean="0"/>
              <a:t>Detect memory leak.</a:t>
            </a:r>
          </a:p>
          <a:p>
            <a:endParaRPr lang="en-US" dirty="0" smtClean="0"/>
          </a:p>
          <a:p>
            <a:endParaRPr lang="en-US" dirty="0"/>
          </a:p>
        </p:txBody>
      </p:sp>
    </p:spTree>
    <p:extLst>
      <p:ext uri="{BB962C8B-B14F-4D97-AF65-F5344CB8AC3E}">
        <p14:creationId xmlns:p14="http://schemas.microsoft.com/office/powerpoint/2010/main" val="20415939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of </a:t>
            </a:r>
            <a:r>
              <a:rPr lang="en-US" dirty="0" err="1" smtClean="0"/>
              <a:t>.net</a:t>
            </a:r>
            <a:r>
              <a:rPr lang="en-US" dirty="0" smtClean="0"/>
              <a:t> framework 4</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76400"/>
            <a:ext cx="4953000" cy="2042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114800"/>
            <a:ext cx="4495800" cy="2388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1523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Improve performance</a:t>
            </a:r>
          </a:p>
        </p:txBody>
      </p:sp>
      <p:pic>
        <p:nvPicPr>
          <p:cNvPr id="4" name="Picture 4" descr="C:\Program Files (x86)\Microsoft Office\MEDIA\CAGCAT10\j019581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2133600"/>
            <a:ext cx="3505200" cy="3606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609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Improve performance</a:t>
            </a:r>
            <a:endParaRPr lang="en-US" dirty="0"/>
          </a:p>
        </p:txBody>
      </p:sp>
      <p:sp>
        <p:nvSpPr>
          <p:cNvPr id="3" name="Content Placeholder 2"/>
          <p:cNvSpPr>
            <a:spLocks noGrp="1"/>
          </p:cNvSpPr>
          <p:nvPr>
            <p:ph idx="1"/>
          </p:nvPr>
        </p:nvSpPr>
        <p:spPr/>
        <p:txBody>
          <a:bodyPr>
            <a:normAutofit/>
          </a:bodyPr>
          <a:lstStyle/>
          <a:p>
            <a:r>
              <a:rPr lang="en-US" b="1" dirty="0" smtClean="0"/>
              <a:t>Choose type of GC</a:t>
            </a:r>
          </a:p>
          <a:p>
            <a:pPr lvl="1"/>
            <a:r>
              <a:rPr lang="en-US" dirty="0" smtClean="0"/>
              <a:t>Server GC</a:t>
            </a:r>
          </a:p>
          <a:p>
            <a:pPr lvl="2"/>
            <a:r>
              <a:rPr lang="en-US" dirty="0"/>
              <a:t>The server GC is designed for maximum throughput, and scales with very high performance.</a:t>
            </a:r>
          </a:p>
          <a:p>
            <a:pPr lvl="2"/>
            <a:r>
              <a:rPr lang="en-US" dirty="0"/>
              <a:t>The Server GC uses multiple heaps and collection threads to maximize throughput and scale better</a:t>
            </a:r>
            <a:r>
              <a:rPr lang="en-US" dirty="0" smtClean="0"/>
              <a:t>.</a:t>
            </a:r>
          </a:p>
          <a:p>
            <a:pPr lvl="2"/>
            <a:endParaRPr lang="en-US" dirty="0"/>
          </a:p>
          <a:p>
            <a:pPr lvl="1"/>
            <a:r>
              <a:rPr lang="en-US" dirty="0" smtClean="0"/>
              <a:t>Workstation GC</a:t>
            </a:r>
          </a:p>
          <a:p>
            <a:pPr lvl="2"/>
            <a:r>
              <a:rPr lang="en-US" dirty="0"/>
              <a:t>The Workstation GC uses the second processor to run the collection concurrently, minimizing delays while diminishing throughput</a:t>
            </a:r>
          </a:p>
          <a:p>
            <a:pPr lvl="2"/>
            <a:endParaRPr lang="en-US" dirty="0" smtClean="0"/>
          </a:p>
          <a:p>
            <a:pPr lvl="2"/>
            <a:endParaRPr lang="en-US" dirty="0"/>
          </a:p>
        </p:txBody>
      </p:sp>
    </p:spTree>
    <p:extLst>
      <p:ext uri="{BB962C8B-B14F-4D97-AF65-F5344CB8AC3E}">
        <p14:creationId xmlns:p14="http://schemas.microsoft.com/office/powerpoint/2010/main" val="1703081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Improve </a:t>
            </a:r>
            <a:r>
              <a:rPr lang="en-US" dirty="0" smtClean="0"/>
              <a:t>performance - Finalizes</a:t>
            </a:r>
            <a:endParaRPr lang="en-US" dirty="0"/>
          </a:p>
        </p:txBody>
      </p:sp>
      <p:sp>
        <p:nvSpPr>
          <p:cNvPr id="8" name="Content Placeholder 7"/>
          <p:cNvSpPr>
            <a:spLocks noGrp="1"/>
          </p:cNvSpPr>
          <p:nvPr>
            <p:ph sz="half" idx="1"/>
          </p:nvPr>
        </p:nvSpPr>
        <p:spPr/>
        <p:txBody>
          <a:bodyPr>
            <a:normAutofit fontScale="62500" lnSpcReduction="20000"/>
          </a:bodyPr>
          <a:lstStyle/>
          <a:p>
            <a:r>
              <a:rPr lang="en-US" dirty="0"/>
              <a:t>In a scenario where you have resources that need to be released at a specific time, you lose control with </a:t>
            </a:r>
            <a:r>
              <a:rPr lang="en-US" dirty="0" smtClean="0"/>
              <a:t>finalizes. </a:t>
            </a:r>
          </a:p>
          <a:p>
            <a:endParaRPr lang="en-US" dirty="0"/>
          </a:p>
          <a:p>
            <a:r>
              <a:rPr lang="en-US" dirty="0"/>
              <a:t>N objects that require disposal in a certain order may not be handled correctly</a:t>
            </a:r>
            <a:r>
              <a:rPr lang="en-US" dirty="0" smtClean="0"/>
              <a:t>.</a:t>
            </a:r>
          </a:p>
          <a:p>
            <a:endParaRPr lang="en-US" dirty="0"/>
          </a:p>
          <a:p>
            <a:r>
              <a:rPr lang="en-US" dirty="0"/>
              <a:t>An enormous object and its children may take up far too much memory, require additional collections and hurt performance. </a:t>
            </a:r>
            <a:endParaRPr lang="en-US" dirty="0" smtClean="0"/>
          </a:p>
          <a:p>
            <a:endParaRPr lang="en-US" dirty="0"/>
          </a:p>
          <a:p>
            <a:r>
              <a:rPr lang="en-US" dirty="0"/>
              <a:t>A small object to be finalized may have pointers to large resources that could be freed at any time. </a:t>
            </a:r>
          </a:p>
        </p:txBody>
      </p:sp>
      <p:sp>
        <p:nvSpPr>
          <p:cNvPr id="9" name="Content Placeholder 8"/>
          <p:cNvSpPr>
            <a:spLocks noGrp="1"/>
          </p:cNvSpPr>
          <p:nvPr>
            <p:ph sz="half" idx="2"/>
          </p:nvPr>
        </p:nvSpPr>
        <p:spPr/>
        <p:txBody>
          <a:bodyPr>
            <a:normAutofit fontScale="62500" lnSpcReduction="20000"/>
          </a:bodyPr>
          <a:lstStyle/>
          <a:p>
            <a:r>
              <a:rPr lang="en-US" sz="1800" b="1" dirty="0"/>
              <a:t>Disposal and finalization paths an object can take</a:t>
            </a:r>
            <a:endParaRPr lang="en-US" sz="1800"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057400"/>
            <a:ext cx="3381375"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4494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Improve performance</a:t>
            </a:r>
          </a:p>
        </p:txBody>
      </p:sp>
      <p:sp>
        <p:nvSpPr>
          <p:cNvPr id="5" name="Content Placeholder 4"/>
          <p:cNvSpPr>
            <a:spLocks noGrp="1"/>
          </p:cNvSpPr>
          <p:nvPr>
            <p:ph sz="half" idx="1"/>
          </p:nvPr>
        </p:nvSpPr>
        <p:spPr/>
        <p:txBody>
          <a:bodyPr>
            <a:normAutofit/>
          </a:bodyPr>
          <a:lstStyle/>
          <a:p>
            <a:r>
              <a:rPr lang="en-US" dirty="0"/>
              <a:t>A </a:t>
            </a:r>
            <a:r>
              <a:rPr lang="en-US" b="1" dirty="0"/>
              <a:t>Finalize() </a:t>
            </a:r>
            <a:r>
              <a:rPr lang="en-US" dirty="0"/>
              <a:t>method: </a:t>
            </a:r>
            <a:endParaRPr lang="en-US" dirty="0" smtClean="0"/>
          </a:p>
          <a:p>
            <a:pPr lvl="1"/>
            <a:r>
              <a:rPr lang="en-US" dirty="0" smtClean="0"/>
              <a:t>Is </a:t>
            </a:r>
            <a:r>
              <a:rPr lang="en-US" dirty="0"/>
              <a:t>called by the GC</a:t>
            </a:r>
          </a:p>
          <a:p>
            <a:pPr lvl="1"/>
            <a:r>
              <a:rPr lang="en-US" dirty="0"/>
              <a:t>Is not guaranteed to be called in any order, or at a predictable time</a:t>
            </a:r>
          </a:p>
          <a:p>
            <a:pPr lvl="1"/>
            <a:r>
              <a:rPr lang="en-US" dirty="0"/>
              <a:t>After being called, frees memory after the </a:t>
            </a:r>
            <a:r>
              <a:rPr lang="en-US" i="1" dirty="0"/>
              <a:t>next</a:t>
            </a:r>
            <a:r>
              <a:rPr lang="en-US" dirty="0"/>
              <a:t> GC </a:t>
            </a:r>
          </a:p>
          <a:p>
            <a:pPr lvl="1"/>
            <a:r>
              <a:rPr lang="en-US" dirty="0"/>
              <a:t>Keeps all child objects live until the next GC</a:t>
            </a:r>
          </a:p>
          <a:p>
            <a:pPr lvl="1"/>
            <a:endParaRPr lang="en-US" dirty="0"/>
          </a:p>
        </p:txBody>
      </p:sp>
      <p:sp>
        <p:nvSpPr>
          <p:cNvPr id="6" name="Content Placeholder 5"/>
          <p:cNvSpPr>
            <a:spLocks noGrp="1"/>
          </p:cNvSpPr>
          <p:nvPr>
            <p:ph sz="half" idx="2"/>
          </p:nvPr>
        </p:nvSpPr>
        <p:spPr/>
        <p:txBody>
          <a:bodyPr>
            <a:normAutofit/>
          </a:bodyPr>
          <a:lstStyle/>
          <a:p>
            <a:r>
              <a:rPr lang="en-US" dirty="0"/>
              <a:t>A </a:t>
            </a:r>
            <a:r>
              <a:rPr lang="en-US" b="1" dirty="0"/>
              <a:t>Dispose()</a:t>
            </a:r>
            <a:r>
              <a:rPr lang="en-US" dirty="0"/>
              <a:t> method: </a:t>
            </a:r>
            <a:endParaRPr lang="en-US" dirty="0" smtClean="0"/>
          </a:p>
          <a:p>
            <a:pPr lvl="1"/>
            <a:r>
              <a:rPr lang="en-US" dirty="0"/>
              <a:t>Is called by the programmer</a:t>
            </a:r>
          </a:p>
          <a:p>
            <a:pPr lvl="1"/>
            <a:r>
              <a:rPr lang="en-US" dirty="0"/>
              <a:t>Is ordered and scheduled by the programmer</a:t>
            </a:r>
          </a:p>
          <a:p>
            <a:pPr lvl="1"/>
            <a:r>
              <a:rPr lang="en-US" dirty="0"/>
              <a:t>Returns resources upon completion of the method</a:t>
            </a:r>
          </a:p>
          <a:p>
            <a:pPr lvl="1"/>
            <a:endParaRPr lang="en-US" dirty="0"/>
          </a:p>
        </p:txBody>
      </p:sp>
    </p:spTree>
    <p:extLst>
      <p:ext uri="{BB962C8B-B14F-4D97-AF65-F5344CB8AC3E}">
        <p14:creationId xmlns:p14="http://schemas.microsoft.com/office/powerpoint/2010/main" val="3829748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Improve performance</a:t>
            </a:r>
          </a:p>
        </p:txBody>
      </p:sp>
      <p:sp>
        <p:nvSpPr>
          <p:cNvPr id="6" name="Content Placeholder 5"/>
          <p:cNvSpPr>
            <a:spLocks noGrp="1"/>
          </p:cNvSpPr>
          <p:nvPr>
            <p:ph idx="1"/>
          </p:nvPr>
        </p:nvSpPr>
        <p:spPr/>
        <p:txBody>
          <a:bodyPr/>
          <a:lstStyle/>
          <a:p>
            <a:r>
              <a:rPr lang="en-US" b="1" dirty="0"/>
              <a:t>Recommendation</a:t>
            </a:r>
          </a:p>
          <a:p>
            <a:pPr lvl="1"/>
            <a:r>
              <a:rPr lang="en-US" dirty="0" smtClean="0"/>
              <a:t>Release </a:t>
            </a:r>
            <a:r>
              <a:rPr lang="en-US" dirty="0"/>
              <a:t>objects when </a:t>
            </a:r>
            <a:r>
              <a:rPr lang="en-US" dirty="0" smtClean="0"/>
              <a:t>we’re done </a:t>
            </a:r>
            <a:r>
              <a:rPr lang="en-US" dirty="0"/>
              <a:t>with </a:t>
            </a:r>
            <a:r>
              <a:rPr lang="en-US" dirty="0" smtClean="0"/>
              <a:t>them </a:t>
            </a:r>
            <a:r>
              <a:rPr lang="en-US" dirty="0"/>
              <a:t>and keep an eye out for leaving pointers to objects. </a:t>
            </a:r>
            <a:endParaRPr lang="en-US" dirty="0" smtClean="0"/>
          </a:p>
          <a:p>
            <a:pPr lvl="1"/>
            <a:endParaRPr lang="en-US" dirty="0" smtClean="0"/>
          </a:p>
          <a:p>
            <a:pPr lvl="1"/>
            <a:r>
              <a:rPr lang="en-US" dirty="0" smtClean="0"/>
              <a:t>When </a:t>
            </a:r>
            <a:r>
              <a:rPr lang="en-US" dirty="0"/>
              <a:t>it comes to object cleanup, implement both a </a:t>
            </a:r>
            <a:r>
              <a:rPr lang="en-US" b="1" dirty="0"/>
              <a:t>Finalize()</a:t>
            </a:r>
            <a:r>
              <a:rPr lang="en-US" dirty="0"/>
              <a:t> and </a:t>
            </a:r>
            <a:r>
              <a:rPr lang="en-US" b="1" dirty="0"/>
              <a:t>Dispose()</a:t>
            </a:r>
            <a:r>
              <a:rPr lang="en-US" dirty="0"/>
              <a:t> method for objects with unmanaged resources. This will prevent unexpected behavior later, and enforce good programming </a:t>
            </a:r>
            <a:r>
              <a:rPr lang="en-US" dirty="0" smtClean="0"/>
              <a:t>practices.</a:t>
            </a:r>
            <a:endParaRPr lang="en-US" dirty="0"/>
          </a:p>
          <a:p>
            <a:endParaRPr lang="en-US" dirty="0"/>
          </a:p>
        </p:txBody>
      </p:sp>
    </p:spTree>
    <p:extLst>
      <p:ext uri="{BB962C8B-B14F-4D97-AF65-F5344CB8AC3E}">
        <p14:creationId xmlns:p14="http://schemas.microsoft.com/office/powerpoint/2010/main" val="2753094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Improve performance</a:t>
            </a:r>
          </a:p>
        </p:txBody>
      </p:sp>
      <p:sp>
        <p:nvSpPr>
          <p:cNvPr id="3" name="Content Placeholder 2"/>
          <p:cNvSpPr>
            <a:spLocks noGrp="1"/>
          </p:cNvSpPr>
          <p:nvPr>
            <p:ph sz="half" idx="1"/>
          </p:nvPr>
        </p:nvSpPr>
        <p:spPr>
          <a:xfrm>
            <a:off x="457200" y="1673352"/>
            <a:ext cx="8153400" cy="4718304"/>
          </a:xfrm>
        </p:spPr>
        <p:txBody>
          <a:bodyPr>
            <a:normAutofit fontScale="77500" lnSpcReduction="20000"/>
          </a:bodyPr>
          <a:lstStyle/>
          <a:p>
            <a:r>
              <a:rPr lang="en-US" dirty="0"/>
              <a:t>Identify and analyze your application's allocation profile</a:t>
            </a:r>
            <a:r>
              <a:rPr lang="en-US" dirty="0" smtClean="0"/>
              <a:t>.</a:t>
            </a:r>
          </a:p>
          <a:p>
            <a:endParaRPr lang="en-US" dirty="0"/>
          </a:p>
          <a:p>
            <a:r>
              <a:rPr lang="en-US" dirty="0"/>
              <a:t>Avoid calling </a:t>
            </a:r>
            <a:r>
              <a:rPr lang="en-US" dirty="0" err="1"/>
              <a:t>GC.Collect</a:t>
            </a:r>
            <a:r>
              <a:rPr lang="en-US" dirty="0" smtClean="0"/>
              <a:t>.</a:t>
            </a:r>
          </a:p>
          <a:p>
            <a:endParaRPr lang="en-US" dirty="0"/>
          </a:p>
          <a:p>
            <a:r>
              <a:rPr lang="en-US" dirty="0"/>
              <a:t>Consider weak references with cached data</a:t>
            </a:r>
            <a:r>
              <a:rPr lang="en-US" dirty="0" smtClean="0"/>
              <a:t>.</a:t>
            </a:r>
          </a:p>
          <a:p>
            <a:endParaRPr lang="en-US" dirty="0"/>
          </a:p>
          <a:p>
            <a:r>
              <a:rPr lang="en-US" dirty="0"/>
              <a:t>Prevent the promotion of short-lived objects</a:t>
            </a:r>
            <a:r>
              <a:rPr lang="en-US" dirty="0" smtClean="0"/>
              <a:t>.</a:t>
            </a:r>
          </a:p>
          <a:p>
            <a:endParaRPr lang="en-US" dirty="0"/>
          </a:p>
          <a:p>
            <a:r>
              <a:rPr lang="en-US" dirty="0"/>
              <a:t>Set unneeded member variables to Null before making long-running calls</a:t>
            </a:r>
            <a:r>
              <a:rPr lang="en-US" dirty="0" smtClean="0"/>
              <a:t>.</a:t>
            </a:r>
          </a:p>
          <a:p>
            <a:endParaRPr lang="en-US" dirty="0"/>
          </a:p>
          <a:p>
            <a:r>
              <a:rPr lang="en-US" dirty="0"/>
              <a:t>Minimize hidden allocations</a:t>
            </a:r>
            <a:r>
              <a:rPr lang="en-US" dirty="0" smtClean="0"/>
              <a:t>.</a:t>
            </a:r>
          </a:p>
          <a:p>
            <a:endParaRPr lang="en-US" dirty="0"/>
          </a:p>
          <a:p>
            <a:r>
              <a:rPr lang="en-US" dirty="0"/>
              <a:t>Avoid or minimize complex object graphs</a:t>
            </a:r>
            <a:r>
              <a:rPr lang="en-US" dirty="0" smtClean="0"/>
              <a:t>. </a:t>
            </a:r>
            <a:endParaRPr lang="en-US" dirty="0"/>
          </a:p>
        </p:txBody>
      </p:sp>
    </p:spTree>
    <p:extLst>
      <p:ext uri="{BB962C8B-B14F-4D97-AF65-F5344CB8AC3E}">
        <p14:creationId xmlns:p14="http://schemas.microsoft.com/office/powerpoint/2010/main" val="1067080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Detect memory leak</a:t>
            </a:r>
            <a:endParaRPr lang="en-US" dirty="0"/>
          </a:p>
        </p:txBody>
      </p:sp>
      <p:sp>
        <p:nvSpPr>
          <p:cNvPr id="5" name="Content Placeholder 4"/>
          <p:cNvSpPr>
            <a:spLocks noGrp="1"/>
          </p:cNvSpPr>
          <p:nvPr>
            <p:ph idx="1"/>
          </p:nvPr>
        </p:nvSpPr>
        <p:spPr/>
        <p:txBody>
          <a:bodyPr>
            <a:normAutofit/>
          </a:bodyPr>
          <a:lstStyle/>
          <a:p>
            <a:r>
              <a:rPr lang="en-US" dirty="0" smtClean="0"/>
              <a:t>What is memory leak?</a:t>
            </a:r>
          </a:p>
          <a:p>
            <a:pPr lvl="1"/>
            <a:r>
              <a:rPr lang="en-US" dirty="0"/>
              <a:t>A memory leak occurs when memory is allocated in a program and is never returned to the operating </a:t>
            </a:r>
            <a:r>
              <a:rPr lang="en-US" dirty="0" smtClean="0"/>
              <a:t>system.</a:t>
            </a:r>
          </a:p>
          <a:p>
            <a:pPr lvl="1"/>
            <a:endParaRPr lang="en-US" dirty="0" smtClean="0"/>
          </a:p>
          <a:p>
            <a:pPr lvl="2"/>
            <a:endParaRPr lang="en-US" dirty="0"/>
          </a:p>
        </p:txBody>
      </p:sp>
    </p:spTree>
    <p:extLst>
      <p:ext uri="{BB962C8B-B14F-4D97-AF65-F5344CB8AC3E}">
        <p14:creationId xmlns:p14="http://schemas.microsoft.com/office/powerpoint/2010/main" val="1229138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 memory leak</a:t>
            </a:r>
          </a:p>
        </p:txBody>
      </p:sp>
      <p:sp>
        <p:nvSpPr>
          <p:cNvPr id="3" name="Content Placeholder 2"/>
          <p:cNvSpPr>
            <a:spLocks noGrp="1"/>
          </p:cNvSpPr>
          <p:nvPr>
            <p:ph idx="1"/>
          </p:nvPr>
        </p:nvSpPr>
        <p:spPr/>
        <p:txBody>
          <a:bodyPr/>
          <a:lstStyle/>
          <a:p>
            <a:r>
              <a:rPr lang="en-US" dirty="0" smtClean="0"/>
              <a:t>Memory leak in </a:t>
            </a:r>
            <a:r>
              <a:rPr lang="en-US" dirty="0" err="1"/>
              <a:t>.Net</a:t>
            </a:r>
            <a:r>
              <a:rPr lang="en-US" dirty="0"/>
              <a:t> framework:</a:t>
            </a:r>
          </a:p>
          <a:p>
            <a:pPr lvl="1"/>
            <a:r>
              <a:rPr lang="en-US" dirty="0"/>
              <a:t>Memory is disposed of but never collected, because a reference to the object is still active. </a:t>
            </a:r>
            <a:endParaRPr lang="en-US" dirty="0" smtClean="0"/>
          </a:p>
          <a:p>
            <a:pPr lvl="1"/>
            <a:endParaRPr lang="en-US" dirty="0"/>
          </a:p>
          <a:p>
            <a:pPr lvl="1"/>
            <a:r>
              <a:rPr lang="en-US" dirty="0"/>
              <a:t>The garbage collector can collect and free the memory but never returns it to the operating system</a:t>
            </a:r>
            <a:r>
              <a:rPr lang="en-US" dirty="0" smtClean="0"/>
              <a:t>.</a:t>
            </a:r>
          </a:p>
          <a:p>
            <a:pPr lvl="1"/>
            <a:endParaRPr lang="en-US" dirty="0"/>
          </a:p>
          <a:p>
            <a:pPr lvl="1"/>
            <a:r>
              <a:rPr lang="en-US" b="1" dirty="0" err="1"/>
              <a:t>E.g</a:t>
            </a:r>
            <a:r>
              <a:rPr lang="en-US" dirty="0"/>
              <a:t>: if that object was registered to an event published by another object, it won’t be collected by the GC </a:t>
            </a:r>
          </a:p>
          <a:p>
            <a:pPr lvl="1"/>
            <a:r>
              <a:rPr lang="en-US" dirty="0"/>
              <a:t>=&gt; When you register to an event =&gt; a reference from the object that published the event to the registering object.</a:t>
            </a:r>
          </a:p>
          <a:p>
            <a:endParaRPr lang="en-US" dirty="0"/>
          </a:p>
        </p:txBody>
      </p:sp>
    </p:spTree>
    <p:extLst>
      <p:ext uri="{BB962C8B-B14F-4D97-AF65-F5344CB8AC3E}">
        <p14:creationId xmlns:p14="http://schemas.microsoft.com/office/powerpoint/2010/main" val="2310672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 memory leak</a:t>
            </a:r>
            <a:endParaRPr lang="en-US" dirty="0"/>
          </a:p>
        </p:txBody>
      </p:sp>
      <p:sp>
        <p:nvSpPr>
          <p:cNvPr id="3" name="Content Placeholder 2"/>
          <p:cNvSpPr>
            <a:spLocks noGrp="1"/>
          </p:cNvSpPr>
          <p:nvPr>
            <p:ph idx="1"/>
          </p:nvPr>
        </p:nvSpPr>
        <p:spPr/>
        <p:txBody>
          <a:bodyPr>
            <a:normAutofit/>
          </a:bodyPr>
          <a:lstStyle/>
          <a:p>
            <a:r>
              <a:rPr lang="en-US" b="1" dirty="0" smtClean="0"/>
              <a:t>Weak references</a:t>
            </a:r>
          </a:p>
          <a:p>
            <a:pPr lvl="1"/>
            <a:r>
              <a:rPr lang="en-US" dirty="0"/>
              <a:t>Weak references allow the garbage collector to collect the object, but they also allow the application to access the object</a:t>
            </a:r>
            <a:r>
              <a:rPr lang="en-US" dirty="0" smtClean="0"/>
              <a:t>.</a:t>
            </a:r>
          </a:p>
          <a:p>
            <a:pPr lvl="1"/>
            <a:endParaRPr lang="en-US" dirty="0" smtClean="0"/>
          </a:p>
          <a:p>
            <a:pPr lvl="1"/>
            <a:r>
              <a:rPr lang="en-US" dirty="0"/>
              <a:t>Weak references are useful for objects that use a lot of memory, but can be recreated easily if they are reclaimed by garbage collection. </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002068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Garbage collector</a:t>
            </a:r>
            <a:endParaRPr lang="en-US" dirty="0"/>
          </a:p>
        </p:txBody>
      </p:sp>
      <p:sp>
        <p:nvSpPr>
          <p:cNvPr id="3" name="Content Placeholder 2"/>
          <p:cNvSpPr>
            <a:spLocks noGrp="1"/>
          </p:cNvSpPr>
          <p:nvPr>
            <p:ph idx="1"/>
          </p:nvPr>
        </p:nvSpPr>
        <p:spPr/>
        <p:txBody>
          <a:bodyPr/>
          <a:lstStyle/>
          <a:p>
            <a:r>
              <a:rPr lang="en-US" dirty="0" smtClean="0"/>
              <a:t>Automatic garbage collection is a process by which the system will automatically take care of the memory used by unwanted objects (we call them as garbage) to be released</a:t>
            </a:r>
          </a:p>
          <a:p>
            <a:endParaRPr lang="en-US" dirty="0" smtClean="0"/>
          </a:p>
          <a:p>
            <a:r>
              <a:rPr lang="en-US" dirty="0" smtClean="0"/>
              <a:t>Garbage collection is a process of releasing the memory used by the objects, which are no longer referenced.</a:t>
            </a:r>
          </a:p>
          <a:p>
            <a:endParaRPr lang="en-US" dirty="0"/>
          </a:p>
        </p:txBody>
      </p:sp>
    </p:spTree>
    <p:extLst>
      <p:ext uri="{BB962C8B-B14F-4D97-AF65-F5344CB8AC3E}">
        <p14:creationId xmlns:p14="http://schemas.microsoft.com/office/powerpoint/2010/main" val="14847179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memory leak</a:t>
            </a:r>
          </a:p>
        </p:txBody>
      </p:sp>
      <p:sp>
        <p:nvSpPr>
          <p:cNvPr id="3" name="Content Placeholder 2"/>
          <p:cNvSpPr>
            <a:spLocks noGrp="1"/>
          </p:cNvSpPr>
          <p:nvPr>
            <p:ph idx="1"/>
          </p:nvPr>
        </p:nvSpPr>
        <p:spPr/>
        <p:txBody>
          <a:bodyPr/>
          <a:lstStyle/>
          <a:p>
            <a:r>
              <a:rPr lang="en-US" b="1" dirty="0"/>
              <a:t>Guide </a:t>
            </a:r>
            <a:r>
              <a:rPr lang="en-US" b="1" dirty="0" smtClean="0"/>
              <a:t>lines for memory leak</a:t>
            </a:r>
            <a:endParaRPr lang="en-US" b="1" dirty="0"/>
          </a:p>
          <a:p>
            <a:pPr lvl="1"/>
            <a:r>
              <a:rPr lang="en-US" dirty="0"/>
              <a:t>Use long weak references only when necessary as the state of the object is unpredictable after finalization. </a:t>
            </a:r>
          </a:p>
          <a:p>
            <a:pPr lvl="1"/>
            <a:endParaRPr lang="en-US" dirty="0"/>
          </a:p>
          <a:p>
            <a:pPr lvl="1"/>
            <a:r>
              <a:rPr lang="en-US" dirty="0"/>
              <a:t>Avoid using weak references to small objects because the pointer itself may be as large or larger. </a:t>
            </a:r>
          </a:p>
          <a:p>
            <a:pPr lvl="1"/>
            <a:endParaRPr lang="en-US" dirty="0"/>
          </a:p>
          <a:p>
            <a:pPr lvl="1"/>
            <a:r>
              <a:rPr lang="en-US" dirty="0"/>
              <a:t>Avoid using weak references as an automatic solution to memory management problems. Instead, develop an effective caching policy for handling your application's objects. </a:t>
            </a:r>
          </a:p>
          <a:p>
            <a:endParaRPr lang="en-US" dirty="0"/>
          </a:p>
        </p:txBody>
      </p:sp>
    </p:spTree>
    <p:extLst>
      <p:ext uri="{BB962C8B-B14F-4D97-AF65-F5344CB8AC3E}">
        <p14:creationId xmlns:p14="http://schemas.microsoft.com/office/powerpoint/2010/main" val="2404311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memory leak</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Using disposable pattern</a:t>
            </a:r>
          </a:p>
          <a:p>
            <a:pPr lvl="1"/>
            <a:endParaRPr lang="en-US" dirty="0" smtClean="0"/>
          </a:p>
          <a:p>
            <a:pPr lvl="1"/>
            <a:r>
              <a:rPr lang="en-US" dirty="0" smtClean="0"/>
              <a:t>Create </a:t>
            </a:r>
            <a:r>
              <a:rPr lang="en-US" dirty="0"/>
              <a:t>a class that derives from </a:t>
            </a:r>
            <a:r>
              <a:rPr lang="en-US" b="1" dirty="0" err="1"/>
              <a:t>IDisposable</a:t>
            </a:r>
            <a:r>
              <a:rPr lang="en-US" dirty="0" smtClean="0"/>
              <a:t>.</a:t>
            </a:r>
          </a:p>
          <a:p>
            <a:pPr lvl="1"/>
            <a:endParaRPr lang="en-US" dirty="0"/>
          </a:p>
          <a:p>
            <a:pPr lvl="1"/>
            <a:r>
              <a:rPr lang="en-US" dirty="0"/>
              <a:t>Add a private member variable to track whether </a:t>
            </a:r>
            <a:r>
              <a:rPr lang="en-US" b="1" dirty="0" err="1"/>
              <a:t>IDisposable.Dispose</a:t>
            </a:r>
            <a:r>
              <a:rPr lang="en-US" dirty="0"/>
              <a:t> has already been called. </a:t>
            </a:r>
            <a:endParaRPr lang="en-US" dirty="0" smtClean="0"/>
          </a:p>
          <a:p>
            <a:pPr lvl="1"/>
            <a:endParaRPr lang="en-US" dirty="0" smtClean="0"/>
          </a:p>
          <a:p>
            <a:pPr lvl="1"/>
            <a:r>
              <a:rPr lang="en-US" dirty="0" smtClean="0"/>
              <a:t>Implement </a:t>
            </a:r>
            <a:r>
              <a:rPr lang="en-US" dirty="0"/>
              <a:t>a </a:t>
            </a:r>
            <a:r>
              <a:rPr lang="en-US" b="1" dirty="0"/>
              <a:t>protected</a:t>
            </a:r>
            <a:r>
              <a:rPr lang="en-US" dirty="0"/>
              <a:t> </a:t>
            </a:r>
            <a:r>
              <a:rPr lang="en-US" b="1" dirty="0"/>
              <a:t>virtual</a:t>
            </a:r>
            <a:r>
              <a:rPr lang="en-US" dirty="0"/>
              <a:t> </a:t>
            </a:r>
            <a:r>
              <a:rPr lang="en-US" b="1" dirty="0"/>
              <a:t>void</a:t>
            </a:r>
            <a:r>
              <a:rPr lang="en-US" dirty="0"/>
              <a:t> override of the </a:t>
            </a:r>
            <a:r>
              <a:rPr lang="en-US" b="1" dirty="0"/>
              <a:t>Dispose</a:t>
            </a:r>
            <a:r>
              <a:rPr lang="en-US" dirty="0"/>
              <a:t> method that accepts a single </a:t>
            </a:r>
            <a:r>
              <a:rPr lang="en-US" b="1" dirty="0" err="1"/>
              <a:t>bool</a:t>
            </a:r>
            <a:r>
              <a:rPr lang="en-US" dirty="0"/>
              <a:t> parameter. </a:t>
            </a:r>
            <a:endParaRPr lang="en-US" dirty="0" smtClean="0"/>
          </a:p>
          <a:p>
            <a:pPr lvl="1"/>
            <a:endParaRPr lang="en-US" dirty="0" smtClean="0"/>
          </a:p>
          <a:p>
            <a:pPr lvl="1"/>
            <a:r>
              <a:rPr lang="en-US" dirty="0" smtClean="0"/>
              <a:t>Implement </a:t>
            </a:r>
            <a:r>
              <a:rPr lang="en-US" dirty="0"/>
              <a:t>the </a:t>
            </a:r>
            <a:r>
              <a:rPr lang="en-US" b="1" dirty="0" err="1"/>
              <a:t>IDisposable.Dispose</a:t>
            </a:r>
            <a:r>
              <a:rPr lang="en-US" dirty="0"/>
              <a:t> method that accepts no parameters. </a:t>
            </a:r>
            <a:r>
              <a:rPr lang="en-US" dirty="0" smtClean="0"/>
              <a:t>call </a:t>
            </a:r>
            <a:r>
              <a:rPr lang="en-US" b="1" dirty="0"/>
              <a:t>Dispose(true)</a:t>
            </a:r>
            <a:r>
              <a:rPr lang="en-US" dirty="0"/>
              <a:t> and then prevent finalization by calling </a:t>
            </a:r>
            <a:r>
              <a:rPr lang="en-US" b="1" dirty="0" err="1"/>
              <a:t>GC.SuppressFinalize</a:t>
            </a:r>
            <a:r>
              <a:rPr lang="en-US" b="1" dirty="0"/>
              <a:t>(this)</a:t>
            </a:r>
            <a:r>
              <a:rPr lang="en-US" dirty="0"/>
              <a:t>. </a:t>
            </a:r>
            <a:endParaRPr lang="en-US" dirty="0" smtClean="0"/>
          </a:p>
          <a:p>
            <a:pPr lvl="1"/>
            <a:endParaRPr lang="en-US" dirty="0" smtClean="0"/>
          </a:p>
          <a:p>
            <a:pPr lvl="1"/>
            <a:r>
              <a:rPr lang="en-US" dirty="0" smtClean="0"/>
              <a:t>Create </a:t>
            </a:r>
            <a:r>
              <a:rPr lang="en-US" dirty="0"/>
              <a:t>a </a:t>
            </a:r>
            <a:r>
              <a:rPr lang="en-US" dirty="0" err="1"/>
              <a:t>finalizer</a:t>
            </a:r>
            <a:r>
              <a:rPr lang="en-US" dirty="0"/>
              <a:t>, by using destructor syntax. In the </a:t>
            </a:r>
            <a:r>
              <a:rPr lang="en-US" dirty="0" err="1"/>
              <a:t>finalizer</a:t>
            </a:r>
            <a:r>
              <a:rPr lang="en-US" dirty="0"/>
              <a:t>, call </a:t>
            </a:r>
            <a:r>
              <a:rPr lang="en-US" b="1" dirty="0"/>
              <a:t>Dispose(false)</a:t>
            </a:r>
            <a:r>
              <a:rPr lang="en-US" dirty="0"/>
              <a:t>.</a:t>
            </a:r>
          </a:p>
          <a:p>
            <a:endParaRPr lang="en-US" dirty="0"/>
          </a:p>
        </p:txBody>
      </p:sp>
    </p:spTree>
    <p:extLst>
      <p:ext uri="{BB962C8B-B14F-4D97-AF65-F5344CB8AC3E}">
        <p14:creationId xmlns:p14="http://schemas.microsoft.com/office/powerpoint/2010/main" val="4062423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 memory leak</a:t>
            </a:r>
          </a:p>
        </p:txBody>
      </p:sp>
      <p:sp>
        <p:nvSpPr>
          <p:cNvPr id="3" name="Content Placeholder 2"/>
          <p:cNvSpPr>
            <a:spLocks noGrp="1"/>
          </p:cNvSpPr>
          <p:nvPr>
            <p:ph idx="1"/>
          </p:nvPr>
        </p:nvSpPr>
        <p:spPr/>
        <p:txBody>
          <a:bodyPr/>
          <a:lstStyle/>
          <a:p>
            <a:r>
              <a:rPr lang="en-US" b="1" dirty="0"/>
              <a:t>Stack Memory</a:t>
            </a:r>
          </a:p>
          <a:p>
            <a:pPr lvl="1"/>
            <a:r>
              <a:rPr lang="en-US" dirty="0"/>
              <a:t>Stack memory gets reclaimed after the method </a:t>
            </a:r>
            <a:r>
              <a:rPr lang="en-US" dirty="0" smtClean="0"/>
              <a:t>returns</a:t>
            </a:r>
          </a:p>
          <a:p>
            <a:pPr lvl="1"/>
            <a:endParaRPr lang="en-US" dirty="0" smtClean="0"/>
          </a:p>
          <a:p>
            <a:pPr lvl="1"/>
            <a:r>
              <a:rPr lang="en-US" dirty="0" smtClean="0"/>
              <a:t>Stack </a:t>
            </a:r>
            <a:r>
              <a:rPr lang="en-US" dirty="0"/>
              <a:t>memory can get leaked in two </a:t>
            </a:r>
            <a:r>
              <a:rPr lang="en-US" dirty="0" smtClean="0"/>
              <a:t>ways:</a:t>
            </a:r>
          </a:p>
          <a:p>
            <a:pPr lvl="2"/>
            <a:r>
              <a:rPr lang="en-US" dirty="0" smtClean="0"/>
              <a:t>A </a:t>
            </a:r>
            <a:r>
              <a:rPr lang="en-US" dirty="0"/>
              <a:t>method call consumes a significant amount of stack resources that never </a:t>
            </a:r>
            <a:r>
              <a:rPr lang="en-US" dirty="0" smtClean="0"/>
              <a:t>returns</a:t>
            </a:r>
          </a:p>
          <a:p>
            <a:pPr lvl="2"/>
            <a:r>
              <a:rPr lang="en-US" dirty="0"/>
              <a:t>The other is by creating background threads and never terminating them. </a:t>
            </a:r>
            <a:r>
              <a:rPr lang="en-US" dirty="0" smtClean="0"/>
              <a:t>Thus </a:t>
            </a:r>
            <a:r>
              <a:rPr lang="en-US" dirty="0"/>
              <a:t>leaking the thread </a:t>
            </a:r>
            <a:r>
              <a:rPr lang="en-US" dirty="0" smtClean="0"/>
              <a:t>stack</a:t>
            </a:r>
          </a:p>
          <a:p>
            <a:pPr lvl="2"/>
            <a:endParaRPr lang="en-US" dirty="0"/>
          </a:p>
        </p:txBody>
      </p:sp>
    </p:spTree>
    <p:extLst>
      <p:ext uri="{BB962C8B-B14F-4D97-AF65-F5344CB8AC3E}">
        <p14:creationId xmlns:p14="http://schemas.microsoft.com/office/powerpoint/2010/main" val="1512967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 memory leak</a:t>
            </a:r>
          </a:p>
        </p:txBody>
      </p:sp>
      <p:sp>
        <p:nvSpPr>
          <p:cNvPr id="3" name="Content Placeholder 2"/>
          <p:cNvSpPr>
            <a:spLocks noGrp="1"/>
          </p:cNvSpPr>
          <p:nvPr>
            <p:ph idx="1"/>
          </p:nvPr>
        </p:nvSpPr>
        <p:spPr/>
        <p:txBody>
          <a:bodyPr/>
          <a:lstStyle/>
          <a:p>
            <a:r>
              <a:rPr lang="en-US" b="1" dirty="0"/>
              <a:t>Unmanaged Heap Memory</a:t>
            </a:r>
          </a:p>
          <a:p>
            <a:pPr lvl="1"/>
            <a:r>
              <a:rPr lang="en-US" dirty="0" smtClean="0"/>
              <a:t>If </a:t>
            </a:r>
            <a:r>
              <a:rPr lang="en-US" dirty="0"/>
              <a:t>the managed code is interoperating with unmanaged code and a leak exists in the unmanaged </a:t>
            </a:r>
            <a:r>
              <a:rPr lang="en-US" dirty="0" smtClean="0"/>
              <a:t>code.</a:t>
            </a:r>
          </a:p>
          <a:p>
            <a:pPr lvl="1"/>
            <a:endParaRPr lang="en-US" dirty="0" smtClean="0"/>
          </a:p>
          <a:p>
            <a:pPr lvl="1"/>
            <a:r>
              <a:rPr lang="en-US" dirty="0" smtClean="0"/>
              <a:t>There </a:t>
            </a:r>
            <a:r>
              <a:rPr lang="en-US" dirty="0"/>
              <a:t>exists a </a:t>
            </a:r>
            <a:r>
              <a:rPr lang="en-US" dirty="0" err="1"/>
              <a:t>finalizer</a:t>
            </a:r>
            <a:r>
              <a:rPr lang="en-US" dirty="0"/>
              <a:t> which blocks this thread, then the other </a:t>
            </a:r>
            <a:r>
              <a:rPr lang="en-US" dirty="0" err="1"/>
              <a:t>finalizer</a:t>
            </a:r>
            <a:r>
              <a:rPr lang="en-US" dirty="0"/>
              <a:t> will never get called and the unmanaged memory will leak which was supposed to be released</a:t>
            </a:r>
            <a:r>
              <a:rPr lang="en-US" dirty="0" smtClean="0"/>
              <a:t>.</a:t>
            </a:r>
          </a:p>
          <a:p>
            <a:pPr lvl="1"/>
            <a:endParaRPr lang="en-US" dirty="0" smtClean="0"/>
          </a:p>
        </p:txBody>
      </p:sp>
    </p:spTree>
    <p:extLst>
      <p:ext uri="{BB962C8B-B14F-4D97-AF65-F5344CB8AC3E}">
        <p14:creationId xmlns:p14="http://schemas.microsoft.com/office/powerpoint/2010/main" val="1914895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 memory leak</a:t>
            </a:r>
            <a:endParaRPr lang="en-US" dirty="0"/>
          </a:p>
        </p:txBody>
      </p:sp>
      <p:sp>
        <p:nvSpPr>
          <p:cNvPr id="3" name="Content Placeholder 2"/>
          <p:cNvSpPr>
            <a:spLocks noGrp="1"/>
          </p:cNvSpPr>
          <p:nvPr>
            <p:ph idx="1"/>
          </p:nvPr>
        </p:nvSpPr>
        <p:spPr/>
        <p:txBody>
          <a:bodyPr/>
          <a:lstStyle/>
          <a:p>
            <a:r>
              <a:rPr lang="en-US" b="1" dirty="0"/>
              <a:t>Managed Heap Memory</a:t>
            </a:r>
          </a:p>
          <a:p>
            <a:pPr lvl="1"/>
            <a:r>
              <a:rPr lang="en-US" dirty="0" smtClean="0"/>
              <a:t>Get </a:t>
            </a:r>
            <a:r>
              <a:rPr lang="en-US" dirty="0"/>
              <a:t>leaked by several ways like fragmentation of the Large Object </a:t>
            </a:r>
            <a:r>
              <a:rPr lang="en-US" dirty="0" smtClean="0"/>
              <a:t>Heap. </a:t>
            </a:r>
            <a:endParaRPr lang="en-US" dirty="0" smtClean="0"/>
          </a:p>
          <a:p>
            <a:pPr lvl="1"/>
            <a:endParaRPr lang="en-US" dirty="0" smtClean="0"/>
          </a:p>
          <a:p>
            <a:pPr lvl="1">
              <a:buFont typeface="Symbol" pitchFamily="18" charset="2"/>
              <a:buChar char=""/>
            </a:pPr>
            <a:r>
              <a:rPr lang="en-US" dirty="0" smtClean="0"/>
              <a:t> The </a:t>
            </a:r>
            <a:r>
              <a:rPr lang="en-US" dirty="0"/>
              <a:t>memory in the Large Object Heap never gets compacted, so there is a loss in memory over </a:t>
            </a:r>
            <a:r>
              <a:rPr lang="en-US" dirty="0" smtClean="0"/>
              <a:t>there</a:t>
            </a:r>
            <a:r>
              <a:rPr lang="en-US" dirty="0" smtClean="0"/>
              <a:t>.</a:t>
            </a:r>
          </a:p>
          <a:p>
            <a:pPr lvl="1">
              <a:buFont typeface="Symbol" pitchFamily="18" charset="2"/>
              <a:buChar char=""/>
            </a:pPr>
            <a:endParaRPr lang="en-US" dirty="0" smtClean="0"/>
          </a:p>
          <a:p>
            <a:pPr lvl="1">
              <a:buFont typeface="Symbol" pitchFamily="18" charset="2"/>
              <a:buChar char=""/>
            </a:pPr>
            <a:r>
              <a:rPr lang="en-US" dirty="0" smtClean="0"/>
              <a:t> There </a:t>
            </a:r>
            <a:r>
              <a:rPr lang="en-US" dirty="0"/>
              <a:t>exist some objects which are not needed, but there exists a reference to the objects, then GC never claims the memory assigned to these objects.</a:t>
            </a:r>
            <a:endParaRPr lang="en-US" dirty="0" smtClean="0"/>
          </a:p>
          <a:p>
            <a:pPr lvl="1"/>
            <a:endParaRPr lang="en-US" dirty="0"/>
          </a:p>
        </p:txBody>
      </p:sp>
    </p:spTree>
    <p:extLst>
      <p:ext uri="{BB962C8B-B14F-4D97-AF65-F5344CB8AC3E}">
        <p14:creationId xmlns:p14="http://schemas.microsoft.com/office/powerpoint/2010/main" val="2910791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 memory </a:t>
            </a:r>
            <a:r>
              <a:rPr lang="en-US" dirty="0" smtClean="0"/>
              <a:t>leak</a:t>
            </a:r>
            <a:endParaRPr lang="en-US" dirty="0"/>
          </a:p>
        </p:txBody>
      </p:sp>
      <p:sp>
        <p:nvSpPr>
          <p:cNvPr id="3" name="Content Placeholder 2"/>
          <p:cNvSpPr>
            <a:spLocks noGrp="1"/>
          </p:cNvSpPr>
          <p:nvPr>
            <p:ph idx="1"/>
          </p:nvPr>
        </p:nvSpPr>
        <p:spPr/>
        <p:txBody>
          <a:bodyPr/>
          <a:lstStyle/>
          <a:p>
            <a:r>
              <a:rPr lang="en-US" dirty="0" smtClean="0"/>
              <a:t>Detecting memory leak in </a:t>
            </a:r>
            <a:r>
              <a:rPr lang="en-US" dirty="0" err="1" smtClean="0"/>
              <a:t>.Net</a:t>
            </a:r>
            <a:endParaRPr lang="en-US" dirty="0" smtClean="0"/>
          </a:p>
          <a:p>
            <a:pPr lvl="1"/>
            <a:endParaRPr lang="en-US" dirty="0" smtClean="0"/>
          </a:p>
          <a:p>
            <a:pPr lvl="1"/>
            <a:r>
              <a:rPr lang="en-US" dirty="0" smtClean="0"/>
              <a:t>Memory </a:t>
            </a:r>
            <a:r>
              <a:rPr lang="en-US" dirty="0"/>
              <a:t>leaks can occur either in the stack, unmanaged heap, or the managed heap</a:t>
            </a:r>
            <a:r>
              <a:rPr lang="en-US" dirty="0" smtClean="0"/>
              <a:t>.</a:t>
            </a:r>
          </a:p>
          <a:p>
            <a:pPr lvl="1"/>
            <a:endParaRPr lang="en-US" dirty="0" smtClean="0"/>
          </a:p>
          <a:p>
            <a:pPr lvl="1"/>
            <a:r>
              <a:rPr lang="en-US" dirty="0" smtClean="0"/>
              <a:t>Using </a:t>
            </a:r>
            <a:r>
              <a:rPr lang="en-US" b="1" i="1" dirty="0" err="1" smtClean="0">
                <a:solidFill>
                  <a:srgbClr val="FF0000"/>
                </a:solidFill>
              </a:rPr>
              <a:t>Perfmon</a:t>
            </a:r>
            <a:r>
              <a:rPr lang="en-US" dirty="0" smtClean="0"/>
              <a:t> tool</a:t>
            </a:r>
          </a:p>
          <a:p>
            <a:pPr lvl="2"/>
            <a:r>
              <a:rPr lang="en-US" dirty="0" smtClean="0"/>
              <a:t>Examine </a:t>
            </a:r>
            <a:r>
              <a:rPr lang="en-US" dirty="0"/>
              <a:t>counters such as Process/Private </a:t>
            </a:r>
            <a:r>
              <a:rPr lang="en-US" dirty="0" smtClean="0"/>
              <a:t>bytes</a:t>
            </a:r>
          </a:p>
          <a:p>
            <a:pPr lvl="2"/>
            <a:r>
              <a:rPr lang="en-US" dirty="0" smtClean="0"/>
              <a:t>Examine .NET </a:t>
            </a:r>
            <a:r>
              <a:rPr lang="en-US" dirty="0"/>
              <a:t>CLR Memory/# bytes in all </a:t>
            </a:r>
            <a:r>
              <a:rPr lang="en-US" dirty="0" smtClean="0"/>
              <a:t>heaps</a:t>
            </a:r>
          </a:p>
          <a:p>
            <a:pPr lvl="2"/>
            <a:r>
              <a:rPr lang="en-US" dirty="0" smtClean="0"/>
              <a:t>Examine .NET </a:t>
            </a:r>
            <a:r>
              <a:rPr lang="en-US" dirty="0"/>
              <a:t>CLR </a:t>
            </a:r>
            <a:r>
              <a:rPr lang="en-US" dirty="0" err="1"/>
              <a:t>LocksAndThreads</a:t>
            </a:r>
            <a:r>
              <a:rPr lang="en-US" dirty="0" smtClean="0"/>
              <a:t>/# </a:t>
            </a:r>
          </a:p>
          <a:p>
            <a:pPr lvl="2"/>
            <a:endParaRPr lang="en-US" dirty="0" smtClean="0"/>
          </a:p>
          <a:p>
            <a:pPr lvl="1"/>
            <a:endParaRPr lang="en-US" dirty="0"/>
          </a:p>
        </p:txBody>
      </p:sp>
    </p:spTree>
    <p:extLst>
      <p:ext uri="{BB962C8B-B14F-4D97-AF65-F5344CB8AC3E}">
        <p14:creationId xmlns:p14="http://schemas.microsoft.com/office/powerpoint/2010/main" val="1485978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 memory </a:t>
            </a:r>
            <a:r>
              <a:rPr lang="en-US" dirty="0" smtClean="0"/>
              <a:t>leak</a:t>
            </a:r>
            <a:endParaRPr lang="en-US" dirty="0"/>
          </a:p>
        </p:txBody>
      </p:sp>
      <p:sp>
        <p:nvSpPr>
          <p:cNvPr id="3" name="Content Placeholder 2"/>
          <p:cNvSpPr>
            <a:spLocks noGrp="1"/>
          </p:cNvSpPr>
          <p:nvPr>
            <p:ph idx="1"/>
          </p:nvPr>
        </p:nvSpPr>
        <p:spPr/>
        <p:txBody>
          <a:bodyPr/>
          <a:lstStyle/>
          <a:p>
            <a:pPr marL="182880" lvl="1"/>
            <a:r>
              <a:rPr lang="en-US" sz="2400" dirty="0"/>
              <a:t>If .NET CLR </a:t>
            </a:r>
            <a:r>
              <a:rPr lang="en-US" sz="2400" dirty="0" err="1"/>
              <a:t>LocksAndThreads</a:t>
            </a:r>
            <a:r>
              <a:rPr lang="en-US" sz="2400" dirty="0"/>
              <a:t>/# is increasing unexpectedly, then the thread stack is leaking.</a:t>
            </a:r>
          </a:p>
          <a:p>
            <a:pPr marL="182880" lvl="1"/>
            <a:endParaRPr lang="en-US" sz="2400" dirty="0"/>
          </a:p>
          <a:p>
            <a:r>
              <a:rPr lang="en-US" dirty="0"/>
              <a:t>If only Process/Private bytes are increasing but the .NET CLR Memory is not increasing then unmanaged memory is </a:t>
            </a:r>
            <a:r>
              <a:rPr lang="en-US" dirty="0" smtClean="0"/>
              <a:t>leaking. </a:t>
            </a:r>
            <a:endParaRPr lang="en-US" dirty="0"/>
          </a:p>
          <a:p>
            <a:endParaRPr lang="en-US" dirty="0" smtClean="0"/>
          </a:p>
          <a:p>
            <a:r>
              <a:rPr lang="en-US" dirty="0" smtClean="0"/>
              <a:t>If Process/Private </a:t>
            </a:r>
            <a:r>
              <a:rPr lang="en-US" dirty="0"/>
              <a:t>bytes </a:t>
            </a:r>
            <a:r>
              <a:rPr lang="en-US" dirty="0" smtClean="0"/>
              <a:t>and </a:t>
            </a:r>
            <a:r>
              <a:rPr lang="en-US" dirty="0"/>
              <a:t>the .NET CLR Memory is increasing then then managed memory is </a:t>
            </a:r>
            <a:r>
              <a:rPr lang="en-US" dirty="0" smtClean="0"/>
              <a:t>leaking.</a:t>
            </a:r>
            <a:endParaRPr lang="en-US" dirty="0"/>
          </a:p>
        </p:txBody>
      </p:sp>
    </p:spTree>
    <p:extLst>
      <p:ext uri="{BB962C8B-B14F-4D97-AF65-F5344CB8AC3E}">
        <p14:creationId xmlns:p14="http://schemas.microsoft.com/office/powerpoint/2010/main" val="1227710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 memory leak</a:t>
            </a:r>
          </a:p>
        </p:txBody>
      </p:sp>
      <p:sp>
        <p:nvSpPr>
          <p:cNvPr id="3" name="Content Placeholder 2"/>
          <p:cNvSpPr>
            <a:spLocks noGrp="1"/>
          </p:cNvSpPr>
          <p:nvPr>
            <p:ph idx="1"/>
          </p:nvPr>
        </p:nvSpPr>
        <p:spPr/>
        <p:txBody>
          <a:bodyPr/>
          <a:lstStyle/>
          <a:p>
            <a:r>
              <a:rPr lang="en-US" dirty="0" smtClean="0"/>
              <a:t>Using </a:t>
            </a:r>
            <a:r>
              <a:rPr lang="en-US" dirty="0" err="1" smtClean="0"/>
              <a:t>Memprofiler</a:t>
            </a:r>
            <a:r>
              <a:rPr lang="en-US" dirty="0" smtClean="0"/>
              <a:t> or Ant Profiler</a:t>
            </a:r>
          </a:p>
          <a:p>
            <a:pPr lvl="1"/>
            <a:r>
              <a:rPr lang="en-US" b="1" dirty="0"/>
              <a:t>Step 1</a:t>
            </a:r>
            <a:r>
              <a:rPr lang="en-US" dirty="0"/>
              <a:t>: </a:t>
            </a:r>
            <a:r>
              <a:rPr lang="en-US" dirty="0" smtClean="0"/>
              <a:t>Attach process into </a:t>
            </a:r>
          </a:p>
          <a:p>
            <a:pPr lvl="1"/>
            <a:endParaRPr lang="en-US" dirty="0" smtClean="0"/>
          </a:p>
          <a:p>
            <a:pPr lvl="1"/>
            <a:r>
              <a:rPr lang="en-US" b="1" dirty="0" smtClean="0"/>
              <a:t>Step 2</a:t>
            </a:r>
            <a:r>
              <a:rPr lang="en-US" dirty="0" smtClean="0"/>
              <a:t>: Execute action on our application</a:t>
            </a:r>
          </a:p>
          <a:p>
            <a:pPr lvl="2"/>
            <a:endParaRPr lang="en-US" dirty="0" smtClean="0"/>
          </a:p>
          <a:p>
            <a:pPr lvl="1"/>
            <a:r>
              <a:rPr lang="en-US" b="1" dirty="0" smtClean="0"/>
              <a:t>Step 3</a:t>
            </a:r>
            <a:r>
              <a:rPr lang="en-US" dirty="0" smtClean="0"/>
              <a:t>: Take snapshot memory</a:t>
            </a:r>
          </a:p>
          <a:p>
            <a:pPr lvl="2"/>
            <a:endParaRPr lang="en-US" dirty="0" smtClean="0"/>
          </a:p>
          <a:p>
            <a:pPr lvl="1"/>
            <a:r>
              <a:rPr lang="en-US" b="1" dirty="0"/>
              <a:t>Step 4</a:t>
            </a:r>
            <a:r>
              <a:rPr lang="en-US" dirty="0" smtClean="0"/>
              <a:t>: Do action again as Step 2</a:t>
            </a:r>
          </a:p>
          <a:p>
            <a:pPr lvl="1"/>
            <a:endParaRPr lang="en-US" dirty="0" smtClean="0"/>
          </a:p>
          <a:p>
            <a:pPr lvl="1"/>
            <a:r>
              <a:rPr lang="en-US" b="1" dirty="0" smtClean="0"/>
              <a:t>Step 5</a:t>
            </a:r>
            <a:r>
              <a:rPr lang="en-US" dirty="0" smtClean="0"/>
              <a:t>: Take snapshot again</a:t>
            </a:r>
          </a:p>
          <a:p>
            <a:pPr lvl="1"/>
            <a:endParaRPr lang="en-US" dirty="0"/>
          </a:p>
          <a:p>
            <a:pPr lvl="1"/>
            <a:r>
              <a:rPr lang="en-US" b="1" dirty="0" smtClean="0"/>
              <a:t>Step 6</a:t>
            </a:r>
            <a:r>
              <a:rPr lang="en-US" dirty="0" smtClean="0"/>
              <a:t>: Review and diagnostics memory base on significant of memory profiler.</a:t>
            </a:r>
          </a:p>
          <a:p>
            <a:pPr lvl="2"/>
            <a:endParaRPr lang="en-US" dirty="0"/>
          </a:p>
          <a:p>
            <a:pPr lvl="1"/>
            <a:endParaRPr lang="en-US" dirty="0" smtClean="0"/>
          </a:p>
          <a:p>
            <a:pPr lvl="1"/>
            <a:endParaRPr lang="en-US" dirty="0"/>
          </a:p>
        </p:txBody>
      </p:sp>
    </p:spTree>
    <p:extLst>
      <p:ext uri="{BB962C8B-B14F-4D97-AF65-F5344CB8AC3E}">
        <p14:creationId xmlns:p14="http://schemas.microsoft.com/office/powerpoint/2010/main" val="3591641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 memory </a:t>
            </a:r>
            <a:r>
              <a:rPr lang="en-US" dirty="0" smtClean="0"/>
              <a:t>leak – Graph objects</a:t>
            </a:r>
            <a:endParaRPr lang="en-US" dirty="0"/>
          </a:p>
        </p:txBody>
      </p:sp>
      <p:sp>
        <p:nvSpPr>
          <p:cNvPr id="3" name="Content Placeholder 2"/>
          <p:cNvSpPr>
            <a:spLocks noGrp="1"/>
          </p:cNvSpPr>
          <p:nvPr>
            <p:ph idx="1"/>
          </p:nvPr>
        </p:nvSpPr>
        <p:spPr>
          <a:xfrm>
            <a:off x="457200" y="5867400"/>
            <a:ext cx="8229600" cy="609600"/>
          </a:xfrm>
        </p:spPr>
        <p:txBody>
          <a:bodyPr>
            <a:normAutofit fontScale="55000" lnSpcReduction="20000"/>
          </a:bodyPr>
          <a:lstStyle/>
          <a:p>
            <a:r>
              <a:rPr lang="en-US" dirty="0" smtClean="0"/>
              <a:t>We </a:t>
            </a:r>
            <a:r>
              <a:rPr lang="en-US" dirty="0"/>
              <a:t>can see for example that the Form is linked by a </a:t>
            </a:r>
            <a:r>
              <a:rPr lang="en-US" dirty="0" err="1"/>
              <a:t>UserPreferenceChangedEventHandler</a:t>
            </a:r>
            <a:r>
              <a:rPr lang="en-US" dirty="0"/>
              <a:t> through the _target member variable, in other words, one reason that the Form can’t be garbage collected is because it is handling a </a:t>
            </a:r>
            <a:r>
              <a:rPr lang="en-US" dirty="0" err="1"/>
              <a:t>UserPreferenceChangedEvent</a:t>
            </a:r>
            <a:r>
              <a:rPr lang="en-US" dirty="0"/>
              <a:t>.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85938"/>
            <a:ext cx="7334249" cy="392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rot="1678798">
            <a:off x="3647471" y="4537206"/>
            <a:ext cx="1371600" cy="457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87603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scenarios leak in WPF</a:t>
            </a:r>
            <a:endParaRPr lang="en-US" dirty="0"/>
          </a:p>
        </p:txBody>
      </p:sp>
      <p:sp>
        <p:nvSpPr>
          <p:cNvPr id="3" name="Content Placeholder 2"/>
          <p:cNvSpPr>
            <a:spLocks noGrp="1"/>
          </p:cNvSpPr>
          <p:nvPr>
            <p:ph idx="1"/>
          </p:nvPr>
        </p:nvSpPr>
        <p:spPr/>
        <p:txBody>
          <a:bodyPr>
            <a:normAutofit/>
          </a:bodyPr>
          <a:lstStyle/>
          <a:p>
            <a:r>
              <a:rPr lang="en-US" b="1" u="sng" dirty="0" smtClean="0"/>
              <a:t>Case 1</a:t>
            </a:r>
            <a:r>
              <a:rPr lang="en-US" b="1" dirty="0" smtClean="0"/>
              <a:t>: Unregistered events</a:t>
            </a:r>
            <a:r>
              <a:rPr lang="en-US" dirty="0" smtClean="0"/>
              <a:t> </a:t>
            </a:r>
          </a:p>
          <a:p>
            <a:pPr lvl="1"/>
            <a:r>
              <a:rPr lang="en-US" dirty="0" err="1" smtClean="0"/>
              <a:t>newOrder.OnPlaced</a:t>
            </a:r>
            <a:r>
              <a:rPr lang="en-US" dirty="0" smtClean="0"/>
              <a:t> += </a:t>
            </a:r>
            <a:r>
              <a:rPr lang="en-US" dirty="0" err="1" smtClean="0"/>
              <a:t>OrderPlaced</a:t>
            </a:r>
            <a:r>
              <a:rPr lang="en-US" dirty="0"/>
              <a:t>; </a:t>
            </a:r>
            <a:r>
              <a:rPr lang="en-US" dirty="0" smtClean="0"/>
              <a:t>_</a:t>
            </a:r>
            <a:r>
              <a:rPr lang="en-US" dirty="0" err="1" smtClean="0"/>
              <a:t>pendingDeals.Add</a:t>
            </a:r>
            <a:r>
              <a:rPr lang="en-US" dirty="0" smtClean="0"/>
              <a:t>(</a:t>
            </a:r>
            <a:r>
              <a:rPr lang="en-US" dirty="0" err="1" smtClean="0"/>
              <a:t>newOrder</a:t>
            </a:r>
            <a:r>
              <a:rPr lang="en-US" dirty="0" smtClean="0"/>
              <a:t>);</a:t>
            </a:r>
          </a:p>
          <a:p>
            <a:pPr lvl="1"/>
            <a:r>
              <a:rPr lang="en-US" dirty="0"/>
              <a:t>void </a:t>
            </a:r>
            <a:r>
              <a:rPr lang="en-US" dirty="0" err="1" smtClean="0"/>
              <a:t>DeleteOrder</a:t>
            </a:r>
            <a:r>
              <a:rPr lang="en-US" dirty="0" smtClean="0"/>
              <a:t> (Order </a:t>
            </a:r>
            <a:r>
              <a:rPr lang="en-US" dirty="0" err="1"/>
              <a:t>placedOrder</a:t>
            </a:r>
            <a:r>
              <a:rPr lang="en-US" dirty="0"/>
              <a:t>) </a:t>
            </a:r>
            <a:endParaRPr lang="en-US" dirty="0" smtClean="0"/>
          </a:p>
          <a:p>
            <a:pPr marL="548640" lvl="2" indent="0">
              <a:buNone/>
            </a:pPr>
            <a:r>
              <a:rPr lang="en-US" dirty="0" smtClean="0"/>
              <a:t>{ </a:t>
            </a:r>
          </a:p>
          <a:p>
            <a:pPr marL="548640" lvl="2" indent="0">
              <a:buNone/>
            </a:pPr>
            <a:r>
              <a:rPr lang="en-US" dirty="0"/>
              <a:t>	</a:t>
            </a:r>
            <a:r>
              <a:rPr lang="en-US" dirty="0" smtClean="0"/>
              <a:t>_</a:t>
            </a:r>
            <a:r>
              <a:rPr lang="en-US" dirty="0" err="1" smtClean="0"/>
              <a:t>pendingDeals.Remove</a:t>
            </a:r>
            <a:r>
              <a:rPr lang="en-US" dirty="0" smtClean="0"/>
              <a:t>(</a:t>
            </a:r>
            <a:r>
              <a:rPr lang="en-US" dirty="0" err="1" smtClean="0"/>
              <a:t>placedOrder</a:t>
            </a:r>
            <a:r>
              <a:rPr lang="en-US" dirty="0"/>
              <a:t>); </a:t>
            </a:r>
            <a:endParaRPr lang="en-US" dirty="0" smtClean="0"/>
          </a:p>
          <a:p>
            <a:pPr marL="548640" lvl="2" indent="0">
              <a:buNone/>
            </a:pPr>
            <a:r>
              <a:rPr lang="en-US" dirty="0" smtClean="0"/>
              <a:t>}</a:t>
            </a:r>
          </a:p>
          <a:p>
            <a:pPr marL="548640" lvl="2" indent="0">
              <a:buNone/>
            </a:pPr>
            <a:endParaRPr lang="en-US" dirty="0" smtClean="0"/>
          </a:p>
          <a:p>
            <a:pPr marL="548640" lvl="2" indent="0">
              <a:buNone/>
            </a:pPr>
            <a:endParaRPr lang="en-US" dirty="0"/>
          </a:p>
          <a:p>
            <a:pPr marL="548640" lvl="2" indent="0">
              <a:buNone/>
            </a:pPr>
            <a:endParaRPr lang="en-US" dirty="0" smtClean="0"/>
          </a:p>
        </p:txBody>
      </p:sp>
    </p:spTree>
    <p:extLst>
      <p:ext uri="{BB962C8B-B14F-4D97-AF65-F5344CB8AC3E}">
        <p14:creationId xmlns:p14="http://schemas.microsoft.com/office/powerpoint/2010/main" val="1005955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Garbage collector</a:t>
            </a:r>
            <a:endParaRPr lang="en-US" dirty="0"/>
          </a:p>
        </p:txBody>
      </p:sp>
      <p:sp>
        <p:nvSpPr>
          <p:cNvPr id="3" name="Content Placeholder 2"/>
          <p:cNvSpPr>
            <a:spLocks noGrp="1"/>
          </p:cNvSpPr>
          <p:nvPr>
            <p:ph idx="1"/>
          </p:nvPr>
        </p:nvSpPr>
        <p:spPr/>
        <p:txBody>
          <a:bodyPr>
            <a:normAutofit/>
          </a:bodyPr>
          <a:lstStyle/>
          <a:p>
            <a:r>
              <a:rPr lang="en-US" dirty="0" smtClean="0"/>
              <a:t>Garbage collector as a separate thread. This thread will be running always at the back end. </a:t>
            </a:r>
          </a:p>
          <a:p>
            <a:pPr lvl="1"/>
            <a:r>
              <a:rPr lang="en-US" dirty="0" smtClean="0"/>
              <a:t>Lowest priority.</a:t>
            </a:r>
          </a:p>
          <a:p>
            <a:pPr marL="457200" lvl="1" indent="0">
              <a:buNone/>
            </a:pPr>
            <a:endParaRPr lang="en-US" dirty="0" smtClean="0"/>
          </a:p>
          <a:p>
            <a:r>
              <a:rPr lang="en-US" dirty="0" smtClean="0"/>
              <a:t>When GC already called? </a:t>
            </a:r>
          </a:p>
          <a:p>
            <a:pPr lvl="1"/>
            <a:r>
              <a:rPr lang="en-US" dirty="0" smtClean="0"/>
              <a:t>When system finds there is no space in the managed heap (managed heap is nothing but a bunch of memory allocated for the program at run time).</a:t>
            </a:r>
          </a:p>
          <a:p>
            <a:pPr lvl="1"/>
            <a:r>
              <a:rPr lang="en-US" dirty="0" smtClean="0"/>
              <a:t> </a:t>
            </a:r>
          </a:p>
          <a:p>
            <a:pPr lvl="1"/>
            <a:r>
              <a:rPr lang="en-US" dirty="0" smtClean="0"/>
              <a:t>GC thread will be given REALTIME priority (REALTIME priority is the highest priority in Windows) and collect all the un wanted objects.</a:t>
            </a:r>
          </a:p>
          <a:p>
            <a:endParaRPr lang="en-US" dirty="0"/>
          </a:p>
        </p:txBody>
      </p:sp>
    </p:spTree>
    <p:extLst>
      <p:ext uri="{BB962C8B-B14F-4D97-AF65-F5344CB8AC3E}">
        <p14:creationId xmlns:p14="http://schemas.microsoft.com/office/powerpoint/2010/main" val="28119249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leak in WPF</a:t>
            </a:r>
          </a:p>
        </p:txBody>
      </p:sp>
      <p:sp>
        <p:nvSpPr>
          <p:cNvPr id="3" name="Content Placeholder 2"/>
          <p:cNvSpPr>
            <a:spLocks noGrp="1"/>
          </p:cNvSpPr>
          <p:nvPr>
            <p:ph idx="1"/>
          </p:nvPr>
        </p:nvSpPr>
        <p:spPr/>
        <p:txBody>
          <a:bodyPr/>
          <a:lstStyle/>
          <a:p>
            <a:r>
              <a:rPr lang="en-US" b="1" dirty="0" smtClean="0"/>
              <a:t>Solution case 1:</a:t>
            </a:r>
          </a:p>
          <a:p>
            <a:pPr marL="274320" lvl="1" indent="0">
              <a:buNone/>
            </a:pPr>
            <a:r>
              <a:rPr lang="en-US" b="1" dirty="0" smtClean="0"/>
              <a:t>Unregistered Event before we remove or dispose object</a:t>
            </a:r>
          </a:p>
          <a:p>
            <a:pPr marL="274320" lvl="1" indent="0">
              <a:buNone/>
            </a:pPr>
            <a:endParaRPr lang="en-US" b="1" dirty="0"/>
          </a:p>
          <a:p>
            <a:pPr marL="274320" lvl="1" indent="0">
              <a:buNone/>
            </a:pPr>
            <a:r>
              <a:rPr lang="en-US" dirty="0" smtClean="0"/>
              <a:t>void </a:t>
            </a:r>
            <a:r>
              <a:rPr lang="en-US" dirty="0" err="1"/>
              <a:t>DeleteOrder</a:t>
            </a:r>
            <a:r>
              <a:rPr lang="en-US" dirty="0"/>
              <a:t> (Order </a:t>
            </a:r>
            <a:r>
              <a:rPr lang="en-US" dirty="0" err="1"/>
              <a:t>placedOrder</a:t>
            </a:r>
            <a:r>
              <a:rPr lang="en-US" dirty="0"/>
              <a:t>) </a:t>
            </a:r>
          </a:p>
          <a:p>
            <a:pPr marL="548640" lvl="2" indent="0">
              <a:buNone/>
            </a:pPr>
            <a:r>
              <a:rPr lang="en-US" dirty="0"/>
              <a:t>{ </a:t>
            </a:r>
          </a:p>
          <a:p>
            <a:pPr marL="548640" lvl="2" indent="0">
              <a:buNone/>
            </a:pPr>
            <a:r>
              <a:rPr lang="en-US" dirty="0"/>
              <a:t>	_</a:t>
            </a:r>
            <a:r>
              <a:rPr lang="en-US" dirty="0" err="1"/>
              <a:t>pendingDeals.Remove</a:t>
            </a:r>
            <a:r>
              <a:rPr lang="en-US" dirty="0"/>
              <a:t>(</a:t>
            </a:r>
            <a:r>
              <a:rPr lang="en-US" dirty="0" err="1"/>
              <a:t>placedOrder</a:t>
            </a:r>
            <a:r>
              <a:rPr lang="en-US" dirty="0"/>
              <a:t>); </a:t>
            </a:r>
          </a:p>
          <a:p>
            <a:pPr marL="548640" lvl="2" indent="0">
              <a:buNone/>
            </a:pPr>
            <a:r>
              <a:rPr lang="en-US" dirty="0"/>
              <a:t>}</a:t>
            </a:r>
          </a:p>
          <a:p>
            <a:endParaRPr lang="en-US" dirty="0"/>
          </a:p>
        </p:txBody>
      </p:sp>
    </p:spTree>
    <p:extLst>
      <p:ext uri="{BB962C8B-B14F-4D97-AF65-F5344CB8AC3E}">
        <p14:creationId xmlns:p14="http://schemas.microsoft.com/office/powerpoint/2010/main" val="3979454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leak in WPF</a:t>
            </a:r>
          </a:p>
        </p:txBody>
      </p:sp>
      <p:sp>
        <p:nvSpPr>
          <p:cNvPr id="3" name="Content Placeholder 2"/>
          <p:cNvSpPr>
            <a:spLocks noGrp="1"/>
          </p:cNvSpPr>
          <p:nvPr>
            <p:ph idx="1"/>
          </p:nvPr>
        </p:nvSpPr>
        <p:spPr/>
        <p:txBody>
          <a:bodyPr>
            <a:normAutofit/>
          </a:bodyPr>
          <a:lstStyle/>
          <a:p>
            <a:r>
              <a:rPr lang="en-US" b="1" u="sng" dirty="0"/>
              <a:t>Case 2:</a:t>
            </a:r>
            <a:r>
              <a:rPr lang="en-US" b="1" dirty="0"/>
              <a:t> </a:t>
            </a:r>
            <a:r>
              <a:rPr lang="en-US" b="1" dirty="0" err="1"/>
              <a:t>DataBinding</a:t>
            </a:r>
            <a:endParaRPr lang="en-US" b="1" dirty="0"/>
          </a:p>
          <a:p>
            <a:pPr lvl="1"/>
            <a:r>
              <a:rPr lang="en-US" dirty="0"/>
              <a:t>If we have a child object that data binds to a property of its parent, a memory leak can occur</a:t>
            </a:r>
            <a:r>
              <a:rPr lang="en-US" dirty="0" smtClean="0"/>
              <a:t>.</a:t>
            </a:r>
          </a:p>
          <a:p>
            <a:pPr lvl="1"/>
            <a:endParaRPr lang="en-US" b="1" dirty="0"/>
          </a:p>
          <a:p>
            <a:pPr marL="548640" lvl="2" indent="0">
              <a:buNone/>
            </a:pPr>
            <a:r>
              <a:rPr lang="en-US" dirty="0"/>
              <a:t>&lt;Grid Name="</a:t>
            </a:r>
            <a:r>
              <a:rPr lang="en-US" dirty="0" err="1"/>
              <a:t>mainGrid</a:t>
            </a:r>
            <a:r>
              <a:rPr lang="en-US" dirty="0"/>
              <a:t>"&gt; </a:t>
            </a:r>
          </a:p>
          <a:p>
            <a:pPr marL="822960" lvl="3" indent="0">
              <a:buNone/>
            </a:pPr>
            <a:r>
              <a:rPr lang="en-US" dirty="0"/>
              <a:t>&lt;</a:t>
            </a:r>
            <a:r>
              <a:rPr lang="en-US" dirty="0" err="1"/>
              <a:t>TextBlock</a:t>
            </a:r>
            <a:r>
              <a:rPr lang="en-US" dirty="0"/>
              <a:t> Name=”</a:t>
            </a:r>
            <a:r>
              <a:rPr lang="en-US" dirty="0" err="1"/>
              <a:t>txtMainText</a:t>
            </a:r>
            <a:r>
              <a:rPr lang="en-US" dirty="0"/>
              <a:t>” Text="{Binding </a:t>
            </a:r>
            <a:r>
              <a:rPr lang="en-US" dirty="0" err="1"/>
              <a:t>ElementName</a:t>
            </a:r>
            <a:r>
              <a:rPr lang="en-US" dirty="0"/>
              <a:t>=</a:t>
            </a:r>
            <a:r>
              <a:rPr lang="en-US" dirty="0" err="1">
                <a:solidFill>
                  <a:srgbClr val="FF0000"/>
                </a:solidFill>
              </a:rPr>
              <a:t>mainGrid</a:t>
            </a:r>
            <a:r>
              <a:rPr lang="en-US" dirty="0"/>
              <a:t>, Path=</a:t>
            </a:r>
            <a:r>
              <a:rPr lang="en-US" dirty="0" err="1">
                <a:solidFill>
                  <a:srgbClr val="FF0000"/>
                </a:solidFill>
              </a:rPr>
              <a:t>Children.Count</a:t>
            </a:r>
            <a:r>
              <a:rPr lang="en-US" dirty="0"/>
              <a:t>}" /&gt; </a:t>
            </a:r>
          </a:p>
          <a:p>
            <a:pPr marL="548640" lvl="2" indent="0">
              <a:buNone/>
            </a:pPr>
            <a:r>
              <a:rPr lang="en-US" dirty="0"/>
              <a:t>&lt;/Grid</a:t>
            </a:r>
            <a:r>
              <a:rPr lang="en-US" dirty="0" smtClean="0"/>
              <a:t>&gt;</a:t>
            </a:r>
          </a:p>
          <a:p>
            <a:pPr marL="548640" lvl="2" indent="0">
              <a:buNone/>
            </a:pPr>
            <a:endParaRPr lang="en-US" dirty="0"/>
          </a:p>
        </p:txBody>
      </p:sp>
    </p:spTree>
    <p:extLst>
      <p:ext uri="{BB962C8B-B14F-4D97-AF65-F5344CB8AC3E}">
        <p14:creationId xmlns:p14="http://schemas.microsoft.com/office/powerpoint/2010/main" val="2129617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leak in WPF</a:t>
            </a:r>
          </a:p>
        </p:txBody>
      </p:sp>
      <p:sp>
        <p:nvSpPr>
          <p:cNvPr id="3" name="Content Placeholder 2"/>
          <p:cNvSpPr>
            <a:spLocks noGrp="1"/>
          </p:cNvSpPr>
          <p:nvPr>
            <p:ph idx="1"/>
          </p:nvPr>
        </p:nvSpPr>
        <p:spPr/>
        <p:txBody>
          <a:bodyPr/>
          <a:lstStyle/>
          <a:p>
            <a:r>
              <a:rPr lang="en-US" b="1" dirty="0" smtClean="0"/>
              <a:t>Solution case 2</a:t>
            </a:r>
            <a:r>
              <a:rPr lang="en-US" dirty="0" smtClean="0"/>
              <a:t>:</a:t>
            </a:r>
            <a:endParaRPr lang="en-US" dirty="0"/>
          </a:p>
          <a:p>
            <a:pPr marL="274320" lvl="1" indent="0">
              <a:buNone/>
            </a:pPr>
            <a:r>
              <a:rPr lang="en-US" b="1" dirty="0"/>
              <a:t>1.</a:t>
            </a:r>
            <a:r>
              <a:rPr lang="en-US" dirty="0"/>
              <a:t>  Add a </a:t>
            </a:r>
            <a:r>
              <a:rPr lang="en-US" dirty="0" err="1"/>
              <a:t>DependencyProperty</a:t>
            </a:r>
            <a:r>
              <a:rPr lang="en-US" dirty="0"/>
              <a:t> to the page/window returns the value of the required </a:t>
            </a:r>
            <a:r>
              <a:rPr lang="en-US" dirty="0" err="1"/>
              <a:t>PropertyDescriptor</a:t>
            </a:r>
            <a:r>
              <a:rPr lang="en-US" dirty="0"/>
              <a:t> property. Binding to this property instead will get solve the problem. </a:t>
            </a:r>
          </a:p>
          <a:p>
            <a:pPr lvl="1"/>
            <a:endParaRPr lang="en-US" dirty="0"/>
          </a:p>
          <a:p>
            <a:pPr marL="274320" lvl="1" indent="0">
              <a:buNone/>
            </a:pPr>
            <a:r>
              <a:rPr lang="en-US" b="1" dirty="0"/>
              <a:t>2.</a:t>
            </a:r>
            <a:r>
              <a:rPr lang="en-US" dirty="0"/>
              <a:t>  Make the binding </a:t>
            </a:r>
            <a:r>
              <a:rPr lang="en-US" dirty="0" err="1"/>
              <a:t>OneTime</a:t>
            </a:r>
            <a:endParaRPr lang="en-US" dirty="0"/>
          </a:p>
          <a:p>
            <a:pPr marL="274320" lvl="1" indent="0">
              <a:buNone/>
            </a:pPr>
            <a:endParaRPr lang="en-US" dirty="0"/>
          </a:p>
          <a:p>
            <a:pPr marL="274320" lvl="1" indent="0">
              <a:buNone/>
            </a:pPr>
            <a:r>
              <a:rPr lang="en-US" b="1" dirty="0"/>
              <a:t>3</a:t>
            </a:r>
            <a:r>
              <a:rPr lang="en-US" dirty="0"/>
              <a:t>. Clear </a:t>
            </a:r>
            <a:r>
              <a:rPr lang="en-US" dirty="0" err="1"/>
              <a:t>bingdings</a:t>
            </a:r>
            <a:r>
              <a:rPr lang="en-US" dirty="0"/>
              <a:t> when unloaded </a:t>
            </a:r>
          </a:p>
          <a:p>
            <a:pPr marL="548640" lvl="2" indent="0">
              <a:buNone/>
            </a:pPr>
            <a:r>
              <a:rPr lang="en-US" dirty="0" err="1"/>
              <a:t>BindingOperations.ClearBinding</a:t>
            </a:r>
            <a:r>
              <a:rPr lang="en-US" dirty="0"/>
              <a:t>(</a:t>
            </a:r>
            <a:r>
              <a:rPr lang="en-US" dirty="0" err="1"/>
              <a:t>txtMainText</a:t>
            </a:r>
            <a:r>
              <a:rPr lang="en-US" dirty="0"/>
              <a:t>, </a:t>
            </a:r>
            <a:r>
              <a:rPr lang="en-US" dirty="0" err="1"/>
              <a:t>TextBlock.TextProperty</a:t>
            </a:r>
            <a:r>
              <a:rPr lang="en-US" dirty="0"/>
              <a:t>); </a:t>
            </a:r>
          </a:p>
          <a:p>
            <a:endParaRPr lang="en-US" dirty="0"/>
          </a:p>
        </p:txBody>
      </p:sp>
    </p:spTree>
    <p:extLst>
      <p:ext uri="{BB962C8B-B14F-4D97-AF65-F5344CB8AC3E}">
        <p14:creationId xmlns:p14="http://schemas.microsoft.com/office/powerpoint/2010/main" val="29063761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leak in WPF</a:t>
            </a:r>
          </a:p>
        </p:txBody>
      </p:sp>
      <p:sp>
        <p:nvSpPr>
          <p:cNvPr id="3" name="Content Placeholder 2"/>
          <p:cNvSpPr>
            <a:spLocks noGrp="1"/>
          </p:cNvSpPr>
          <p:nvPr>
            <p:ph idx="1"/>
          </p:nvPr>
        </p:nvSpPr>
        <p:spPr/>
        <p:txBody>
          <a:bodyPr/>
          <a:lstStyle/>
          <a:p>
            <a:r>
              <a:rPr lang="en-US" b="1" u="sng" dirty="0" smtClean="0"/>
              <a:t>Case 3</a:t>
            </a:r>
            <a:r>
              <a:rPr lang="en-US" b="1" dirty="0" smtClean="0"/>
              <a:t>:</a:t>
            </a:r>
            <a:r>
              <a:rPr lang="en-US" dirty="0" smtClean="0"/>
              <a:t> </a:t>
            </a:r>
            <a:r>
              <a:rPr lang="en-US" b="1" dirty="0" smtClean="0"/>
              <a:t>Static </a:t>
            </a:r>
            <a:r>
              <a:rPr lang="en-US" b="1" dirty="0"/>
              <a:t>Events</a:t>
            </a:r>
          </a:p>
          <a:p>
            <a:pPr lvl="1"/>
            <a:r>
              <a:rPr lang="en-US" dirty="0" err="1" smtClean="0"/>
              <a:t>MyStaticClass.MyEvent</a:t>
            </a:r>
            <a:r>
              <a:rPr lang="en-US" dirty="0" smtClean="0"/>
              <a:t> += new </a:t>
            </a:r>
            <a:r>
              <a:rPr lang="en-US" dirty="0" err="1" smtClean="0"/>
              <a:t>EventHandler</a:t>
            </a:r>
            <a:r>
              <a:rPr lang="en-US" dirty="0" smtClean="0"/>
              <a:t>(</a:t>
            </a:r>
            <a:r>
              <a:rPr lang="en-US" dirty="0" err="1" smtClean="0"/>
              <a:t>MyHandler</a:t>
            </a:r>
            <a:r>
              <a:rPr lang="en-US" dirty="0" smtClean="0"/>
              <a:t>)</a:t>
            </a:r>
          </a:p>
          <a:p>
            <a:pPr lvl="1"/>
            <a:endParaRPr lang="en-US" dirty="0" smtClean="0"/>
          </a:p>
          <a:p>
            <a:pPr marL="274320" lvl="1" indent="0">
              <a:buNone/>
            </a:pPr>
            <a:r>
              <a:rPr lang="en-US" dirty="0" smtClean="0"/>
              <a:t>public override void </a:t>
            </a:r>
            <a:r>
              <a:rPr lang="en-US" dirty="0" err="1" smtClean="0"/>
              <a:t>MyHandler</a:t>
            </a:r>
            <a:r>
              <a:rPr lang="en-US" dirty="0" smtClean="0"/>
              <a:t>(</a:t>
            </a:r>
            <a:r>
              <a:rPr lang="en-US" dirty="0" err="1" smtClean="0"/>
              <a:t>EventArgs</a:t>
            </a:r>
            <a:r>
              <a:rPr lang="en-US" dirty="0" smtClean="0"/>
              <a:t> e)</a:t>
            </a:r>
          </a:p>
          <a:p>
            <a:pPr marL="274320" lvl="1" indent="0">
              <a:buNone/>
            </a:pPr>
            <a:r>
              <a:rPr lang="en-US" dirty="0" smtClean="0"/>
              <a:t>{ </a:t>
            </a:r>
          </a:p>
          <a:p>
            <a:pPr marL="548640" lvl="2" indent="0">
              <a:buNone/>
            </a:pPr>
            <a:r>
              <a:rPr lang="en-US" dirty="0" smtClean="0"/>
              <a:t>// DO something</a:t>
            </a:r>
          </a:p>
          <a:p>
            <a:pPr marL="548640" lvl="2" indent="0">
              <a:buNone/>
            </a:pPr>
            <a:r>
              <a:rPr lang="en-US" dirty="0" smtClean="0"/>
              <a:t>…..</a:t>
            </a:r>
          </a:p>
          <a:p>
            <a:pPr marL="274320" lvl="1" indent="0">
              <a:buNone/>
            </a:pPr>
            <a:r>
              <a:rPr lang="en-US" dirty="0"/>
              <a:t>}</a:t>
            </a:r>
          </a:p>
        </p:txBody>
      </p:sp>
    </p:spTree>
    <p:extLst>
      <p:ext uri="{BB962C8B-B14F-4D97-AF65-F5344CB8AC3E}">
        <p14:creationId xmlns:p14="http://schemas.microsoft.com/office/powerpoint/2010/main" val="25567045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leak in WPF</a:t>
            </a:r>
          </a:p>
        </p:txBody>
      </p:sp>
      <p:sp>
        <p:nvSpPr>
          <p:cNvPr id="3" name="Content Placeholder 2"/>
          <p:cNvSpPr>
            <a:spLocks noGrp="1"/>
          </p:cNvSpPr>
          <p:nvPr>
            <p:ph idx="1"/>
          </p:nvPr>
        </p:nvSpPr>
        <p:spPr/>
        <p:txBody>
          <a:bodyPr/>
          <a:lstStyle/>
          <a:p>
            <a:r>
              <a:rPr lang="en-US" b="1" dirty="0" smtClean="0"/>
              <a:t>Solution case 3</a:t>
            </a:r>
            <a:endParaRPr lang="en-US" dirty="0"/>
          </a:p>
          <a:p>
            <a:r>
              <a:rPr lang="en-US" dirty="0" smtClean="0"/>
              <a:t>We will unsubscribe</a:t>
            </a:r>
            <a:r>
              <a:rPr lang="en-US" dirty="0"/>
              <a:t>, simply add the code line </a:t>
            </a:r>
          </a:p>
          <a:p>
            <a:pPr lvl="1"/>
            <a:r>
              <a:rPr lang="en-US" dirty="0" err="1"/>
              <a:t>MyStaticClass.EventToLeak</a:t>
            </a:r>
            <a:r>
              <a:rPr lang="en-US" dirty="0"/>
              <a:t> -= </a:t>
            </a:r>
            <a:r>
              <a:rPr lang="en-US" dirty="0" err="1"/>
              <a:t>this.AnEvent</a:t>
            </a:r>
            <a:r>
              <a:rPr lang="en-US" dirty="0"/>
              <a:t>; </a:t>
            </a:r>
            <a:endParaRPr lang="en-US" dirty="0" smtClean="0"/>
          </a:p>
          <a:p>
            <a:pPr lvl="1"/>
            <a:endParaRPr lang="en-US" dirty="0" smtClean="0"/>
          </a:p>
          <a:p>
            <a:endParaRPr lang="en-US" dirty="0"/>
          </a:p>
          <a:p>
            <a:endParaRPr lang="en-US" dirty="0"/>
          </a:p>
        </p:txBody>
      </p:sp>
    </p:spTree>
    <p:extLst>
      <p:ext uri="{BB962C8B-B14F-4D97-AF65-F5344CB8AC3E}">
        <p14:creationId xmlns:p14="http://schemas.microsoft.com/office/powerpoint/2010/main" val="2878894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leak in WPF</a:t>
            </a:r>
          </a:p>
        </p:txBody>
      </p:sp>
      <p:sp>
        <p:nvSpPr>
          <p:cNvPr id="3" name="Content Placeholder 2"/>
          <p:cNvSpPr>
            <a:spLocks noGrp="1"/>
          </p:cNvSpPr>
          <p:nvPr>
            <p:ph idx="1"/>
          </p:nvPr>
        </p:nvSpPr>
        <p:spPr/>
        <p:txBody>
          <a:bodyPr/>
          <a:lstStyle/>
          <a:p>
            <a:r>
              <a:rPr lang="en-US" b="1" u="sng" dirty="0" smtClean="0"/>
              <a:t>Case 4</a:t>
            </a:r>
            <a:r>
              <a:rPr lang="en-US" b="1" dirty="0" smtClean="0"/>
              <a:t>: Command binding</a:t>
            </a:r>
          </a:p>
          <a:p>
            <a:pPr marL="274320" lvl="1" indent="0">
              <a:buNone/>
            </a:pPr>
            <a:r>
              <a:rPr lang="en-US" sz="1600" dirty="0" err="1"/>
              <a:t>CommandBinding</a:t>
            </a:r>
            <a:r>
              <a:rPr lang="en-US" sz="1600" dirty="0"/>
              <a:t> </a:t>
            </a:r>
            <a:r>
              <a:rPr lang="en-US" sz="1600" dirty="0" err="1"/>
              <a:t>cutCmdBinding</a:t>
            </a:r>
            <a:r>
              <a:rPr lang="en-US" sz="1600" dirty="0"/>
              <a:t> = new </a:t>
            </a:r>
            <a:r>
              <a:rPr lang="en-US" sz="1600" dirty="0" err="1"/>
              <a:t>CommandBinding</a:t>
            </a:r>
            <a:r>
              <a:rPr lang="en-US" sz="1600" dirty="0"/>
              <a:t>(</a:t>
            </a:r>
            <a:r>
              <a:rPr lang="en-US" sz="1600" dirty="0" err="1"/>
              <a:t>ApplicationCommands.Cut</a:t>
            </a:r>
            <a:r>
              <a:rPr lang="en-US" sz="1600" dirty="0"/>
              <a:t>, </a:t>
            </a:r>
            <a:r>
              <a:rPr lang="en-US" sz="1600" dirty="0" err="1"/>
              <a:t>OnMyCutHandler</a:t>
            </a:r>
            <a:r>
              <a:rPr lang="en-US" sz="1600" dirty="0"/>
              <a:t>, </a:t>
            </a:r>
            <a:r>
              <a:rPr lang="en-US" sz="1600" dirty="0" err="1" smtClean="0"/>
              <a:t>CanExecuteCut</a:t>
            </a:r>
            <a:r>
              <a:rPr lang="en-US" sz="1600" dirty="0" smtClean="0"/>
              <a:t>);</a:t>
            </a:r>
          </a:p>
          <a:p>
            <a:pPr marL="274320" lvl="1" indent="0">
              <a:buNone/>
            </a:pPr>
            <a:endParaRPr lang="en-US" sz="1600" dirty="0"/>
          </a:p>
          <a:p>
            <a:pPr marL="274320" lvl="1" indent="0">
              <a:buNone/>
            </a:pPr>
            <a:r>
              <a:rPr lang="en-US" sz="1600" dirty="0" err="1"/>
              <a:t>mainWindow.main.CommandBindings.Add</a:t>
            </a:r>
            <a:r>
              <a:rPr lang="en-US" sz="1600" dirty="0"/>
              <a:t>(</a:t>
            </a:r>
            <a:r>
              <a:rPr lang="en-US" sz="1600" dirty="0" err="1"/>
              <a:t>cutCmdBinding</a:t>
            </a:r>
            <a:r>
              <a:rPr lang="en-US" sz="1600" dirty="0"/>
              <a:t>); </a:t>
            </a:r>
            <a:endParaRPr lang="en-US" sz="1600" dirty="0" smtClean="0"/>
          </a:p>
          <a:p>
            <a:pPr marL="274320" lvl="1" indent="0">
              <a:buNone/>
            </a:pPr>
            <a:endParaRPr lang="en-US" sz="1600" dirty="0"/>
          </a:p>
          <a:p>
            <a:pPr marL="274320" lvl="1" indent="0">
              <a:buNone/>
            </a:pPr>
            <a:r>
              <a:rPr lang="en-US" sz="1600" dirty="0"/>
              <a:t>void </a:t>
            </a:r>
            <a:r>
              <a:rPr lang="en-US" sz="1600" dirty="0" err="1"/>
              <a:t>OnMyCutHandler</a:t>
            </a:r>
            <a:r>
              <a:rPr lang="en-US" sz="1600" dirty="0"/>
              <a:t> (object target, </a:t>
            </a:r>
            <a:r>
              <a:rPr lang="en-US" sz="1600" dirty="0" err="1"/>
              <a:t>ExecutedRoutedEventArgs</a:t>
            </a:r>
            <a:r>
              <a:rPr lang="en-US" sz="1600" dirty="0"/>
              <a:t> e) </a:t>
            </a:r>
          </a:p>
          <a:p>
            <a:pPr marL="274320" lvl="1" indent="0">
              <a:buNone/>
            </a:pPr>
            <a:r>
              <a:rPr lang="en-US" sz="1600" dirty="0"/>
              <a:t>{ </a:t>
            </a:r>
          </a:p>
          <a:p>
            <a:pPr marL="274320" lvl="1" indent="0">
              <a:buNone/>
            </a:pPr>
            <a:r>
              <a:rPr lang="en-US" sz="1600" dirty="0"/>
              <a:t>     </a:t>
            </a:r>
            <a:r>
              <a:rPr lang="en-US" sz="1600" dirty="0" smtClean="0"/>
              <a:t>// To Do Something</a:t>
            </a:r>
            <a:endParaRPr lang="en-US" sz="1600" dirty="0"/>
          </a:p>
          <a:p>
            <a:pPr marL="274320" lvl="1" indent="0">
              <a:buNone/>
            </a:pPr>
            <a:r>
              <a:rPr lang="en-US" sz="1600" dirty="0" smtClean="0"/>
              <a:t>} </a:t>
            </a:r>
          </a:p>
          <a:p>
            <a:pPr marL="274320" lvl="1" indent="0">
              <a:buNone/>
            </a:pPr>
            <a:endParaRPr lang="en-US" sz="1600" dirty="0"/>
          </a:p>
          <a:p>
            <a:pPr marL="274320" lvl="1" indent="0">
              <a:buNone/>
            </a:pPr>
            <a:r>
              <a:rPr lang="en-US" sz="1600" dirty="0"/>
              <a:t>void </a:t>
            </a:r>
            <a:r>
              <a:rPr lang="en-US" sz="1600" dirty="0" err="1"/>
              <a:t>CanExecuteCut</a:t>
            </a:r>
            <a:r>
              <a:rPr lang="en-US" sz="1600" dirty="0" smtClean="0"/>
              <a:t>(object </a:t>
            </a:r>
            <a:r>
              <a:rPr lang="en-US" sz="1600" dirty="0"/>
              <a:t>sender, </a:t>
            </a:r>
            <a:r>
              <a:rPr lang="en-US" sz="1600" dirty="0" err="1"/>
              <a:t>CanExecuteRoutedEventArgs</a:t>
            </a:r>
            <a:r>
              <a:rPr lang="en-US" sz="1600" dirty="0"/>
              <a:t> e) </a:t>
            </a:r>
          </a:p>
          <a:p>
            <a:pPr marL="274320" lvl="1" indent="0">
              <a:buNone/>
            </a:pPr>
            <a:r>
              <a:rPr lang="en-US" sz="1600" dirty="0"/>
              <a:t>{ </a:t>
            </a:r>
          </a:p>
          <a:p>
            <a:pPr marL="274320" lvl="1" indent="0">
              <a:buNone/>
            </a:pPr>
            <a:r>
              <a:rPr lang="en-US" sz="1600" dirty="0"/>
              <a:t>    </a:t>
            </a:r>
            <a:r>
              <a:rPr lang="en-US" sz="1600" dirty="0" err="1"/>
              <a:t>e.CanExecute</a:t>
            </a:r>
            <a:r>
              <a:rPr lang="en-US" sz="1600" dirty="0"/>
              <a:t> = true; </a:t>
            </a:r>
          </a:p>
          <a:p>
            <a:pPr marL="274320" lvl="1" indent="0">
              <a:buNone/>
            </a:pPr>
            <a:r>
              <a:rPr lang="en-US" sz="1600" dirty="0"/>
              <a:t>}</a:t>
            </a:r>
          </a:p>
        </p:txBody>
      </p:sp>
    </p:spTree>
    <p:extLst>
      <p:ext uri="{BB962C8B-B14F-4D97-AF65-F5344CB8AC3E}">
        <p14:creationId xmlns:p14="http://schemas.microsoft.com/office/powerpoint/2010/main" val="11359169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leak in WPF</a:t>
            </a:r>
          </a:p>
        </p:txBody>
      </p:sp>
      <p:sp>
        <p:nvSpPr>
          <p:cNvPr id="3" name="Content Placeholder 2"/>
          <p:cNvSpPr>
            <a:spLocks noGrp="1"/>
          </p:cNvSpPr>
          <p:nvPr>
            <p:ph idx="1"/>
          </p:nvPr>
        </p:nvSpPr>
        <p:spPr/>
        <p:txBody>
          <a:bodyPr/>
          <a:lstStyle/>
          <a:p>
            <a:r>
              <a:rPr lang="en-US" b="1" dirty="0" smtClean="0"/>
              <a:t>Solution case 4:</a:t>
            </a:r>
          </a:p>
          <a:p>
            <a:pPr lvl="1"/>
            <a:r>
              <a:rPr lang="en-US" dirty="0" smtClean="0"/>
              <a:t>We will clear bindings</a:t>
            </a:r>
          </a:p>
          <a:p>
            <a:pPr marL="274320" lvl="1" indent="0">
              <a:buNone/>
            </a:pPr>
            <a:r>
              <a:rPr lang="en-US" sz="1600" dirty="0" smtClean="0"/>
              <a:t>	</a:t>
            </a:r>
            <a:r>
              <a:rPr lang="en-US" sz="1600" dirty="0" err="1" smtClean="0"/>
              <a:t>mainWindow.main.CommandBindings.Remove</a:t>
            </a:r>
            <a:r>
              <a:rPr lang="en-US" sz="1600" dirty="0" smtClean="0"/>
              <a:t>(</a:t>
            </a:r>
            <a:r>
              <a:rPr lang="en-US" sz="1600" dirty="0" err="1" smtClean="0"/>
              <a:t>cutCmdBinding</a:t>
            </a:r>
            <a:r>
              <a:rPr lang="en-US" sz="1600" dirty="0"/>
              <a:t>);</a:t>
            </a:r>
            <a:r>
              <a:rPr lang="en-US" dirty="0"/>
              <a:t> </a:t>
            </a:r>
          </a:p>
        </p:txBody>
      </p:sp>
    </p:spTree>
    <p:extLst>
      <p:ext uri="{BB962C8B-B14F-4D97-AF65-F5344CB8AC3E}">
        <p14:creationId xmlns:p14="http://schemas.microsoft.com/office/powerpoint/2010/main" val="36241552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leak in WPF</a:t>
            </a:r>
          </a:p>
        </p:txBody>
      </p:sp>
      <p:sp>
        <p:nvSpPr>
          <p:cNvPr id="3" name="Content Placeholder 2"/>
          <p:cNvSpPr>
            <a:spLocks noGrp="1"/>
          </p:cNvSpPr>
          <p:nvPr>
            <p:ph idx="1"/>
          </p:nvPr>
        </p:nvSpPr>
        <p:spPr/>
        <p:txBody>
          <a:bodyPr>
            <a:normAutofit fontScale="77500" lnSpcReduction="20000"/>
          </a:bodyPr>
          <a:lstStyle/>
          <a:p>
            <a:r>
              <a:rPr lang="en-US" sz="3400" b="1" u="sng" dirty="0"/>
              <a:t>Case 5: Dispatcher timer leak</a:t>
            </a:r>
          </a:p>
          <a:p>
            <a:pPr marL="274320" lvl="1" indent="0">
              <a:buNone/>
            </a:pPr>
            <a:endParaRPr lang="en-US" dirty="0" smtClean="0"/>
          </a:p>
          <a:p>
            <a:pPr marL="274320" lvl="1" indent="0">
              <a:buNone/>
            </a:pPr>
            <a:r>
              <a:rPr lang="en-US" sz="2500" dirty="0" err="1" smtClean="0"/>
              <a:t>DispatcherTimer</a:t>
            </a:r>
            <a:r>
              <a:rPr lang="en-US" sz="2500" dirty="0" smtClean="0"/>
              <a:t> </a:t>
            </a:r>
            <a:r>
              <a:rPr lang="en-US" sz="2500" dirty="0"/>
              <a:t>_timer = new </a:t>
            </a:r>
            <a:r>
              <a:rPr lang="en-US" sz="2500" dirty="0" err="1" smtClean="0"/>
              <a:t>DispatcherTimer</a:t>
            </a:r>
            <a:r>
              <a:rPr lang="en-US" sz="2500" dirty="0"/>
              <a:t>(); </a:t>
            </a:r>
          </a:p>
          <a:p>
            <a:pPr marL="274320" lvl="1" indent="0">
              <a:buNone/>
            </a:pPr>
            <a:r>
              <a:rPr lang="en-US" sz="2500" dirty="0" err="1" smtClean="0"/>
              <a:t>int</a:t>
            </a:r>
            <a:r>
              <a:rPr lang="en-US" sz="2500" dirty="0" smtClean="0"/>
              <a:t> </a:t>
            </a:r>
            <a:r>
              <a:rPr lang="en-US" sz="2500" dirty="0"/>
              <a:t>count = 0; </a:t>
            </a:r>
            <a:r>
              <a:rPr lang="en-US" sz="2500" b="1" dirty="0" smtClean="0"/>
              <a:t>        </a:t>
            </a:r>
            <a:endParaRPr lang="en-US" sz="2500" b="1" dirty="0"/>
          </a:p>
          <a:p>
            <a:pPr marL="274320" lvl="1" indent="0">
              <a:buNone/>
            </a:pPr>
            <a:r>
              <a:rPr lang="en-US" b="1" dirty="0"/>
              <a:t> </a:t>
            </a:r>
          </a:p>
          <a:p>
            <a:pPr marL="0" indent="0">
              <a:buNone/>
            </a:pPr>
            <a:r>
              <a:rPr lang="en-US" dirty="0"/>
              <a:t>        private void </a:t>
            </a:r>
            <a:r>
              <a:rPr lang="en-US" dirty="0" err="1"/>
              <a:t>MyLabel_Loaded</a:t>
            </a:r>
            <a:r>
              <a:rPr lang="en-US" dirty="0"/>
              <a:t>(object sender, </a:t>
            </a:r>
            <a:r>
              <a:rPr lang="en-US" dirty="0" err="1"/>
              <a:t>RoutedEventArgs</a:t>
            </a:r>
            <a:r>
              <a:rPr lang="en-US" dirty="0"/>
              <a:t> e) </a:t>
            </a:r>
          </a:p>
          <a:p>
            <a:pPr marL="0" indent="0">
              <a:buNone/>
            </a:pPr>
            <a:r>
              <a:rPr lang="en-US" dirty="0"/>
              <a:t>        { </a:t>
            </a:r>
            <a:endParaRPr lang="en-US" dirty="0" smtClean="0"/>
          </a:p>
          <a:p>
            <a:pPr marL="0" indent="0">
              <a:buNone/>
            </a:pPr>
            <a:r>
              <a:rPr lang="en-US" dirty="0" smtClean="0"/>
              <a:t> </a:t>
            </a:r>
          </a:p>
          <a:p>
            <a:pPr marL="0" indent="0">
              <a:buNone/>
            </a:pPr>
            <a:r>
              <a:rPr lang="en-US" dirty="0" smtClean="0"/>
              <a:t>            </a:t>
            </a:r>
            <a:r>
              <a:rPr lang="en-US" dirty="0"/>
              <a:t>_</a:t>
            </a:r>
            <a:r>
              <a:rPr lang="en-US" dirty="0" err="1"/>
              <a:t>timer.Interval</a:t>
            </a:r>
            <a:r>
              <a:rPr lang="en-US" dirty="0"/>
              <a:t> = </a:t>
            </a:r>
            <a:r>
              <a:rPr lang="en-US" dirty="0" err="1"/>
              <a:t>TimeSpan.FromMilliseconds</a:t>
            </a:r>
            <a:r>
              <a:rPr lang="en-US" dirty="0"/>
              <a:t>(1000); </a:t>
            </a:r>
            <a:r>
              <a:rPr lang="en-US" dirty="0" smtClean="0"/>
              <a:t> </a:t>
            </a:r>
            <a:endParaRPr lang="en-US" dirty="0"/>
          </a:p>
          <a:p>
            <a:pPr marL="0" indent="0">
              <a:buNone/>
            </a:pPr>
            <a:r>
              <a:rPr lang="en-US" dirty="0"/>
              <a:t>            _</a:t>
            </a:r>
            <a:r>
              <a:rPr lang="en-US" dirty="0" err="1"/>
              <a:t>timer.Tick</a:t>
            </a:r>
            <a:r>
              <a:rPr lang="en-US" dirty="0"/>
              <a:t> += new </a:t>
            </a:r>
            <a:r>
              <a:rPr lang="en-US" dirty="0" err="1"/>
              <a:t>EventHandler</a:t>
            </a:r>
            <a:r>
              <a:rPr lang="en-US" dirty="0"/>
              <a:t>(delegate(object s, </a:t>
            </a:r>
            <a:r>
              <a:rPr lang="en-US" dirty="0" err="1"/>
              <a:t>EventArgs</a:t>
            </a:r>
            <a:r>
              <a:rPr lang="en-US" dirty="0"/>
              <a:t> </a:t>
            </a:r>
            <a:r>
              <a:rPr lang="en-US" dirty="0" err="1"/>
              <a:t>ev</a:t>
            </a:r>
            <a:r>
              <a:rPr lang="en-US" dirty="0"/>
              <a:t>) </a:t>
            </a:r>
            <a:r>
              <a:rPr lang="en-US" dirty="0" smtClean="0"/>
              <a:t> </a:t>
            </a:r>
            <a:endParaRPr lang="en-US" dirty="0"/>
          </a:p>
          <a:p>
            <a:pPr marL="0" indent="0">
              <a:buNone/>
            </a:pPr>
            <a:r>
              <a:rPr lang="en-US" dirty="0"/>
              <a:t>            { </a:t>
            </a:r>
          </a:p>
          <a:p>
            <a:pPr marL="0" indent="0">
              <a:buNone/>
            </a:pPr>
            <a:r>
              <a:rPr lang="en-US" dirty="0"/>
              <a:t>                count++; </a:t>
            </a:r>
          </a:p>
          <a:p>
            <a:pPr marL="0" indent="0">
              <a:buNone/>
            </a:pPr>
            <a:r>
              <a:rPr lang="en-US" dirty="0"/>
              <a:t>                textBox1.Text = </a:t>
            </a:r>
            <a:r>
              <a:rPr lang="en-US" dirty="0" err="1"/>
              <a:t>count.ToString</a:t>
            </a:r>
            <a:r>
              <a:rPr lang="en-US" dirty="0"/>
              <a:t>(); </a:t>
            </a:r>
          </a:p>
          <a:p>
            <a:pPr marL="0" indent="0">
              <a:buNone/>
            </a:pPr>
            <a:r>
              <a:rPr lang="en-US" dirty="0"/>
              <a:t>            }); </a:t>
            </a:r>
            <a:r>
              <a:rPr lang="en-US" dirty="0" smtClean="0"/>
              <a:t> </a:t>
            </a:r>
            <a:endParaRPr lang="en-US" dirty="0"/>
          </a:p>
          <a:p>
            <a:pPr marL="0" indent="0">
              <a:buNone/>
            </a:pPr>
            <a:r>
              <a:rPr lang="en-US" dirty="0"/>
              <a:t>            _</a:t>
            </a:r>
            <a:r>
              <a:rPr lang="en-US" dirty="0" err="1"/>
              <a:t>timer.Start</a:t>
            </a:r>
            <a:r>
              <a:rPr lang="en-US" dirty="0"/>
              <a:t>(); </a:t>
            </a:r>
          </a:p>
          <a:p>
            <a:pPr marL="0" indent="0">
              <a:buNone/>
            </a:pPr>
            <a:r>
              <a:rPr lang="en-US" dirty="0"/>
              <a:t>        }</a:t>
            </a:r>
            <a:endParaRPr lang="en-US" dirty="0" smtClean="0"/>
          </a:p>
          <a:p>
            <a:pPr lvl="1"/>
            <a:endParaRPr lang="en-US" b="1" dirty="0"/>
          </a:p>
        </p:txBody>
      </p:sp>
    </p:spTree>
    <p:extLst>
      <p:ext uri="{BB962C8B-B14F-4D97-AF65-F5344CB8AC3E}">
        <p14:creationId xmlns:p14="http://schemas.microsoft.com/office/powerpoint/2010/main" val="37919350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leak in WPF</a:t>
            </a:r>
          </a:p>
        </p:txBody>
      </p:sp>
      <p:sp>
        <p:nvSpPr>
          <p:cNvPr id="3" name="Content Placeholder 2"/>
          <p:cNvSpPr>
            <a:spLocks noGrp="1"/>
          </p:cNvSpPr>
          <p:nvPr>
            <p:ph idx="1"/>
          </p:nvPr>
        </p:nvSpPr>
        <p:spPr/>
        <p:txBody>
          <a:bodyPr/>
          <a:lstStyle/>
          <a:p>
            <a:r>
              <a:rPr lang="en-US" b="1" u="sng" dirty="0" smtClean="0"/>
              <a:t>Solution Case 5</a:t>
            </a:r>
          </a:p>
          <a:p>
            <a:pPr lvl="1"/>
            <a:r>
              <a:rPr lang="en-US" dirty="0" smtClean="0"/>
              <a:t>We will stop timer and set null </a:t>
            </a:r>
          </a:p>
          <a:p>
            <a:pPr marL="548640" lvl="2" indent="0">
              <a:buNone/>
            </a:pPr>
            <a:r>
              <a:rPr lang="en-US" dirty="0" smtClean="0"/>
              <a:t>_</a:t>
            </a:r>
            <a:r>
              <a:rPr lang="en-US" dirty="0" err="1" smtClean="0"/>
              <a:t>timer.Stop</a:t>
            </a:r>
            <a:r>
              <a:rPr lang="en-US" dirty="0"/>
              <a:t>(); </a:t>
            </a:r>
          </a:p>
          <a:p>
            <a:pPr marL="548640" lvl="2" indent="0">
              <a:buNone/>
            </a:pPr>
            <a:r>
              <a:rPr lang="en-US" dirty="0"/>
              <a:t>_timer=null; </a:t>
            </a:r>
          </a:p>
        </p:txBody>
      </p:sp>
    </p:spTree>
    <p:extLst>
      <p:ext uri="{BB962C8B-B14F-4D97-AF65-F5344CB8AC3E}">
        <p14:creationId xmlns:p14="http://schemas.microsoft.com/office/powerpoint/2010/main" val="70286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leak in WPF</a:t>
            </a:r>
          </a:p>
        </p:txBody>
      </p:sp>
      <p:sp>
        <p:nvSpPr>
          <p:cNvPr id="3" name="Content Placeholder 2"/>
          <p:cNvSpPr>
            <a:spLocks noGrp="1"/>
          </p:cNvSpPr>
          <p:nvPr>
            <p:ph idx="1"/>
          </p:nvPr>
        </p:nvSpPr>
        <p:spPr/>
        <p:txBody>
          <a:bodyPr/>
          <a:lstStyle/>
          <a:p>
            <a:r>
              <a:rPr lang="en-US" b="1" u="sng" dirty="0"/>
              <a:t>Case </a:t>
            </a:r>
            <a:r>
              <a:rPr lang="en-US" b="1" u="sng" dirty="0" smtClean="0"/>
              <a:t>5b</a:t>
            </a:r>
            <a:r>
              <a:rPr lang="en-US" b="1" dirty="0" smtClean="0"/>
              <a:t>: </a:t>
            </a:r>
            <a:r>
              <a:rPr lang="en-US" b="1" dirty="0"/>
              <a:t>TEXTBOX UNDO LEAK </a:t>
            </a:r>
            <a:endParaRPr lang="en-US" b="1" dirty="0" smtClean="0"/>
          </a:p>
          <a:p>
            <a:pPr lvl="1"/>
            <a:r>
              <a:rPr lang="en-US" b="1" dirty="0" smtClean="0"/>
              <a:t>Not really leak but it take longer time when release memory</a:t>
            </a:r>
          </a:p>
          <a:p>
            <a:pPr lvl="1"/>
            <a:r>
              <a:rPr lang="en-US" b="1" dirty="0" smtClean="0"/>
              <a:t>Solution:</a:t>
            </a:r>
          </a:p>
          <a:p>
            <a:pPr lvl="2"/>
            <a:r>
              <a:rPr lang="en-US" dirty="0" smtClean="0"/>
              <a:t>Fixed by Disable undo ability</a:t>
            </a:r>
          </a:p>
          <a:p>
            <a:pPr lvl="4"/>
            <a:r>
              <a:rPr lang="en-US" dirty="0"/>
              <a:t>textBox1.IsUndoEnabled=false</a:t>
            </a:r>
            <a:r>
              <a:rPr lang="en-US" dirty="0" smtClean="0"/>
              <a:t>;</a:t>
            </a:r>
          </a:p>
          <a:p>
            <a:pPr lvl="2"/>
            <a:r>
              <a:rPr lang="en-US" dirty="0" smtClean="0"/>
              <a:t>Or</a:t>
            </a:r>
          </a:p>
          <a:p>
            <a:pPr lvl="4"/>
            <a:r>
              <a:rPr lang="en-US" dirty="0" smtClean="0"/>
              <a:t>textBox1.UndoLimit=100</a:t>
            </a:r>
            <a:r>
              <a:rPr lang="en-US" dirty="0"/>
              <a:t>;</a:t>
            </a:r>
          </a:p>
        </p:txBody>
      </p:sp>
    </p:spTree>
    <p:extLst>
      <p:ext uri="{BB962C8B-B14F-4D97-AF65-F5344CB8AC3E}">
        <p14:creationId xmlns:p14="http://schemas.microsoft.com/office/powerpoint/2010/main" val="3466072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 Benefits</a:t>
            </a:r>
            <a:endParaRPr lang="en-US" dirty="0"/>
          </a:p>
        </p:txBody>
      </p:sp>
      <p:sp>
        <p:nvSpPr>
          <p:cNvPr id="5" name="Content Placeholder 4"/>
          <p:cNvSpPr>
            <a:spLocks noGrp="1"/>
          </p:cNvSpPr>
          <p:nvPr>
            <p:ph idx="1"/>
          </p:nvPr>
        </p:nvSpPr>
        <p:spPr/>
        <p:txBody>
          <a:bodyPr>
            <a:normAutofit/>
          </a:bodyPr>
          <a:lstStyle/>
          <a:p>
            <a:pPr lvl="1">
              <a:buFont typeface="Arial" pitchFamily="34" charset="0"/>
              <a:buChar char="•"/>
            </a:pPr>
            <a:r>
              <a:rPr lang="en-US" dirty="0" smtClean="0"/>
              <a:t>Improve performance (down size manage heap).</a:t>
            </a:r>
          </a:p>
          <a:p>
            <a:pPr lvl="1">
              <a:buFont typeface="Arial" pitchFamily="34" charset="0"/>
              <a:buChar char="•"/>
            </a:pPr>
            <a:r>
              <a:rPr lang="en-US" dirty="0" smtClean="0"/>
              <a:t>No </a:t>
            </a:r>
            <a:r>
              <a:rPr lang="en-US" dirty="0"/>
              <a:t>longer have to implement any code </a:t>
            </a:r>
            <a:r>
              <a:rPr lang="en-US" dirty="0" smtClean="0"/>
              <a:t>that. Manages </a:t>
            </a:r>
            <a:r>
              <a:rPr lang="en-US" dirty="0"/>
              <a:t>the lifetime of any </a:t>
            </a:r>
            <a:r>
              <a:rPr lang="en-US" dirty="0" smtClean="0"/>
              <a:t>resources.</a:t>
            </a:r>
          </a:p>
          <a:p>
            <a:pPr lvl="1">
              <a:buFont typeface="Arial" pitchFamily="34" charset="0"/>
              <a:buChar char="•"/>
            </a:pPr>
            <a:r>
              <a:rPr lang="en-US" dirty="0" smtClean="0"/>
              <a:t>It </a:t>
            </a:r>
            <a:r>
              <a:rPr lang="en-US" dirty="0"/>
              <a:t>is not possible to leak </a:t>
            </a:r>
            <a:r>
              <a:rPr lang="en-US" dirty="0" smtClean="0"/>
              <a:t>resources.</a:t>
            </a:r>
          </a:p>
          <a:p>
            <a:pPr lvl="1">
              <a:buFont typeface="Arial" pitchFamily="34" charset="0"/>
              <a:buChar char="•"/>
            </a:pPr>
            <a:r>
              <a:rPr lang="en-US" dirty="0" smtClean="0"/>
              <a:t>It </a:t>
            </a:r>
            <a:r>
              <a:rPr lang="en-US" dirty="0"/>
              <a:t>is not possible to access a resource that is </a:t>
            </a:r>
            <a:r>
              <a:rPr lang="en-US" dirty="0" smtClean="0"/>
              <a:t>freed</a:t>
            </a:r>
            <a:r>
              <a:rPr lang="en-US" dirty="0"/>
              <a:t>.</a:t>
            </a:r>
          </a:p>
        </p:txBody>
      </p:sp>
    </p:spTree>
    <p:extLst>
      <p:ext uri="{BB962C8B-B14F-4D97-AF65-F5344CB8AC3E}">
        <p14:creationId xmlns:p14="http://schemas.microsoft.com/office/powerpoint/2010/main" val="2743887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normAutofit lnSpcReduction="10000"/>
          </a:bodyPr>
          <a:lstStyle/>
          <a:p>
            <a:r>
              <a:rPr lang="en-US" dirty="0" smtClean="0"/>
              <a:t>Reference</a:t>
            </a:r>
          </a:p>
          <a:p>
            <a:pPr lvl="1"/>
            <a:r>
              <a:rPr lang="en-US" dirty="0" smtClean="0">
                <a:hlinkClick r:id="rId2"/>
              </a:rPr>
              <a:t>http</a:t>
            </a:r>
            <a:r>
              <a:rPr lang="en-US" dirty="0">
                <a:hlinkClick r:id="rId2"/>
              </a:rPr>
              <a:t>://</a:t>
            </a:r>
            <a:r>
              <a:rPr lang="en-US" dirty="0" smtClean="0">
                <a:hlinkClick r:id="rId2"/>
              </a:rPr>
              <a:t>msdn.microsoft.com/en-us/magazine/bb985010.aspx</a:t>
            </a:r>
            <a:endParaRPr lang="en-US" dirty="0" smtClean="0"/>
          </a:p>
          <a:p>
            <a:pPr lvl="1"/>
            <a:r>
              <a:rPr lang="en-US" dirty="0">
                <a:hlinkClick r:id="rId3"/>
              </a:rPr>
              <a:t>http://</a:t>
            </a:r>
            <a:r>
              <a:rPr lang="en-US" dirty="0" smtClean="0">
                <a:hlinkClick r:id="rId3"/>
              </a:rPr>
              <a:t>msdn.microsoft.com/en-us/library/ms404247.aspx</a:t>
            </a:r>
            <a:endParaRPr lang="en-US" dirty="0" smtClean="0"/>
          </a:p>
          <a:p>
            <a:pPr lvl="1"/>
            <a:r>
              <a:rPr lang="en-US" dirty="0">
                <a:hlinkClick r:id="rId4"/>
              </a:rPr>
              <a:t>http://</a:t>
            </a:r>
            <a:r>
              <a:rPr lang="en-US" dirty="0" smtClean="0">
                <a:hlinkClick r:id="rId4"/>
              </a:rPr>
              <a:t>support.microsoft.com/kb/318263/en-us?fr=1</a:t>
            </a:r>
            <a:endParaRPr lang="en-US" dirty="0" smtClean="0"/>
          </a:p>
          <a:p>
            <a:pPr lvl="1"/>
            <a:r>
              <a:rPr lang="en-US" dirty="0">
                <a:hlinkClick r:id="rId5"/>
              </a:rPr>
              <a:t>http://</a:t>
            </a:r>
            <a:r>
              <a:rPr lang="en-US" dirty="0" smtClean="0">
                <a:hlinkClick r:id="rId5"/>
              </a:rPr>
              <a:t>www.codeproject.com/KB/dotnet/Memory_Leak_Detection.aspx</a:t>
            </a:r>
            <a:r>
              <a:rPr lang="en-US" dirty="0" smtClean="0"/>
              <a:t> </a:t>
            </a:r>
          </a:p>
          <a:p>
            <a:pPr lvl="1"/>
            <a:r>
              <a:rPr lang="en-US" dirty="0">
                <a:hlinkClick r:id="rId6"/>
              </a:rPr>
              <a:t>http://</a:t>
            </a:r>
            <a:r>
              <a:rPr lang="en-US" dirty="0" smtClean="0">
                <a:hlinkClick r:id="rId6"/>
              </a:rPr>
              <a:t>blogs.msdn.com/b/ricom/archive/2004/12/10/279612.aspx</a:t>
            </a:r>
          </a:p>
          <a:p>
            <a:pPr lvl="1"/>
            <a:r>
              <a:rPr lang="en-US" dirty="0" smtClean="0">
                <a:hlinkClick r:id="rId6"/>
              </a:rPr>
              <a:t>http</a:t>
            </a:r>
            <a:r>
              <a:rPr lang="en-US" dirty="0">
                <a:hlinkClick r:id="rId6"/>
              </a:rPr>
              <a:t>://blogs.msdn.com/b/delay/archive/2009/03/11/where-s-your-leak-at-using-windbg-sos-and-gcroot-to-diagnose-a-net-memory-leak.aspx</a:t>
            </a:r>
          </a:p>
          <a:p>
            <a:pPr lvl="1"/>
            <a:r>
              <a:rPr lang="en-US" dirty="0">
                <a:hlinkClick r:id="rId7"/>
              </a:rPr>
              <a:t>http://</a:t>
            </a:r>
            <a:r>
              <a:rPr lang="en-US" dirty="0" smtClean="0">
                <a:hlinkClick r:id="rId7"/>
              </a:rPr>
              <a:t>memprofiler.com/instancegraph.aspx</a:t>
            </a:r>
            <a:endParaRPr lang="en-US" dirty="0" smtClean="0"/>
          </a:p>
          <a:p>
            <a:pPr lvl="1"/>
            <a:r>
              <a:rPr lang="en-US" dirty="0">
                <a:hlinkClick r:id="rId8"/>
              </a:rPr>
              <a:t>http://</a:t>
            </a:r>
            <a:r>
              <a:rPr lang="en-US" dirty="0" smtClean="0">
                <a:hlinkClick r:id="rId8"/>
              </a:rPr>
              <a:t>www.red-gate.com/products/dotnet-development/ants-memory-profiler/learning-memory-management/WPF-silverlight-pitfalls</a:t>
            </a:r>
            <a:r>
              <a:rPr lang="en-US" dirty="0" smtClean="0"/>
              <a:t> </a:t>
            </a:r>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8809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GC Algorithm</a:t>
            </a:r>
            <a:endParaRPr lang="en-US" dirty="0"/>
          </a:p>
        </p:txBody>
      </p:sp>
      <p:sp>
        <p:nvSpPr>
          <p:cNvPr id="6" name="Content Placeholder 5"/>
          <p:cNvSpPr>
            <a:spLocks noGrp="1"/>
          </p:cNvSpPr>
          <p:nvPr>
            <p:ph idx="1"/>
          </p:nvPr>
        </p:nvSpPr>
        <p:spPr/>
        <p:txBody>
          <a:bodyPr>
            <a:normAutofit/>
          </a:bodyPr>
          <a:lstStyle/>
          <a:p>
            <a:r>
              <a:rPr lang="en-US" dirty="0" smtClean="0"/>
              <a:t>Each application has a set of roots.</a:t>
            </a:r>
          </a:p>
          <a:p>
            <a:r>
              <a:rPr lang="en-US" dirty="0" smtClean="0"/>
              <a:t>Roots identify storage location which refers to object on the managed heap or the objects that are set to be null.</a:t>
            </a:r>
          </a:p>
          <a:p>
            <a:r>
              <a:rPr lang="en-US" dirty="0" smtClean="0"/>
              <a:t>Application roots are maintained by JIT and CLR.</a:t>
            </a:r>
          </a:p>
          <a:p>
            <a:endParaRPr lang="en-US" dirty="0"/>
          </a:p>
        </p:txBody>
      </p:sp>
    </p:spTree>
    <p:extLst>
      <p:ext uri="{BB962C8B-B14F-4D97-AF65-F5344CB8AC3E}">
        <p14:creationId xmlns:p14="http://schemas.microsoft.com/office/powerpoint/2010/main" val="4132108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 Algorithm</a:t>
            </a:r>
            <a:endParaRPr lang="en-US" dirty="0"/>
          </a:p>
        </p:txBody>
      </p:sp>
      <p:sp>
        <p:nvSpPr>
          <p:cNvPr id="4" name="Content Placeholder 3"/>
          <p:cNvSpPr>
            <a:spLocks noGrp="1"/>
          </p:cNvSpPr>
          <p:nvPr>
            <p:ph sz="half" idx="1"/>
          </p:nvPr>
        </p:nvSpPr>
        <p:spPr>
          <a:xfrm>
            <a:off x="457200" y="1673352"/>
            <a:ext cx="4800600" cy="4718304"/>
          </a:xfrm>
        </p:spPr>
        <p:txBody>
          <a:bodyPr>
            <a:normAutofit/>
          </a:bodyPr>
          <a:lstStyle/>
          <a:p>
            <a:r>
              <a:rPr lang="en-US" dirty="0" smtClean="0"/>
              <a:t>Check from roots</a:t>
            </a:r>
          </a:p>
          <a:p>
            <a:r>
              <a:rPr lang="en-US" dirty="0" smtClean="0"/>
              <a:t>Build a graph objects</a:t>
            </a:r>
          </a:p>
          <a:p>
            <a:r>
              <a:rPr lang="en-US" dirty="0" smtClean="0"/>
              <a:t>If roots added new objects. Then add object into graph.</a:t>
            </a:r>
          </a:p>
          <a:p>
            <a:r>
              <a:rPr lang="en-US" dirty="0" smtClean="0"/>
              <a:t>Continue with another roots. </a:t>
            </a:r>
            <a:endParaRPr lang="en-US" dirty="0"/>
          </a:p>
          <a:p>
            <a:r>
              <a:rPr lang="en-US" dirty="0" smtClean="0"/>
              <a:t>If root added another object already in map then move to next root.</a:t>
            </a:r>
          </a:p>
          <a:p>
            <a:endParaRPr lang="en-US" dirty="0" smtClean="0"/>
          </a:p>
          <a:p>
            <a:endParaRPr lang="en-US" dirty="0"/>
          </a:p>
        </p:txBody>
      </p:sp>
      <p:pic>
        <p:nvPicPr>
          <p:cNvPr id="7"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411536" y="2209800"/>
            <a:ext cx="3275263" cy="3809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1582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GC Algorithm</a:t>
            </a:r>
          </a:p>
        </p:txBody>
      </p:sp>
      <p:sp>
        <p:nvSpPr>
          <p:cNvPr id="3" name="Content Placeholder 2"/>
          <p:cNvSpPr>
            <a:spLocks noGrp="1"/>
          </p:cNvSpPr>
          <p:nvPr>
            <p:ph sz="half" idx="1"/>
          </p:nvPr>
        </p:nvSpPr>
        <p:spPr>
          <a:xfrm>
            <a:off x="457200" y="1673352"/>
            <a:ext cx="4648200" cy="4718304"/>
          </a:xfrm>
        </p:spPr>
        <p:txBody>
          <a:bodyPr>
            <a:normAutofit/>
          </a:bodyPr>
          <a:lstStyle/>
          <a:p>
            <a:r>
              <a:rPr lang="en-US" dirty="0"/>
              <a:t>The garbage collector now walks through the heap </a:t>
            </a:r>
            <a:r>
              <a:rPr lang="en-US" dirty="0" smtClean="0"/>
              <a:t>linearly.</a:t>
            </a:r>
          </a:p>
          <a:p>
            <a:r>
              <a:rPr lang="en-US" dirty="0"/>
              <a:t>The garbage collector then shifts the non-garbage objects down in memory removing all of the gaps in the </a:t>
            </a:r>
            <a:r>
              <a:rPr lang="en-US" dirty="0" smtClean="0"/>
              <a:t>heap.</a:t>
            </a:r>
            <a:endParaRPr lang="en-US" dirty="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8340" y="2514600"/>
            <a:ext cx="3278459"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3085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GC Algorithm</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81200"/>
            <a:ext cx="7624762" cy="290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8667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892</TotalTime>
  <Words>3049</Words>
  <Application>Microsoft Office PowerPoint</Application>
  <PresentationFormat>On-screen Show (4:3)</PresentationFormat>
  <Paragraphs>385</Paragraphs>
  <Slides>50</Slides>
  <Notes>16</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Clarity</vt:lpstr>
      <vt:lpstr>GC &amp; Memory leak</vt:lpstr>
      <vt:lpstr>Overview</vt:lpstr>
      <vt:lpstr>What is Garbage collector</vt:lpstr>
      <vt:lpstr>What is Garbage collector</vt:lpstr>
      <vt:lpstr>GC Benefits</vt:lpstr>
      <vt:lpstr>GC Algorithm</vt:lpstr>
      <vt:lpstr>GC Algorithm</vt:lpstr>
      <vt:lpstr>GC Algorithm</vt:lpstr>
      <vt:lpstr>GC Algorithm</vt:lpstr>
      <vt:lpstr>GC Algorithm</vt:lpstr>
      <vt:lpstr>GC Algorithm</vt:lpstr>
      <vt:lpstr>GC Algorithm</vt:lpstr>
      <vt:lpstr>GC Algorithm - Type of GC</vt:lpstr>
      <vt:lpstr>GC Algorithm - Concurrent GC</vt:lpstr>
      <vt:lpstr>Configuration Type of GC</vt:lpstr>
      <vt:lpstr>What’s new GC in .net framework 4</vt:lpstr>
      <vt:lpstr>Concurrency problem</vt:lpstr>
      <vt:lpstr>What’s new GC in .net framework 4</vt:lpstr>
      <vt:lpstr>What’s new GC in .net framework 4</vt:lpstr>
      <vt:lpstr>Solution of .net framework 4</vt:lpstr>
      <vt:lpstr>Improve performance</vt:lpstr>
      <vt:lpstr>Improve performance</vt:lpstr>
      <vt:lpstr>Improve performance - Finalizes</vt:lpstr>
      <vt:lpstr>Improve performance</vt:lpstr>
      <vt:lpstr>Improve performance</vt:lpstr>
      <vt:lpstr>Improve performance</vt:lpstr>
      <vt:lpstr>Detect memory leak</vt:lpstr>
      <vt:lpstr>Detect memory leak</vt:lpstr>
      <vt:lpstr>Avoid memory leak</vt:lpstr>
      <vt:lpstr>Avoid memory leak</vt:lpstr>
      <vt:lpstr>Avoid memory leak</vt:lpstr>
      <vt:lpstr>Detect memory leak</vt:lpstr>
      <vt:lpstr>Detect memory leak</vt:lpstr>
      <vt:lpstr>Detect memory leak</vt:lpstr>
      <vt:lpstr>Detect memory leak</vt:lpstr>
      <vt:lpstr>Detect memory leak</vt:lpstr>
      <vt:lpstr>Detect memory leak</vt:lpstr>
      <vt:lpstr>Detect memory leak – Graph objects</vt:lpstr>
      <vt:lpstr>Common scenarios leak in WPF</vt:lpstr>
      <vt:lpstr>Common scenarios leak in WPF</vt:lpstr>
      <vt:lpstr>Common scenarios leak in WPF</vt:lpstr>
      <vt:lpstr>Common scenarios leak in WPF</vt:lpstr>
      <vt:lpstr>Common scenarios leak in WPF</vt:lpstr>
      <vt:lpstr>Common scenarios leak in WPF</vt:lpstr>
      <vt:lpstr>Common scenarios leak in WPF</vt:lpstr>
      <vt:lpstr>Common scenarios leak in WPF</vt:lpstr>
      <vt:lpstr>Common scenarios leak in WPF</vt:lpstr>
      <vt:lpstr>Common scenarios leak in WPF</vt:lpstr>
      <vt:lpstr>Common scenarios leak in WPF</vt:lpstr>
      <vt:lpstr>Q &amp; 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Garbage Collector</dc:title>
  <dc:creator>Toan Vo</dc:creator>
  <cp:lastModifiedBy>Toan Vo</cp:lastModifiedBy>
  <cp:revision>344</cp:revision>
  <dcterms:created xsi:type="dcterms:W3CDTF">2011-09-05T03:51:09Z</dcterms:created>
  <dcterms:modified xsi:type="dcterms:W3CDTF">2011-09-27T03:42:53Z</dcterms:modified>
</cp:coreProperties>
</file>