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73" r:id="rId9"/>
    <p:sldId id="265" r:id="rId10"/>
    <p:sldId id="284" r:id="rId11"/>
    <p:sldId id="285" r:id="rId12"/>
    <p:sldId id="266" r:id="rId13"/>
    <p:sldId id="264" r:id="rId14"/>
    <p:sldId id="267" r:id="rId15"/>
    <p:sldId id="268" r:id="rId16"/>
    <p:sldId id="269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1" r:id="rId36"/>
    <p:sldId id="294" r:id="rId37"/>
    <p:sldId id="27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DEDED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9" autoAdjust="0"/>
    <p:restoredTop sz="90560" autoAdjust="0"/>
  </p:normalViewPr>
  <p:slideViewPr>
    <p:cSldViewPr snapToGrid="0">
      <p:cViewPr varScale="1">
        <p:scale>
          <a:sx n="98" d="100"/>
          <a:sy n="98" d="100"/>
        </p:scale>
        <p:origin x="-2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9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4359E-D6C9-43BD-87CF-1FAB33C8699A}" type="datetimeFigureOut">
              <a:rPr lang="en-GB" smtClean="0"/>
              <a:pPr/>
              <a:t>28/08/2014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F64F-51E7-436B-9E7E-11BEC50CBFD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9358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F64F-51E7-436B-9E7E-11BEC50CBFD5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2215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F64F-51E7-436B-9E7E-11BEC50CBFD5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804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F64F-51E7-436B-9E7E-11BEC50CBFD5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7249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F64F-51E7-436B-9E7E-11BEC50CBFD5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622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http://www.red-gate.com/memoryprofiler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F64F-51E7-436B-9E7E-11BEC50CBFD5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3551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7242-AE13-467E-83A7-57E5FCD9F0A8}" type="datetimeFigureOut">
              <a:rPr lang="en-GB" smtClean="0"/>
              <a:pPr/>
              <a:t>28/08/2014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F54B-4337-45BB-9739-5806E8AF164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5399" y="6101981"/>
            <a:ext cx="1245111" cy="61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17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7242-AE13-467E-83A7-57E5FCD9F0A8}" type="datetimeFigureOut">
              <a:rPr lang="en-GB" smtClean="0"/>
              <a:pPr/>
              <a:t>28/08/2014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F54B-4337-45BB-9739-5806E8AF16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4664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7242-AE13-467E-83A7-57E5FCD9F0A8}" type="datetimeFigureOut">
              <a:rPr lang="en-GB" smtClean="0"/>
              <a:pPr/>
              <a:t>28/08/2014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F54B-4337-45BB-9739-5806E8AF16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6355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7242-AE13-467E-83A7-57E5FCD9F0A8}" type="datetimeFigureOut">
              <a:rPr lang="en-GB" smtClean="0"/>
              <a:pPr/>
              <a:t>28/08/2014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F54B-4337-45BB-9739-5806E8AF16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055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7242-AE13-467E-83A7-57E5FCD9F0A8}" type="datetimeFigureOut">
              <a:rPr lang="en-GB" smtClean="0"/>
              <a:pPr/>
              <a:t>28/08/2014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F54B-4337-45BB-9739-5806E8AF16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8974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7242-AE13-467E-83A7-57E5FCD9F0A8}" type="datetimeFigureOut">
              <a:rPr lang="en-GB" smtClean="0"/>
              <a:pPr/>
              <a:t>28/08/2014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F54B-4337-45BB-9739-5806E8AF16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8540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7242-AE13-467E-83A7-57E5FCD9F0A8}" type="datetimeFigureOut">
              <a:rPr lang="en-GB" smtClean="0"/>
              <a:pPr/>
              <a:t>28/08/2014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F54B-4337-45BB-9739-5806E8AF16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2307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7242-AE13-467E-83A7-57E5FCD9F0A8}" type="datetimeFigureOut">
              <a:rPr lang="en-GB" smtClean="0"/>
              <a:pPr/>
              <a:t>28/08/2014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F54B-4337-45BB-9739-5806E8AF16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4096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7242-AE13-467E-83A7-57E5FCD9F0A8}" type="datetimeFigureOut">
              <a:rPr lang="en-GB" smtClean="0"/>
              <a:pPr/>
              <a:t>28/08/2014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F54B-4337-45BB-9739-5806E8AF16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1429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7242-AE13-467E-83A7-57E5FCD9F0A8}" type="datetimeFigureOut">
              <a:rPr lang="en-GB" smtClean="0"/>
              <a:pPr/>
              <a:t>28/08/2014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F54B-4337-45BB-9739-5806E8AF16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2272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7242-AE13-467E-83A7-57E5FCD9F0A8}" type="datetimeFigureOut">
              <a:rPr lang="en-GB" smtClean="0"/>
              <a:pPr/>
              <a:t>28/08/2014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F54B-4337-45BB-9739-5806E8AF16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8878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EDEDE"/>
            </a:gs>
            <a:gs pos="0">
              <a:srgbClr val="F5F5F5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47242-AE13-467E-83A7-57E5FCD9F0A8}" type="datetimeFigureOut">
              <a:rPr lang="en-GB" smtClean="0"/>
              <a:pPr/>
              <a:t>28/08/2014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2F54B-4337-45BB-9739-5806E8AF16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5040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memoryprofiler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memoryprofiler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Everything* you need to know about .NET Memory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Ben Emmett - KCDC – 17 May 2014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64066" y="6180667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</a:t>
            </a:r>
            <a:r>
              <a:rPr lang="en-GB" dirty="0"/>
              <a:t>M</a:t>
            </a:r>
            <a:r>
              <a:rPr lang="en-GB" dirty="0" smtClean="0"/>
              <a:t>ost stuff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581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89759" y="457549"/>
            <a:ext cx="3683000" cy="571021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65958" y="670225"/>
            <a:ext cx="3330601" cy="5284858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0000" rtlCol="0" anchor="b" anchorCtr="0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CaffeineAlert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alert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2937" y="1031314"/>
            <a:ext cx="2899719" cy="4207764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0000" rtlCol="0" anchor="b" anchorCtr="0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List&lt;Contact&gt;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Recipients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59410" y="2967496"/>
            <a:ext cx="2499009" cy="146908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list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60974" y="3084768"/>
            <a:ext cx="948957" cy="75537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6980" y="3084768"/>
            <a:ext cx="1067794" cy="75537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Email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59410" y="1254598"/>
            <a:ext cx="2499009" cy="146908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list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0974" y="1371870"/>
            <a:ext cx="948957" cy="75537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16980" y="1371870"/>
            <a:ext cx="1067794" cy="755371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Email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9807" y="6334780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Heap</a:t>
            </a:r>
            <a:endParaRPr lang="en-GB" sz="2800" dirty="0"/>
          </a:p>
        </p:txBody>
      </p:sp>
      <p:sp>
        <p:nvSpPr>
          <p:cNvPr id="23" name="Rectangle 22"/>
          <p:cNvSpPr/>
          <p:nvPr/>
        </p:nvSpPr>
        <p:spPr>
          <a:xfrm>
            <a:off x="464023" y="3981734"/>
            <a:ext cx="3862316" cy="22860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CaffeineCheck(int coffeesRequired)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   coffeesRequired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   coffeesConsumed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CaffeineAlert   alert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[Return address]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22852" y="5475026"/>
            <a:ext cx="1595308" cy="366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45547" y="6334780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Stack</a:t>
            </a:r>
            <a:endParaRPr lang="en-GB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464023" y="572877"/>
            <a:ext cx="4251195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CaffeineAlert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5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GB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Contact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Recipients</a:t>
            </a: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GB" sz="15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Contact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5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Name;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5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Email;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6029" y="3017122"/>
            <a:ext cx="2108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FF0000"/>
                </a:solidFill>
              </a:rPr>
              <a:t>WRONG</a:t>
            </a:r>
            <a:endParaRPr lang="en-GB" sz="4400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02865" y="3379303"/>
            <a:ext cx="934029" cy="0"/>
          </a:xfrm>
          <a:prstGeom prst="straightConnector1">
            <a:avLst/>
          </a:prstGeom>
          <a:ln w="1111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24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73282" y="572877"/>
            <a:ext cx="3683000" cy="571021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60110" y="5621188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CaffeineAlert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alert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023" y="3981734"/>
            <a:ext cx="3862316" cy="22860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CaffeineCheck(int coffeesRequired)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   coffeesRequired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   coffeesConsumed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CaffeineAlert   alert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[Return address]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22852" y="5475026"/>
            <a:ext cx="1595308" cy="366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45547" y="6334780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Stack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569807" y="6334780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Heap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64023" y="572877"/>
            <a:ext cx="4251195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CaffeineAlert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5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GB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Contact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Recipients</a:t>
            </a: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GB" sz="15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Contact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5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Name;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5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Email;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60110" y="4952644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List&lt;Contact&gt;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Recipients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0110" y="4284100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list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60110" y="3611924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60110" y="2939748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Email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60110" y="2292011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list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60110" y="1619835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60110" y="947659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Email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94024" y="5255046"/>
            <a:ext cx="0" cy="47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93884" y="4660135"/>
            <a:ext cx="0" cy="3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418160" y="2721166"/>
            <a:ext cx="0" cy="232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421696" y="3995512"/>
            <a:ext cx="0" cy="3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405170" y="2043879"/>
            <a:ext cx="0" cy="3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805450" y="3294044"/>
            <a:ext cx="0" cy="109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821975" y="1311007"/>
            <a:ext cx="0" cy="112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24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8445" y="854009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CaffeineAlert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alert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08445" y="2171507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List&lt;Contact&gt;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Recipients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0740" y="3599060"/>
            <a:ext cx="3127759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list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8538" y="5063203"/>
            <a:ext cx="1702697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84173" y="5063203"/>
            <a:ext cx="1702697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Email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238457" y="4215796"/>
            <a:ext cx="704323" cy="76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86679" y="4215796"/>
            <a:ext cx="634451" cy="76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212010" y="3599060"/>
            <a:ext cx="3127759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list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39808" y="5063203"/>
            <a:ext cx="1702697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95443" y="5063203"/>
            <a:ext cx="1702697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Email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749727" y="4215796"/>
            <a:ext cx="704323" cy="76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297949" y="4215796"/>
            <a:ext cx="634451" cy="76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456284" y="2788243"/>
            <a:ext cx="1372215" cy="70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12675" y="2799224"/>
            <a:ext cx="1611615" cy="68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73745" y="1463310"/>
            <a:ext cx="0" cy="62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046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5149" y="638978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50172" y="5706736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50171" y="5262587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50170" y="4818438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50172" y="4374289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50171" y="3930140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50170" y="3485991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50172" y="3031374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50171" y="2587225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50170" y="2143076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50172" y="1698927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50171" y="1254778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50170" y="810629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92663" y="5082843"/>
            <a:ext cx="2099546" cy="106804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en-GB" sz="2400" dirty="0" smtClean="0">
                <a:solidFill>
                  <a:schemeClr val="tx1"/>
                </a:solidFill>
              </a:rPr>
              <a:t>Object reference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129699" y="5394789"/>
            <a:ext cx="2130458" cy="31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9878" y="6198516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Stack</a:t>
            </a:r>
            <a:endParaRPr lang="en-GB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4885149" y="6195923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Heap</a:t>
            </a:r>
            <a:endParaRPr lang="en-GB" sz="28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5425178" y="4950640"/>
            <a:ext cx="2256" cy="44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592455" y="4062342"/>
            <a:ext cx="2256" cy="8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757476" y="3663027"/>
            <a:ext cx="2256" cy="44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100693" y="2724661"/>
            <a:ext cx="0" cy="140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265715" y="1392214"/>
            <a:ext cx="2256" cy="137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19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5149" y="638978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50172" y="5706736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50171" y="5262587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50170" y="4818438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50172" y="4374289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50171" y="3930140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50170" y="3485991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50172" y="3031374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50171" y="2587225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50170" y="2143076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50172" y="1698927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50171" y="1254778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50170" y="810629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92663" y="5082843"/>
            <a:ext cx="2099546" cy="106804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Object reference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129699" y="5394789"/>
            <a:ext cx="2130458" cy="31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9878" y="6198516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Stack</a:t>
            </a:r>
            <a:endParaRPr lang="en-GB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4885149" y="6195923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Heap</a:t>
            </a:r>
            <a:endParaRPr lang="en-GB" sz="28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5425178" y="4950640"/>
            <a:ext cx="2256" cy="44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592455" y="4062342"/>
            <a:ext cx="2256" cy="8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757476" y="3663027"/>
            <a:ext cx="2256" cy="44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100693" y="2724661"/>
            <a:ext cx="0" cy="140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265715" y="1392214"/>
            <a:ext cx="2256" cy="137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10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5149" y="638978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50172" y="5706736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50171" y="5262587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50170" y="4818438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50172" y="4374289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50171" y="3930140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50170" y="3485991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50172" y="3031374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50171" y="2587225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50170" y="2143076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50172" y="1698927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50171" y="1254778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50170" y="810629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92663" y="5082843"/>
            <a:ext cx="2099546" cy="106804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Object reference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129699" y="5394789"/>
            <a:ext cx="2130458" cy="31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9878" y="6198516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Stack</a:t>
            </a:r>
            <a:endParaRPr lang="en-GB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4885149" y="6195923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Heap</a:t>
            </a:r>
            <a:endParaRPr lang="en-GB" sz="28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5425178" y="4950640"/>
            <a:ext cx="2256" cy="44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592455" y="4062342"/>
            <a:ext cx="2256" cy="88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757476" y="3663027"/>
            <a:ext cx="2256" cy="44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100693" y="2724661"/>
            <a:ext cx="0" cy="140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265715" y="1392214"/>
            <a:ext cx="2256" cy="137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ultiply 1"/>
          <p:cNvSpPr/>
          <p:nvPr/>
        </p:nvSpPr>
        <p:spPr>
          <a:xfrm>
            <a:off x="5763310" y="775053"/>
            <a:ext cx="343217" cy="356781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ltiply 24"/>
          <p:cNvSpPr/>
          <p:nvPr/>
        </p:nvSpPr>
        <p:spPr>
          <a:xfrm>
            <a:off x="5757476" y="1652739"/>
            <a:ext cx="343217" cy="356781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ltiply 25"/>
          <p:cNvSpPr/>
          <p:nvPr/>
        </p:nvSpPr>
        <p:spPr>
          <a:xfrm>
            <a:off x="5757472" y="2096888"/>
            <a:ext cx="343217" cy="356781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Multiply 37"/>
          <p:cNvSpPr/>
          <p:nvPr/>
        </p:nvSpPr>
        <p:spPr>
          <a:xfrm>
            <a:off x="5757471" y="2981228"/>
            <a:ext cx="343217" cy="356781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Multiply 39"/>
          <p:cNvSpPr/>
          <p:nvPr/>
        </p:nvSpPr>
        <p:spPr>
          <a:xfrm>
            <a:off x="5757470" y="4328101"/>
            <a:ext cx="343217" cy="356781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ultiply 44"/>
          <p:cNvSpPr/>
          <p:nvPr/>
        </p:nvSpPr>
        <p:spPr>
          <a:xfrm>
            <a:off x="5757470" y="5659398"/>
            <a:ext cx="343217" cy="356781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357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5149" y="638978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50172" y="5724500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50171" y="5280351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50172" y="4834634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50171" y="4390485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50171" y="3942669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50170" y="3488843"/>
            <a:ext cx="1769499" cy="264405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92663" y="5082843"/>
            <a:ext cx="2099546" cy="106804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Object reference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129699" y="5706737"/>
            <a:ext cx="2139885" cy="14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9878" y="6198516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Stack</a:t>
            </a:r>
            <a:endParaRPr lang="en-GB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4885149" y="6195923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Heap</a:t>
            </a:r>
            <a:endParaRPr lang="en-GB" sz="28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5392617" y="5412553"/>
            <a:ext cx="2256" cy="44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562150" y="4967620"/>
            <a:ext cx="6406" cy="44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757477" y="4567521"/>
            <a:ext cx="2256" cy="44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068132" y="4074872"/>
            <a:ext cx="0" cy="93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267971" y="3621045"/>
            <a:ext cx="0" cy="49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676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367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6439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41511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366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0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506438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1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341510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2</a:t>
            </a:r>
            <a:endParaRPr lang="en-GB" sz="2800" dirty="0"/>
          </a:p>
        </p:txBody>
      </p:sp>
      <p:sp>
        <p:nvSpPr>
          <p:cNvPr id="20" name="Rectangle 19"/>
          <p:cNvSpPr/>
          <p:nvPr/>
        </p:nvSpPr>
        <p:spPr>
          <a:xfrm>
            <a:off x="829864" y="5453517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9862" y="4565219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9864" y="4121070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9864" y="2778155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9863" y="2334006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9862" y="1889857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9864" y="1445708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9862" y="557410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3967" y="3668559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3967" y="3226599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9864" y="4989750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29864" y="1001208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672499" y="4703437"/>
            <a:ext cx="921601" cy="89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97899" y="2493637"/>
            <a:ext cx="896201" cy="263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46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367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6439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41511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366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0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506438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1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341510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2</a:t>
            </a:r>
            <a:endParaRPr lang="en-GB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672499" y="4703437"/>
            <a:ext cx="921601" cy="89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697899" y="2493637"/>
            <a:ext cx="896201" cy="263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49263" y="5458206"/>
            <a:ext cx="1774384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9263" y="4980785"/>
            <a:ext cx="1774384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46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367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6439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41511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366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0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506438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1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341510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2</a:t>
            </a:r>
            <a:endParaRPr lang="en-GB" sz="2800" dirty="0"/>
          </a:p>
        </p:txBody>
      </p:sp>
      <p:sp>
        <p:nvSpPr>
          <p:cNvPr id="20" name="Rectangle 19"/>
          <p:cNvSpPr/>
          <p:nvPr/>
        </p:nvSpPr>
        <p:spPr>
          <a:xfrm>
            <a:off x="829864" y="5453517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9862" y="4108019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9864" y="4540170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9864" y="2778155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9863" y="1889506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9862" y="2321657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9864" y="1445708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9862" y="557410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3967" y="3226599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9864" y="4989750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29864" y="1001208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49263" y="5458206"/>
            <a:ext cx="1774384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49263" y="4980785"/>
            <a:ext cx="1774384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9862" y="3676219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685199" y="4258937"/>
            <a:ext cx="896201" cy="42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710599" y="3852537"/>
            <a:ext cx="870801" cy="36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10599" y="2049137"/>
            <a:ext cx="870801" cy="172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46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746" y="127139"/>
          <a:ext cx="8956888" cy="1540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1540503">
                <a:tc>
                  <a:txBody>
                    <a:bodyPr/>
                    <a:lstStyle/>
                    <a:p>
                      <a:pPr algn="l"/>
                      <a:r>
                        <a:rPr lang="en-US" sz="2400" u="sng" dirty="0" smtClean="0">
                          <a:solidFill>
                            <a:schemeClr val="accent6"/>
                          </a:solidFill>
                        </a:rPr>
                        <a:t>Titanium</a:t>
                      </a:r>
                      <a:r>
                        <a:rPr lang="en-US" sz="2400" u="sng" baseline="0" dirty="0" smtClean="0">
                          <a:solidFill>
                            <a:schemeClr val="accent6"/>
                          </a:solidFill>
                        </a:rPr>
                        <a:t> Sponsors</a:t>
                      </a:r>
                      <a:endParaRPr lang="en-US" sz="2400" u="sng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AJi Softwar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551" y="574458"/>
            <a:ext cx="2869405" cy="1007480"/>
          </a:xfrm>
          <a:prstGeom prst="rect">
            <a:avLst/>
          </a:prstGeom>
        </p:spPr>
      </p:pic>
      <p:pic>
        <p:nvPicPr>
          <p:cNvPr id="7" name="Picture 6" descr="AdventureTech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8620" y="173036"/>
            <a:ext cx="1558713" cy="1454799"/>
          </a:xfrm>
          <a:prstGeom prst="rect">
            <a:avLst/>
          </a:prstGeom>
        </p:spPr>
      </p:pic>
      <p:pic>
        <p:nvPicPr>
          <p:cNvPr id="8" name="Picture 7" descr="Paige Technologie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1233" y="183588"/>
            <a:ext cx="2280389" cy="1444247"/>
          </a:xfrm>
          <a:prstGeom prst="rect">
            <a:avLst/>
          </a:prstGeom>
        </p:spPr>
      </p:pic>
      <p:pic>
        <p:nvPicPr>
          <p:cNvPr id="9" name="Picture 8" descr="Valore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98921" y="182922"/>
            <a:ext cx="2172680" cy="144845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5746" y="1820653"/>
          <a:ext cx="8956888" cy="24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2478505"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rgbClr val="F79646"/>
                          </a:solidFill>
                        </a:rPr>
                        <a:t>Platinum</a:t>
                      </a:r>
                      <a:r>
                        <a:rPr lang="en-US" sz="2000" u="sng" baseline="0" dirty="0" smtClean="0">
                          <a:solidFill>
                            <a:srgbClr val="F79646"/>
                          </a:solidFill>
                        </a:rPr>
                        <a:t> Sponsors</a:t>
                      </a:r>
                      <a:endParaRPr lang="en-US" sz="2000" u="sng" dirty="0">
                        <a:solidFill>
                          <a:srgbClr val="F796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648" y="2295319"/>
            <a:ext cx="2130693" cy="419037"/>
          </a:xfrm>
          <a:prstGeom prst="rect">
            <a:avLst/>
          </a:prstGeom>
        </p:spPr>
      </p:pic>
      <p:pic>
        <p:nvPicPr>
          <p:cNvPr id="12" name="Picture 11" descr="Balance Innovations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3617" y="2330006"/>
            <a:ext cx="1209914" cy="956763"/>
          </a:xfrm>
          <a:prstGeom prst="rect">
            <a:avLst/>
          </a:prstGeom>
        </p:spPr>
      </p:pic>
      <p:pic>
        <p:nvPicPr>
          <p:cNvPr id="13" name="Picture 12" descr="DevExpres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22883" y="2808388"/>
            <a:ext cx="2329697" cy="388283"/>
          </a:xfrm>
          <a:prstGeom prst="rect">
            <a:avLst/>
          </a:prstGeom>
        </p:spPr>
      </p:pic>
      <p:pic>
        <p:nvPicPr>
          <p:cNvPr id="14" name="Picture 13" descr="DST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0207" y="1909763"/>
            <a:ext cx="1239523" cy="1115571"/>
          </a:xfrm>
          <a:prstGeom prst="rect">
            <a:avLst/>
          </a:prstGeom>
        </p:spPr>
      </p:pic>
      <p:pic>
        <p:nvPicPr>
          <p:cNvPr id="15" name="Picture 14" descr="Epiq Systems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9816" y="2024013"/>
            <a:ext cx="1655306" cy="728335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294" y="3215130"/>
            <a:ext cx="2284193" cy="541680"/>
          </a:xfrm>
          <a:prstGeom prst="rect">
            <a:avLst/>
          </a:prstGeom>
        </p:spPr>
      </p:pic>
      <p:pic>
        <p:nvPicPr>
          <p:cNvPr id="17" name="Picture 16" descr="Kauffman Labs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2534" y="3626366"/>
            <a:ext cx="2249973" cy="464994"/>
          </a:xfrm>
          <a:prstGeom prst="rect">
            <a:avLst/>
          </a:prstGeom>
        </p:spPr>
      </p:pic>
      <p:pic>
        <p:nvPicPr>
          <p:cNvPr id="18" name="Picture 17" descr="OReilly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8999" y="3643066"/>
            <a:ext cx="1620339" cy="448294"/>
          </a:xfrm>
          <a:prstGeom prst="rect">
            <a:avLst/>
          </a:prstGeom>
        </p:spPr>
      </p:pic>
      <p:pic>
        <p:nvPicPr>
          <p:cNvPr id="19" name="Picture 18" descr="Sprint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1233" y="1894463"/>
            <a:ext cx="1791274" cy="779409"/>
          </a:xfrm>
          <a:prstGeom prst="rect">
            <a:avLst/>
          </a:prstGeom>
        </p:spPr>
      </p:pic>
      <p:pic>
        <p:nvPicPr>
          <p:cNvPr id="20" name="Picture 19" descr="Freightquot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9816" y="3410154"/>
            <a:ext cx="1610961" cy="681206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85746" y="4498053"/>
          <a:ext cx="8956888" cy="221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2218428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79646"/>
                          </a:solidFill>
                        </a:rPr>
                        <a:t>Gold Sponsors</a:t>
                      </a:r>
                      <a:endParaRPr lang="en-US" u="sng" dirty="0">
                        <a:solidFill>
                          <a:srgbClr val="F796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2" name="Picture 21" descr="Advantage Tech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60592" y="4605224"/>
            <a:ext cx="1569826" cy="514903"/>
          </a:xfrm>
          <a:prstGeom prst="rect">
            <a:avLst/>
          </a:prstGeom>
        </p:spPr>
      </p:pic>
      <p:pic>
        <p:nvPicPr>
          <p:cNvPr id="23" name="Picture 22" descr="Bradford and Galt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1527" y="4605224"/>
            <a:ext cx="861694" cy="590876"/>
          </a:xfrm>
          <a:prstGeom prst="rect">
            <a:avLst/>
          </a:prstGeom>
        </p:spPr>
      </p:pic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39642" y="4613162"/>
            <a:ext cx="1216306" cy="514903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6878" y="4613163"/>
            <a:ext cx="1587892" cy="431000"/>
          </a:xfrm>
          <a:prstGeom prst="rect">
            <a:avLst/>
          </a:prstGeom>
        </p:spPr>
      </p:pic>
      <p:pic>
        <p:nvPicPr>
          <p:cNvPr id="26" name="Picture 25" descr="ComponentOne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357" y="4944478"/>
            <a:ext cx="709880" cy="624694"/>
          </a:xfrm>
          <a:prstGeom prst="rect">
            <a:avLst/>
          </a:prstGeom>
        </p:spPr>
      </p:pic>
      <p:pic>
        <p:nvPicPr>
          <p:cNvPr id="28" name="Picture 27" descr="DSI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1595" y="5128273"/>
            <a:ext cx="1209501" cy="393171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83440" y="5311926"/>
            <a:ext cx="1496173" cy="406104"/>
          </a:xfrm>
          <a:prstGeom prst="rect">
            <a:avLst/>
          </a:prstGeom>
        </p:spPr>
      </p:pic>
      <p:pic>
        <p:nvPicPr>
          <p:cNvPr id="30" name="Picture 29" descr="JetBrains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8190" y="5324859"/>
            <a:ext cx="1034660" cy="393171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0426" y="4613163"/>
            <a:ext cx="1259866" cy="455952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9215" y="5828078"/>
            <a:ext cx="842725" cy="674180"/>
          </a:xfrm>
          <a:prstGeom prst="rect">
            <a:avLst/>
          </a:prstGeom>
        </p:spPr>
      </p:pic>
      <p:pic>
        <p:nvPicPr>
          <p:cNvPr id="33" name="Picture 32" descr="LRS Consulting Services.pn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9601" y="5196100"/>
            <a:ext cx="1066338" cy="355446"/>
          </a:xfrm>
          <a:prstGeom prst="rect">
            <a:avLst/>
          </a:prstGeom>
        </p:spPr>
      </p:pic>
      <p:pic>
        <p:nvPicPr>
          <p:cNvPr id="34" name="Picture 33" descr="Microsoft.png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09365" y="5311926"/>
            <a:ext cx="1417795" cy="320017"/>
          </a:xfrm>
          <a:prstGeom prst="rect">
            <a:avLst/>
          </a:prstGeom>
        </p:spPr>
      </p:pic>
      <p:pic>
        <p:nvPicPr>
          <p:cNvPr id="35" name="Picture 34" descr="Multi Service.png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7985" y="5706863"/>
            <a:ext cx="2455713" cy="329767"/>
          </a:xfrm>
          <a:prstGeom prst="rect">
            <a:avLst/>
          </a:prstGeom>
        </p:spPr>
      </p:pic>
      <p:pic>
        <p:nvPicPr>
          <p:cNvPr id="36" name="Picture 35" descr="Netchemia.png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28102" y="5873975"/>
            <a:ext cx="1594781" cy="346295"/>
          </a:xfrm>
          <a:prstGeom prst="rect">
            <a:avLst/>
          </a:prstGeom>
        </p:spPr>
      </p:pic>
      <p:pic>
        <p:nvPicPr>
          <p:cNvPr id="37" name="Picture 36" descr="Oakwood Systems.png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8190" y="5790484"/>
            <a:ext cx="1587687" cy="399190"/>
          </a:xfrm>
          <a:prstGeom prst="rect">
            <a:avLst/>
          </a:prstGeom>
        </p:spPr>
      </p:pic>
      <p:pic>
        <p:nvPicPr>
          <p:cNvPr id="38" name="Picture 37" descr="Perceptive Software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473" y="6189672"/>
            <a:ext cx="1811996" cy="327885"/>
          </a:xfrm>
          <a:prstGeom prst="rect">
            <a:avLst/>
          </a:prstGeom>
        </p:spPr>
      </p:pic>
      <p:pic>
        <p:nvPicPr>
          <p:cNvPr id="39" name="Picture 38" descr="Stackify.png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21142" y="5790484"/>
            <a:ext cx="1120237" cy="374479"/>
          </a:xfrm>
          <a:prstGeom prst="rect">
            <a:avLst/>
          </a:prstGeom>
        </p:spPr>
      </p:pic>
      <p:pic>
        <p:nvPicPr>
          <p:cNvPr id="40" name="Picture 39" descr="TEKSystems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9722" y="6255404"/>
            <a:ext cx="1347952" cy="365873"/>
          </a:xfrm>
          <a:prstGeom prst="rect">
            <a:avLst/>
          </a:prstGeom>
        </p:spPr>
      </p:pic>
      <p:pic>
        <p:nvPicPr>
          <p:cNvPr id="41" name="Picture 40" descr="Twilio.png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1233" y="6241431"/>
            <a:ext cx="1315837" cy="439866"/>
          </a:xfrm>
          <a:prstGeom prst="rect">
            <a:avLst/>
          </a:prstGeom>
        </p:spPr>
      </p:pic>
      <p:pic>
        <p:nvPicPr>
          <p:cNvPr id="42" name="Picture 41" descr="UnitedLex.png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2507" y="6255406"/>
            <a:ext cx="1315837" cy="3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32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367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6439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41511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366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0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506438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1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341510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2</a:t>
            </a:r>
            <a:endParaRPr lang="en-GB" sz="2800" dirty="0"/>
          </a:p>
        </p:txBody>
      </p:sp>
      <p:sp>
        <p:nvSpPr>
          <p:cNvPr id="21" name="Rectangle 20"/>
          <p:cNvSpPr/>
          <p:nvPr/>
        </p:nvSpPr>
        <p:spPr>
          <a:xfrm>
            <a:off x="3649263" y="5458206"/>
            <a:ext cx="1774385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49263" y="4981581"/>
            <a:ext cx="1774385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49262" y="4535961"/>
            <a:ext cx="1774385" cy="2705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49262" y="4099307"/>
            <a:ext cx="1774385" cy="261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44900" y="3635756"/>
            <a:ext cx="1774385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685199" y="4258937"/>
            <a:ext cx="896201" cy="42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10599" y="3852537"/>
            <a:ext cx="870801" cy="36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710599" y="2049137"/>
            <a:ext cx="870801" cy="172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46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367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6439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41511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366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0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506438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1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341510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2</a:t>
            </a:r>
            <a:endParaRPr lang="en-GB" sz="2800" dirty="0"/>
          </a:p>
        </p:txBody>
      </p:sp>
      <p:sp>
        <p:nvSpPr>
          <p:cNvPr id="14" name="Rectangle 13"/>
          <p:cNvSpPr/>
          <p:nvPr/>
        </p:nvSpPr>
        <p:spPr>
          <a:xfrm>
            <a:off x="3652518" y="4980038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2518" y="4093206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2520" y="4536734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52518" y="3638210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44402" y="5458064"/>
            <a:ext cx="1777615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9864" y="5453517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9864" y="4540170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9864" y="2778155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9863" y="1889506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9862" y="2321657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9864" y="1445708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9862" y="557410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3967" y="3226599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9864" y="1001208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9864" y="3641755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3967" y="4090199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9863" y="4975606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8099" y="4284337"/>
            <a:ext cx="845401" cy="134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46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367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6439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41511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366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0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506438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1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341510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2</a:t>
            </a:r>
            <a:endParaRPr lang="en-GB" sz="2800" dirty="0"/>
          </a:p>
        </p:txBody>
      </p:sp>
      <p:sp>
        <p:nvSpPr>
          <p:cNvPr id="15" name="Rectangle 14"/>
          <p:cNvSpPr/>
          <p:nvPr/>
        </p:nvSpPr>
        <p:spPr>
          <a:xfrm>
            <a:off x="6494063" y="5445506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9864" y="5453517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9864" y="4540170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9864" y="2778155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9863" y="1889506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9862" y="2321657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9864" y="1445708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9862" y="557410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3967" y="3226599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9864" y="1001208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9864" y="3641755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3967" y="4090199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9863" y="4975606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68099" y="4284337"/>
            <a:ext cx="845401" cy="134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35999" y="2049137"/>
            <a:ext cx="832701" cy="313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30500" y="5143500"/>
            <a:ext cx="863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46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367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6439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41511" y="3857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366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0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506438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1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341510" y="60288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Gen 2</a:t>
            </a:r>
            <a:endParaRPr lang="en-GB" sz="2800" dirty="0"/>
          </a:p>
        </p:txBody>
      </p:sp>
      <p:sp>
        <p:nvSpPr>
          <p:cNvPr id="15" name="Rectangle 14"/>
          <p:cNvSpPr/>
          <p:nvPr/>
        </p:nvSpPr>
        <p:spPr>
          <a:xfrm>
            <a:off x="6494063" y="5445506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735999" y="2049137"/>
            <a:ext cx="832701" cy="313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30500" y="5143500"/>
            <a:ext cx="863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649263" y="5458206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49263" y="5026406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46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5901153"/>
              </p:ext>
            </p:extLst>
          </p:nvPr>
        </p:nvGraphicFramePr>
        <p:xfrm>
          <a:off x="1778000" y="698499"/>
          <a:ext cx="5626100" cy="5168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8253"/>
                <a:gridCol w="2657847"/>
              </a:tblGrid>
              <a:tr h="574322">
                <a:tc>
                  <a:txBody>
                    <a:bodyPr/>
                    <a:lstStyle/>
                    <a:p>
                      <a:pPr algn="ctr"/>
                      <a:r>
                        <a:rPr lang="en-GB" sz="2600" b="1" dirty="0" smtClean="0"/>
                        <a:t>Address range</a:t>
                      </a:r>
                      <a:endParaRPr lang="en-GB" sz="2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b="1" dirty="0" smtClean="0"/>
                        <a:t>Dirty?</a:t>
                      </a:r>
                      <a:endParaRPr lang="en-GB" sz="2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4322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/>
                        <a:t>    0-127</a:t>
                      </a:r>
                      <a:endParaRPr lang="en-GB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4322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/>
                        <a:t>128-255</a:t>
                      </a:r>
                      <a:endParaRPr lang="en-GB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4322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/>
                        <a:t>256-383</a:t>
                      </a:r>
                      <a:endParaRPr lang="en-GB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4322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/>
                        <a:t>384-511</a:t>
                      </a:r>
                      <a:endParaRPr lang="en-GB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GB" sz="2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4322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/>
                        <a:t>512-639</a:t>
                      </a:r>
                      <a:endParaRPr lang="en-GB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4322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/>
                        <a:t>640-767</a:t>
                      </a:r>
                      <a:endParaRPr lang="en-GB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4322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/>
                        <a:t>768-895</a:t>
                      </a:r>
                      <a:endParaRPr lang="en-GB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4322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/>
                        <a:t>896-1023</a:t>
                      </a:r>
                      <a:endParaRPr lang="en-GB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844" y="673100"/>
            <a:ext cx="7928456" cy="5435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bIns="180000" rtlCol="0" anchor="b" anchorCtr="0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The Heap</a:t>
            </a:r>
          </a:p>
        </p:txBody>
      </p:sp>
      <p:sp>
        <p:nvSpPr>
          <p:cNvPr id="3" name="Rectangle 2"/>
          <p:cNvSpPr/>
          <p:nvPr/>
        </p:nvSpPr>
        <p:spPr>
          <a:xfrm>
            <a:off x="923444" y="990599"/>
            <a:ext cx="3458056" cy="435915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bIns="126000" rtlCol="0" anchor="b" anchorCtr="0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Small Object Heap (SOH)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1744" y="1225550"/>
            <a:ext cx="2721456" cy="98425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Gen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1744" y="2486024"/>
            <a:ext cx="2721456" cy="98425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Gen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1744" y="3746499"/>
            <a:ext cx="2721456" cy="98425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Gen 0</a:t>
            </a:r>
          </a:p>
        </p:txBody>
      </p:sp>
      <p:sp>
        <p:nvSpPr>
          <p:cNvPr id="7" name="Rectangle 6"/>
          <p:cNvSpPr/>
          <p:nvPr/>
        </p:nvSpPr>
        <p:spPr>
          <a:xfrm>
            <a:off x="4709872" y="990598"/>
            <a:ext cx="3458056" cy="435915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bIns="126000" rtlCol="0" anchor="b" anchorCtr="0"/>
          <a:lstStyle/>
          <a:p>
            <a:pPr algn="ctr"/>
            <a:endParaRPr lang="en-GB" sz="2400" dirty="0" smtClean="0">
              <a:solidFill>
                <a:schemeClr val="tx1"/>
              </a:solidFill>
            </a:endParaRPr>
          </a:p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Large </a:t>
            </a:r>
            <a:r>
              <a:rPr lang="en-GB" sz="2400" dirty="0" smtClean="0">
                <a:solidFill>
                  <a:schemeClr val="tx1"/>
                </a:solidFill>
              </a:rPr>
              <a:t>Object Heap (LOH)</a:t>
            </a:r>
          </a:p>
        </p:txBody>
      </p:sp>
    </p:spTree>
    <p:extLst>
      <p:ext uri="{BB962C8B-B14F-4D97-AF65-F5344CB8AC3E}">
        <p14:creationId xmlns:p14="http://schemas.microsoft.com/office/powerpoint/2010/main" xmlns="" val="42371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4767" y="576233"/>
            <a:ext cx="2099546" cy="551190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03263" y="4729144"/>
            <a:ext cx="1769499" cy="701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4766" y="6219333"/>
            <a:ext cx="2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LOH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3903264" y="5644017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3263" y="2080006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03264" y="1636208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3262" y="747910"/>
            <a:ext cx="1769499" cy="2644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7367" y="3887045"/>
            <a:ext cx="1769499" cy="6580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03261" y="2507773"/>
            <a:ext cx="1769499" cy="11657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03260" y="1191708"/>
            <a:ext cx="1769499" cy="2644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1100" y="144433"/>
            <a:ext cx="1122112" cy="594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sz="1950" b="1" dirty="0" smtClean="0"/>
              <a:t>Address</a:t>
            </a:r>
          </a:p>
          <a:p>
            <a:pPr algn="r">
              <a:lnSpc>
                <a:spcPct val="150000"/>
              </a:lnSpc>
            </a:pPr>
            <a:r>
              <a:rPr lang="en-GB" sz="1950" dirty="0" smtClean="0"/>
              <a:t>1100k</a:t>
            </a:r>
            <a:endParaRPr lang="en-GB" sz="1950" dirty="0"/>
          </a:p>
          <a:p>
            <a:pPr algn="r">
              <a:lnSpc>
                <a:spcPct val="150000"/>
              </a:lnSpc>
            </a:pPr>
            <a:r>
              <a:rPr lang="en-GB" sz="1950" dirty="0" smtClean="0"/>
              <a:t>1000k</a:t>
            </a:r>
            <a:endParaRPr lang="en-GB" sz="1950" dirty="0"/>
          </a:p>
          <a:p>
            <a:pPr algn="r">
              <a:lnSpc>
                <a:spcPct val="150000"/>
              </a:lnSpc>
            </a:pPr>
            <a:r>
              <a:rPr lang="en-GB" sz="1950" dirty="0" smtClean="0"/>
              <a:t>900k</a:t>
            </a:r>
            <a:endParaRPr lang="en-GB" sz="1950" dirty="0"/>
          </a:p>
          <a:p>
            <a:pPr algn="r">
              <a:lnSpc>
                <a:spcPct val="150000"/>
              </a:lnSpc>
            </a:pPr>
            <a:r>
              <a:rPr lang="en-GB" sz="1950" dirty="0" smtClean="0"/>
              <a:t>800k</a:t>
            </a:r>
            <a:endParaRPr lang="en-GB" sz="1950" dirty="0"/>
          </a:p>
          <a:p>
            <a:pPr algn="r">
              <a:lnSpc>
                <a:spcPct val="150000"/>
              </a:lnSpc>
            </a:pPr>
            <a:r>
              <a:rPr lang="en-GB" sz="1950" dirty="0" smtClean="0"/>
              <a:t>700k</a:t>
            </a:r>
            <a:endParaRPr lang="en-GB" sz="1950" dirty="0"/>
          </a:p>
          <a:p>
            <a:pPr algn="r">
              <a:lnSpc>
                <a:spcPct val="150000"/>
              </a:lnSpc>
            </a:pPr>
            <a:r>
              <a:rPr lang="en-GB" sz="1950" dirty="0" smtClean="0"/>
              <a:t>600k</a:t>
            </a:r>
            <a:endParaRPr lang="en-GB" sz="1950" dirty="0"/>
          </a:p>
          <a:p>
            <a:pPr algn="r">
              <a:lnSpc>
                <a:spcPct val="150000"/>
              </a:lnSpc>
            </a:pPr>
            <a:r>
              <a:rPr lang="en-GB" sz="1950" dirty="0" smtClean="0"/>
              <a:t>500k</a:t>
            </a:r>
            <a:endParaRPr lang="en-GB" sz="1950" dirty="0"/>
          </a:p>
          <a:p>
            <a:pPr algn="r">
              <a:lnSpc>
                <a:spcPct val="150000"/>
              </a:lnSpc>
            </a:pPr>
            <a:r>
              <a:rPr lang="en-GB" sz="1950" dirty="0" smtClean="0"/>
              <a:t>400k</a:t>
            </a:r>
            <a:endParaRPr lang="en-GB" sz="1950" dirty="0"/>
          </a:p>
          <a:p>
            <a:pPr algn="r">
              <a:lnSpc>
                <a:spcPct val="150000"/>
              </a:lnSpc>
            </a:pPr>
            <a:r>
              <a:rPr lang="en-GB" sz="1950" dirty="0" smtClean="0"/>
              <a:t>300k</a:t>
            </a:r>
            <a:endParaRPr lang="en-GB" sz="1950" dirty="0"/>
          </a:p>
          <a:p>
            <a:pPr algn="r">
              <a:lnSpc>
                <a:spcPct val="150000"/>
              </a:lnSpc>
            </a:pPr>
            <a:r>
              <a:rPr lang="en-GB" sz="1950" dirty="0" smtClean="0"/>
              <a:t>200k</a:t>
            </a:r>
            <a:endParaRPr lang="en-GB" sz="1950" dirty="0"/>
          </a:p>
          <a:p>
            <a:pPr algn="r">
              <a:lnSpc>
                <a:spcPct val="150000"/>
              </a:lnSpc>
            </a:pPr>
            <a:r>
              <a:rPr lang="en-GB" sz="1950" dirty="0" smtClean="0"/>
              <a:t>100k</a:t>
            </a:r>
            <a:endParaRPr lang="en-GB" sz="1950" dirty="0"/>
          </a:p>
          <a:p>
            <a:pPr algn="r">
              <a:lnSpc>
                <a:spcPct val="150000"/>
              </a:lnSpc>
            </a:pPr>
            <a:r>
              <a:rPr lang="en-GB" sz="195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22316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13662898"/>
              </p:ext>
            </p:extLst>
          </p:nvPr>
        </p:nvGraphicFramePr>
        <p:xfrm>
          <a:off x="1143000" y="1787525"/>
          <a:ext cx="6657975" cy="3225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95628"/>
                <a:gridCol w="1831928"/>
                <a:gridCol w="1930419"/>
              </a:tblGrid>
              <a:tr h="806450">
                <a:tc>
                  <a:txBody>
                    <a:bodyPr/>
                    <a:lstStyle/>
                    <a:p>
                      <a:pPr algn="ctr"/>
                      <a:endParaRPr lang="en-GB" sz="2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b="1" dirty="0" smtClean="0"/>
                        <a:t>Allocate</a:t>
                      </a:r>
                      <a:endParaRPr lang="en-GB" sz="2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b="1" dirty="0" smtClean="0"/>
                        <a:t>Remove</a:t>
                      </a:r>
                      <a:endParaRPr lang="en-GB" sz="2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algn="r"/>
                      <a:r>
                        <a:rPr lang="en-GB" sz="2600" dirty="0" smtClean="0"/>
                        <a:t>Stack</a:t>
                      </a:r>
                      <a:endParaRPr lang="en-GB" sz="2600" dirty="0"/>
                    </a:p>
                  </a:txBody>
                  <a:tcPr marR="25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rgbClr val="00B050"/>
                          </a:solidFill>
                        </a:rPr>
                        <a:t>Quick</a:t>
                      </a:r>
                      <a:endParaRPr lang="en-GB" sz="2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rgbClr val="00B050"/>
                          </a:solidFill>
                        </a:rPr>
                        <a:t>Quick</a:t>
                      </a:r>
                      <a:endParaRPr lang="en-GB" sz="2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algn="r"/>
                      <a:r>
                        <a:rPr lang="en-GB" sz="2600" dirty="0" smtClean="0"/>
                        <a:t>Small Object Heap</a:t>
                      </a:r>
                      <a:endParaRPr lang="en-GB" sz="2600" dirty="0"/>
                    </a:p>
                  </a:txBody>
                  <a:tcPr marR="25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rgbClr val="00B050"/>
                          </a:solidFill>
                        </a:rPr>
                        <a:t>Quick</a:t>
                      </a:r>
                      <a:endParaRPr lang="en-GB" sz="2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rgbClr val="FF0000"/>
                          </a:solidFill>
                        </a:rPr>
                        <a:t>Slow(ish)</a:t>
                      </a:r>
                      <a:endParaRPr lang="en-GB" sz="2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algn="r"/>
                      <a:r>
                        <a:rPr lang="en-GB" sz="2600" dirty="0" smtClean="0"/>
                        <a:t>Large Object Heap</a:t>
                      </a:r>
                      <a:endParaRPr lang="en-GB" sz="2600" dirty="0"/>
                    </a:p>
                  </a:txBody>
                  <a:tcPr marR="25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rgbClr val="FF0000"/>
                          </a:solidFill>
                        </a:rPr>
                        <a:t>Slow(ish)</a:t>
                      </a:r>
                      <a:endParaRPr lang="en-GB" sz="2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rgbClr val="00B050"/>
                          </a:solidFill>
                        </a:rPr>
                        <a:t>Quick(ish)</a:t>
                      </a:r>
                      <a:endParaRPr lang="en-GB" sz="2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99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97727" y="3089189"/>
            <a:ext cx="3683000" cy="276553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84555" y="5192820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0"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468" y="3089189"/>
            <a:ext cx="3862316" cy="275017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NaughtyStringMessage(string name)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 string name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[Return address]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64578" y="4608734"/>
            <a:ext cx="2170688" cy="810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9992" y="5906412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Stack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94252" y="5906412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Heap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34726" y="713715"/>
            <a:ext cx="5430001" cy="167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NaughtyStringMessage(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name)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message =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 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message += name;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.WriteLine(message);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8468" y="713715"/>
            <a:ext cx="446258" cy="173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30045" y="5263978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"Ted"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382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97727" y="3089189"/>
            <a:ext cx="3683000" cy="276553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84555" y="5192820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0"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64578" y="4608734"/>
            <a:ext cx="2170688" cy="810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9992" y="5906412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Stack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94252" y="5906412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Heap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34726" y="713715"/>
            <a:ext cx="5430001" cy="167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NaughtyStringMessage(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name)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message =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 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message += name;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.WriteLine(message);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84555" y="4524276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1440000"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message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8468" y="713715"/>
            <a:ext cx="446258" cy="173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30045" y="5263978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"Ted"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630045" y="4612976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"Hello"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64578" y="4343812"/>
            <a:ext cx="2170687" cy="4538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8468" y="3089189"/>
            <a:ext cx="3862316" cy="275017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NaughtyStringMessage(string name)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ef string message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 string name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[Return address]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29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9381" y="2604209"/>
            <a:ext cx="5844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Some of what I’m about to say is a lie*</a:t>
            </a:r>
            <a:endParaRPr lang="en-GB" sz="5400" dirty="0"/>
          </a:p>
        </p:txBody>
      </p:sp>
      <p:pic>
        <p:nvPicPr>
          <p:cNvPr id="3074" name="Picture 2" descr="http://www.clipartbest.com/cliparts/jRT/Ajr/jRTAjrE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162" y="2295193"/>
            <a:ext cx="2687272" cy="237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9162" y="6202837"/>
            <a:ext cx="259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*The good kind.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051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97727" y="3089189"/>
            <a:ext cx="3683000" cy="276553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84555" y="5192820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0"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64578" y="4608734"/>
            <a:ext cx="2170688" cy="810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9992" y="5906412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Stack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94252" y="5906412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Heap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34726" y="713715"/>
            <a:ext cx="5430001" cy="167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NaughtyStringMessage(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name)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message =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 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message += name;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.WriteLine(message);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84555" y="4524276"/>
            <a:ext cx="3330601" cy="528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rIns="1440000"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message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8468" y="713715"/>
            <a:ext cx="446258" cy="173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84554" y="3800168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0"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message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30045" y="5263978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"Ted"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630045" y="4612976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"Hello"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30044" y="3879823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"Hello Ted"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064578" y="4061254"/>
            <a:ext cx="2170688" cy="282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8468" y="3089189"/>
            <a:ext cx="3862316" cy="2750177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NaughtyStringMessage(string name)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ef string message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 string name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[Return address]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99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077" y="726721"/>
            <a:ext cx="8743167" cy="1967764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bIns="180000" rtlCol="0" anchor="t" anchorCtr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 event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EventHandler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UserLoggedOut;</a:t>
            </a: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sz="2400" dirty="0" smtClean="0">
              <a:solidFill>
                <a:schemeClr val="tx1"/>
              </a:solidFill>
            </a:endParaRPr>
          </a:p>
          <a:p>
            <a:pPr algn="ctr"/>
            <a:endParaRPr lang="en-GB" sz="2400" dirty="0" smtClean="0">
              <a:solidFill>
                <a:schemeClr val="tx1"/>
              </a:solidFill>
            </a:endParaRPr>
          </a:p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Main </a:t>
            </a:r>
            <a:r>
              <a:rPr lang="en-GB" sz="2400" b="1" dirty="0">
                <a:solidFill>
                  <a:schemeClr val="tx1"/>
                </a:solidFill>
              </a:rPr>
              <a:t>f</a:t>
            </a:r>
            <a:r>
              <a:rPr lang="en-GB" sz="2400" b="1" dirty="0" smtClean="0">
                <a:solidFill>
                  <a:schemeClr val="tx1"/>
                </a:solidFill>
              </a:rPr>
              <a:t>orm </a:t>
            </a:r>
            <a:endParaRPr lang="en-GB"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62776" y="726721"/>
            <a:ext cx="772468" cy="7724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2077" y="3894419"/>
            <a:ext cx="8743167" cy="1967764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bIns="180000" rtlCol="0" anchor="t" anchorCtr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MainForm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.UserLoggedOut += HideFormData;</a:t>
            </a: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sz="2400" dirty="0" smtClean="0">
              <a:solidFill>
                <a:schemeClr val="tx1"/>
              </a:solidFill>
            </a:endParaRPr>
          </a:p>
          <a:p>
            <a:pPr algn="ctr"/>
            <a:endParaRPr lang="en-GB" sz="2400" dirty="0" smtClean="0">
              <a:solidFill>
                <a:schemeClr val="tx1"/>
              </a:solidFill>
            </a:endParaRPr>
          </a:p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Child </a:t>
            </a:r>
            <a:r>
              <a:rPr lang="en-GB" sz="2400" b="1" dirty="0">
                <a:solidFill>
                  <a:schemeClr val="tx1"/>
                </a:solidFill>
              </a:rPr>
              <a:t>f</a:t>
            </a:r>
            <a:r>
              <a:rPr lang="en-GB" sz="2400" b="1" dirty="0" smtClean="0">
                <a:solidFill>
                  <a:schemeClr val="tx1"/>
                </a:solidFill>
              </a:rPr>
              <a:t>orm 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1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8445" y="515806"/>
            <a:ext cx="3542251" cy="81195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</a:rPr>
              <a:t>MainForm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06405" y="2135748"/>
            <a:ext cx="3542251" cy="81195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</a:rPr>
              <a:t>EventHandler</a:t>
            </a:r>
          </a:p>
          <a:p>
            <a:pPr algn="ctr"/>
            <a:r>
              <a:rPr lang="en-GB" sz="2600" dirty="0" smtClean="0">
                <a:solidFill>
                  <a:schemeClr val="tx1"/>
                </a:solidFill>
              </a:rPr>
              <a:t>UserLoggedOut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06405" y="3755690"/>
            <a:ext cx="3540211" cy="81195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</a:rPr>
              <a:t>ChildForm</a:t>
            </a:r>
          </a:p>
          <a:p>
            <a:pPr algn="ctr"/>
            <a:r>
              <a:rPr lang="en-GB" sz="2600" dirty="0" smtClean="0">
                <a:solidFill>
                  <a:schemeClr val="tx1"/>
                </a:solidFill>
              </a:rPr>
              <a:t>SecretDataWindow</a:t>
            </a:r>
            <a:endParaRPr lang="en-GB" sz="26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498797" y="1469597"/>
            <a:ext cx="0" cy="52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98797" y="3128725"/>
            <a:ext cx="0" cy="52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2280" y="5375632"/>
            <a:ext cx="1490022" cy="81195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</a:rPr>
              <a:t>Loads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37417" y="5375632"/>
            <a:ext cx="1490022" cy="81195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</a:rPr>
              <a:t>Of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62554" y="5375632"/>
            <a:ext cx="1490022" cy="81195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</a:rPr>
              <a:t>Other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87691" y="5375632"/>
            <a:ext cx="1490022" cy="81195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</a:rPr>
              <a:t>Junk</a:t>
            </a:r>
            <a:endParaRPr lang="en-GB" sz="2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507164" y="4684734"/>
            <a:ext cx="1924968" cy="59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32132" y="4684734"/>
            <a:ext cx="795307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22729" y="4684734"/>
            <a:ext cx="534541" cy="59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57270" y="4684734"/>
            <a:ext cx="2075432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060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659" y="441416"/>
            <a:ext cx="8773341" cy="3319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UnmanagedClass</a:t>
            </a: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~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UnmanagedClass()</a:t>
            </a: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2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</a:t>
            </a:r>
            <a:r>
              <a:rPr lang="en-GB" sz="2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Clear up the unmanaged resources</a:t>
            </a: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48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659" y="441416"/>
            <a:ext cx="8773341" cy="6085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UnmanagedClass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GB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IDisposable</a:t>
            </a: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Dispose()</a:t>
            </a: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2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//Clear up the unmanaged resources</a:t>
            </a: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2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GC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.SuppressFinalize(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~UnmanagedClass()</a:t>
            </a: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.Dispose();</a:t>
            </a: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GB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ttp://www.clipartbest.com/cliparts/jRT/Ajr/jRTAjrE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5362" y="5952048"/>
            <a:ext cx="852738" cy="75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7659" y="6157724"/>
            <a:ext cx="501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Not a complete IDisposable implementation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xmlns="" val="65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0717" y="3847540"/>
            <a:ext cx="2399288" cy="918007"/>
          </a:xfrm>
          <a:prstGeom prst="rect">
            <a:avLst/>
          </a:prstGeom>
        </p:spPr>
      </p:pic>
      <p:pic>
        <p:nvPicPr>
          <p:cNvPr id="5" name="Picture 4" descr="http://www-cdn.memprofiler.com/images/ST-15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20601" y="3766266"/>
            <a:ext cx="2170809" cy="940685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7549" y="1878988"/>
            <a:ext cx="1026411" cy="1026411"/>
          </a:xfrm>
          <a:prstGeom prst="rect">
            <a:avLst/>
          </a:prstGeom>
        </p:spPr>
      </p:pic>
      <p:pic>
        <p:nvPicPr>
          <p:cNvPr id="1030" name="Picture 6" descr="http://upload.wikimedia.org/wikipedia/commons/thumb/e/e4/Visual_Studio_2013_Logo.svg/500px-Visual_Studio_2013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9437" y="1771091"/>
            <a:ext cx="1330325" cy="13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4600" y="5666465"/>
            <a:ext cx="28060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solidFill>
                  <a:srgbClr val="00B050"/>
                </a:solidFill>
              </a:rPr>
              <a:t>Most awesome </a:t>
            </a:r>
            <a:r>
              <a:rPr lang="en-GB" sz="2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GB" sz="2600" b="1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009900" y="4962525"/>
            <a:ext cx="468757" cy="7039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5683" y="2629119"/>
            <a:ext cx="973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 smtClean="0">
                <a:solidFill>
                  <a:srgbClr val="7030A0"/>
                </a:solidFill>
              </a:rPr>
              <a:t>2013</a:t>
            </a:r>
            <a:endParaRPr lang="en-GB" sz="2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113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4100"/>
          <a:stretch/>
        </p:blipFill>
        <p:spPr>
          <a:xfrm>
            <a:off x="1482357" y="81480"/>
            <a:ext cx="4176060" cy="6400801"/>
          </a:xfrm>
          <a:prstGeom prst="rect">
            <a:avLst/>
          </a:prstGeom>
        </p:spPr>
      </p:pic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20308" y="5673098"/>
            <a:ext cx="2233177" cy="8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10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9185" y="1815840"/>
            <a:ext cx="5494639" cy="3108543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GB" sz="2800" dirty="0" smtClean="0"/>
              <a:t>ben.emmett@red-gate.com</a:t>
            </a:r>
          </a:p>
          <a:p>
            <a:pPr algn="ctr"/>
            <a:endParaRPr lang="en-GB" sz="2800" dirty="0"/>
          </a:p>
          <a:p>
            <a:pPr algn="ctr"/>
            <a:endParaRPr lang="en-GB" sz="2800" dirty="0" smtClean="0"/>
          </a:p>
          <a:p>
            <a:pPr algn="ctr"/>
            <a:r>
              <a:rPr lang="en-GB" sz="2800" dirty="0" smtClean="0"/>
              <a:t>@bcemmett</a:t>
            </a:r>
          </a:p>
          <a:p>
            <a:pPr algn="ctr"/>
            <a:endParaRPr lang="en-GB" sz="2800" dirty="0" smtClean="0"/>
          </a:p>
          <a:p>
            <a:pPr algn="ctr"/>
            <a:endParaRPr lang="en-GB" sz="2800" dirty="0"/>
          </a:p>
          <a:p>
            <a:pPr algn="ctr"/>
            <a:r>
              <a:rPr lang="en-GB" sz="2800" dirty="0" smtClean="0"/>
              <a:t>slideshare.net/benemmett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1177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09" y="1317716"/>
            <a:ext cx="8773341" cy="43736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CaffeineCheck(</a:t>
            </a:r>
            <a:r>
              <a:rPr lang="en-GB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coffeesConsumed)</a:t>
            </a:r>
            <a:endParaRPr lang="en-GB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26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CaffeineAlert</a:t>
            </a:r>
            <a:r>
              <a:rPr lang="en-GB" sz="2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alert = </a:t>
            </a:r>
            <a:r>
              <a:rPr lang="en-GB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6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CaffeineAlert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GB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coffeesRequired = 3;</a:t>
            </a:r>
            <a:endParaRPr lang="en-GB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2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(coffeesConsumed &lt; coffeesRequired)</a:t>
            </a:r>
            <a:endParaRPr lang="en-GB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GB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alert.Announce(</a:t>
            </a:r>
            <a:r>
              <a:rPr lang="en-GB" sz="2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"Send help."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2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5084550" y="1021308"/>
            <a:ext cx="3886199" cy="4991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4959445" y="1155510"/>
            <a:ext cx="3886199" cy="4991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4820693" y="1303361"/>
            <a:ext cx="3886199" cy="4991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68442" y="2616958"/>
            <a:ext cx="3674805" cy="22860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CaffeineCheck (int coffeesRequired)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int coffeesRequired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int coffeesConsumed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.....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[Return address]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784" y="395671"/>
            <a:ext cx="2565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 smtClean="0"/>
              <a:t>The Stack</a:t>
            </a:r>
            <a:endParaRPr lang="en-GB" sz="3600" i="1" dirty="0"/>
          </a:p>
        </p:txBody>
      </p:sp>
      <p:sp>
        <p:nvSpPr>
          <p:cNvPr id="7" name="Rectangle 6"/>
          <p:cNvSpPr/>
          <p:nvPr/>
        </p:nvSpPr>
        <p:spPr>
          <a:xfrm>
            <a:off x="5113221" y="1633561"/>
            <a:ext cx="3315871" cy="1244600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Alert()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98491" y="3214711"/>
            <a:ext cx="3330601" cy="1168400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</a:rPr>
              <a:t>CaffeineCheck()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09685" y="4719811"/>
            <a:ext cx="3319408" cy="1244600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ParentMethod()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3962782" y="2681408"/>
            <a:ext cx="1100537" cy="5121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944203" y="4367284"/>
            <a:ext cx="1064525" cy="5049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11941" y="873457"/>
            <a:ext cx="222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each thread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42426" y="4397400"/>
            <a:ext cx="0" cy="282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42426" y="2911522"/>
            <a:ext cx="0" cy="282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1" y="711200"/>
            <a:ext cx="3683000" cy="48641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i="1" dirty="0" smtClean="0">
              <a:solidFill>
                <a:schemeClr val="tx1"/>
              </a:solidFill>
            </a:endParaRPr>
          </a:p>
          <a:p>
            <a:r>
              <a:rPr lang="en-GB" sz="2400" i="1" dirty="0" err="1" smtClean="0">
                <a:solidFill>
                  <a:schemeClr val="tx1"/>
                </a:solidFill>
              </a:rPr>
              <a:t>eg</a:t>
            </a:r>
            <a:r>
              <a:rPr lang="en-GB" sz="2400" i="1" dirty="0" smtClean="0">
                <a:solidFill>
                  <a:schemeClr val="tx1"/>
                </a:solidFill>
              </a:rPr>
              <a:t>: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byte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int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char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Pointers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900" y="5786898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Stack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283200" y="5786898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Heap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4657244" y="711200"/>
            <a:ext cx="3683000" cy="48641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r>
              <a:rPr lang="en-GB" sz="2400" i="1" dirty="0" smtClean="0">
                <a:solidFill>
                  <a:schemeClr val="tx1"/>
                </a:solidFill>
              </a:rPr>
              <a:t>eg: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strings</a:t>
            </a:r>
          </a:p>
          <a:p>
            <a:r>
              <a:rPr lang="en-GB" sz="2400" dirty="0">
                <a:solidFill>
                  <a:schemeClr val="tx1"/>
                </a:solidFill>
              </a:rPr>
              <a:t>c</a:t>
            </a:r>
            <a:r>
              <a:rPr lang="en-GB" sz="2400" dirty="0" smtClean="0">
                <a:solidFill>
                  <a:schemeClr val="tx1"/>
                </a:solidFill>
              </a:rPr>
              <a:t>lasses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objects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973282" y="572877"/>
            <a:ext cx="3683000" cy="571021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023" y="3981734"/>
            <a:ext cx="3862316" cy="22860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CaffeineCheck(int coffeesRequired)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   coffeesRequired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   coffeesConsumed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CaffeineAlert   alert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[Return address]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547" y="6334780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Stack</a:t>
            </a:r>
            <a:endParaRPr lang="en-GB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22852" y="5475026"/>
            <a:ext cx="1595308" cy="366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9807" y="6334780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Heap</a:t>
            </a:r>
            <a:endParaRPr lang="en-GB" sz="2800" dirty="0"/>
          </a:p>
        </p:txBody>
      </p:sp>
      <p:sp>
        <p:nvSpPr>
          <p:cNvPr id="16" name="Rectangle 15"/>
          <p:cNvSpPr/>
          <p:nvPr/>
        </p:nvSpPr>
        <p:spPr>
          <a:xfrm>
            <a:off x="5160110" y="5621188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CaffeineAlert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245" y="1552128"/>
            <a:ext cx="4097855" cy="2714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ValueTypeTest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ValueTypes()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= 1;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a;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 = 2;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.WriteLine(a); </a:t>
            </a:r>
            <a:r>
              <a:rPr lang="en-GB" sz="16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1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0582" y="1552127"/>
            <a:ext cx="4566418" cy="430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ReferenceTypeTest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ReferenceTypes()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=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a.Test = 1;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a;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b.Test = 2;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.WriteLine(a.Test); </a:t>
            </a:r>
            <a:r>
              <a:rPr lang="en-GB" sz="16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2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TestClass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Test;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247" y="924580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Value Type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947507" y="924580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Reference Type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23819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73282" y="572877"/>
            <a:ext cx="3683000" cy="5710211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2000" rtlCol="0" anchor="ctr"/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60110" y="5621188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CaffeineAlert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alert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023" y="3981734"/>
            <a:ext cx="3862316" cy="22860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CaffeineCheck(int coffeesRequired)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   coffeesRequired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   coffeesConsumed</a:t>
            </a:r>
          </a:p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CaffeineAlert   alert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[Return address]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22852" y="5475026"/>
            <a:ext cx="1595308" cy="366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45547" y="6334780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Stack</a:t>
            </a:r>
            <a:endParaRPr lang="en-GB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569807" y="6334780"/>
            <a:ext cx="243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Heap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64023" y="572877"/>
            <a:ext cx="4251195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CaffeineAlert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5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GB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Contact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Recipients</a:t>
            </a: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GB" sz="15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Contact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5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Name;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5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Email;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5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60110" y="4952644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List&lt;Contact&gt;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Recipients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0110" y="4284100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list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60110" y="3611924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60110" y="2939748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Email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60110" y="2292011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</a:rPr>
              <a:t>list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60110" y="1619835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60110" y="947659"/>
            <a:ext cx="3330601" cy="52864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Email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94024" y="5255046"/>
            <a:ext cx="0" cy="47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93884" y="4660135"/>
            <a:ext cx="0" cy="3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418160" y="2721166"/>
            <a:ext cx="0" cy="232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421696" y="3995512"/>
            <a:ext cx="0" cy="3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405170" y="2043879"/>
            <a:ext cx="0" cy="3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805450" y="3294044"/>
            <a:ext cx="0" cy="109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821975" y="1311007"/>
            <a:ext cx="0" cy="112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24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8BE90E3B-AC0A-410C-9ADE-D42F2AC02B02}" vid="{AC4325F1-3485-437E-A106-DA29D392DE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Gate</Template>
  <TotalTime>22635</TotalTime>
  <Words>716</Words>
  <Application>Microsoft Office PowerPoint</Application>
  <PresentationFormat>On-screen Show (4:3)</PresentationFormat>
  <Paragraphs>412</Paragraphs>
  <Slides>37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Everything* you need to know about .NET Memory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RedGate Software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area introductions</dc:title>
  <dc:creator>Ben Emmett</dc:creator>
  <cp:lastModifiedBy>TUNG NGUYEN THANH</cp:lastModifiedBy>
  <cp:revision>192</cp:revision>
  <dcterms:created xsi:type="dcterms:W3CDTF">2014-02-03T12:55:47Z</dcterms:created>
  <dcterms:modified xsi:type="dcterms:W3CDTF">2014-08-28T10:02:53Z</dcterms:modified>
</cp:coreProperties>
</file>