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AC"/>
    <a:srgbClr val="009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4660"/>
  </p:normalViewPr>
  <p:slideViewPr>
    <p:cSldViewPr snapToGrid="0">
      <p:cViewPr varScale="1">
        <p:scale>
          <a:sx n="83" d="100"/>
          <a:sy n="83"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4C281-F217-44FA-93CF-D2BE6E9BC1F8}" type="doc">
      <dgm:prSet loTypeId="urn:microsoft.com/office/officeart/2005/8/layout/hierarchy2" loCatId="hierarchy" qsTypeId="urn:microsoft.com/office/officeart/2005/8/quickstyle/3d1" qsCatId="3D" csTypeId="urn:microsoft.com/office/officeart/2005/8/colors/colorful1" csCatId="colorful" phldr="1"/>
      <dgm:spPr/>
      <dgm:t>
        <a:bodyPr/>
        <a:lstStyle/>
        <a:p>
          <a:endParaRPr lang="en-US"/>
        </a:p>
      </dgm:t>
    </dgm:pt>
    <dgm:pt modelId="{109EC53C-EFCA-4654-BB59-9EC42A6F3328}">
      <dgm:prSet phldrT="[Text]"/>
      <dgm:spPr/>
      <dgm:t>
        <a:bodyPr/>
        <a:lstStyle/>
        <a:p>
          <a:r>
            <a:rPr lang="en-US">
              <a:latin typeface="Times New Roman" panose="02020603050405020304" pitchFamily="18" charset="0"/>
              <a:cs typeface="Times New Roman" panose="02020603050405020304" pitchFamily="18" charset="0"/>
            </a:rPr>
            <a:t>Tự động phát hiện lỗ hổng Reentrancy</a:t>
          </a:r>
        </a:p>
      </dgm:t>
    </dgm:pt>
    <dgm:pt modelId="{C41D01EB-565D-4543-810F-938437E23145}" type="parTrans" cxnId="{3B009EEB-AA6D-40C0-90BE-744706EF8702}">
      <dgm:prSet/>
      <dgm:spPr/>
      <dgm:t>
        <a:bodyPr/>
        <a:lstStyle/>
        <a:p>
          <a:endParaRPr lang="en-US">
            <a:latin typeface="Times New Roman" panose="02020603050405020304" pitchFamily="18" charset="0"/>
            <a:cs typeface="Times New Roman" panose="02020603050405020304" pitchFamily="18" charset="0"/>
          </a:endParaRPr>
        </a:p>
      </dgm:t>
    </dgm:pt>
    <dgm:pt modelId="{C13DC11F-A009-4641-BF88-E7EA73DDAF42}" type="sibTrans" cxnId="{3B009EEB-AA6D-40C0-90BE-744706EF8702}">
      <dgm:prSet/>
      <dgm:spPr/>
      <dgm:t>
        <a:bodyPr/>
        <a:lstStyle/>
        <a:p>
          <a:endParaRPr lang="en-US">
            <a:latin typeface="Times New Roman" panose="02020603050405020304" pitchFamily="18" charset="0"/>
            <a:cs typeface="Times New Roman" panose="02020603050405020304" pitchFamily="18" charset="0"/>
          </a:endParaRPr>
        </a:p>
      </dgm:t>
    </dgm:pt>
    <dgm:pt modelId="{624D3757-F369-4BF8-A394-9B410E6B3128}">
      <dgm:prSet phldrT="[Text]"/>
      <dgm:spPr/>
      <dgm:t>
        <a:bodyPr/>
        <a:lstStyle/>
        <a:p>
          <a:r>
            <a:rPr lang="en-US">
              <a:latin typeface="Times New Roman" panose="02020603050405020304" pitchFamily="18" charset="0"/>
              <a:cs typeface="Times New Roman" panose="02020603050405020304" pitchFamily="18" charset="0"/>
            </a:rPr>
            <a:t>RNN - Deep Learning</a:t>
          </a:r>
        </a:p>
      </dgm:t>
    </dgm:pt>
    <dgm:pt modelId="{8B0F23D9-C9FC-4C11-B4C6-AD9A5560D4C8}" type="parTrans" cxnId="{50426B97-0896-488D-97E4-B94C0B7670CF}">
      <dgm:prSet/>
      <dgm:spPr/>
      <dgm:t>
        <a:bodyPr/>
        <a:lstStyle/>
        <a:p>
          <a:endParaRPr lang="en-US">
            <a:latin typeface="Times New Roman" panose="02020603050405020304" pitchFamily="18" charset="0"/>
            <a:cs typeface="Times New Roman" panose="02020603050405020304" pitchFamily="18" charset="0"/>
          </a:endParaRPr>
        </a:p>
      </dgm:t>
    </dgm:pt>
    <dgm:pt modelId="{DD9011B4-C4F3-4A8C-9D92-FEBDA23E03E0}" type="sibTrans" cxnId="{50426B97-0896-488D-97E4-B94C0B7670CF}">
      <dgm:prSet/>
      <dgm:spPr/>
      <dgm:t>
        <a:bodyPr/>
        <a:lstStyle/>
        <a:p>
          <a:endParaRPr lang="en-US">
            <a:latin typeface="Times New Roman" panose="02020603050405020304" pitchFamily="18" charset="0"/>
            <a:cs typeface="Times New Roman" panose="02020603050405020304" pitchFamily="18" charset="0"/>
          </a:endParaRPr>
        </a:p>
      </dgm:t>
    </dgm:pt>
    <dgm:pt modelId="{5E7D4EF6-032F-4BA0-926F-CAFBC993BA8B}">
      <dgm:prSet phldrT="[Text]"/>
      <dgm:spPr/>
      <dgm:t>
        <a:bodyPr/>
        <a:lstStyle/>
        <a:p>
          <a:r>
            <a:rPr lang="en-US">
              <a:latin typeface="Times New Roman" panose="02020603050405020304" pitchFamily="18" charset="0"/>
              <a:cs typeface="Times New Roman" panose="02020603050405020304" pitchFamily="18" charset="0"/>
            </a:rPr>
            <a:t>Cơ chế Attention</a:t>
          </a:r>
        </a:p>
      </dgm:t>
    </dgm:pt>
    <dgm:pt modelId="{6EE7A3B4-8803-422B-B4DC-B4447D0614C6}" type="parTrans" cxnId="{3E5CAC27-D969-4CB0-8FC0-C9C237616C5C}">
      <dgm:prSet/>
      <dgm:spPr/>
      <dgm:t>
        <a:bodyPr/>
        <a:lstStyle/>
        <a:p>
          <a:endParaRPr lang="en-US">
            <a:latin typeface="Times New Roman" panose="02020603050405020304" pitchFamily="18" charset="0"/>
            <a:cs typeface="Times New Roman" panose="02020603050405020304" pitchFamily="18" charset="0"/>
          </a:endParaRPr>
        </a:p>
      </dgm:t>
    </dgm:pt>
    <dgm:pt modelId="{F361F0F2-DA08-4DE3-AC38-8A1A1E4C9659}" type="sibTrans" cxnId="{3E5CAC27-D969-4CB0-8FC0-C9C237616C5C}">
      <dgm:prSet/>
      <dgm:spPr/>
      <dgm:t>
        <a:bodyPr/>
        <a:lstStyle/>
        <a:p>
          <a:endParaRPr lang="en-US">
            <a:latin typeface="Times New Roman" panose="02020603050405020304" pitchFamily="18" charset="0"/>
            <a:cs typeface="Times New Roman" panose="02020603050405020304" pitchFamily="18" charset="0"/>
          </a:endParaRPr>
        </a:p>
      </dgm:t>
    </dgm:pt>
    <dgm:pt modelId="{A909EA2E-BBC4-42BD-A70D-3D386D9E9DF7}" type="pres">
      <dgm:prSet presAssocID="{7444C281-F217-44FA-93CF-D2BE6E9BC1F8}" presName="diagram" presStyleCnt="0">
        <dgm:presLayoutVars>
          <dgm:chPref val="1"/>
          <dgm:dir/>
          <dgm:animOne val="branch"/>
          <dgm:animLvl val="lvl"/>
          <dgm:resizeHandles val="exact"/>
        </dgm:presLayoutVars>
      </dgm:prSet>
      <dgm:spPr/>
    </dgm:pt>
    <dgm:pt modelId="{5A57A7EB-0F08-451F-98A6-9AFA6019DAEB}" type="pres">
      <dgm:prSet presAssocID="{109EC53C-EFCA-4654-BB59-9EC42A6F3328}" presName="root1" presStyleCnt="0"/>
      <dgm:spPr/>
    </dgm:pt>
    <dgm:pt modelId="{600AD81C-36F9-4C73-93B5-28C60CC661AC}" type="pres">
      <dgm:prSet presAssocID="{109EC53C-EFCA-4654-BB59-9EC42A6F3328}" presName="LevelOneTextNode" presStyleLbl="node0" presStyleIdx="0" presStyleCnt="1" custScaleX="193607">
        <dgm:presLayoutVars>
          <dgm:chPref val="3"/>
        </dgm:presLayoutVars>
      </dgm:prSet>
      <dgm:spPr/>
    </dgm:pt>
    <dgm:pt modelId="{F59CBA51-C830-4600-A064-6D3ADEB88D8E}" type="pres">
      <dgm:prSet presAssocID="{109EC53C-EFCA-4654-BB59-9EC42A6F3328}" presName="level2hierChild" presStyleCnt="0"/>
      <dgm:spPr/>
    </dgm:pt>
    <dgm:pt modelId="{289FDC8D-E600-434F-A0A8-CD04C0EB4553}" type="pres">
      <dgm:prSet presAssocID="{8B0F23D9-C9FC-4C11-B4C6-AD9A5560D4C8}" presName="conn2-1" presStyleLbl="parChTrans1D2" presStyleIdx="0" presStyleCnt="2"/>
      <dgm:spPr/>
    </dgm:pt>
    <dgm:pt modelId="{340C8368-1A2C-4E55-8D1D-B2350AE2C23C}" type="pres">
      <dgm:prSet presAssocID="{8B0F23D9-C9FC-4C11-B4C6-AD9A5560D4C8}" presName="connTx" presStyleLbl="parChTrans1D2" presStyleIdx="0" presStyleCnt="2"/>
      <dgm:spPr/>
    </dgm:pt>
    <dgm:pt modelId="{C09EB662-F5B8-4968-A129-D40E60FDB880}" type="pres">
      <dgm:prSet presAssocID="{624D3757-F369-4BF8-A394-9B410E6B3128}" presName="root2" presStyleCnt="0"/>
      <dgm:spPr/>
    </dgm:pt>
    <dgm:pt modelId="{D37CE748-225E-48BA-9D28-E046391B5853}" type="pres">
      <dgm:prSet presAssocID="{624D3757-F369-4BF8-A394-9B410E6B3128}" presName="LevelTwoTextNode" presStyleLbl="node2" presStyleIdx="0" presStyleCnt="2">
        <dgm:presLayoutVars>
          <dgm:chPref val="3"/>
        </dgm:presLayoutVars>
      </dgm:prSet>
      <dgm:spPr/>
    </dgm:pt>
    <dgm:pt modelId="{55086567-B307-43D6-906B-6971437340C5}" type="pres">
      <dgm:prSet presAssocID="{624D3757-F369-4BF8-A394-9B410E6B3128}" presName="level3hierChild" presStyleCnt="0"/>
      <dgm:spPr/>
    </dgm:pt>
    <dgm:pt modelId="{88099E1C-2DD1-449C-81CA-71EEFC2E0156}" type="pres">
      <dgm:prSet presAssocID="{6EE7A3B4-8803-422B-B4DC-B4447D0614C6}" presName="conn2-1" presStyleLbl="parChTrans1D2" presStyleIdx="1" presStyleCnt="2"/>
      <dgm:spPr/>
    </dgm:pt>
    <dgm:pt modelId="{60DE54B5-2FD6-478D-B94F-F0E2882DD9B6}" type="pres">
      <dgm:prSet presAssocID="{6EE7A3B4-8803-422B-B4DC-B4447D0614C6}" presName="connTx" presStyleLbl="parChTrans1D2" presStyleIdx="1" presStyleCnt="2"/>
      <dgm:spPr/>
    </dgm:pt>
    <dgm:pt modelId="{46128AFC-29D0-4704-A150-A03773952B7D}" type="pres">
      <dgm:prSet presAssocID="{5E7D4EF6-032F-4BA0-926F-CAFBC993BA8B}" presName="root2" presStyleCnt="0"/>
      <dgm:spPr/>
    </dgm:pt>
    <dgm:pt modelId="{217E8180-0C3B-4C22-BB27-372DBA9D816C}" type="pres">
      <dgm:prSet presAssocID="{5E7D4EF6-032F-4BA0-926F-CAFBC993BA8B}" presName="LevelTwoTextNode" presStyleLbl="node2" presStyleIdx="1" presStyleCnt="2">
        <dgm:presLayoutVars>
          <dgm:chPref val="3"/>
        </dgm:presLayoutVars>
      </dgm:prSet>
      <dgm:spPr/>
    </dgm:pt>
    <dgm:pt modelId="{38EA4D60-27FE-413C-A365-CE0D28CEBA1E}" type="pres">
      <dgm:prSet presAssocID="{5E7D4EF6-032F-4BA0-926F-CAFBC993BA8B}" presName="level3hierChild" presStyleCnt="0"/>
      <dgm:spPr/>
    </dgm:pt>
  </dgm:ptLst>
  <dgm:cxnLst>
    <dgm:cxn modelId="{356D5304-DA33-4601-AE76-A2F15FF70A0F}" type="presOf" srcId="{109EC53C-EFCA-4654-BB59-9EC42A6F3328}" destId="{600AD81C-36F9-4C73-93B5-28C60CC661AC}" srcOrd="0" destOrd="0" presId="urn:microsoft.com/office/officeart/2005/8/layout/hierarchy2"/>
    <dgm:cxn modelId="{659E8209-300D-4FC7-902C-3179AD0BD55C}" type="presOf" srcId="{7444C281-F217-44FA-93CF-D2BE6E9BC1F8}" destId="{A909EA2E-BBC4-42BD-A70D-3D386D9E9DF7}" srcOrd="0" destOrd="0" presId="urn:microsoft.com/office/officeart/2005/8/layout/hierarchy2"/>
    <dgm:cxn modelId="{3E5CAC27-D969-4CB0-8FC0-C9C237616C5C}" srcId="{109EC53C-EFCA-4654-BB59-9EC42A6F3328}" destId="{5E7D4EF6-032F-4BA0-926F-CAFBC993BA8B}" srcOrd="1" destOrd="0" parTransId="{6EE7A3B4-8803-422B-B4DC-B4447D0614C6}" sibTransId="{F361F0F2-DA08-4DE3-AC38-8A1A1E4C9659}"/>
    <dgm:cxn modelId="{B5805635-B7F8-49BF-A46E-77DB7C37E02B}" type="presOf" srcId="{8B0F23D9-C9FC-4C11-B4C6-AD9A5560D4C8}" destId="{340C8368-1A2C-4E55-8D1D-B2350AE2C23C}" srcOrd="1" destOrd="0" presId="urn:microsoft.com/office/officeart/2005/8/layout/hierarchy2"/>
    <dgm:cxn modelId="{536EFB52-18A9-45B4-BB6B-C94FEE68F4D3}" type="presOf" srcId="{8B0F23D9-C9FC-4C11-B4C6-AD9A5560D4C8}" destId="{289FDC8D-E600-434F-A0A8-CD04C0EB4553}" srcOrd="0" destOrd="0" presId="urn:microsoft.com/office/officeart/2005/8/layout/hierarchy2"/>
    <dgm:cxn modelId="{50426B97-0896-488D-97E4-B94C0B7670CF}" srcId="{109EC53C-EFCA-4654-BB59-9EC42A6F3328}" destId="{624D3757-F369-4BF8-A394-9B410E6B3128}" srcOrd="0" destOrd="0" parTransId="{8B0F23D9-C9FC-4C11-B4C6-AD9A5560D4C8}" sibTransId="{DD9011B4-C4F3-4A8C-9D92-FEBDA23E03E0}"/>
    <dgm:cxn modelId="{C8134CB2-B97D-4A30-9DFC-FEED81921B84}" type="presOf" srcId="{624D3757-F369-4BF8-A394-9B410E6B3128}" destId="{D37CE748-225E-48BA-9D28-E046391B5853}" srcOrd="0" destOrd="0" presId="urn:microsoft.com/office/officeart/2005/8/layout/hierarchy2"/>
    <dgm:cxn modelId="{AFC559B5-91D6-40C5-994C-F10AF5EA2630}" type="presOf" srcId="{6EE7A3B4-8803-422B-B4DC-B4447D0614C6}" destId="{88099E1C-2DD1-449C-81CA-71EEFC2E0156}" srcOrd="0" destOrd="0" presId="urn:microsoft.com/office/officeart/2005/8/layout/hierarchy2"/>
    <dgm:cxn modelId="{3B009EEB-AA6D-40C0-90BE-744706EF8702}" srcId="{7444C281-F217-44FA-93CF-D2BE6E9BC1F8}" destId="{109EC53C-EFCA-4654-BB59-9EC42A6F3328}" srcOrd="0" destOrd="0" parTransId="{C41D01EB-565D-4543-810F-938437E23145}" sibTransId="{C13DC11F-A009-4641-BF88-E7EA73DDAF42}"/>
    <dgm:cxn modelId="{F33BB5F4-4BF7-4997-8F91-8BA9C1400DDF}" type="presOf" srcId="{5E7D4EF6-032F-4BA0-926F-CAFBC993BA8B}" destId="{217E8180-0C3B-4C22-BB27-372DBA9D816C}" srcOrd="0" destOrd="0" presId="urn:microsoft.com/office/officeart/2005/8/layout/hierarchy2"/>
    <dgm:cxn modelId="{D3B527F9-5FE6-44CC-B944-0091C11226A6}" type="presOf" srcId="{6EE7A3B4-8803-422B-B4DC-B4447D0614C6}" destId="{60DE54B5-2FD6-478D-B94F-F0E2882DD9B6}" srcOrd="1" destOrd="0" presId="urn:microsoft.com/office/officeart/2005/8/layout/hierarchy2"/>
    <dgm:cxn modelId="{E1D4C908-01E2-4FEE-A618-02B0DD7DCBDB}" type="presParOf" srcId="{A909EA2E-BBC4-42BD-A70D-3D386D9E9DF7}" destId="{5A57A7EB-0F08-451F-98A6-9AFA6019DAEB}" srcOrd="0" destOrd="0" presId="urn:microsoft.com/office/officeart/2005/8/layout/hierarchy2"/>
    <dgm:cxn modelId="{0A555E88-9465-4857-862B-1EEADCD0CCA4}" type="presParOf" srcId="{5A57A7EB-0F08-451F-98A6-9AFA6019DAEB}" destId="{600AD81C-36F9-4C73-93B5-28C60CC661AC}" srcOrd="0" destOrd="0" presId="urn:microsoft.com/office/officeart/2005/8/layout/hierarchy2"/>
    <dgm:cxn modelId="{4E8FF218-FFFB-4940-8C49-F36F4F931474}" type="presParOf" srcId="{5A57A7EB-0F08-451F-98A6-9AFA6019DAEB}" destId="{F59CBA51-C830-4600-A064-6D3ADEB88D8E}" srcOrd="1" destOrd="0" presId="urn:microsoft.com/office/officeart/2005/8/layout/hierarchy2"/>
    <dgm:cxn modelId="{25B61BD5-41F5-4371-B48A-D8125B9B3F62}" type="presParOf" srcId="{F59CBA51-C830-4600-A064-6D3ADEB88D8E}" destId="{289FDC8D-E600-434F-A0A8-CD04C0EB4553}" srcOrd="0" destOrd="0" presId="urn:microsoft.com/office/officeart/2005/8/layout/hierarchy2"/>
    <dgm:cxn modelId="{45CFEA63-EEF8-46FC-80A4-E7EE8FB348B8}" type="presParOf" srcId="{289FDC8D-E600-434F-A0A8-CD04C0EB4553}" destId="{340C8368-1A2C-4E55-8D1D-B2350AE2C23C}" srcOrd="0" destOrd="0" presId="urn:microsoft.com/office/officeart/2005/8/layout/hierarchy2"/>
    <dgm:cxn modelId="{D98924A0-5CC7-443F-9A83-35B46769ABDE}" type="presParOf" srcId="{F59CBA51-C830-4600-A064-6D3ADEB88D8E}" destId="{C09EB662-F5B8-4968-A129-D40E60FDB880}" srcOrd="1" destOrd="0" presId="urn:microsoft.com/office/officeart/2005/8/layout/hierarchy2"/>
    <dgm:cxn modelId="{42C937B2-5E35-4CB1-B01F-1ED6768C2F57}" type="presParOf" srcId="{C09EB662-F5B8-4968-A129-D40E60FDB880}" destId="{D37CE748-225E-48BA-9D28-E046391B5853}" srcOrd="0" destOrd="0" presId="urn:microsoft.com/office/officeart/2005/8/layout/hierarchy2"/>
    <dgm:cxn modelId="{B076C993-1EFC-4C0C-9ECB-AFBE9F91FB37}" type="presParOf" srcId="{C09EB662-F5B8-4968-A129-D40E60FDB880}" destId="{55086567-B307-43D6-906B-6971437340C5}" srcOrd="1" destOrd="0" presId="urn:microsoft.com/office/officeart/2005/8/layout/hierarchy2"/>
    <dgm:cxn modelId="{85E2D61A-900C-494A-90A4-CBE0703519F7}" type="presParOf" srcId="{F59CBA51-C830-4600-A064-6D3ADEB88D8E}" destId="{88099E1C-2DD1-449C-81CA-71EEFC2E0156}" srcOrd="2" destOrd="0" presId="urn:microsoft.com/office/officeart/2005/8/layout/hierarchy2"/>
    <dgm:cxn modelId="{D6EA870D-1B55-48E5-90E9-59CAF9693297}" type="presParOf" srcId="{88099E1C-2DD1-449C-81CA-71EEFC2E0156}" destId="{60DE54B5-2FD6-478D-B94F-F0E2882DD9B6}" srcOrd="0" destOrd="0" presId="urn:microsoft.com/office/officeart/2005/8/layout/hierarchy2"/>
    <dgm:cxn modelId="{FF98E597-568E-4157-A1F4-357EF466D9EC}" type="presParOf" srcId="{F59CBA51-C830-4600-A064-6D3ADEB88D8E}" destId="{46128AFC-29D0-4704-A150-A03773952B7D}" srcOrd="3" destOrd="0" presId="urn:microsoft.com/office/officeart/2005/8/layout/hierarchy2"/>
    <dgm:cxn modelId="{1BDB3355-824E-4806-A5F9-3840545E98AA}" type="presParOf" srcId="{46128AFC-29D0-4704-A150-A03773952B7D}" destId="{217E8180-0C3B-4C22-BB27-372DBA9D816C}" srcOrd="0" destOrd="0" presId="urn:microsoft.com/office/officeart/2005/8/layout/hierarchy2"/>
    <dgm:cxn modelId="{16BA406D-3BCA-4D0A-9CD7-B3117F98ECBD}" type="presParOf" srcId="{46128AFC-29D0-4704-A150-A03773952B7D}" destId="{38EA4D60-27FE-413C-A365-CE0D28CEBA1E}" srcOrd="1" destOrd="0" presId="urn:microsoft.com/office/officeart/2005/8/layout/hierarchy2"/>
  </dgm:cxnLst>
  <dgm:bg>
    <a:noFill/>
  </dgm:bg>
  <dgm:whole>
    <a:ln w="9525" cap="flat" cmpd="sng" algn="ctr">
      <a:noFill/>
      <a:prstDash val="solid"/>
      <a:round/>
      <a:headEnd type="none" w="med" len="med"/>
      <a:tailEnd type="none" w="med" len="med"/>
      <a:extLst>
        <a:ext uri="{C807C97D-BFC1-408E-A445-0C87EB9F89A2}">
          <ask:lineSketchStyleProps xmlns:ask="http://schemas.microsoft.com/office/drawing/2018/sketchyshapes">
            <ask:type>
              <ask:lineSketchFreehand/>
            </ask:type>
          </ask:lineSketchStyleProps>
        </a:ext>
      </a:extLst>
    </a:ln>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486EF-8FDE-432E-BE31-D0E9CAF3691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3A9D647-9F8B-499C-ADB3-3C250F674742}">
      <dgm:prSet phldrT="[Text]" custT="1"/>
      <dgm:spPr/>
      <dgm:t>
        <a:bodyPr/>
        <a:lstStyle/>
        <a:p>
          <a:r>
            <a:rPr lang="en-US" sz="700"/>
            <a:t>Tập dataset bao gồm:</a:t>
          </a:r>
        </a:p>
      </dgm:t>
    </dgm:pt>
    <dgm:pt modelId="{CE3DE9E6-A1BE-4C6E-BA43-9790B541C028}" type="parTrans" cxnId="{A5C26837-508C-4E8E-A4FF-ECB1E3AE6CEB}">
      <dgm:prSet/>
      <dgm:spPr/>
      <dgm:t>
        <a:bodyPr/>
        <a:lstStyle/>
        <a:p>
          <a:endParaRPr lang="en-US" sz="700"/>
        </a:p>
      </dgm:t>
    </dgm:pt>
    <dgm:pt modelId="{0260D86E-6B46-4ABF-8428-BEF81CC5D93D}" type="sibTrans" cxnId="{A5C26837-508C-4E8E-A4FF-ECB1E3AE6CEB}">
      <dgm:prSet/>
      <dgm:spPr/>
      <dgm:t>
        <a:bodyPr/>
        <a:lstStyle/>
        <a:p>
          <a:endParaRPr lang="en-US" sz="700"/>
        </a:p>
      </dgm:t>
    </dgm:pt>
    <dgm:pt modelId="{BFBB1E51-4B63-4F9D-B9D8-17FDA9D211AA}">
      <dgm:prSet phldrT="[Text]" custT="1"/>
      <dgm:spPr/>
      <dgm:t>
        <a:bodyPr/>
        <a:lstStyle/>
        <a:p>
          <a:r>
            <a:rPr lang="en-US" sz="700"/>
            <a:t>500 Smart Contract không lỗ hổng</a:t>
          </a:r>
        </a:p>
      </dgm:t>
    </dgm:pt>
    <dgm:pt modelId="{6B12314B-D61B-408F-B72F-B5DEF85FE665}" type="parTrans" cxnId="{2EA3835B-F983-4485-AA67-143D7937AD62}">
      <dgm:prSet/>
      <dgm:spPr/>
      <dgm:t>
        <a:bodyPr/>
        <a:lstStyle/>
        <a:p>
          <a:endParaRPr lang="en-US" sz="700"/>
        </a:p>
      </dgm:t>
    </dgm:pt>
    <dgm:pt modelId="{239F92E1-3F45-4353-BB27-B1F2B3A4B2E2}" type="sibTrans" cxnId="{2EA3835B-F983-4485-AA67-143D7937AD62}">
      <dgm:prSet/>
      <dgm:spPr/>
      <dgm:t>
        <a:bodyPr/>
        <a:lstStyle/>
        <a:p>
          <a:endParaRPr lang="en-US" sz="700"/>
        </a:p>
      </dgm:t>
    </dgm:pt>
    <dgm:pt modelId="{CE16E1CB-AD9E-4990-B46E-5FFB27564C52}">
      <dgm:prSet phldrT="[Text]" custT="1"/>
      <dgm:spPr/>
      <dgm:t>
        <a:bodyPr/>
        <a:lstStyle/>
        <a:p>
          <a:r>
            <a:rPr lang="en-US" sz="700" b="1">
              <a:latin typeface="Times New Roman" panose="02020603050405020304" pitchFamily="18" charset="0"/>
              <a:cs typeface="Times New Roman" panose="02020603050405020304" pitchFamily="18" charset="0"/>
            </a:rPr>
            <a:t>R</a:t>
          </a:r>
          <a:r>
            <a:rPr lang="vi-VN" sz="700" b="1">
              <a:latin typeface="Times New Roman" panose="02020603050405020304" pitchFamily="18" charset="0"/>
              <a:cs typeface="Times New Roman" panose="02020603050405020304" pitchFamily="18" charset="0"/>
            </a:rPr>
            <a:t>eentrancy tỉ lệ tập train/test</a:t>
          </a:r>
          <a:endParaRPr lang="en-US" sz="700"/>
        </a:p>
      </dgm:t>
    </dgm:pt>
    <dgm:pt modelId="{BBBC8133-2C64-4BE2-B888-D68A88B406CD}" type="parTrans" cxnId="{FAFD40E0-0BE6-49C3-A249-886D463EA234}">
      <dgm:prSet/>
      <dgm:spPr/>
      <dgm:t>
        <a:bodyPr/>
        <a:lstStyle/>
        <a:p>
          <a:endParaRPr lang="en-US" sz="700"/>
        </a:p>
      </dgm:t>
    </dgm:pt>
    <dgm:pt modelId="{30E4B444-A78E-4DC0-ADA2-8AB120525E45}" type="sibTrans" cxnId="{FAFD40E0-0BE6-49C3-A249-886D463EA234}">
      <dgm:prSet/>
      <dgm:spPr/>
      <dgm:t>
        <a:bodyPr/>
        <a:lstStyle/>
        <a:p>
          <a:endParaRPr lang="en-US" sz="700"/>
        </a:p>
      </dgm:t>
    </dgm:pt>
    <dgm:pt modelId="{6E9594D7-D838-45A4-BA06-6F466428CDD7}">
      <dgm:prSet phldrT="[Text]" custT="1"/>
      <dgm:spPr/>
      <dgm:t>
        <a:bodyPr/>
        <a:lstStyle/>
        <a:p>
          <a:r>
            <a:rPr lang="en-US" sz="700"/>
            <a:t>500 Smart Contract có lỗ hổng</a:t>
          </a:r>
        </a:p>
      </dgm:t>
    </dgm:pt>
    <dgm:pt modelId="{850E3D35-477C-4D3F-9A75-47DC94C488E1}" type="parTrans" cxnId="{260112D1-A3D1-46E9-8184-F32966281F5C}">
      <dgm:prSet/>
      <dgm:spPr/>
      <dgm:t>
        <a:bodyPr/>
        <a:lstStyle/>
        <a:p>
          <a:endParaRPr lang="en-US" sz="700"/>
        </a:p>
      </dgm:t>
    </dgm:pt>
    <dgm:pt modelId="{444EB728-C1DB-4713-B900-DFBD77C23633}" type="sibTrans" cxnId="{260112D1-A3D1-46E9-8184-F32966281F5C}">
      <dgm:prSet/>
      <dgm:spPr/>
      <dgm:t>
        <a:bodyPr/>
        <a:lstStyle/>
        <a:p>
          <a:endParaRPr lang="en-US" sz="700"/>
        </a:p>
      </dgm:t>
    </dgm:pt>
    <dgm:pt modelId="{AB896343-1338-43E7-8AB3-8B03080C2BBA}">
      <dgm:prSet phldrT="[Text]" custT="1"/>
      <dgm:spPr/>
      <dgm:t>
        <a:bodyPr/>
        <a:lstStyle/>
        <a:p>
          <a:r>
            <a:rPr lang="en-US" sz="700"/>
            <a:t>8:2</a:t>
          </a:r>
        </a:p>
      </dgm:t>
    </dgm:pt>
    <dgm:pt modelId="{89E2B269-7C5D-4127-830B-F64A169CAB51}" type="parTrans" cxnId="{0769E259-2662-473F-9512-8354C1667FD4}">
      <dgm:prSet/>
      <dgm:spPr/>
      <dgm:t>
        <a:bodyPr/>
        <a:lstStyle/>
        <a:p>
          <a:endParaRPr lang="en-US" sz="700"/>
        </a:p>
      </dgm:t>
    </dgm:pt>
    <dgm:pt modelId="{5C91B474-16BA-436B-9DC1-23E49081C8DE}" type="sibTrans" cxnId="{0769E259-2662-473F-9512-8354C1667FD4}">
      <dgm:prSet/>
      <dgm:spPr/>
      <dgm:t>
        <a:bodyPr/>
        <a:lstStyle/>
        <a:p>
          <a:endParaRPr lang="en-US" sz="700"/>
        </a:p>
      </dgm:t>
    </dgm:pt>
    <dgm:pt modelId="{F9BC1855-C86D-4194-BF17-8B4D29DA9B76}">
      <dgm:prSet phldrT="[Text]" custT="1"/>
      <dgm:spPr/>
      <dgm:t>
        <a:bodyPr/>
        <a:lstStyle/>
        <a:p>
          <a:r>
            <a:rPr lang="en-US" sz="700"/>
            <a:t>Learning rate</a:t>
          </a:r>
        </a:p>
      </dgm:t>
    </dgm:pt>
    <dgm:pt modelId="{55F92F64-EDAC-472F-ABB5-96A754F16546}" type="parTrans" cxnId="{B8C90A76-B83B-455E-9B8E-8CA41C60BE00}">
      <dgm:prSet/>
      <dgm:spPr/>
      <dgm:t>
        <a:bodyPr/>
        <a:lstStyle/>
        <a:p>
          <a:endParaRPr lang="en-US" sz="700"/>
        </a:p>
      </dgm:t>
    </dgm:pt>
    <dgm:pt modelId="{8FAD3C2F-7D37-4967-B2A3-BDABF90B9BC9}" type="sibTrans" cxnId="{B8C90A76-B83B-455E-9B8E-8CA41C60BE00}">
      <dgm:prSet/>
      <dgm:spPr/>
      <dgm:t>
        <a:bodyPr/>
        <a:lstStyle/>
        <a:p>
          <a:endParaRPr lang="en-US" sz="700"/>
        </a:p>
      </dgm:t>
    </dgm:pt>
    <dgm:pt modelId="{59761246-CCCA-4489-AF43-6D0107E3A60B}">
      <dgm:prSet phldrT="[Text]" custT="1"/>
      <dgm:spPr/>
      <dgm:t>
        <a:bodyPr/>
        <a:lstStyle/>
        <a:p>
          <a:r>
            <a:rPr lang="en-US" sz="700"/>
            <a:t>0.002</a:t>
          </a:r>
        </a:p>
      </dgm:t>
    </dgm:pt>
    <dgm:pt modelId="{340E79BF-A2A4-463A-A980-1018C6C39F1B}" type="parTrans" cxnId="{6A250F02-2F6B-440B-9FD8-014BFC88E972}">
      <dgm:prSet/>
      <dgm:spPr/>
      <dgm:t>
        <a:bodyPr/>
        <a:lstStyle/>
        <a:p>
          <a:endParaRPr lang="en-US" sz="700"/>
        </a:p>
      </dgm:t>
    </dgm:pt>
    <dgm:pt modelId="{48A6794F-DB17-4D2F-A35E-C837EEB8AA77}" type="sibTrans" cxnId="{6A250F02-2F6B-440B-9FD8-014BFC88E972}">
      <dgm:prSet/>
      <dgm:spPr/>
      <dgm:t>
        <a:bodyPr/>
        <a:lstStyle/>
        <a:p>
          <a:endParaRPr lang="en-US" sz="700"/>
        </a:p>
      </dgm:t>
    </dgm:pt>
    <dgm:pt modelId="{B3D38C6C-9E75-43BF-80D5-8104118EE078}">
      <dgm:prSet phldrT="[Text]" custT="1"/>
      <dgm:spPr/>
      <dgm:t>
        <a:bodyPr/>
        <a:lstStyle/>
        <a:p>
          <a:r>
            <a:rPr lang="en-US" sz="700"/>
            <a:t>Dropout</a:t>
          </a:r>
        </a:p>
      </dgm:t>
    </dgm:pt>
    <dgm:pt modelId="{4072AED0-A631-44A4-ACFC-ACCC3D218FB7}" type="parTrans" cxnId="{4E954522-8FAE-4A82-97D8-F77724C72988}">
      <dgm:prSet/>
      <dgm:spPr/>
      <dgm:t>
        <a:bodyPr/>
        <a:lstStyle/>
        <a:p>
          <a:endParaRPr lang="en-US" sz="700"/>
        </a:p>
      </dgm:t>
    </dgm:pt>
    <dgm:pt modelId="{5CD01FEB-2132-44EF-967A-3795E4570C39}" type="sibTrans" cxnId="{4E954522-8FAE-4A82-97D8-F77724C72988}">
      <dgm:prSet/>
      <dgm:spPr/>
      <dgm:t>
        <a:bodyPr/>
        <a:lstStyle/>
        <a:p>
          <a:endParaRPr lang="en-US" sz="700"/>
        </a:p>
      </dgm:t>
    </dgm:pt>
    <dgm:pt modelId="{1FB91E34-B7DB-4A79-81A0-875D91662938}">
      <dgm:prSet phldrT="[Text]" custT="1"/>
      <dgm:spPr/>
      <dgm:t>
        <a:bodyPr/>
        <a:lstStyle/>
        <a:p>
          <a:r>
            <a:rPr lang="en-US" sz="700"/>
            <a:t>0.2</a:t>
          </a:r>
        </a:p>
      </dgm:t>
    </dgm:pt>
    <dgm:pt modelId="{DFBCEE3B-78D4-4BCD-94B5-DD40CEAEB85C}" type="parTrans" cxnId="{E457BB14-0F92-4A55-AFD1-430367DB1781}">
      <dgm:prSet/>
      <dgm:spPr/>
      <dgm:t>
        <a:bodyPr/>
        <a:lstStyle/>
        <a:p>
          <a:endParaRPr lang="en-US" sz="700"/>
        </a:p>
      </dgm:t>
    </dgm:pt>
    <dgm:pt modelId="{F9AB3C1D-4A9F-4693-A986-E4CF5823DF3E}" type="sibTrans" cxnId="{E457BB14-0F92-4A55-AFD1-430367DB1781}">
      <dgm:prSet/>
      <dgm:spPr/>
      <dgm:t>
        <a:bodyPr/>
        <a:lstStyle/>
        <a:p>
          <a:endParaRPr lang="en-US" sz="700"/>
        </a:p>
      </dgm:t>
    </dgm:pt>
    <dgm:pt modelId="{AC4F6424-9CCF-4A6C-8181-839ABC61E0A0}">
      <dgm:prSet phldrT="[Text]" custT="1"/>
      <dgm:spPr/>
      <dgm:t>
        <a:bodyPr/>
        <a:lstStyle/>
        <a:p>
          <a:r>
            <a:rPr lang="en-US" sz="700"/>
            <a:t>Batch size</a:t>
          </a:r>
        </a:p>
      </dgm:t>
    </dgm:pt>
    <dgm:pt modelId="{F3EFDF1E-5007-4E0D-87DE-C3C1643E472D}" type="parTrans" cxnId="{F5621D49-847A-4802-8DFF-0A914F5BA86B}">
      <dgm:prSet/>
      <dgm:spPr/>
      <dgm:t>
        <a:bodyPr/>
        <a:lstStyle/>
        <a:p>
          <a:endParaRPr lang="en-US" sz="700"/>
        </a:p>
      </dgm:t>
    </dgm:pt>
    <dgm:pt modelId="{0F8C7E49-1F44-4F24-A2CE-433A479F1491}" type="sibTrans" cxnId="{F5621D49-847A-4802-8DFF-0A914F5BA86B}">
      <dgm:prSet/>
      <dgm:spPr/>
      <dgm:t>
        <a:bodyPr/>
        <a:lstStyle/>
        <a:p>
          <a:endParaRPr lang="en-US" sz="700"/>
        </a:p>
      </dgm:t>
    </dgm:pt>
    <dgm:pt modelId="{25D0E4E1-A222-4D9C-B040-566B5D5B71A2}">
      <dgm:prSet phldrT="[Text]" custT="1"/>
      <dgm:spPr/>
      <dgm:t>
        <a:bodyPr/>
        <a:lstStyle/>
        <a:p>
          <a:r>
            <a:rPr lang="en-US" sz="700"/>
            <a:t>64</a:t>
          </a:r>
        </a:p>
      </dgm:t>
    </dgm:pt>
    <dgm:pt modelId="{60086F53-7203-4E6A-9252-ECAE32A8091C}" type="parTrans" cxnId="{AC62B4F8-C66A-4681-9298-0F2434DBAAD1}">
      <dgm:prSet/>
      <dgm:spPr/>
      <dgm:t>
        <a:bodyPr/>
        <a:lstStyle/>
        <a:p>
          <a:endParaRPr lang="en-US" sz="700"/>
        </a:p>
      </dgm:t>
    </dgm:pt>
    <dgm:pt modelId="{54C196D7-57B3-48D4-A5AB-17258590BD27}" type="sibTrans" cxnId="{AC62B4F8-C66A-4681-9298-0F2434DBAAD1}">
      <dgm:prSet/>
      <dgm:spPr/>
      <dgm:t>
        <a:bodyPr/>
        <a:lstStyle/>
        <a:p>
          <a:endParaRPr lang="en-US" sz="700"/>
        </a:p>
      </dgm:t>
    </dgm:pt>
    <dgm:pt modelId="{0D0D7D6A-ACFC-4753-AC7C-455924ACED29}" type="pres">
      <dgm:prSet presAssocID="{3BE486EF-8FDE-432E-BE31-D0E9CAF36916}" presName="linear" presStyleCnt="0">
        <dgm:presLayoutVars>
          <dgm:dir/>
          <dgm:animLvl val="lvl"/>
          <dgm:resizeHandles val="exact"/>
        </dgm:presLayoutVars>
      </dgm:prSet>
      <dgm:spPr/>
    </dgm:pt>
    <dgm:pt modelId="{C2232333-039E-4A88-846F-B1A8825053C3}" type="pres">
      <dgm:prSet presAssocID="{C3A9D647-9F8B-499C-ADB3-3C250F674742}" presName="parentLin" presStyleCnt="0"/>
      <dgm:spPr/>
    </dgm:pt>
    <dgm:pt modelId="{10B05022-A737-43F9-ADA4-70D67D5EB3C8}" type="pres">
      <dgm:prSet presAssocID="{C3A9D647-9F8B-499C-ADB3-3C250F674742}" presName="parentLeftMargin" presStyleLbl="node1" presStyleIdx="0" presStyleCnt="5"/>
      <dgm:spPr/>
    </dgm:pt>
    <dgm:pt modelId="{BF1B7001-89A3-48AE-9701-9064419F74B5}" type="pres">
      <dgm:prSet presAssocID="{C3A9D647-9F8B-499C-ADB3-3C250F674742}" presName="parentText" presStyleLbl="node1" presStyleIdx="0" presStyleCnt="5">
        <dgm:presLayoutVars>
          <dgm:chMax val="0"/>
          <dgm:bulletEnabled val="1"/>
        </dgm:presLayoutVars>
      </dgm:prSet>
      <dgm:spPr/>
    </dgm:pt>
    <dgm:pt modelId="{6C4A793F-6750-4D57-9A53-2DE082E461E7}" type="pres">
      <dgm:prSet presAssocID="{C3A9D647-9F8B-499C-ADB3-3C250F674742}" presName="negativeSpace" presStyleCnt="0"/>
      <dgm:spPr/>
    </dgm:pt>
    <dgm:pt modelId="{33EC535F-8EAB-4E77-883C-7A11578EA072}" type="pres">
      <dgm:prSet presAssocID="{C3A9D647-9F8B-499C-ADB3-3C250F674742}" presName="childText" presStyleLbl="conFgAcc1" presStyleIdx="0" presStyleCnt="5">
        <dgm:presLayoutVars>
          <dgm:bulletEnabled val="1"/>
        </dgm:presLayoutVars>
      </dgm:prSet>
      <dgm:spPr/>
    </dgm:pt>
    <dgm:pt modelId="{2B1FE75C-9B30-48CE-A28B-6BE152A45C89}" type="pres">
      <dgm:prSet presAssocID="{0260D86E-6B46-4ABF-8428-BEF81CC5D93D}" presName="spaceBetweenRectangles" presStyleCnt="0"/>
      <dgm:spPr/>
    </dgm:pt>
    <dgm:pt modelId="{9D68F505-5D3B-4F44-B21F-AFE2BFFD7169}" type="pres">
      <dgm:prSet presAssocID="{CE16E1CB-AD9E-4990-B46E-5FFB27564C52}" presName="parentLin" presStyleCnt="0"/>
      <dgm:spPr/>
    </dgm:pt>
    <dgm:pt modelId="{D5C313B7-5491-4424-AAAB-B3A4BCBB13A5}" type="pres">
      <dgm:prSet presAssocID="{CE16E1CB-AD9E-4990-B46E-5FFB27564C52}" presName="parentLeftMargin" presStyleLbl="node1" presStyleIdx="0" presStyleCnt="5"/>
      <dgm:spPr/>
    </dgm:pt>
    <dgm:pt modelId="{832EBE5C-97B4-49A4-9FEC-B3A11D1CAD99}" type="pres">
      <dgm:prSet presAssocID="{CE16E1CB-AD9E-4990-B46E-5FFB27564C52}" presName="parentText" presStyleLbl="node1" presStyleIdx="1" presStyleCnt="5">
        <dgm:presLayoutVars>
          <dgm:chMax val="0"/>
          <dgm:bulletEnabled val="1"/>
        </dgm:presLayoutVars>
      </dgm:prSet>
      <dgm:spPr/>
    </dgm:pt>
    <dgm:pt modelId="{7990303D-2BAC-46DD-BC41-5EB7AB361190}" type="pres">
      <dgm:prSet presAssocID="{CE16E1CB-AD9E-4990-B46E-5FFB27564C52}" presName="negativeSpace" presStyleCnt="0"/>
      <dgm:spPr/>
    </dgm:pt>
    <dgm:pt modelId="{376C278D-B70B-4E0F-BB1F-05AFBA09BF9C}" type="pres">
      <dgm:prSet presAssocID="{CE16E1CB-AD9E-4990-B46E-5FFB27564C52}" presName="childText" presStyleLbl="conFgAcc1" presStyleIdx="1" presStyleCnt="5">
        <dgm:presLayoutVars>
          <dgm:bulletEnabled val="1"/>
        </dgm:presLayoutVars>
      </dgm:prSet>
      <dgm:spPr/>
    </dgm:pt>
    <dgm:pt modelId="{8AF93061-2AB0-4F63-A4A0-1A4DFB82E69D}" type="pres">
      <dgm:prSet presAssocID="{30E4B444-A78E-4DC0-ADA2-8AB120525E45}" presName="spaceBetweenRectangles" presStyleCnt="0"/>
      <dgm:spPr/>
    </dgm:pt>
    <dgm:pt modelId="{985F7891-0FED-4F83-8A4D-47A2B69F1528}" type="pres">
      <dgm:prSet presAssocID="{F9BC1855-C86D-4194-BF17-8B4D29DA9B76}" presName="parentLin" presStyleCnt="0"/>
      <dgm:spPr/>
    </dgm:pt>
    <dgm:pt modelId="{11E3639F-F90C-49E1-818F-D94E1DE1D1FE}" type="pres">
      <dgm:prSet presAssocID="{F9BC1855-C86D-4194-BF17-8B4D29DA9B76}" presName="parentLeftMargin" presStyleLbl="node1" presStyleIdx="1" presStyleCnt="5"/>
      <dgm:spPr/>
    </dgm:pt>
    <dgm:pt modelId="{A9E9B2F0-3B0C-4079-8BD0-B6324C9518F0}" type="pres">
      <dgm:prSet presAssocID="{F9BC1855-C86D-4194-BF17-8B4D29DA9B76}" presName="parentText" presStyleLbl="node1" presStyleIdx="2" presStyleCnt="5">
        <dgm:presLayoutVars>
          <dgm:chMax val="0"/>
          <dgm:bulletEnabled val="1"/>
        </dgm:presLayoutVars>
      </dgm:prSet>
      <dgm:spPr/>
    </dgm:pt>
    <dgm:pt modelId="{F51EDFC2-BA65-4509-95C0-6324BB13AD7C}" type="pres">
      <dgm:prSet presAssocID="{F9BC1855-C86D-4194-BF17-8B4D29DA9B76}" presName="negativeSpace" presStyleCnt="0"/>
      <dgm:spPr/>
    </dgm:pt>
    <dgm:pt modelId="{CE5FFC3B-581A-4E3C-BB5C-100B8FDC9B23}" type="pres">
      <dgm:prSet presAssocID="{F9BC1855-C86D-4194-BF17-8B4D29DA9B76}" presName="childText" presStyleLbl="conFgAcc1" presStyleIdx="2" presStyleCnt="5">
        <dgm:presLayoutVars>
          <dgm:bulletEnabled val="1"/>
        </dgm:presLayoutVars>
      </dgm:prSet>
      <dgm:spPr/>
    </dgm:pt>
    <dgm:pt modelId="{D343F809-858C-4707-85BF-233573DFF1F3}" type="pres">
      <dgm:prSet presAssocID="{8FAD3C2F-7D37-4967-B2A3-BDABF90B9BC9}" presName="spaceBetweenRectangles" presStyleCnt="0"/>
      <dgm:spPr/>
    </dgm:pt>
    <dgm:pt modelId="{67B0C5F3-73A1-402E-9B3E-40090B740A58}" type="pres">
      <dgm:prSet presAssocID="{B3D38C6C-9E75-43BF-80D5-8104118EE078}" presName="parentLin" presStyleCnt="0"/>
      <dgm:spPr/>
    </dgm:pt>
    <dgm:pt modelId="{5729CBE3-6F98-4AC6-87C9-EA5E127D071A}" type="pres">
      <dgm:prSet presAssocID="{B3D38C6C-9E75-43BF-80D5-8104118EE078}" presName="parentLeftMargin" presStyleLbl="node1" presStyleIdx="2" presStyleCnt="5"/>
      <dgm:spPr/>
    </dgm:pt>
    <dgm:pt modelId="{9AEEF99C-0744-4301-BCC3-AB3550766F78}" type="pres">
      <dgm:prSet presAssocID="{B3D38C6C-9E75-43BF-80D5-8104118EE078}" presName="parentText" presStyleLbl="node1" presStyleIdx="3" presStyleCnt="5">
        <dgm:presLayoutVars>
          <dgm:chMax val="0"/>
          <dgm:bulletEnabled val="1"/>
        </dgm:presLayoutVars>
      </dgm:prSet>
      <dgm:spPr/>
    </dgm:pt>
    <dgm:pt modelId="{85662FCE-2B0D-4EBB-821F-4299FC0C40F2}" type="pres">
      <dgm:prSet presAssocID="{B3D38C6C-9E75-43BF-80D5-8104118EE078}" presName="negativeSpace" presStyleCnt="0"/>
      <dgm:spPr/>
    </dgm:pt>
    <dgm:pt modelId="{B5B0269C-6D87-49E1-8487-EE40B5A07607}" type="pres">
      <dgm:prSet presAssocID="{B3D38C6C-9E75-43BF-80D5-8104118EE078}" presName="childText" presStyleLbl="conFgAcc1" presStyleIdx="3" presStyleCnt="5">
        <dgm:presLayoutVars>
          <dgm:bulletEnabled val="1"/>
        </dgm:presLayoutVars>
      </dgm:prSet>
      <dgm:spPr/>
    </dgm:pt>
    <dgm:pt modelId="{2DE15461-C165-40DE-844A-A00B40CA6EA8}" type="pres">
      <dgm:prSet presAssocID="{5CD01FEB-2132-44EF-967A-3795E4570C39}" presName="spaceBetweenRectangles" presStyleCnt="0"/>
      <dgm:spPr/>
    </dgm:pt>
    <dgm:pt modelId="{9F311E8A-1C40-4796-A5FC-2136350B199C}" type="pres">
      <dgm:prSet presAssocID="{AC4F6424-9CCF-4A6C-8181-839ABC61E0A0}" presName="parentLin" presStyleCnt="0"/>
      <dgm:spPr/>
    </dgm:pt>
    <dgm:pt modelId="{A83C3B35-B00C-4729-8E58-F2EFDB848032}" type="pres">
      <dgm:prSet presAssocID="{AC4F6424-9CCF-4A6C-8181-839ABC61E0A0}" presName="parentLeftMargin" presStyleLbl="node1" presStyleIdx="3" presStyleCnt="5"/>
      <dgm:spPr/>
    </dgm:pt>
    <dgm:pt modelId="{4507C9D3-32B6-4D3F-A616-A00752148540}" type="pres">
      <dgm:prSet presAssocID="{AC4F6424-9CCF-4A6C-8181-839ABC61E0A0}" presName="parentText" presStyleLbl="node1" presStyleIdx="4" presStyleCnt="5">
        <dgm:presLayoutVars>
          <dgm:chMax val="0"/>
          <dgm:bulletEnabled val="1"/>
        </dgm:presLayoutVars>
      </dgm:prSet>
      <dgm:spPr/>
    </dgm:pt>
    <dgm:pt modelId="{09DC161E-F993-4134-B160-6A352C2FE5AC}" type="pres">
      <dgm:prSet presAssocID="{AC4F6424-9CCF-4A6C-8181-839ABC61E0A0}" presName="negativeSpace" presStyleCnt="0"/>
      <dgm:spPr/>
    </dgm:pt>
    <dgm:pt modelId="{B24BB58B-C168-48FA-B0A3-F903E0B72D9D}" type="pres">
      <dgm:prSet presAssocID="{AC4F6424-9CCF-4A6C-8181-839ABC61E0A0}" presName="childText" presStyleLbl="conFgAcc1" presStyleIdx="4" presStyleCnt="5">
        <dgm:presLayoutVars>
          <dgm:bulletEnabled val="1"/>
        </dgm:presLayoutVars>
      </dgm:prSet>
      <dgm:spPr/>
    </dgm:pt>
  </dgm:ptLst>
  <dgm:cxnLst>
    <dgm:cxn modelId="{6A250F02-2F6B-440B-9FD8-014BFC88E972}" srcId="{F9BC1855-C86D-4194-BF17-8B4D29DA9B76}" destId="{59761246-CCCA-4489-AF43-6D0107E3A60B}" srcOrd="0" destOrd="0" parTransId="{340E79BF-A2A4-463A-A980-1018C6C39F1B}" sibTransId="{48A6794F-DB17-4D2F-A35E-C837EEB8AA77}"/>
    <dgm:cxn modelId="{E457BB14-0F92-4A55-AFD1-430367DB1781}" srcId="{B3D38C6C-9E75-43BF-80D5-8104118EE078}" destId="{1FB91E34-B7DB-4A79-81A0-875D91662938}" srcOrd="0" destOrd="0" parTransId="{DFBCEE3B-78D4-4BCD-94B5-DD40CEAEB85C}" sibTransId="{F9AB3C1D-4A9F-4693-A986-E4CF5823DF3E}"/>
    <dgm:cxn modelId="{92CCEC1B-CBAC-468A-9FE8-61DACA221BA5}" type="presOf" srcId="{AC4F6424-9CCF-4A6C-8181-839ABC61E0A0}" destId="{4507C9D3-32B6-4D3F-A616-A00752148540}" srcOrd="1" destOrd="0" presId="urn:microsoft.com/office/officeart/2005/8/layout/list1"/>
    <dgm:cxn modelId="{2024EB1C-F2E9-4ED7-8632-BCD3DC4DD288}" type="presOf" srcId="{59761246-CCCA-4489-AF43-6D0107E3A60B}" destId="{CE5FFC3B-581A-4E3C-BB5C-100B8FDC9B23}" srcOrd="0" destOrd="0" presId="urn:microsoft.com/office/officeart/2005/8/layout/list1"/>
    <dgm:cxn modelId="{EA1CCB1E-F90C-436C-BEDD-D82A05652B41}" type="presOf" srcId="{6E9594D7-D838-45A4-BA06-6F466428CDD7}" destId="{33EC535F-8EAB-4E77-883C-7A11578EA072}" srcOrd="0" destOrd="1" presId="urn:microsoft.com/office/officeart/2005/8/layout/list1"/>
    <dgm:cxn modelId="{4E954522-8FAE-4A82-97D8-F77724C72988}" srcId="{3BE486EF-8FDE-432E-BE31-D0E9CAF36916}" destId="{B3D38C6C-9E75-43BF-80D5-8104118EE078}" srcOrd="3" destOrd="0" parTransId="{4072AED0-A631-44A4-ACFC-ACCC3D218FB7}" sibTransId="{5CD01FEB-2132-44EF-967A-3795E4570C39}"/>
    <dgm:cxn modelId="{A5C26837-508C-4E8E-A4FF-ECB1E3AE6CEB}" srcId="{3BE486EF-8FDE-432E-BE31-D0E9CAF36916}" destId="{C3A9D647-9F8B-499C-ADB3-3C250F674742}" srcOrd="0" destOrd="0" parTransId="{CE3DE9E6-A1BE-4C6E-BA43-9790B541C028}" sibTransId="{0260D86E-6B46-4ABF-8428-BEF81CC5D93D}"/>
    <dgm:cxn modelId="{2458BF3C-5C6A-4AF9-9233-11429FD88E9D}" type="presOf" srcId="{CE16E1CB-AD9E-4990-B46E-5FFB27564C52}" destId="{832EBE5C-97B4-49A4-9FEC-B3A11D1CAD99}" srcOrd="1" destOrd="0" presId="urn:microsoft.com/office/officeart/2005/8/layout/list1"/>
    <dgm:cxn modelId="{2EA3835B-F983-4485-AA67-143D7937AD62}" srcId="{C3A9D647-9F8B-499C-ADB3-3C250F674742}" destId="{BFBB1E51-4B63-4F9D-B9D8-17FDA9D211AA}" srcOrd="0" destOrd="0" parTransId="{6B12314B-D61B-408F-B72F-B5DEF85FE665}" sibTransId="{239F92E1-3F45-4353-BB27-B1F2B3A4B2E2}"/>
    <dgm:cxn modelId="{6636E948-89EF-417B-B244-B7482FD8BA1F}" type="presOf" srcId="{C3A9D647-9F8B-499C-ADB3-3C250F674742}" destId="{10B05022-A737-43F9-ADA4-70D67D5EB3C8}" srcOrd="0" destOrd="0" presId="urn:microsoft.com/office/officeart/2005/8/layout/list1"/>
    <dgm:cxn modelId="{F5621D49-847A-4802-8DFF-0A914F5BA86B}" srcId="{3BE486EF-8FDE-432E-BE31-D0E9CAF36916}" destId="{AC4F6424-9CCF-4A6C-8181-839ABC61E0A0}" srcOrd="4" destOrd="0" parTransId="{F3EFDF1E-5007-4E0D-87DE-C3C1643E472D}" sibTransId="{0F8C7E49-1F44-4F24-A2CE-433A479F1491}"/>
    <dgm:cxn modelId="{FD8F4450-D64E-432A-A778-0854800F9A3D}" type="presOf" srcId="{3BE486EF-8FDE-432E-BE31-D0E9CAF36916}" destId="{0D0D7D6A-ACFC-4753-AC7C-455924ACED29}" srcOrd="0" destOrd="0" presId="urn:microsoft.com/office/officeart/2005/8/layout/list1"/>
    <dgm:cxn modelId="{D822BA74-81A4-4B45-8AEC-930C3BA48CAE}" type="presOf" srcId="{F9BC1855-C86D-4194-BF17-8B4D29DA9B76}" destId="{A9E9B2F0-3B0C-4079-8BD0-B6324C9518F0}" srcOrd="1" destOrd="0" presId="urn:microsoft.com/office/officeart/2005/8/layout/list1"/>
    <dgm:cxn modelId="{B8C90A76-B83B-455E-9B8E-8CA41C60BE00}" srcId="{3BE486EF-8FDE-432E-BE31-D0E9CAF36916}" destId="{F9BC1855-C86D-4194-BF17-8B4D29DA9B76}" srcOrd="2" destOrd="0" parTransId="{55F92F64-EDAC-472F-ABB5-96A754F16546}" sibTransId="{8FAD3C2F-7D37-4967-B2A3-BDABF90B9BC9}"/>
    <dgm:cxn modelId="{0769E259-2662-473F-9512-8354C1667FD4}" srcId="{CE16E1CB-AD9E-4990-B46E-5FFB27564C52}" destId="{AB896343-1338-43E7-8AB3-8B03080C2BBA}" srcOrd="0" destOrd="0" parTransId="{89E2B269-7C5D-4127-830B-F64A169CAB51}" sibTransId="{5C91B474-16BA-436B-9DC1-23E49081C8DE}"/>
    <dgm:cxn modelId="{858CB17E-9158-4330-A70B-01CB7E95740A}" type="presOf" srcId="{BFBB1E51-4B63-4F9D-B9D8-17FDA9D211AA}" destId="{33EC535F-8EAB-4E77-883C-7A11578EA072}" srcOrd="0" destOrd="0" presId="urn:microsoft.com/office/officeart/2005/8/layout/list1"/>
    <dgm:cxn modelId="{2DAF728B-DFA5-40E4-BEBB-80B7A58A34BB}" type="presOf" srcId="{AB896343-1338-43E7-8AB3-8B03080C2BBA}" destId="{376C278D-B70B-4E0F-BB1F-05AFBA09BF9C}" srcOrd="0" destOrd="0" presId="urn:microsoft.com/office/officeart/2005/8/layout/list1"/>
    <dgm:cxn modelId="{5AF07995-31E7-4535-91ED-79192F3A3F2E}" type="presOf" srcId="{C3A9D647-9F8B-499C-ADB3-3C250F674742}" destId="{BF1B7001-89A3-48AE-9701-9064419F74B5}" srcOrd="1" destOrd="0" presId="urn:microsoft.com/office/officeart/2005/8/layout/list1"/>
    <dgm:cxn modelId="{CCB65F98-CCE9-4DF3-A1A6-C656B104460B}" type="presOf" srcId="{F9BC1855-C86D-4194-BF17-8B4D29DA9B76}" destId="{11E3639F-F90C-49E1-818F-D94E1DE1D1FE}" srcOrd="0" destOrd="0" presId="urn:microsoft.com/office/officeart/2005/8/layout/list1"/>
    <dgm:cxn modelId="{4F28169C-E7A8-40C7-B91A-F0D3BAD2BFC9}" type="presOf" srcId="{B3D38C6C-9E75-43BF-80D5-8104118EE078}" destId="{5729CBE3-6F98-4AC6-87C9-EA5E127D071A}" srcOrd="0" destOrd="0" presId="urn:microsoft.com/office/officeart/2005/8/layout/list1"/>
    <dgm:cxn modelId="{260112D1-A3D1-46E9-8184-F32966281F5C}" srcId="{C3A9D647-9F8B-499C-ADB3-3C250F674742}" destId="{6E9594D7-D838-45A4-BA06-6F466428CDD7}" srcOrd="1" destOrd="0" parTransId="{850E3D35-477C-4D3F-9A75-47DC94C488E1}" sibTransId="{444EB728-C1DB-4713-B900-DFBD77C23633}"/>
    <dgm:cxn modelId="{D32EB6D7-22F9-48A3-9F44-2C28854AA73D}" type="presOf" srcId="{1FB91E34-B7DB-4A79-81A0-875D91662938}" destId="{B5B0269C-6D87-49E1-8487-EE40B5A07607}" srcOrd="0" destOrd="0" presId="urn:microsoft.com/office/officeart/2005/8/layout/list1"/>
    <dgm:cxn modelId="{FAFD40E0-0BE6-49C3-A249-886D463EA234}" srcId="{3BE486EF-8FDE-432E-BE31-D0E9CAF36916}" destId="{CE16E1CB-AD9E-4990-B46E-5FFB27564C52}" srcOrd="1" destOrd="0" parTransId="{BBBC8133-2C64-4BE2-B888-D68A88B406CD}" sibTransId="{30E4B444-A78E-4DC0-ADA2-8AB120525E45}"/>
    <dgm:cxn modelId="{7686C5E7-399C-46F6-A708-78444371D7F7}" type="presOf" srcId="{25D0E4E1-A222-4D9C-B040-566B5D5B71A2}" destId="{B24BB58B-C168-48FA-B0A3-F903E0B72D9D}" srcOrd="0" destOrd="0" presId="urn:microsoft.com/office/officeart/2005/8/layout/list1"/>
    <dgm:cxn modelId="{9F70AEE9-586C-4D05-AFED-CA792FE138E8}" type="presOf" srcId="{B3D38C6C-9E75-43BF-80D5-8104118EE078}" destId="{9AEEF99C-0744-4301-BCC3-AB3550766F78}" srcOrd="1" destOrd="0" presId="urn:microsoft.com/office/officeart/2005/8/layout/list1"/>
    <dgm:cxn modelId="{60B355F6-6136-49BC-8C03-5B3DE7AE7895}" type="presOf" srcId="{AC4F6424-9CCF-4A6C-8181-839ABC61E0A0}" destId="{A83C3B35-B00C-4729-8E58-F2EFDB848032}" srcOrd="0" destOrd="0" presId="urn:microsoft.com/office/officeart/2005/8/layout/list1"/>
    <dgm:cxn modelId="{AC62B4F8-C66A-4681-9298-0F2434DBAAD1}" srcId="{AC4F6424-9CCF-4A6C-8181-839ABC61E0A0}" destId="{25D0E4E1-A222-4D9C-B040-566B5D5B71A2}" srcOrd="0" destOrd="0" parTransId="{60086F53-7203-4E6A-9252-ECAE32A8091C}" sibTransId="{54C196D7-57B3-48D4-A5AB-17258590BD27}"/>
    <dgm:cxn modelId="{860ACCFA-B852-48D3-A340-5A7C9B292567}" type="presOf" srcId="{CE16E1CB-AD9E-4990-B46E-5FFB27564C52}" destId="{D5C313B7-5491-4424-AAAB-B3A4BCBB13A5}" srcOrd="0" destOrd="0" presId="urn:microsoft.com/office/officeart/2005/8/layout/list1"/>
    <dgm:cxn modelId="{814C3AA6-C514-438B-A8B7-6FD1CE123957}" type="presParOf" srcId="{0D0D7D6A-ACFC-4753-AC7C-455924ACED29}" destId="{C2232333-039E-4A88-846F-B1A8825053C3}" srcOrd="0" destOrd="0" presId="urn:microsoft.com/office/officeart/2005/8/layout/list1"/>
    <dgm:cxn modelId="{D9853E25-FDA5-47DD-9AE5-B67827179DE9}" type="presParOf" srcId="{C2232333-039E-4A88-846F-B1A8825053C3}" destId="{10B05022-A737-43F9-ADA4-70D67D5EB3C8}" srcOrd="0" destOrd="0" presId="urn:microsoft.com/office/officeart/2005/8/layout/list1"/>
    <dgm:cxn modelId="{233653FC-54E3-478B-A46C-9E19B3570373}" type="presParOf" srcId="{C2232333-039E-4A88-846F-B1A8825053C3}" destId="{BF1B7001-89A3-48AE-9701-9064419F74B5}" srcOrd="1" destOrd="0" presId="urn:microsoft.com/office/officeart/2005/8/layout/list1"/>
    <dgm:cxn modelId="{7D82483F-9761-428F-97F6-814A22EF8E16}" type="presParOf" srcId="{0D0D7D6A-ACFC-4753-AC7C-455924ACED29}" destId="{6C4A793F-6750-4D57-9A53-2DE082E461E7}" srcOrd="1" destOrd="0" presId="urn:microsoft.com/office/officeart/2005/8/layout/list1"/>
    <dgm:cxn modelId="{8140D1B0-7BDD-4D84-BDB5-E696A54B14FC}" type="presParOf" srcId="{0D0D7D6A-ACFC-4753-AC7C-455924ACED29}" destId="{33EC535F-8EAB-4E77-883C-7A11578EA072}" srcOrd="2" destOrd="0" presId="urn:microsoft.com/office/officeart/2005/8/layout/list1"/>
    <dgm:cxn modelId="{18B8F68E-7B7D-4848-BED1-100933A21AC8}" type="presParOf" srcId="{0D0D7D6A-ACFC-4753-AC7C-455924ACED29}" destId="{2B1FE75C-9B30-48CE-A28B-6BE152A45C89}" srcOrd="3" destOrd="0" presId="urn:microsoft.com/office/officeart/2005/8/layout/list1"/>
    <dgm:cxn modelId="{E78700C0-23F1-4890-B4D0-D5E506625029}" type="presParOf" srcId="{0D0D7D6A-ACFC-4753-AC7C-455924ACED29}" destId="{9D68F505-5D3B-4F44-B21F-AFE2BFFD7169}" srcOrd="4" destOrd="0" presId="urn:microsoft.com/office/officeart/2005/8/layout/list1"/>
    <dgm:cxn modelId="{2A7F9F34-DFD2-4EAF-B6D1-174FE0A9B4C8}" type="presParOf" srcId="{9D68F505-5D3B-4F44-B21F-AFE2BFFD7169}" destId="{D5C313B7-5491-4424-AAAB-B3A4BCBB13A5}" srcOrd="0" destOrd="0" presId="urn:microsoft.com/office/officeart/2005/8/layout/list1"/>
    <dgm:cxn modelId="{755AD669-8814-4889-B2F9-F4A1F76B21BF}" type="presParOf" srcId="{9D68F505-5D3B-4F44-B21F-AFE2BFFD7169}" destId="{832EBE5C-97B4-49A4-9FEC-B3A11D1CAD99}" srcOrd="1" destOrd="0" presId="urn:microsoft.com/office/officeart/2005/8/layout/list1"/>
    <dgm:cxn modelId="{BFABE02C-A4A6-451F-A1C1-1D2E02A54952}" type="presParOf" srcId="{0D0D7D6A-ACFC-4753-AC7C-455924ACED29}" destId="{7990303D-2BAC-46DD-BC41-5EB7AB361190}" srcOrd="5" destOrd="0" presId="urn:microsoft.com/office/officeart/2005/8/layout/list1"/>
    <dgm:cxn modelId="{0B380C8E-3240-4A67-80E0-4F7EBF46EA61}" type="presParOf" srcId="{0D0D7D6A-ACFC-4753-AC7C-455924ACED29}" destId="{376C278D-B70B-4E0F-BB1F-05AFBA09BF9C}" srcOrd="6" destOrd="0" presId="urn:microsoft.com/office/officeart/2005/8/layout/list1"/>
    <dgm:cxn modelId="{EDB48972-50C6-4589-8696-9DD43D343064}" type="presParOf" srcId="{0D0D7D6A-ACFC-4753-AC7C-455924ACED29}" destId="{8AF93061-2AB0-4F63-A4A0-1A4DFB82E69D}" srcOrd="7" destOrd="0" presId="urn:microsoft.com/office/officeart/2005/8/layout/list1"/>
    <dgm:cxn modelId="{5DF6693A-0289-44DD-AE15-4C1AABF8FF72}" type="presParOf" srcId="{0D0D7D6A-ACFC-4753-AC7C-455924ACED29}" destId="{985F7891-0FED-4F83-8A4D-47A2B69F1528}" srcOrd="8" destOrd="0" presId="urn:microsoft.com/office/officeart/2005/8/layout/list1"/>
    <dgm:cxn modelId="{95198995-64A1-4484-AA50-7C552CB2F4E0}" type="presParOf" srcId="{985F7891-0FED-4F83-8A4D-47A2B69F1528}" destId="{11E3639F-F90C-49E1-818F-D94E1DE1D1FE}" srcOrd="0" destOrd="0" presId="urn:microsoft.com/office/officeart/2005/8/layout/list1"/>
    <dgm:cxn modelId="{A180F375-8D2F-4BBC-9286-B53BAE749D21}" type="presParOf" srcId="{985F7891-0FED-4F83-8A4D-47A2B69F1528}" destId="{A9E9B2F0-3B0C-4079-8BD0-B6324C9518F0}" srcOrd="1" destOrd="0" presId="urn:microsoft.com/office/officeart/2005/8/layout/list1"/>
    <dgm:cxn modelId="{B1FA2B54-D00F-4087-A59A-7F07DD5C01E4}" type="presParOf" srcId="{0D0D7D6A-ACFC-4753-AC7C-455924ACED29}" destId="{F51EDFC2-BA65-4509-95C0-6324BB13AD7C}" srcOrd="9" destOrd="0" presId="urn:microsoft.com/office/officeart/2005/8/layout/list1"/>
    <dgm:cxn modelId="{83051407-16E0-4B81-B419-B51A5EA90E10}" type="presParOf" srcId="{0D0D7D6A-ACFC-4753-AC7C-455924ACED29}" destId="{CE5FFC3B-581A-4E3C-BB5C-100B8FDC9B23}" srcOrd="10" destOrd="0" presId="urn:microsoft.com/office/officeart/2005/8/layout/list1"/>
    <dgm:cxn modelId="{9E298893-34DD-47A1-8757-97BB9F194EBC}" type="presParOf" srcId="{0D0D7D6A-ACFC-4753-AC7C-455924ACED29}" destId="{D343F809-858C-4707-85BF-233573DFF1F3}" srcOrd="11" destOrd="0" presId="urn:microsoft.com/office/officeart/2005/8/layout/list1"/>
    <dgm:cxn modelId="{129A75EA-3B40-48DF-898D-A8C146FFE5E2}" type="presParOf" srcId="{0D0D7D6A-ACFC-4753-AC7C-455924ACED29}" destId="{67B0C5F3-73A1-402E-9B3E-40090B740A58}" srcOrd="12" destOrd="0" presId="urn:microsoft.com/office/officeart/2005/8/layout/list1"/>
    <dgm:cxn modelId="{4BCBD4E4-8D8B-497D-9FBF-79A3335FFFAB}" type="presParOf" srcId="{67B0C5F3-73A1-402E-9B3E-40090B740A58}" destId="{5729CBE3-6F98-4AC6-87C9-EA5E127D071A}" srcOrd="0" destOrd="0" presId="urn:microsoft.com/office/officeart/2005/8/layout/list1"/>
    <dgm:cxn modelId="{D695A1A4-E06A-4EB0-A6AF-FC51446E1918}" type="presParOf" srcId="{67B0C5F3-73A1-402E-9B3E-40090B740A58}" destId="{9AEEF99C-0744-4301-BCC3-AB3550766F78}" srcOrd="1" destOrd="0" presId="urn:microsoft.com/office/officeart/2005/8/layout/list1"/>
    <dgm:cxn modelId="{8D1C20A3-19C8-4280-8C94-D96567878FF1}" type="presParOf" srcId="{0D0D7D6A-ACFC-4753-AC7C-455924ACED29}" destId="{85662FCE-2B0D-4EBB-821F-4299FC0C40F2}" srcOrd="13" destOrd="0" presId="urn:microsoft.com/office/officeart/2005/8/layout/list1"/>
    <dgm:cxn modelId="{3B8C0066-C561-460C-B3A7-628725A0DACE}" type="presParOf" srcId="{0D0D7D6A-ACFC-4753-AC7C-455924ACED29}" destId="{B5B0269C-6D87-49E1-8487-EE40B5A07607}" srcOrd="14" destOrd="0" presId="urn:microsoft.com/office/officeart/2005/8/layout/list1"/>
    <dgm:cxn modelId="{0581F7A2-767D-40C9-BBAD-B081EF3A74A6}" type="presParOf" srcId="{0D0D7D6A-ACFC-4753-AC7C-455924ACED29}" destId="{2DE15461-C165-40DE-844A-A00B40CA6EA8}" srcOrd="15" destOrd="0" presId="urn:microsoft.com/office/officeart/2005/8/layout/list1"/>
    <dgm:cxn modelId="{DD45F383-A081-48BE-88ED-E2C8620F1B39}" type="presParOf" srcId="{0D0D7D6A-ACFC-4753-AC7C-455924ACED29}" destId="{9F311E8A-1C40-4796-A5FC-2136350B199C}" srcOrd="16" destOrd="0" presId="urn:microsoft.com/office/officeart/2005/8/layout/list1"/>
    <dgm:cxn modelId="{2817B45D-44C4-46E7-9B23-6D1B3819D639}" type="presParOf" srcId="{9F311E8A-1C40-4796-A5FC-2136350B199C}" destId="{A83C3B35-B00C-4729-8E58-F2EFDB848032}" srcOrd="0" destOrd="0" presId="urn:microsoft.com/office/officeart/2005/8/layout/list1"/>
    <dgm:cxn modelId="{0FEB7F6D-E6AB-4977-8C06-AB7BF4286463}" type="presParOf" srcId="{9F311E8A-1C40-4796-A5FC-2136350B199C}" destId="{4507C9D3-32B6-4D3F-A616-A00752148540}" srcOrd="1" destOrd="0" presId="urn:microsoft.com/office/officeart/2005/8/layout/list1"/>
    <dgm:cxn modelId="{85960AEC-DC93-4858-9734-94C7540DD531}" type="presParOf" srcId="{0D0D7D6A-ACFC-4753-AC7C-455924ACED29}" destId="{09DC161E-F993-4134-B160-6A352C2FE5AC}" srcOrd="17" destOrd="0" presId="urn:microsoft.com/office/officeart/2005/8/layout/list1"/>
    <dgm:cxn modelId="{BBA6DD8E-8656-4D41-BDD0-B46F17E88D9E}" type="presParOf" srcId="{0D0D7D6A-ACFC-4753-AC7C-455924ACED29}" destId="{B24BB58B-C168-48FA-B0A3-F903E0B72D9D}" srcOrd="18" destOrd="0" presId="urn:microsoft.com/office/officeart/2005/8/layout/lis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AD81C-36F9-4C73-93B5-28C60CC661AC}">
      <dsp:nvSpPr>
        <dsp:cNvPr id="0" name=""/>
        <dsp:cNvSpPr/>
      </dsp:nvSpPr>
      <dsp:spPr>
        <a:xfrm>
          <a:off x="1337" y="318894"/>
          <a:ext cx="1397179" cy="3608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Times New Roman" panose="02020603050405020304" pitchFamily="18" charset="0"/>
              <a:cs typeface="Times New Roman" panose="02020603050405020304" pitchFamily="18" charset="0"/>
            </a:rPr>
            <a:t>Tự động phát hiện lỗ hổng Reentrancy</a:t>
          </a:r>
        </a:p>
      </dsp:txBody>
      <dsp:txXfrm>
        <a:off x="11905" y="329462"/>
        <a:ext cx="1376043" cy="339692"/>
      </dsp:txXfrm>
    </dsp:sp>
    <dsp:sp modelId="{289FDC8D-E600-434F-A0A8-CD04C0EB4553}">
      <dsp:nvSpPr>
        <dsp:cNvPr id="0" name=""/>
        <dsp:cNvSpPr/>
      </dsp:nvSpPr>
      <dsp:spPr>
        <a:xfrm rot="19457599">
          <a:off x="1365103" y="363051"/>
          <a:ext cx="355489" cy="65039"/>
        </a:xfrm>
        <a:custGeom>
          <a:avLst/>
          <a:gdLst/>
          <a:ahLst/>
          <a:cxnLst/>
          <a:rect l="0" t="0" r="0" b="0"/>
          <a:pathLst>
            <a:path>
              <a:moveTo>
                <a:pt x="0" y="32519"/>
              </a:moveTo>
              <a:lnTo>
                <a:pt x="355489" y="32519"/>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533961" y="386683"/>
        <a:ext cx="17774" cy="17774"/>
      </dsp:txXfrm>
    </dsp:sp>
    <dsp:sp modelId="{D37CE748-225E-48BA-9D28-E046391B5853}">
      <dsp:nvSpPr>
        <dsp:cNvPr id="0" name=""/>
        <dsp:cNvSpPr/>
      </dsp:nvSpPr>
      <dsp:spPr>
        <a:xfrm>
          <a:off x="1687179" y="111418"/>
          <a:ext cx="721657" cy="36082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Times New Roman" panose="02020603050405020304" pitchFamily="18" charset="0"/>
              <a:cs typeface="Times New Roman" panose="02020603050405020304" pitchFamily="18" charset="0"/>
            </a:rPr>
            <a:t>RNN - Deep Learning</a:t>
          </a:r>
        </a:p>
      </dsp:txBody>
      <dsp:txXfrm>
        <a:off x="1697747" y="121986"/>
        <a:ext cx="700521" cy="339692"/>
      </dsp:txXfrm>
    </dsp:sp>
    <dsp:sp modelId="{88099E1C-2DD1-449C-81CA-71EEFC2E0156}">
      <dsp:nvSpPr>
        <dsp:cNvPr id="0" name=""/>
        <dsp:cNvSpPr/>
      </dsp:nvSpPr>
      <dsp:spPr>
        <a:xfrm rot="2142401">
          <a:off x="1365103" y="570527"/>
          <a:ext cx="355489" cy="65039"/>
        </a:xfrm>
        <a:custGeom>
          <a:avLst/>
          <a:gdLst/>
          <a:ahLst/>
          <a:cxnLst/>
          <a:rect l="0" t="0" r="0" b="0"/>
          <a:pathLst>
            <a:path>
              <a:moveTo>
                <a:pt x="0" y="32519"/>
              </a:moveTo>
              <a:lnTo>
                <a:pt x="355489" y="32519"/>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533961" y="594160"/>
        <a:ext cx="17774" cy="17774"/>
      </dsp:txXfrm>
    </dsp:sp>
    <dsp:sp modelId="{217E8180-0C3B-4C22-BB27-372DBA9D816C}">
      <dsp:nvSpPr>
        <dsp:cNvPr id="0" name=""/>
        <dsp:cNvSpPr/>
      </dsp:nvSpPr>
      <dsp:spPr>
        <a:xfrm>
          <a:off x="1687179" y="526371"/>
          <a:ext cx="721657" cy="36082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Times New Roman" panose="02020603050405020304" pitchFamily="18" charset="0"/>
              <a:cs typeface="Times New Roman" panose="02020603050405020304" pitchFamily="18" charset="0"/>
            </a:rPr>
            <a:t>Cơ chế Attention</a:t>
          </a:r>
        </a:p>
      </dsp:txBody>
      <dsp:txXfrm>
        <a:off x="1697747" y="536939"/>
        <a:ext cx="700521" cy="339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C535F-8EAB-4E77-883C-7A11578EA072}">
      <dsp:nvSpPr>
        <dsp:cNvPr id="0" name=""/>
        <dsp:cNvSpPr/>
      </dsp:nvSpPr>
      <dsp:spPr>
        <a:xfrm>
          <a:off x="0" y="84145"/>
          <a:ext cx="3343096" cy="370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9461" tIns="104140" rIns="259461" bIns="49784" numCol="1" spcCol="1270" anchor="t" anchorCtr="0">
          <a:noAutofit/>
        </a:bodyPr>
        <a:lstStyle/>
        <a:p>
          <a:pPr marL="57150" lvl="1" indent="-57150" algn="l" defTabSz="311150">
            <a:lnSpc>
              <a:spcPct val="90000"/>
            </a:lnSpc>
            <a:spcBef>
              <a:spcPct val="0"/>
            </a:spcBef>
            <a:spcAft>
              <a:spcPct val="15000"/>
            </a:spcAft>
            <a:buChar char="•"/>
          </a:pPr>
          <a:r>
            <a:rPr lang="en-US" sz="700" kern="1200"/>
            <a:t>500 Smart Contract không lỗ hổng</a:t>
          </a:r>
        </a:p>
        <a:p>
          <a:pPr marL="57150" lvl="1" indent="-57150" algn="l" defTabSz="311150">
            <a:lnSpc>
              <a:spcPct val="90000"/>
            </a:lnSpc>
            <a:spcBef>
              <a:spcPct val="0"/>
            </a:spcBef>
            <a:spcAft>
              <a:spcPct val="15000"/>
            </a:spcAft>
            <a:buChar char="•"/>
          </a:pPr>
          <a:r>
            <a:rPr lang="en-US" sz="700" kern="1200"/>
            <a:t>500 Smart Contract có lỗ hổng</a:t>
          </a:r>
        </a:p>
      </dsp:txBody>
      <dsp:txXfrm>
        <a:off x="0" y="84145"/>
        <a:ext cx="3343096" cy="370125"/>
      </dsp:txXfrm>
    </dsp:sp>
    <dsp:sp modelId="{BF1B7001-89A3-48AE-9701-9064419F74B5}">
      <dsp:nvSpPr>
        <dsp:cNvPr id="0" name=""/>
        <dsp:cNvSpPr/>
      </dsp:nvSpPr>
      <dsp:spPr>
        <a:xfrm>
          <a:off x="167154" y="10345"/>
          <a:ext cx="2340167" cy="14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3" tIns="0" rIns="88453" bIns="0" numCol="1" spcCol="1270" anchor="ctr" anchorCtr="0">
          <a:noAutofit/>
        </a:bodyPr>
        <a:lstStyle/>
        <a:p>
          <a:pPr marL="0" lvl="0" indent="0" algn="l" defTabSz="311150">
            <a:lnSpc>
              <a:spcPct val="90000"/>
            </a:lnSpc>
            <a:spcBef>
              <a:spcPct val="0"/>
            </a:spcBef>
            <a:spcAft>
              <a:spcPct val="35000"/>
            </a:spcAft>
            <a:buNone/>
          </a:pPr>
          <a:r>
            <a:rPr lang="en-US" sz="700" kern="1200"/>
            <a:t>Tập dataset bao gồm:</a:t>
          </a:r>
        </a:p>
      </dsp:txBody>
      <dsp:txXfrm>
        <a:off x="174359" y="17550"/>
        <a:ext cx="2325757" cy="133190"/>
      </dsp:txXfrm>
    </dsp:sp>
    <dsp:sp modelId="{376C278D-B70B-4E0F-BB1F-05AFBA09BF9C}">
      <dsp:nvSpPr>
        <dsp:cNvPr id="0" name=""/>
        <dsp:cNvSpPr/>
      </dsp:nvSpPr>
      <dsp:spPr>
        <a:xfrm>
          <a:off x="0" y="555070"/>
          <a:ext cx="3343096" cy="25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9461" tIns="104140" rIns="259461" bIns="49784" numCol="1" spcCol="1270" anchor="t" anchorCtr="0">
          <a:noAutofit/>
        </a:bodyPr>
        <a:lstStyle/>
        <a:p>
          <a:pPr marL="57150" lvl="1" indent="-57150" algn="l" defTabSz="311150">
            <a:lnSpc>
              <a:spcPct val="90000"/>
            </a:lnSpc>
            <a:spcBef>
              <a:spcPct val="0"/>
            </a:spcBef>
            <a:spcAft>
              <a:spcPct val="15000"/>
            </a:spcAft>
            <a:buChar char="•"/>
          </a:pPr>
          <a:r>
            <a:rPr lang="en-US" sz="700" kern="1200"/>
            <a:t>8:2</a:t>
          </a:r>
        </a:p>
      </dsp:txBody>
      <dsp:txXfrm>
        <a:off x="0" y="555070"/>
        <a:ext cx="3343096" cy="252000"/>
      </dsp:txXfrm>
    </dsp:sp>
    <dsp:sp modelId="{832EBE5C-97B4-49A4-9FEC-B3A11D1CAD99}">
      <dsp:nvSpPr>
        <dsp:cNvPr id="0" name=""/>
        <dsp:cNvSpPr/>
      </dsp:nvSpPr>
      <dsp:spPr>
        <a:xfrm>
          <a:off x="167154" y="481270"/>
          <a:ext cx="2340167" cy="147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3" tIns="0" rIns="88453" bIns="0" numCol="1" spcCol="1270" anchor="ctr" anchorCtr="0">
          <a:noAutofit/>
        </a:bodyPr>
        <a:lstStyle/>
        <a:p>
          <a:pPr marL="0" lvl="0" indent="0" algn="l" defTabSz="311150">
            <a:lnSpc>
              <a:spcPct val="90000"/>
            </a:lnSpc>
            <a:spcBef>
              <a:spcPct val="0"/>
            </a:spcBef>
            <a:spcAft>
              <a:spcPct val="35000"/>
            </a:spcAft>
            <a:buNone/>
          </a:pPr>
          <a:r>
            <a:rPr lang="en-US" sz="700" b="1" kern="1200">
              <a:latin typeface="Times New Roman" panose="02020603050405020304" pitchFamily="18" charset="0"/>
              <a:cs typeface="Times New Roman" panose="02020603050405020304" pitchFamily="18" charset="0"/>
            </a:rPr>
            <a:t>R</a:t>
          </a:r>
          <a:r>
            <a:rPr lang="vi-VN" sz="700" b="1" kern="1200">
              <a:latin typeface="Times New Roman" panose="02020603050405020304" pitchFamily="18" charset="0"/>
              <a:cs typeface="Times New Roman" panose="02020603050405020304" pitchFamily="18" charset="0"/>
            </a:rPr>
            <a:t>eentrancy tỉ lệ tập train/test</a:t>
          </a:r>
          <a:endParaRPr lang="en-US" sz="700" kern="1200"/>
        </a:p>
      </dsp:txBody>
      <dsp:txXfrm>
        <a:off x="174359" y="488475"/>
        <a:ext cx="2325757" cy="133190"/>
      </dsp:txXfrm>
    </dsp:sp>
    <dsp:sp modelId="{CE5FFC3B-581A-4E3C-BB5C-100B8FDC9B23}">
      <dsp:nvSpPr>
        <dsp:cNvPr id="0" name=""/>
        <dsp:cNvSpPr/>
      </dsp:nvSpPr>
      <dsp:spPr>
        <a:xfrm>
          <a:off x="0" y="907870"/>
          <a:ext cx="3343096" cy="25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9461" tIns="104140" rIns="259461" bIns="49784" numCol="1" spcCol="1270" anchor="t" anchorCtr="0">
          <a:noAutofit/>
        </a:bodyPr>
        <a:lstStyle/>
        <a:p>
          <a:pPr marL="57150" lvl="1" indent="-57150" algn="l" defTabSz="311150">
            <a:lnSpc>
              <a:spcPct val="90000"/>
            </a:lnSpc>
            <a:spcBef>
              <a:spcPct val="0"/>
            </a:spcBef>
            <a:spcAft>
              <a:spcPct val="15000"/>
            </a:spcAft>
            <a:buChar char="•"/>
          </a:pPr>
          <a:r>
            <a:rPr lang="en-US" sz="700" kern="1200"/>
            <a:t>0.002</a:t>
          </a:r>
        </a:p>
      </dsp:txBody>
      <dsp:txXfrm>
        <a:off x="0" y="907870"/>
        <a:ext cx="3343096" cy="252000"/>
      </dsp:txXfrm>
    </dsp:sp>
    <dsp:sp modelId="{A9E9B2F0-3B0C-4079-8BD0-B6324C9518F0}">
      <dsp:nvSpPr>
        <dsp:cNvPr id="0" name=""/>
        <dsp:cNvSpPr/>
      </dsp:nvSpPr>
      <dsp:spPr>
        <a:xfrm>
          <a:off x="167154" y="834070"/>
          <a:ext cx="2340167" cy="147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3" tIns="0" rIns="88453" bIns="0" numCol="1" spcCol="1270" anchor="ctr" anchorCtr="0">
          <a:noAutofit/>
        </a:bodyPr>
        <a:lstStyle/>
        <a:p>
          <a:pPr marL="0" lvl="0" indent="0" algn="l" defTabSz="311150">
            <a:lnSpc>
              <a:spcPct val="90000"/>
            </a:lnSpc>
            <a:spcBef>
              <a:spcPct val="0"/>
            </a:spcBef>
            <a:spcAft>
              <a:spcPct val="35000"/>
            </a:spcAft>
            <a:buNone/>
          </a:pPr>
          <a:r>
            <a:rPr lang="en-US" sz="700" kern="1200"/>
            <a:t>Learning rate</a:t>
          </a:r>
        </a:p>
      </dsp:txBody>
      <dsp:txXfrm>
        <a:off x="174359" y="841275"/>
        <a:ext cx="2325757" cy="133190"/>
      </dsp:txXfrm>
    </dsp:sp>
    <dsp:sp modelId="{B5B0269C-6D87-49E1-8487-EE40B5A07607}">
      <dsp:nvSpPr>
        <dsp:cNvPr id="0" name=""/>
        <dsp:cNvSpPr/>
      </dsp:nvSpPr>
      <dsp:spPr>
        <a:xfrm>
          <a:off x="0" y="1260670"/>
          <a:ext cx="3343096" cy="252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9461" tIns="104140" rIns="259461" bIns="49784" numCol="1" spcCol="1270" anchor="t" anchorCtr="0">
          <a:noAutofit/>
        </a:bodyPr>
        <a:lstStyle/>
        <a:p>
          <a:pPr marL="57150" lvl="1" indent="-57150" algn="l" defTabSz="311150">
            <a:lnSpc>
              <a:spcPct val="90000"/>
            </a:lnSpc>
            <a:spcBef>
              <a:spcPct val="0"/>
            </a:spcBef>
            <a:spcAft>
              <a:spcPct val="15000"/>
            </a:spcAft>
            <a:buChar char="•"/>
          </a:pPr>
          <a:r>
            <a:rPr lang="en-US" sz="700" kern="1200"/>
            <a:t>0.2</a:t>
          </a:r>
        </a:p>
      </dsp:txBody>
      <dsp:txXfrm>
        <a:off x="0" y="1260670"/>
        <a:ext cx="3343096" cy="252000"/>
      </dsp:txXfrm>
    </dsp:sp>
    <dsp:sp modelId="{9AEEF99C-0744-4301-BCC3-AB3550766F78}">
      <dsp:nvSpPr>
        <dsp:cNvPr id="0" name=""/>
        <dsp:cNvSpPr/>
      </dsp:nvSpPr>
      <dsp:spPr>
        <a:xfrm>
          <a:off x="167154" y="1186870"/>
          <a:ext cx="2340167" cy="147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3" tIns="0" rIns="88453" bIns="0" numCol="1" spcCol="1270" anchor="ctr" anchorCtr="0">
          <a:noAutofit/>
        </a:bodyPr>
        <a:lstStyle/>
        <a:p>
          <a:pPr marL="0" lvl="0" indent="0" algn="l" defTabSz="311150">
            <a:lnSpc>
              <a:spcPct val="90000"/>
            </a:lnSpc>
            <a:spcBef>
              <a:spcPct val="0"/>
            </a:spcBef>
            <a:spcAft>
              <a:spcPct val="35000"/>
            </a:spcAft>
            <a:buNone/>
          </a:pPr>
          <a:r>
            <a:rPr lang="en-US" sz="700" kern="1200"/>
            <a:t>Dropout</a:t>
          </a:r>
        </a:p>
      </dsp:txBody>
      <dsp:txXfrm>
        <a:off x="174359" y="1194075"/>
        <a:ext cx="2325757" cy="133190"/>
      </dsp:txXfrm>
    </dsp:sp>
    <dsp:sp modelId="{B24BB58B-C168-48FA-B0A3-F903E0B72D9D}">
      <dsp:nvSpPr>
        <dsp:cNvPr id="0" name=""/>
        <dsp:cNvSpPr/>
      </dsp:nvSpPr>
      <dsp:spPr>
        <a:xfrm>
          <a:off x="0" y="1613470"/>
          <a:ext cx="3343096" cy="252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9461" tIns="104140" rIns="259461" bIns="49784" numCol="1" spcCol="1270" anchor="t" anchorCtr="0">
          <a:noAutofit/>
        </a:bodyPr>
        <a:lstStyle/>
        <a:p>
          <a:pPr marL="57150" lvl="1" indent="-57150" algn="l" defTabSz="311150">
            <a:lnSpc>
              <a:spcPct val="90000"/>
            </a:lnSpc>
            <a:spcBef>
              <a:spcPct val="0"/>
            </a:spcBef>
            <a:spcAft>
              <a:spcPct val="15000"/>
            </a:spcAft>
            <a:buChar char="•"/>
          </a:pPr>
          <a:r>
            <a:rPr lang="en-US" sz="700" kern="1200"/>
            <a:t>64</a:t>
          </a:r>
        </a:p>
      </dsp:txBody>
      <dsp:txXfrm>
        <a:off x="0" y="1613470"/>
        <a:ext cx="3343096" cy="252000"/>
      </dsp:txXfrm>
    </dsp:sp>
    <dsp:sp modelId="{4507C9D3-32B6-4D3F-A616-A00752148540}">
      <dsp:nvSpPr>
        <dsp:cNvPr id="0" name=""/>
        <dsp:cNvSpPr/>
      </dsp:nvSpPr>
      <dsp:spPr>
        <a:xfrm>
          <a:off x="167154" y="1539670"/>
          <a:ext cx="2340167" cy="1476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3" tIns="0" rIns="88453" bIns="0" numCol="1" spcCol="1270" anchor="ctr" anchorCtr="0">
          <a:noAutofit/>
        </a:bodyPr>
        <a:lstStyle/>
        <a:p>
          <a:pPr marL="0" lvl="0" indent="0" algn="l" defTabSz="311150">
            <a:lnSpc>
              <a:spcPct val="90000"/>
            </a:lnSpc>
            <a:spcBef>
              <a:spcPct val="0"/>
            </a:spcBef>
            <a:spcAft>
              <a:spcPct val="35000"/>
            </a:spcAft>
            <a:buNone/>
          </a:pPr>
          <a:r>
            <a:rPr lang="en-US" sz="700" kern="1200"/>
            <a:t>Batch size</a:t>
          </a:r>
        </a:p>
      </dsp:txBody>
      <dsp:txXfrm>
        <a:off x="174359" y="1546875"/>
        <a:ext cx="2325757" cy="1331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6"/>
            <a:ext cx="9144000" cy="238760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40"/>
            <a:ext cx="9144000" cy="1655760"/>
          </a:xfrm>
        </p:spPr>
        <p:txBody>
          <a:bodyPr/>
          <a:lstStyle>
            <a:lvl1pPr marL="0" indent="0" algn="ctr">
              <a:buNone/>
              <a:defRPr sz="2400"/>
            </a:lvl1pPr>
            <a:lvl2pPr marL="457088" indent="0" algn="ctr">
              <a:buNone/>
              <a:defRPr sz="2002"/>
            </a:lvl2pPr>
            <a:lvl3pPr marL="914175" indent="0" algn="ctr">
              <a:buNone/>
              <a:defRPr sz="1800"/>
            </a:lvl3pPr>
            <a:lvl4pPr marL="1371255" indent="0" algn="ctr">
              <a:buNone/>
              <a:defRPr sz="1598"/>
            </a:lvl4pPr>
            <a:lvl5pPr marL="1828343" indent="0" algn="ctr">
              <a:buNone/>
              <a:defRPr sz="1598"/>
            </a:lvl5pPr>
            <a:lvl6pPr marL="2285430" indent="0" algn="ctr">
              <a:buNone/>
              <a:defRPr sz="1598"/>
            </a:lvl6pPr>
            <a:lvl7pPr marL="2742518" indent="0" algn="ctr">
              <a:buNone/>
              <a:defRPr sz="1598"/>
            </a:lvl7pPr>
            <a:lvl8pPr marL="3199598" indent="0" algn="ctr">
              <a:buNone/>
              <a:defRPr sz="1598"/>
            </a:lvl8pPr>
            <a:lvl9pPr marL="3656685"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F2426A-BDB0-4EC2-A779-D06FA41D971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328994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2426A-BDB0-4EC2-A779-D06FA41D971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85479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3"/>
            <a:ext cx="2628900" cy="58118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3"/>
            <a:ext cx="7734300" cy="58118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2426A-BDB0-4EC2-A779-D06FA41D971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423825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2426A-BDB0-4EC2-A779-D06FA41D971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426974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8" y="1709741"/>
            <a:ext cx="10515600" cy="2852738"/>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48" y="4589464"/>
            <a:ext cx="10515600" cy="1500188"/>
          </a:xfrm>
        </p:spPr>
        <p:txBody>
          <a:bodyPr/>
          <a:lstStyle>
            <a:lvl1pPr marL="0" indent="0">
              <a:buNone/>
              <a:defRPr sz="2400">
                <a:solidFill>
                  <a:schemeClr val="tx1">
                    <a:tint val="75000"/>
                  </a:schemeClr>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2426A-BDB0-4EC2-A779-D06FA41D971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121802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351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351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2426A-BDB0-4EC2-A779-D06FA41D9715}"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252308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1" y="365123"/>
            <a:ext cx="10515600" cy="13255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5" y="1681166"/>
            <a:ext cx="5157788" cy="823913"/>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t>Click to edit Master text styles</a:t>
            </a:r>
          </a:p>
        </p:txBody>
      </p:sp>
      <p:sp>
        <p:nvSpPr>
          <p:cNvPr id="4" name="Content Placeholder 3"/>
          <p:cNvSpPr>
            <a:spLocks noGrp="1"/>
          </p:cNvSpPr>
          <p:nvPr>
            <p:ph sz="half" idx="2"/>
          </p:nvPr>
        </p:nvSpPr>
        <p:spPr>
          <a:xfrm>
            <a:off x="839795" y="2505077"/>
            <a:ext cx="5157788" cy="3684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6"/>
            <a:ext cx="5183191" cy="823913"/>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t>Click to edit Master text styles</a:t>
            </a:r>
          </a:p>
        </p:txBody>
      </p:sp>
      <p:sp>
        <p:nvSpPr>
          <p:cNvPr id="6" name="Content Placeholder 5"/>
          <p:cNvSpPr>
            <a:spLocks noGrp="1"/>
          </p:cNvSpPr>
          <p:nvPr>
            <p:ph sz="quarter" idx="4"/>
          </p:nvPr>
        </p:nvSpPr>
        <p:spPr>
          <a:xfrm>
            <a:off x="6172201" y="2505077"/>
            <a:ext cx="5183191" cy="3684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F2426A-BDB0-4EC2-A779-D06FA41D9715}"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175817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F2426A-BDB0-4EC2-A779-D06FA41D9715}"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21631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2426A-BDB0-4EC2-A779-D06FA41D9715}"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318689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5" cy="1600200"/>
          </a:xfrm>
        </p:spPr>
        <p:txBody>
          <a:bodyPr anchor="b"/>
          <a:lstStyle>
            <a:lvl1pPr>
              <a:defRPr sz="3202"/>
            </a:lvl1pPr>
          </a:lstStyle>
          <a:p>
            <a:r>
              <a:rPr lang="en-US"/>
              <a:t>Click to edit Master title style</a:t>
            </a:r>
            <a:endParaRPr lang="en-US" dirty="0"/>
          </a:p>
        </p:txBody>
      </p:sp>
      <p:sp>
        <p:nvSpPr>
          <p:cNvPr id="3" name="Content Placeholder 2"/>
          <p:cNvSpPr>
            <a:spLocks noGrp="1"/>
          </p:cNvSpPr>
          <p:nvPr>
            <p:ph idx="1"/>
          </p:nvPr>
        </p:nvSpPr>
        <p:spPr>
          <a:xfrm>
            <a:off x="5183191" y="987431"/>
            <a:ext cx="6172200" cy="4873628"/>
          </a:xfrm>
        </p:spPr>
        <p:txBody>
          <a:bodyPr/>
          <a:lstStyle>
            <a:lvl1pPr>
              <a:defRPr sz="3202"/>
            </a:lvl1pPr>
            <a:lvl2pPr>
              <a:defRPr sz="2798"/>
            </a:lvl2pPr>
            <a:lvl3pPr>
              <a:defRPr sz="2400"/>
            </a:lvl3pPr>
            <a:lvl4pPr>
              <a:defRPr sz="2002"/>
            </a:lvl4pPr>
            <a:lvl5pPr>
              <a:defRPr sz="2002"/>
            </a:lvl5pPr>
            <a:lvl6pPr>
              <a:defRPr sz="2002"/>
            </a:lvl6pPr>
            <a:lvl7pPr>
              <a:defRPr sz="2002"/>
            </a:lvl7pPr>
            <a:lvl8pPr>
              <a:defRPr sz="2002"/>
            </a:lvl8pPr>
            <a:lvl9pPr>
              <a:defRPr sz="2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1" y="2057400"/>
            <a:ext cx="3932235"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A0F2426A-BDB0-4EC2-A779-D06FA41D9715}"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381617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5" cy="1600200"/>
          </a:xfrm>
        </p:spPr>
        <p:txBody>
          <a:bodyPr anchor="b"/>
          <a:lstStyle>
            <a:lvl1pPr>
              <a:defRPr sz="320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91" y="987431"/>
            <a:ext cx="617220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en-US"/>
              <a:t>Click icon to add picture</a:t>
            </a:r>
          </a:p>
        </p:txBody>
      </p:sp>
      <p:sp>
        <p:nvSpPr>
          <p:cNvPr id="4" name="Text Placeholder 3"/>
          <p:cNvSpPr>
            <a:spLocks noGrp="1"/>
          </p:cNvSpPr>
          <p:nvPr>
            <p:ph type="body" sz="half" idx="2"/>
          </p:nvPr>
        </p:nvSpPr>
        <p:spPr>
          <a:xfrm>
            <a:off x="839791" y="2057400"/>
            <a:ext cx="3932235"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A0F2426A-BDB0-4EC2-A779-D06FA41D9715}"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C35A-8BE8-407E-8063-A708BE9B685C}" type="slidenum">
              <a:rPr lang="en-US" smtClean="0"/>
              <a:t>‹#›</a:t>
            </a:fld>
            <a:endParaRPr lang="en-US"/>
          </a:p>
        </p:txBody>
      </p:sp>
    </p:spTree>
    <p:extLst>
      <p:ext uri="{BB962C8B-B14F-4D97-AF65-F5344CB8AC3E}">
        <p14:creationId xmlns:p14="http://schemas.microsoft.com/office/powerpoint/2010/main" val="57428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3"/>
            <a:ext cx="10515600" cy="1325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7"/>
            <a:ext cx="10515600" cy="43513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61"/>
            <a:ext cx="27432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fld id="{A0F2426A-BDB0-4EC2-A779-D06FA41D9715}" type="datetimeFigureOut">
              <a:rPr lang="en-US" smtClean="0"/>
              <a:t>12/8/2022</a:t>
            </a:fld>
            <a:endParaRPr lang="en-US"/>
          </a:p>
        </p:txBody>
      </p:sp>
      <p:sp>
        <p:nvSpPr>
          <p:cNvPr id="5" name="Footer Placeholder 4"/>
          <p:cNvSpPr>
            <a:spLocks noGrp="1"/>
          </p:cNvSpPr>
          <p:nvPr>
            <p:ph type="ftr" sz="quarter" idx="3"/>
          </p:nvPr>
        </p:nvSpPr>
        <p:spPr>
          <a:xfrm>
            <a:off x="4038600" y="6356361"/>
            <a:ext cx="41148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1"/>
            <a:ext cx="27432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35A-8BE8-407E-8063-A708BE9B685C}" type="slidenum">
              <a:rPr lang="en-US" smtClean="0"/>
              <a:t>‹#›</a:t>
            </a:fld>
            <a:endParaRPr lang="en-US"/>
          </a:p>
        </p:txBody>
      </p:sp>
    </p:spTree>
    <p:extLst>
      <p:ext uri="{BB962C8B-B14F-4D97-AF65-F5344CB8AC3E}">
        <p14:creationId xmlns:p14="http://schemas.microsoft.com/office/powerpoint/2010/main" val="3665032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diagramDrawing" Target="../diagrams/drawing1.xml"/><Relationship Id="rId18" Type="http://schemas.openxmlformats.org/officeDocument/2006/relationships/diagramColors" Target="../diagrams/colors2.xml"/><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diagramColors" Target="../diagrams/colors1.xml"/><Relationship Id="rId17" Type="http://schemas.openxmlformats.org/officeDocument/2006/relationships/diagramQuickStyle" Target="../diagrams/quickStyle2.xml"/><Relationship Id="rId2" Type="http://schemas.openxmlformats.org/officeDocument/2006/relationships/image" Target="../media/image1.png"/><Relationship Id="rId16" Type="http://schemas.openxmlformats.org/officeDocument/2006/relationships/diagramLayout" Target="../diagrams/layout2.xml"/><Relationship Id="rId20" Type="http://schemas.openxmlformats.org/officeDocument/2006/relationships/image" Target="../media/image7.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diagramQuickStyle" Target="../diagrams/quickStyle1.xml"/><Relationship Id="rId5" Type="http://schemas.openxmlformats.org/officeDocument/2006/relationships/image" Target="../media/image4.png"/><Relationship Id="rId15" Type="http://schemas.openxmlformats.org/officeDocument/2006/relationships/diagramData" Target="../diagrams/data2.xml"/><Relationship Id="rId10" Type="http://schemas.openxmlformats.org/officeDocument/2006/relationships/diagramLayout" Target="../diagrams/layout1.xml"/><Relationship Id="rId19"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Data" Target="../diagrams/data1.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0000">
              <a:schemeClr val="accent2">
                <a:lumMod val="20000"/>
                <a:lumOff val="80000"/>
              </a:schemeClr>
            </a:gs>
            <a:gs pos="90000">
              <a:schemeClr val="accent2">
                <a:lumMod val="40000"/>
                <a:lumOff val="6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27DC0AD8-8968-1F31-8D0A-7214B6763E06}"/>
              </a:ext>
            </a:extLst>
          </p:cNvPr>
          <p:cNvSpPr/>
          <p:nvPr/>
        </p:nvSpPr>
        <p:spPr>
          <a:xfrm>
            <a:off x="53604" y="4306747"/>
            <a:ext cx="2557803" cy="1142324"/>
          </a:xfrm>
          <a:custGeom>
            <a:avLst/>
            <a:gdLst>
              <a:gd name="connsiteX0" fmla="*/ 0 w 2557803"/>
              <a:gd name="connsiteY0" fmla="*/ 190391 h 1142324"/>
              <a:gd name="connsiteX1" fmla="*/ 190391 w 2557803"/>
              <a:gd name="connsiteY1" fmla="*/ 0 h 1142324"/>
              <a:gd name="connsiteX2" fmla="*/ 778187 w 2557803"/>
              <a:gd name="connsiteY2" fmla="*/ 0 h 1142324"/>
              <a:gd name="connsiteX3" fmla="*/ 1300672 w 2557803"/>
              <a:gd name="connsiteY3" fmla="*/ 0 h 1142324"/>
              <a:gd name="connsiteX4" fmla="*/ 1801387 w 2557803"/>
              <a:gd name="connsiteY4" fmla="*/ 0 h 1142324"/>
              <a:gd name="connsiteX5" fmla="*/ 2367412 w 2557803"/>
              <a:gd name="connsiteY5" fmla="*/ 0 h 1142324"/>
              <a:gd name="connsiteX6" fmla="*/ 2557803 w 2557803"/>
              <a:gd name="connsiteY6" fmla="*/ 190391 h 1142324"/>
              <a:gd name="connsiteX7" fmla="*/ 2557803 w 2557803"/>
              <a:gd name="connsiteY7" fmla="*/ 571162 h 1142324"/>
              <a:gd name="connsiteX8" fmla="*/ 2557803 w 2557803"/>
              <a:gd name="connsiteY8" fmla="*/ 951933 h 1142324"/>
              <a:gd name="connsiteX9" fmla="*/ 2367412 w 2557803"/>
              <a:gd name="connsiteY9" fmla="*/ 1142324 h 1142324"/>
              <a:gd name="connsiteX10" fmla="*/ 1823157 w 2557803"/>
              <a:gd name="connsiteY10" fmla="*/ 1142324 h 1142324"/>
              <a:gd name="connsiteX11" fmla="*/ 1300672 w 2557803"/>
              <a:gd name="connsiteY11" fmla="*/ 1142324 h 1142324"/>
              <a:gd name="connsiteX12" fmla="*/ 712876 w 2557803"/>
              <a:gd name="connsiteY12" fmla="*/ 1142324 h 1142324"/>
              <a:gd name="connsiteX13" fmla="*/ 190391 w 2557803"/>
              <a:gd name="connsiteY13" fmla="*/ 1142324 h 1142324"/>
              <a:gd name="connsiteX14" fmla="*/ 0 w 2557803"/>
              <a:gd name="connsiteY14" fmla="*/ 951933 h 1142324"/>
              <a:gd name="connsiteX15" fmla="*/ 0 w 2557803"/>
              <a:gd name="connsiteY15" fmla="*/ 563547 h 1142324"/>
              <a:gd name="connsiteX16" fmla="*/ 0 w 2557803"/>
              <a:gd name="connsiteY16" fmla="*/ 190391 h 114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7803" h="1142324" extrusionOk="0">
                <a:moveTo>
                  <a:pt x="0" y="190391"/>
                </a:moveTo>
                <a:cubicBezTo>
                  <a:pt x="-3745" y="82931"/>
                  <a:pt x="81157" y="1533"/>
                  <a:pt x="190391" y="0"/>
                </a:cubicBezTo>
                <a:cubicBezTo>
                  <a:pt x="427141" y="-8965"/>
                  <a:pt x="645774" y="8743"/>
                  <a:pt x="778187" y="0"/>
                </a:cubicBezTo>
                <a:cubicBezTo>
                  <a:pt x="910600" y="-8743"/>
                  <a:pt x="1184154" y="11524"/>
                  <a:pt x="1300672" y="0"/>
                </a:cubicBezTo>
                <a:cubicBezTo>
                  <a:pt x="1417191" y="-11524"/>
                  <a:pt x="1575542" y="2463"/>
                  <a:pt x="1801387" y="0"/>
                </a:cubicBezTo>
                <a:cubicBezTo>
                  <a:pt x="2027232" y="-2463"/>
                  <a:pt x="2100133" y="-24669"/>
                  <a:pt x="2367412" y="0"/>
                </a:cubicBezTo>
                <a:cubicBezTo>
                  <a:pt x="2477568" y="-10303"/>
                  <a:pt x="2533787" y="81563"/>
                  <a:pt x="2557803" y="190391"/>
                </a:cubicBezTo>
                <a:cubicBezTo>
                  <a:pt x="2546365" y="270411"/>
                  <a:pt x="2549277" y="419278"/>
                  <a:pt x="2557803" y="571162"/>
                </a:cubicBezTo>
                <a:cubicBezTo>
                  <a:pt x="2566329" y="723046"/>
                  <a:pt x="2543783" y="807574"/>
                  <a:pt x="2557803" y="951933"/>
                </a:cubicBezTo>
                <a:cubicBezTo>
                  <a:pt x="2576863" y="1061666"/>
                  <a:pt x="2461546" y="1140542"/>
                  <a:pt x="2367412" y="1142324"/>
                </a:cubicBezTo>
                <a:cubicBezTo>
                  <a:pt x="2218856" y="1117413"/>
                  <a:pt x="2048261" y="1141337"/>
                  <a:pt x="1823157" y="1142324"/>
                </a:cubicBezTo>
                <a:cubicBezTo>
                  <a:pt x="1598054" y="1143311"/>
                  <a:pt x="1450081" y="1154385"/>
                  <a:pt x="1300672" y="1142324"/>
                </a:cubicBezTo>
                <a:cubicBezTo>
                  <a:pt x="1151264" y="1130263"/>
                  <a:pt x="832200" y="1166278"/>
                  <a:pt x="712876" y="1142324"/>
                </a:cubicBezTo>
                <a:cubicBezTo>
                  <a:pt x="593552" y="1118370"/>
                  <a:pt x="390842" y="1133683"/>
                  <a:pt x="190391" y="1142324"/>
                </a:cubicBezTo>
                <a:cubicBezTo>
                  <a:pt x="68660" y="1145047"/>
                  <a:pt x="-7086" y="1052194"/>
                  <a:pt x="0" y="951933"/>
                </a:cubicBezTo>
                <a:cubicBezTo>
                  <a:pt x="-4891" y="859560"/>
                  <a:pt x="12223" y="742574"/>
                  <a:pt x="0" y="563547"/>
                </a:cubicBezTo>
                <a:cubicBezTo>
                  <a:pt x="-12223" y="384520"/>
                  <a:pt x="-8281" y="363202"/>
                  <a:pt x="0" y="190391"/>
                </a:cubicBezTo>
                <a:close/>
              </a:path>
            </a:pathLst>
          </a:custGeom>
          <a:noFill/>
          <a:ln w="28575">
            <a:solidFill>
              <a:schemeClr val="accent2"/>
            </a:solidFill>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B8D19AC9-1756-DF6B-4404-7A621995AFAA}"/>
              </a:ext>
            </a:extLst>
          </p:cNvPr>
          <p:cNvSpPr/>
          <p:nvPr/>
        </p:nvSpPr>
        <p:spPr>
          <a:xfrm>
            <a:off x="57882" y="1557069"/>
            <a:ext cx="2464532" cy="2398489"/>
          </a:xfrm>
          <a:prstGeom prst="roundRect">
            <a:avLst/>
          </a:prstGeom>
          <a:solidFill>
            <a:schemeClr val="accent6">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16890BF1-E819-7A8F-585F-8DC07FAAE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76" y="140023"/>
            <a:ext cx="946319" cy="1044816"/>
          </a:xfrm>
          <a:prstGeom prst="rect">
            <a:avLst/>
          </a:prstGeom>
        </p:spPr>
      </p:pic>
      <p:sp>
        <p:nvSpPr>
          <p:cNvPr id="6" name="TextBox 5">
            <a:extLst>
              <a:ext uri="{FF2B5EF4-FFF2-40B4-BE49-F238E27FC236}">
                <a16:creationId xmlns:a16="http://schemas.microsoft.com/office/drawing/2014/main" id="{F055BF7D-5780-8395-AF8D-E9884C2A8784}"/>
              </a:ext>
            </a:extLst>
          </p:cNvPr>
          <p:cNvSpPr txBox="1"/>
          <p:nvPr/>
        </p:nvSpPr>
        <p:spPr>
          <a:xfrm>
            <a:off x="1099595" y="10524"/>
            <a:ext cx="7416388" cy="830997"/>
          </a:xfrm>
          <a:prstGeom prst="rect">
            <a:avLst/>
          </a:prstGeom>
          <a:noFill/>
        </p:spPr>
        <p:txBody>
          <a:bodyPr wrap="square" rtlCol="0">
            <a:spAutoFit/>
          </a:bodyPr>
          <a:lstStyle/>
          <a:p>
            <a:pPr algn="ctr"/>
            <a:r>
              <a:rPr lang="en-US" sz="2400" b="1">
                <a:ln w="9525">
                  <a:solidFill>
                    <a:schemeClr val="accent1">
                      <a:lumMod val="75000"/>
                    </a:schemeClr>
                  </a:solidFill>
                  <a:prstDash val="solid"/>
                </a:ln>
                <a:solidFill>
                  <a:schemeClr val="accent1">
                    <a:lumMod val="7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REENTRANCY SECURITY VULNERABILITY </a:t>
            </a:r>
          </a:p>
          <a:p>
            <a:pPr algn="ctr"/>
            <a:r>
              <a:rPr lang="en-US" sz="2400" b="1">
                <a:ln w="9525">
                  <a:solidFill>
                    <a:schemeClr val="accent1">
                      <a:lumMod val="75000"/>
                    </a:schemeClr>
                  </a:solidFill>
                  <a:prstDash val="solid"/>
                </a:ln>
                <a:solidFill>
                  <a:schemeClr val="accent1">
                    <a:lumMod val="7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DETECTION IN SMART CONTRACT</a:t>
            </a:r>
          </a:p>
        </p:txBody>
      </p:sp>
      <p:sp>
        <p:nvSpPr>
          <p:cNvPr id="8" name="Rectangle 7">
            <a:extLst>
              <a:ext uri="{FF2B5EF4-FFF2-40B4-BE49-F238E27FC236}">
                <a16:creationId xmlns:a16="http://schemas.microsoft.com/office/drawing/2014/main" id="{5E7AA339-058C-62DE-6D16-235A955D187F}"/>
              </a:ext>
            </a:extLst>
          </p:cNvPr>
          <p:cNvSpPr/>
          <p:nvPr/>
        </p:nvSpPr>
        <p:spPr>
          <a:xfrm>
            <a:off x="553543" y="1516134"/>
            <a:ext cx="1164421" cy="307777"/>
          </a:xfrm>
          <a:prstGeom prst="rect">
            <a:avLst/>
          </a:prstGeom>
          <a:noFill/>
        </p:spPr>
        <p:txBody>
          <a:bodyPr wrap="square" lIns="91440" tIns="45720" rIns="91440" bIns="45720">
            <a:spAutoFit/>
          </a:bodyPr>
          <a:lstStyle/>
          <a:p>
            <a:r>
              <a:rPr lang="en-US" sz="1400" b="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Động lực</a:t>
            </a:r>
          </a:p>
        </p:txBody>
      </p:sp>
      <p:sp>
        <p:nvSpPr>
          <p:cNvPr id="2" name="Rectangle 1">
            <a:extLst>
              <a:ext uri="{FF2B5EF4-FFF2-40B4-BE49-F238E27FC236}">
                <a16:creationId xmlns:a16="http://schemas.microsoft.com/office/drawing/2014/main" id="{359B2FFF-6ED3-907B-0E60-300453EA2222}"/>
              </a:ext>
            </a:extLst>
          </p:cNvPr>
          <p:cNvSpPr/>
          <p:nvPr/>
        </p:nvSpPr>
        <p:spPr>
          <a:xfrm>
            <a:off x="362729" y="4295802"/>
            <a:ext cx="1880458" cy="307777"/>
          </a:xfrm>
          <a:prstGeom prst="rect">
            <a:avLst/>
          </a:prstGeom>
          <a:noFill/>
        </p:spPr>
        <p:txBody>
          <a:bodyPr wrap="square" lIns="91440" tIns="45720" rIns="91440" bIns="45720">
            <a:spAutoFit/>
          </a:bodyPr>
          <a:lstStyle/>
          <a:p>
            <a:r>
              <a:rPr lang="en-US" sz="1400" b="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Hướng nghiên cứu</a:t>
            </a:r>
          </a:p>
        </p:txBody>
      </p:sp>
      <p:sp>
        <p:nvSpPr>
          <p:cNvPr id="9" name="Rectangle 8">
            <a:extLst>
              <a:ext uri="{FF2B5EF4-FFF2-40B4-BE49-F238E27FC236}">
                <a16:creationId xmlns:a16="http://schemas.microsoft.com/office/drawing/2014/main" id="{BFA53DB5-D77D-DD08-8042-BE12466FF1F9}"/>
              </a:ext>
            </a:extLst>
          </p:cNvPr>
          <p:cNvSpPr/>
          <p:nvPr/>
        </p:nvSpPr>
        <p:spPr>
          <a:xfrm>
            <a:off x="3573703" y="1007089"/>
            <a:ext cx="2361763" cy="307777"/>
          </a:xfrm>
          <a:prstGeom prst="rect">
            <a:avLst/>
          </a:prstGeom>
          <a:noFill/>
        </p:spPr>
        <p:txBody>
          <a:bodyPr wrap="square" lIns="91440" tIns="45720" rIns="91440" bIns="45720">
            <a:spAutoFit/>
          </a:bodyPr>
          <a:lstStyle/>
          <a:p>
            <a:r>
              <a:rPr lang="en-US" sz="1400" b="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Phương pháp nghiên cứu </a:t>
            </a:r>
          </a:p>
        </p:txBody>
      </p:sp>
      <p:sp>
        <p:nvSpPr>
          <p:cNvPr id="10" name="Rectangle 9">
            <a:extLst>
              <a:ext uri="{FF2B5EF4-FFF2-40B4-BE49-F238E27FC236}">
                <a16:creationId xmlns:a16="http://schemas.microsoft.com/office/drawing/2014/main" id="{1721B563-BEE6-2EBB-1144-5FF7CC763890}"/>
              </a:ext>
            </a:extLst>
          </p:cNvPr>
          <p:cNvSpPr/>
          <p:nvPr/>
        </p:nvSpPr>
        <p:spPr>
          <a:xfrm>
            <a:off x="9201265" y="403031"/>
            <a:ext cx="1980029" cy="307777"/>
          </a:xfrm>
          <a:prstGeom prst="rect">
            <a:avLst/>
          </a:prstGeom>
          <a:noFill/>
        </p:spPr>
        <p:txBody>
          <a:bodyPr wrap="none" lIns="91440" tIns="45720" rIns="91440" bIns="45720">
            <a:spAutoFit/>
          </a:bodyPr>
          <a:lstStyle/>
          <a:p>
            <a:r>
              <a:rPr lang="en-US" sz="1400" b="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Kết quả thực nghiệm</a:t>
            </a:r>
          </a:p>
        </p:txBody>
      </p:sp>
      <p:sp>
        <p:nvSpPr>
          <p:cNvPr id="13" name="TextBox 12">
            <a:extLst>
              <a:ext uri="{FF2B5EF4-FFF2-40B4-BE49-F238E27FC236}">
                <a16:creationId xmlns:a16="http://schemas.microsoft.com/office/drawing/2014/main" id="{0FD5833C-2D77-A2D2-D056-9748B4255164}"/>
              </a:ext>
            </a:extLst>
          </p:cNvPr>
          <p:cNvSpPr txBox="1"/>
          <p:nvPr/>
        </p:nvSpPr>
        <p:spPr>
          <a:xfrm>
            <a:off x="51865" y="1760797"/>
            <a:ext cx="2435321" cy="1169551"/>
          </a:xfrm>
          <a:prstGeom prst="rect">
            <a:avLst/>
          </a:prstGeom>
          <a:noFill/>
        </p:spPr>
        <p:txBody>
          <a:bodyPr wrap="square" rtlCol="0">
            <a:spAutoFit/>
          </a:bodyPr>
          <a:lstStyle/>
          <a:p>
            <a:pPr algn="just"/>
            <a:r>
              <a:rPr lang="en-US" sz="1000">
                <a:latin typeface="Times New Roman" panose="02020603050405020304" pitchFamily="18" charset="0"/>
                <a:cs typeface="Times New Roman" panose="02020603050405020304" pitchFamily="18" charset="0"/>
              </a:rPr>
              <a:t>      Hợp đồng thông minh (S</a:t>
            </a:r>
            <a:r>
              <a:rPr lang="vi-VN" sz="1000">
                <a:latin typeface="Times New Roman" panose="02020603050405020304" pitchFamily="18" charset="0"/>
                <a:cs typeface="Times New Roman" panose="02020603050405020304" pitchFamily="18" charset="0"/>
              </a:rPr>
              <a:t>mart Contract</a:t>
            </a:r>
            <a:r>
              <a:rPr lang="en-US" sz="1000">
                <a:latin typeface="Times New Roman" panose="02020603050405020304" pitchFamily="18" charset="0"/>
                <a:cs typeface="Times New Roman" panose="02020603050405020304" pitchFamily="18" charset="0"/>
              </a:rPr>
              <a:t>)</a:t>
            </a:r>
            <a:r>
              <a:rPr lang="vi-VN" sz="1000">
                <a:latin typeface="Times New Roman" panose="02020603050405020304" pitchFamily="18" charset="0"/>
                <a:cs typeface="Times New Roman" panose="02020603050405020304" pitchFamily="18" charset="0"/>
              </a:rPr>
              <a:t> được viết bằng các ngôn ngữ</a:t>
            </a:r>
            <a:r>
              <a:rPr lang="en-US" sz="1000">
                <a:latin typeface="Times New Roman" panose="02020603050405020304" pitchFamily="18" charset="0"/>
                <a:cs typeface="Times New Roman" panose="02020603050405020304" pitchFamily="18" charset="0"/>
              </a:rPr>
              <a:t> </a:t>
            </a:r>
            <a:r>
              <a:rPr lang="vi-VN" sz="1000">
                <a:latin typeface="Times New Roman" panose="02020603050405020304" pitchFamily="18" charset="0"/>
                <a:cs typeface="Times New Roman" panose="02020603050405020304" pitchFamily="18" charset="0"/>
              </a:rPr>
              <a:t>lập trình </a:t>
            </a:r>
            <a:r>
              <a:rPr lang="en-US" sz="1000">
                <a:latin typeface="Times New Roman" panose="02020603050405020304" pitchFamily="18" charset="0"/>
                <a:cs typeface="Times New Roman" panose="02020603050405020304" pitchFamily="18" charset="0"/>
              </a:rPr>
              <a:t>không có bảo mật cao như </a:t>
            </a:r>
            <a:r>
              <a:rPr lang="vi-VN" sz="1000">
                <a:latin typeface="Times New Roman" panose="02020603050405020304" pitchFamily="18" charset="0"/>
                <a:cs typeface="Times New Roman" panose="02020603050405020304" pitchFamily="18" charset="0"/>
              </a:rPr>
              <a:t>Solidity,</a:t>
            </a:r>
            <a:r>
              <a:rPr lang="en-US" sz="1000">
                <a:latin typeface="Times New Roman" panose="02020603050405020304" pitchFamily="18" charset="0"/>
                <a:cs typeface="Times New Roman" panose="02020603050405020304" pitchFamily="18" charset="0"/>
              </a:rPr>
              <a:t> … </a:t>
            </a:r>
            <a:r>
              <a:rPr lang="vi-VN" sz="1000">
                <a:latin typeface="Times New Roman" panose="02020603050405020304" pitchFamily="18" charset="0"/>
                <a:cs typeface="Times New Roman" panose="02020603050405020304" pitchFamily="18" charset="0"/>
              </a:rPr>
              <a:t>Do đó trong Smart </a:t>
            </a:r>
            <a:r>
              <a:rPr lang="en-US" sz="1000">
                <a:latin typeface="Times New Roman" panose="02020603050405020304" pitchFamily="18" charset="0"/>
                <a:cs typeface="Times New Roman" panose="02020603050405020304" pitchFamily="18" charset="0"/>
              </a:rPr>
              <a:t>C</a:t>
            </a:r>
            <a:r>
              <a:rPr lang="vi-VN" sz="1000">
                <a:latin typeface="Times New Roman" panose="02020603050405020304" pitchFamily="18" charset="0"/>
                <a:cs typeface="Times New Roman" panose="02020603050405020304" pitchFamily="18" charset="0"/>
              </a:rPr>
              <a:t>ontract</a:t>
            </a:r>
            <a:r>
              <a:rPr lang="en-US" sz="1000">
                <a:latin typeface="Times New Roman" panose="02020603050405020304" pitchFamily="18" charset="0"/>
                <a:cs typeface="Times New Roman" panose="02020603050405020304" pitchFamily="18" charset="0"/>
              </a:rPr>
              <a:t> </a:t>
            </a:r>
            <a:r>
              <a:rPr lang="vi-VN" sz="1000">
                <a:latin typeface="Times New Roman" panose="02020603050405020304" pitchFamily="18" charset="0"/>
                <a:cs typeface="Times New Roman" panose="02020603050405020304" pitchFamily="18" charset="0"/>
              </a:rPr>
              <a:t>thường tồn tại các lỗ hổng có thể bị attacker khai thác.</a:t>
            </a:r>
            <a:r>
              <a:rPr lang="en-US" sz="1000">
                <a:latin typeface="Times New Roman" panose="02020603050405020304" pitchFamily="18" charset="0"/>
                <a:cs typeface="Times New Roman" panose="02020603050405020304" pitchFamily="18" charset="0"/>
              </a:rPr>
              <a:t> Trong đó, </a:t>
            </a:r>
            <a:r>
              <a:rPr lang="en-US" sz="1000" b="1">
                <a:latin typeface="Times New Roman" panose="02020603050405020304" pitchFamily="18" charset="0"/>
                <a:cs typeface="Times New Roman" panose="02020603050405020304" pitchFamily="18" charset="0"/>
              </a:rPr>
              <a:t>R</a:t>
            </a:r>
            <a:r>
              <a:rPr lang="vi-VN" sz="1000" b="1">
                <a:latin typeface="Times New Roman" panose="02020603050405020304" pitchFamily="18" charset="0"/>
                <a:cs typeface="Times New Roman" panose="02020603050405020304" pitchFamily="18" charset="0"/>
              </a:rPr>
              <a:t>EENTRANCY </a:t>
            </a:r>
            <a:r>
              <a:rPr lang="vi-VN" sz="1000">
                <a:latin typeface="Times New Roman" panose="02020603050405020304" pitchFamily="18" charset="0"/>
                <a:cs typeface="Times New Roman" panose="02020603050405020304" pitchFamily="18" charset="0"/>
              </a:rPr>
              <a:t>là lỗ hổng phổ biến (nằm</a:t>
            </a:r>
            <a:r>
              <a:rPr lang="en-US" sz="1000">
                <a:latin typeface="Times New Roman" panose="02020603050405020304" pitchFamily="18" charset="0"/>
                <a:cs typeface="Times New Roman" panose="02020603050405020304" pitchFamily="18" charset="0"/>
              </a:rPr>
              <a:t> </a:t>
            </a:r>
            <a:r>
              <a:rPr lang="vi-VN" sz="1000">
                <a:latin typeface="Times New Roman" panose="02020603050405020304" pitchFamily="18" charset="0"/>
                <a:cs typeface="Times New Roman" panose="02020603050405020304" pitchFamily="18" charset="0"/>
              </a:rPr>
              <a:t>trong danh sách top 10 DASP)</a:t>
            </a:r>
            <a:r>
              <a:rPr lang="en-US" sz="1000">
                <a:latin typeface="Times New Roman" panose="02020603050405020304" pitchFamily="18" charset="0"/>
                <a:cs typeface="Times New Roman" panose="02020603050405020304" pitchFamily="18" charset="0"/>
              </a:rPr>
              <a:t>.</a:t>
            </a:r>
          </a:p>
        </p:txBody>
      </p:sp>
      <p:pic>
        <p:nvPicPr>
          <p:cNvPr id="16" name="Picture 15" descr="Graphical user interface, text, application&#10;&#10;Description automatically generated">
            <a:extLst>
              <a:ext uri="{FF2B5EF4-FFF2-40B4-BE49-F238E27FC236}">
                <a16:creationId xmlns:a16="http://schemas.microsoft.com/office/drawing/2014/main" id="{B8F77E84-F0AD-A0C5-CF05-94DB2D22A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19" y="2941727"/>
            <a:ext cx="2155217" cy="8669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Rectangle 16">
            <a:extLst>
              <a:ext uri="{FF2B5EF4-FFF2-40B4-BE49-F238E27FC236}">
                <a16:creationId xmlns:a16="http://schemas.microsoft.com/office/drawing/2014/main" id="{7D64764E-DA40-F53D-E472-5365DC64183A}"/>
              </a:ext>
            </a:extLst>
          </p:cNvPr>
          <p:cNvSpPr/>
          <p:nvPr/>
        </p:nvSpPr>
        <p:spPr>
          <a:xfrm>
            <a:off x="2915381" y="1750971"/>
            <a:ext cx="1989128" cy="276999"/>
          </a:xfrm>
          <a:prstGeom prst="rect">
            <a:avLst/>
          </a:prstGeom>
          <a:noFill/>
        </p:spPr>
        <p:txBody>
          <a:bodyPr wrap="square" lIns="91440" tIns="45720" rIns="91440" bIns="45720">
            <a:spAutoFit/>
          </a:bodyPr>
          <a:lstStyle/>
          <a:p>
            <a:pPr algn="ctr"/>
            <a:r>
              <a:rPr lang="en-US" sz="1200" b="1" cap="none" spc="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3.1. Bidirectional - LSTM</a:t>
            </a:r>
          </a:p>
        </p:txBody>
      </p:sp>
      <p:sp>
        <p:nvSpPr>
          <p:cNvPr id="18" name="TextBox 17">
            <a:extLst>
              <a:ext uri="{FF2B5EF4-FFF2-40B4-BE49-F238E27FC236}">
                <a16:creationId xmlns:a16="http://schemas.microsoft.com/office/drawing/2014/main" id="{A0E1EA84-CC55-154A-86CB-3474B21FF1A8}"/>
              </a:ext>
            </a:extLst>
          </p:cNvPr>
          <p:cNvSpPr txBox="1"/>
          <p:nvPr/>
        </p:nvSpPr>
        <p:spPr>
          <a:xfrm>
            <a:off x="3904623" y="1385139"/>
            <a:ext cx="4383602" cy="306467"/>
          </a:xfrm>
          <a:prstGeom prst="roundRect">
            <a:avLst/>
          </a:prstGeom>
          <a:solidFill>
            <a:schemeClr val="accent6">
              <a:lumMod val="20000"/>
              <a:lumOff val="80000"/>
            </a:schemeClr>
          </a:solidFill>
          <a:ln>
            <a:solidFill>
              <a:schemeClr val="accent2">
                <a:lumMod val="75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Sử Dụng Kiến Trúc Bidirectional</a:t>
            </a:r>
            <a:r>
              <a:rPr lang="en-US"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vi-VN"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vi-VN"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LSTM</a:t>
            </a:r>
            <a:r>
              <a:rPr lang="en-US"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&amp;</a:t>
            </a:r>
            <a:r>
              <a:rPr lang="vi-VN"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Cơ Chế Attention</a:t>
            </a:r>
            <a:endParaRPr lang="en-US" sz="1200" b="1">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9E97AE9-6246-BF4E-FB68-62657B2F2DC9}"/>
              </a:ext>
            </a:extLst>
          </p:cNvPr>
          <p:cNvSpPr txBox="1"/>
          <p:nvPr/>
        </p:nvSpPr>
        <p:spPr>
          <a:xfrm>
            <a:off x="2795496" y="1979551"/>
            <a:ext cx="5720487" cy="1061829"/>
          </a:xfrm>
          <a:prstGeom prst="rect">
            <a:avLst/>
          </a:prstGeom>
          <a:noFill/>
        </p:spPr>
        <p:txBody>
          <a:bodyPr wrap="square" rtlCol="0">
            <a:spAutoFit/>
          </a:bodyPr>
          <a:lstStyle/>
          <a:p>
            <a:pPr marL="171450" indent="-171450" algn="just">
              <a:buFont typeface="Wingdings" panose="05000000000000000000" pitchFamily="2" charset="2"/>
              <a:buChar char="q"/>
            </a:pPr>
            <a:r>
              <a:rPr lang="vi-VN" sz="1050">
                <a:latin typeface="Times New Roman" panose="02020603050405020304" pitchFamily="18" charset="0"/>
                <a:cs typeface="Times New Roman" panose="02020603050405020304" pitchFamily="18" charset="0"/>
              </a:rPr>
              <a:t>Cơ chế hoạt động của LSTM là ghi nhớ những thông tin liên quan, quan trọng cho việc dự đoán</a:t>
            </a:r>
            <a:r>
              <a:rPr lang="en-US" sz="1050">
                <a:latin typeface="Times New Roman" panose="02020603050405020304" pitchFamily="18" charset="0"/>
                <a:cs typeface="Times New Roman" panose="02020603050405020304" pitchFamily="18" charset="0"/>
              </a:rPr>
              <a:t> ;</a:t>
            </a:r>
            <a:r>
              <a:rPr lang="vi-VN" sz="1050">
                <a:latin typeface="Times New Roman" panose="02020603050405020304" pitchFamily="18" charset="0"/>
                <a:cs typeface="Times New Roman" panose="02020603050405020304" pitchFamily="18" charset="0"/>
              </a:rPr>
              <a:t> các thông tin khác sẽ được bỏ đi. LSTM hoạt động theo một chiều nhất định (forward direction). </a:t>
            </a:r>
            <a:endParaRPr lang="en-US" sz="105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q"/>
            </a:pPr>
            <a:r>
              <a:rPr lang="vi-VN" sz="1050">
                <a:latin typeface="Times New Roman" panose="02020603050405020304" pitchFamily="18" charset="0"/>
                <a:cs typeface="Times New Roman" panose="02020603050405020304" pitchFamily="18" charset="0"/>
              </a:rPr>
              <a:t>Tuy nhiên, trong nhiều bài toán NLP thì việc biết thông tin các timesteps tiếp theo giúp cải thiện </a:t>
            </a:r>
            <a:r>
              <a:rPr lang="en-US" sz="1050">
                <a:latin typeface="Times New Roman" panose="02020603050405020304" pitchFamily="18" charset="0"/>
                <a:cs typeface="Times New Roman" panose="02020603050405020304" pitchFamily="18" charset="0"/>
              </a:rPr>
              <a:t>rất nhiều </a:t>
            </a:r>
            <a:r>
              <a:rPr lang="vi-VN" sz="1050">
                <a:latin typeface="Times New Roman" panose="02020603050405020304" pitchFamily="18" charset="0"/>
                <a:cs typeface="Times New Roman" panose="02020603050405020304" pitchFamily="18" charset="0"/>
              </a:rPr>
              <a:t>kết quả output</a:t>
            </a:r>
            <a:r>
              <a:rPr lang="en-US" sz="1050">
                <a:latin typeface="Times New Roman" panose="02020603050405020304" pitchFamily="18" charset="0"/>
                <a:cs typeface="Times New Roman" panose="02020603050405020304" pitchFamily="18" charset="0"/>
              </a:rPr>
              <a:t>: </a:t>
            </a:r>
            <a:r>
              <a:rPr lang="vi-VN" sz="1050">
                <a:latin typeface="Times New Roman" panose="02020603050405020304" pitchFamily="18" charset="0"/>
                <a:cs typeface="Times New Roman" panose="02020603050405020304" pitchFamily="18" charset="0"/>
              </a:rPr>
              <a:t>Translation, Speech recognition, Handwritten recognition,..). </a:t>
            </a:r>
            <a:r>
              <a:rPr lang="en-US" sz="1050">
                <a:latin typeface="Times New Roman" panose="02020603050405020304" pitchFamily="18" charset="0"/>
                <a:cs typeface="Times New Roman" panose="02020603050405020304" pitchFamily="18" charset="0"/>
              </a:rPr>
              <a:t>Vì thế, </a:t>
            </a:r>
            <a:r>
              <a:rPr lang="en-US" sz="1050" b="1">
                <a:latin typeface="Times New Roman" panose="02020603050405020304" pitchFamily="18" charset="0"/>
                <a:cs typeface="Times New Roman" panose="02020603050405020304" pitchFamily="18" charset="0"/>
              </a:rPr>
              <a:t>B</a:t>
            </a:r>
            <a:r>
              <a:rPr lang="vi-VN" sz="1050" b="1">
                <a:latin typeface="Times New Roman" panose="02020603050405020304" pitchFamily="18" charset="0"/>
                <a:cs typeface="Times New Roman" panose="02020603050405020304" pitchFamily="18" charset="0"/>
              </a:rPr>
              <a:t>idirectional RNN</a:t>
            </a:r>
            <a:r>
              <a:rPr lang="vi-VN" sz="1050">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được sử dụng nhằm </a:t>
            </a:r>
            <a:r>
              <a:rPr lang="vi-VN" sz="1050">
                <a:latin typeface="Times New Roman" panose="02020603050405020304" pitchFamily="18" charset="0"/>
                <a:cs typeface="Times New Roman" panose="02020603050405020304" pitchFamily="18" charset="0"/>
              </a:rPr>
              <a:t>xử lý thông tin theo cả hai chiều (forward và backward</a:t>
            </a:r>
            <a:r>
              <a:rPr lang="en-US" sz="1050">
                <a:latin typeface="Times New Roman" panose="02020603050405020304" pitchFamily="18" charset="0"/>
                <a:cs typeface="Times New Roman" panose="02020603050405020304" pitchFamily="18" charset="0"/>
              </a:rPr>
              <a:t> direction</a:t>
            </a:r>
            <a:r>
              <a:rPr lang="vi-VN" sz="1050">
                <a:latin typeface="Times New Roman" panose="02020603050405020304" pitchFamily="18" charset="0"/>
                <a:cs typeface="Times New Roman" panose="02020603050405020304" pitchFamily="18" charset="0"/>
              </a:rPr>
              <a:t>).</a:t>
            </a:r>
            <a:endParaRPr lang="en-US" sz="105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2B135D3-6571-E773-8345-CD8E51D14952}"/>
              </a:ext>
            </a:extLst>
          </p:cNvPr>
          <p:cNvSpPr/>
          <p:nvPr/>
        </p:nvSpPr>
        <p:spPr>
          <a:xfrm>
            <a:off x="2999711" y="3080413"/>
            <a:ext cx="1809824" cy="276999"/>
          </a:xfrm>
          <a:prstGeom prst="rect">
            <a:avLst/>
          </a:prstGeom>
          <a:noFill/>
        </p:spPr>
        <p:txBody>
          <a:bodyPr wrap="square" lIns="91440" tIns="45720" rIns="91440" bIns="45720">
            <a:spAutoFit/>
          </a:bodyPr>
          <a:lstStyle/>
          <a:p>
            <a:r>
              <a:rPr lang="en-US" sz="1200" b="1" cap="none" spc="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3.2. Cơ chế Attention</a:t>
            </a:r>
          </a:p>
        </p:txBody>
      </p:sp>
      <p:sp>
        <p:nvSpPr>
          <p:cNvPr id="22" name="TextBox 21">
            <a:extLst>
              <a:ext uri="{FF2B5EF4-FFF2-40B4-BE49-F238E27FC236}">
                <a16:creationId xmlns:a16="http://schemas.microsoft.com/office/drawing/2014/main" id="{F8B7AE1F-1DAF-14EA-5B6D-17809A933B1D}"/>
              </a:ext>
            </a:extLst>
          </p:cNvPr>
          <p:cNvSpPr txBox="1"/>
          <p:nvPr/>
        </p:nvSpPr>
        <p:spPr>
          <a:xfrm>
            <a:off x="2799073" y="3294925"/>
            <a:ext cx="5716910" cy="900246"/>
          </a:xfrm>
          <a:prstGeom prst="rect">
            <a:avLst/>
          </a:prstGeom>
          <a:noFill/>
        </p:spPr>
        <p:txBody>
          <a:bodyPr wrap="square" rtlCol="0">
            <a:spAutoFit/>
          </a:bodyPr>
          <a:lstStyle/>
          <a:p>
            <a:pPr marL="171450" indent="-171450" algn="just">
              <a:buFont typeface="Wingdings" panose="05000000000000000000" pitchFamily="2" charset="2"/>
              <a:buChar char="q"/>
            </a:pPr>
            <a:r>
              <a:rPr lang="en-US" sz="1050">
                <a:latin typeface="Times New Roman" panose="02020603050405020304" pitchFamily="18" charset="0"/>
                <a:cs typeface="Times New Roman" panose="02020603050405020304" pitchFamily="18" charset="0"/>
              </a:rPr>
              <a:t>C</a:t>
            </a:r>
            <a:r>
              <a:rPr lang="vi-VN" sz="1050">
                <a:latin typeface="Times New Roman" panose="02020603050405020304" pitchFamily="18" charset="0"/>
                <a:cs typeface="Times New Roman" panose="02020603050405020304" pitchFamily="18" charset="0"/>
              </a:rPr>
              <a:t>ơ chế hoạt động của </a:t>
            </a:r>
            <a:r>
              <a:rPr lang="en-US" sz="1050">
                <a:latin typeface="Times New Roman" panose="02020603050405020304" pitchFamily="18" charset="0"/>
                <a:cs typeface="Times New Roman" panose="02020603050405020304" pitchFamily="18" charset="0"/>
              </a:rPr>
              <a:t>Attention là t</a:t>
            </a:r>
            <a:r>
              <a:rPr lang="vi-VN" sz="1050">
                <a:latin typeface="Times New Roman" panose="02020603050405020304" pitchFamily="18" charset="0"/>
                <a:cs typeface="Times New Roman" panose="02020603050405020304" pitchFamily="18" charset="0"/>
              </a:rPr>
              <a:t>ập trung có chọn lọc vào một vài thứ có liên quan, bỏ qua những thứ </a:t>
            </a:r>
            <a:r>
              <a:rPr lang="en-US" sz="1050">
                <a:latin typeface="Times New Roman" panose="02020603050405020304" pitchFamily="18" charset="0"/>
                <a:cs typeface="Times New Roman" panose="02020603050405020304" pitchFamily="18" charset="0"/>
              </a:rPr>
              <a:t>không liên quan </a:t>
            </a:r>
            <a:r>
              <a:rPr lang="vi-VN" sz="1050">
                <a:latin typeface="Times New Roman" panose="02020603050405020304" pitchFamily="18" charset="0"/>
                <a:cs typeface="Times New Roman" panose="02020603050405020304" pitchFamily="18" charset="0"/>
              </a:rPr>
              <a:t>trong </a:t>
            </a:r>
            <a:r>
              <a:rPr lang="en-US" sz="1050">
                <a:latin typeface="Times New Roman" panose="02020603050405020304" pitchFamily="18" charset="0"/>
                <a:cs typeface="Times New Roman" panose="02020603050405020304" pitchFamily="18" charset="0"/>
              </a:rPr>
              <a:t>D</a:t>
            </a:r>
            <a:r>
              <a:rPr lang="vi-VN" sz="1050">
                <a:latin typeface="Times New Roman" panose="02020603050405020304" pitchFamily="18" charset="0"/>
                <a:cs typeface="Times New Roman" panose="02020603050405020304" pitchFamily="18" charset="0"/>
              </a:rPr>
              <a:t>eep </a:t>
            </a:r>
            <a:r>
              <a:rPr lang="en-US" sz="1050">
                <a:latin typeface="Times New Roman" panose="02020603050405020304" pitchFamily="18" charset="0"/>
                <a:cs typeface="Times New Roman" panose="02020603050405020304" pitchFamily="18" charset="0"/>
              </a:rPr>
              <a:t>N</a:t>
            </a:r>
            <a:r>
              <a:rPr lang="vi-VN" sz="1050">
                <a:latin typeface="Times New Roman" panose="02020603050405020304" pitchFamily="18" charset="0"/>
                <a:cs typeface="Times New Roman" panose="02020603050405020304" pitchFamily="18" charset="0"/>
              </a:rPr>
              <a:t>eural </a:t>
            </a:r>
            <a:r>
              <a:rPr lang="en-US" sz="1050">
                <a:latin typeface="Times New Roman" panose="02020603050405020304" pitchFamily="18" charset="0"/>
                <a:cs typeface="Times New Roman" panose="02020603050405020304" pitchFamily="18" charset="0"/>
              </a:rPr>
              <a:t>N</a:t>
            </a:r>
            <a:r>
              <a:rPr lang="vi-VN" sz="1050">
                <a:latin typeface="Times New Roman" panose="02020603050405020304" pitchFamily="18" charset="0"/>
                <a:cs typeface="Times New Roman" panose="02020603050405020304" pitchFamily="18" charset="0"/>
              </a:rPr>
              <a:t>etwork</a:t>
            </a:r>
            <a:r>
              <a:rPr lang="en-US" sz="1050">
                <a:latin typeface="Times New Roman" panose="02020603050405020304" pitchFamily="18" charset="0"/>
                <a:cs typeface="Times New Roman" panose="02020603050405020304" pitchFamily="18" charset="0"/>
              </a:rPr>
              <a:t>.</a:t>
            </a:r>
            <a:r>
              <a:rPr lang="vi-VN" sz="1050">
                <a:latin typeface="Times New Roman" panose="02020603050405020304" pitchFamily="18" charset="0"/>
                <a:cs typeface="Times New Roman" panose="02020603050405020304" pitchFamily="18" charset="0"/>
              </a:rPr>
              <a:t> </a:t>
            </a:r>
            <a:endParaRPr lang="en-US" sz="105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q"/>
            </a:pPr>
            <a:r>
              <a:rPr lang="en-US" sz="1050">
                <a:latin typeface="Times New Roman" panose="02020603050405020304" pitchFamily="18" charset="0"/>
                <a:cs typeface="Times New Roman" panose="02020603050405020304" pitchFamily="18" charset="0"/>
              </a:rPr>
              <a:t>Cho </a:t>
            </a:r>
            <a:r>
              <a:rPr lang="vi-VN" sz="1050">
                <a:latin typeface="Times New Roman" panose="02020603050405020304" pitchFamily="18" charset="0"/>
                <a:cs typeface="Times New Roman" panose="02020603050405020304" pitchFamily="18" charset="0"/>
              </a:rPr>
              <a:t>phép mô hình hoá các phần phụ thuộc (dependences) mà không quan tâm đến khoảng cách của chúng trong các chuỗi đầu vào và đầu ra (</a:t>
            </a:r>
            <a:r>
              <a:rPr lang="en-US" sz="1050">
                <a:latin typeface="Times New Roman" panose="02020603050405020304" pitchFamily="18" charset="0"/>
                <a:cs typeface="Times New Roman" panose="02020603050405020304" pitchFamily="18" charset="0"/>
              </a:rPr>
              <a:t>input / </a:t>
            </a:r>
            <a:r>
              <a:rPr lang="vi-VN" sz="1050">
                <a:latin typeface="Times New Roman" panose="02020603050405020304" pitchFamily="18" charset="0"/>
                <a:cs typeface="Times New Roman" panose="02020603050405020304" pitchFamily="18" charset="0"/>
              </a:rPr>
              <a:t>output sequences).</a:t>
            </a:r>
            <a:r>
              <a:rPr lang="en-US" sz="1050">
                <a:latin typeface="Times New Roman" panose="02020603050405020304" pitchFamily="18" charset="0"/>
                <a:cs typeface="Times New Roman" panose="02020603050405020304" pitchFamily="18" charset="0"/>
              </a:rPr>
              <a:t> H</a:t>
            </a:r>
            <a:r>
              <a:rPr lang="vi-VN" sz="1050">
                <a:latin typeface="Times New Roman" panose="02020603050405020304" pitchFamily="18" charset="0"/>
                <a:cs typeface="Times New Roman" panose="02020603050405020304" pitchFamily="18" charset="0"/>
              </a:rPr>
              <a:t>ướng đến </a:t>
            </a:r>
            <a:r>
              <a:rPr lang="en-US" sz="1050">
                <a:latin typeface="Times New Roman" panose="02020603050405020304" pitchFamily="18" charset="0"/>
                <a:cs typeface="Times New Roman" panose="02020603050405020304" pitchFamily="18" charset="0"/>
              </a:rPr>
              <a:t>sự </a:t>
            </a:r>
            <a:r>
              <a:rPr lang="vi-VN" sz="1050">
                <a:latin typeface="Times New Roman" panose="02020603050405020304" pitchFamily="18" charset="0"/>
                <a:cs typeface="Times New Roman" panose="02020603050405020304" pitchFamily="18" charset="0"/>
              </a:rPr>
              <a:t>chính xác trong các bài toán dự đoán, đặc biệt là với mô hình </a:t>
            </a:r>
            <a:r>
              <a:rPr lang="vi-VN" sz="1050" b="1">
                <a:latin typeface="Times New Roman" panose="02020603050405020304" pitchFamily="18" charset="0"/>
                <a:cs typeface="Times New Roman" panose="02020603050405020304" pitchFamily="18" charset="0"/>
              </a:rPr>
              <a:t>Self-attention</a:t>
            </a:r>
            <a:r>
              <a:rPr lang="vi-VN" sz="1050">
                <a:latin typeface="Times New Roman" panose="02020603050405020304" pitchFamily="18" charset="0"/>
                <a:cs typeface="Times New Roman" panose="02020603050405020304" pitchFamily="18" charset="0"/>
              </a:rPr>
              <a:t> và mô hình </a:t>
            </a:r>
            <a:r>
              <a:rPr lang="vi-VN" sz="1050" b="1">
                <a:latin typeface="Times New Roman" panose="02020603050405020304" pitchFamily="18" charset="0"/>
                <a:cs typeface="Times New Roman" panose="02020603050405020304" pitchFamily="18" charset="0"/>
              </a:rPr>
              <a:t>Tranformer</a:t>
            </a:r>
            <a:r>
              <a:rPr lang="vi-VN" sz="1050">
                <a:latin typeface="Times New Roman" panose="02020603050405020304" pitchFamily="18" charset="0"/>
                <a:cs typeface="Times New Roman" panose="02020603050405020304" pitchFamily="18" charset="0"/>
              </a:rPr>
              <a:t>.</a:t>
            </a:r>
            <a:endParaRPr lang="en-US" sz="105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3647A15-78D5-54BE-EDA2-C37E146BAF59}"/>
              </a:ext>
            </a:extLst>
          </p:cNvPr>
          <p:cNvSpPr txBox="1"/>
          <p:nvPr/>
        </p:nvSpPr>
        <p:spPr>
          <a:xfrm>
            <a:off x="2812188" y="5784654"/>
            <a:ext cx="5746138" cy="900246"/>
          </a:xfrm>
          <a:prstGeom prst="rect">
            <a:avLst/>
          </a:prstGeom>
          <a:noFill/>
        </p:spPr>
        <p:txBody>
          <a:bodyPr wrap="square" rtlCol="0">
            <a:spAutoFit/>
          </a:bodyPr>
          <a:lstStyle/>
          <a:p>
            <a:r>
              <a:rPr lang="en-US" sz="1050">
                <a:solidFill>
                  <a:srgbClr val="C00000"/>
                </a:solidFill>
                <a:latin typeface="Times New Roman" panose="02020603050405020304" pitchFamily="18" charset="0"/>
                <a:cs typeface="Times New Roman" panose="02020603050405020304" pitchFamily="18" charset="0"/>
              </a:rPr>
              <a:t>       </a:t>
            </a:r>
            <a:r>
              <a:rPr lang="vi-VN" sz="1050">
                <a:latin typeface="Times New Roman" panose="02020603050405020304" pitchFamily="18" charset="0"/>
                <a:cs typeface="Times New Roman" panose="02020603050405020304" pitchFamily="18" charset="0"/>
              </a:rPr>
              <a:t>Mã nguồn Smart Contract gốc sẽ được vector hóa làm đầu vào cho lớp BLSTM. Sau đó một lớp </a:t>
            </a:r>
            <a:r>
              <a:rPr lang="en-US" sz="1050">
                <a:latin typeface="Times New Roman" panose="02020603050405020304" pitchFamily="18" charset="0"/>
                <a:cs typeface="Times New Roman" panose="02020603050405020304" pitchFamily="18" charset="0"/>
              </a:rPr>
              <a:t>A</a:t>
            </a:r>
            <a:r>
              <a:rPr lang="vi-VN" sz="1050">
                <a:latin typeface="Times New Roman" panose="02020603050405020304" pitchFamily="18" charset="0"/>
                <a:cs typeface="Times New Roman" panose="02020603050405020304" pitchFamily="18" charset="0"/>
              </a:rPr>
              <a:t>ttention được thêm vào để làm nổi các trọng số quan trọng. Phương pháp này tập trung vào việc nắm bắt các </a:t>
            </a:r>
            <a:r>
              <a:rPr lang="vi-VN" sz="1050" b="1">
                <a:latin typeface="Times New Roman" panose="02020603050405020304" pitchFamily="18" charset="0"/>
                <a:cs typeface="Times New Roman" panose="02020603050405020304" pitchFamily="18" charset="0"/>
              </a:rPr>
              <a:t>word</a:t>
            </a:r>
            <a:r>
              <a:rPr lang="vi-VN" sz="1050">
                <a:latin typeface="Times New Roman" panose="02020603050405020304" pitchFamily="18" charset="0"/>
                <a:cs typeface="Times New Roman" panose="02020603050405020304" pitchFamily="18" charset="0"/>
              </a:rPr>
              <a:t> và </a:t>
            </a:r>
            <a:r>
              <a:rPr lang="vi-VN" sz="1050" b="1">
                <a:latin typeface="Times New Roman" panose="02020603050405020304" pitchFamily="18" charset="0"/>
                <a:cs typeface="Times New Roman" panose="02020603050405020304" pitchFamily="18" charset="0"/>
              </a:rPr>
              <a:t>sentence</a:t>
            </a:r>
            <a:r>
              <a:rPr lang="vi-VN" sz="1050">
                <a:latin typeface="Times New Roman" panose="02020603050405020304" pitchFamily="18" charset="0"/>
                <a:cs typeface="Times New Roman" panose="02020603050405020304" pitchFamily="18" charset="0"/>
              </a:rPr>
              <a:t> quan trọng để có được thông tin tối đa về đặc trưng của các Smart Contract. Cuối cùng, kết nối các đặc trưng hợp đồng và đặc trưng tài khoản để tạo đại diện đặc trưng cấp tài </a:t>
            </a:r>
            <a:br>
              <a:rPr lang="en-US" sz="1050">
                <a:latin typeface="Times New Roman" panose="02020603050405020304" pitchFamily="18" charset="0"/>
                <a:cs typeface="Times New Roman" panose="02020603050405020304" pitchFamily="18" charset="0"/>
              </a:rPr>
            </a:br>
            <a:r>
              <a:rPr lang="vi-VN" sz="1050">
                <a:latin typeface="Times New Roman" panose="02020603050405020304" pitchFamily="18" charset="0"/>
                <a:cs typeface="Times New Roman" panose="02020603050405020304" pitchFamily="18" charset="0"/>
              </a:rPr>
              <a:t>liệu (document) của Smart Contract và nhận được kết quả phân loại với lớp Softmax</a:t>
            </a:r>
            <a:r>
              <a:rPr lang="vi-VN" sz="1050">
                <a:solidFill>
                  <a:srgbClr val="C00000"/>
                </a:solidFill>
                <a:latin typeface="Times New Roman" panose="02020603050405020304" pitchFamily="18" charset="0"/>
                <a:cs typeface="Times New Roman" panose="02020603050405020304" pitchFamily="18" charset="0"/>
              </a:rPr>
              <a:t>.</a:t>
            </a:r>
            <a:endParaRPr lang="en-US" sz="1050">
              <a:solidFill>
                <a:srgbClr val="C00000"/>
              </a:solidFill>
              <a:latin typeface="Times New Roman" panose="02020603050405020304" pitchFamily="18" charset="0"/>
              <a:cs typeface="Times New Roman" panose="02020603050405020304" pitchFamily="18" charset="0"/>
            </a:endParaRPr>
          </a:p>
        </p:txBody>
      </p:sp>
      <p:pic>
        <p:nvPicPr>
          <p:cNvPr id="25" name="Picture 24" descr="Diagram&#10;&#10;Description automatically generated">
            <a:extLst>
              <a:ext uri="{FF2B5EF4-FFF2-40B4-BE49-F238E27FC236}">
                <a16:creationId xmlns:a16="http://schemas.microsoft.com/office/drawing/2014/main" id="{A9CEC451-EBD6-C7C6-26EC-B8BDE1BCC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242" y="4228867"/>
            <a:ext cx="4595433" cy="998618"/>
          </a:xfrm>
          <a:prstGeom prst="rect">
            <a:avLst/>
          </a:prstGeom>
          <a:ln>
            <a:noFill/>
          </a:ln>
          <a:effectLst>
            <a:outerShdw blurRad="292100" dist="139700" dir="2700000" algn="tl" rotWithShape="0">
              <a:srgbClr val="333333">
                <a:alpha val="65000"/>
              </a:srgbClr>
            </a:outerShdw>
          </a:effectLst>
        </p:spPr>
      </p:pic>
      <p:sp>
        <p:nvSpPr>
          <p:cNvPr id="26" name="Rectangle 25">
            <a:extLst>
              <a:ext uri="{FF2B5EF4-FFF2-40B4-BE49-F238E27FC236}">
                <a16:creationId xmlns:a16="http://schemas.microsoft.com/office/drawing/2014/main" id="{C300EC49-6474-2D10-D9D3-F32FB8F6D25B}"/>
              </a:ext>
            </a:extLst>
          </p:cNvPr>
          <p:cNvSpPr/>
          <p:nvPr/>
        </p:nvSpPr>
        <p:spPr>
          <a:xfrm>
            <a:off x="2999711" y="5530443"/>
            <a:ext cx="1809824" cy="276999"/>
          </a:xfrm>
          <a:prstGeom prst="rect">
            <a:avLst/>
          </a:prstGeom>
          <a:noFill/>
        </p:spPr>
        <p:txBody>
          <a:bodyPr wrap="square" lIns="91440" tIns="45720" rIns="91440" bIns="45720">
            <a:spAutoFit/>
          </a:bodyPr>
          <a:lstStyle/>
          <a:p>
            <a:r>
              <a:rPr lang="en-US" sz="1200" b="1" u="sng" cap="none" spc="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Tóm Lại:</a:t>
            </a:r>
          </a:p>
        </p:txBody>
      </p:sp>
      <p:sp>
        <p:nvSpPr>
          <p:cNvPr id="27" name="TextBox 26">
            <a:extLst>
              <a:ext uri="{FF2B5EF4-FFF2-40B4-BE49-F238E27FC236}">
                <a16:creationId xmlns:a16="http://schemas.microsoft.com/office/drawing/2014/main" id="{F93F8B9C-588C-82B6-AA7B-2B4F77383379}"/>
              </a:ext>
            </a:extLst>
          </p:cNvPr>
          <p:cNvSpPr txBox="1"/>
          <p:nvPr/>
        </p:nvSpPr>
        <p:spPr>
          <a:xfrm>
            <a:off x="2658165" y="5261182"/>
            <a:ext cx="6056670" cy="230832"/>
          </a:xfrm>
          <a:prstGeom prst="rect">
            <a:avLst/>
          </a:prstGeom>
          <a:noFill/>
        </p:spPr>
        <p:txBody>
          <a:bodyPr wrap="square" rtlCol="0">
            <a:spAutoFit/>
          </a:bodyPr>
          <a:lstStyle/>
          <a:p>
            <a:pPr algn="ctr"/>
            <a:r>
              <a:rPr lang="en-US" sz="900" b="1" i="0">
                <a:solidFill>
                  <a:schemeClr val="accent1">
                    <a:lumMod val="75000"/>
                  </a:schemeClr>
                </a:solidFill>
                <a:effectLst/>
                <a:latin typeface="Times New Roman" panose="02020603050405020304" pitchFamily="18" charset="0"/>
                <a:cs typeface="Times New Roman" panose="02020603050405020304" pitchFamily="18" charset="0"/>
              </a:rPr>
              <a:t>FIGURE 2.</a:t>
            </a:r>
            <a:r>
              <a:rPr lang="en-US" sz="900" b="1" i="0">
                <a:effectLst/>
                <a:latin typeface="Times New Roman" panose="02020603050405020304" pitchFamily="18" charset="0"/>
                <a:cs typeface="Times New Roman" panose="02020603050405020304" pitchFamily="18" charset="0"/>
              </a:rPr>
              <a:t> </a:t>
            </a:r>
            <a:r>
              <a:rPr lang="vi-VN" sz="900" b="1" i="0">
                <a:effectLst/>
                <a:latin typeface="Times New Roman" panose="02020603050405020304" pitchFamily="18" charset="0"/>
                <a:cs typeface="Times New Roman" panose="02020603050405020304" pitchFamily="18" charset="0"/>
              </a:rPr>
              <a:t>Mô hình phát hiện lỗ hổng Reentrancy dựa trên </a:t>
            </a:r>
            <a:r>
              <a:rPr lang="en-US" sz="900" b="1" i="0">
                <a:effectLst/>
                <a:latin typeface="Times New Roman" panose="02020603050405020304" pitchFamily="18" charset="0"/>
                <a:cs typeface="Times New Roman" panose="02020603050405020304" pitchFamily="18" charset="0"/>
              </a:rPr>
              <a:t>D</a:t>
            </a:r>
            <a:r>
              <a:rPr lang="vi-VN" sz="900" b="1" i="0">
                <a:effectLst/>
                <a:latin typeface="Times New Roman" panose="02020603050405020304" pitchFamily="18" charset="0"/>
                <a:cs typeface="Times New Roman" panose="02020603050405020304" pitchFamily="18" charset="0"/>
              </a:rPr>
              <a:t>eep</a:t>
            </a:r>
            <a:r>
              <a:rPr lang="en-US" sz="900" b="1" i="0">
                <a:effectLst/>
                <a:latin typeface="Times New Roman" panose="02020603050405020304" pitchFamily="18" charset="0"/>
                <a:cs typeface="Times New Roman" panose="02020603050405020304" pitchFamily="18" charset="0"/>
              </a:rPr>
              <a:t> </a:t>
            </a:r>
            <a:r>
              <a:rPr lang="en-US" sz="900" b="1">
                <a:latin typeface="Times New Roman" panose="02020603050405020304" pitchFamily="18" charset="0"/>
                <a:cs typeface="Times New Roman" panose="02020603050405020304" pitchFamily="18" charset="0"/>
              </a:rPr>
              <a:t>L</a:t>
            </a:r>
            <a:r>
              <a:rPr lang="vi-VN" sz="900" b="1" i="0">
                <a:effectLst/>
                <a:latin typeface="Times New Roman" panose="02020603050405020304" pitchFamily="18" charset="0"/>
                <a:cs typeface="Times New Roman" panose="02020603050405020304" pitchFamily="18" charset="0"/>
              </a:rPr>
              <a:t>earning </a:t>
            </a:r>
            <a:r>
              <a:rPr lang="en-US" sz="900" b="1" i="0">
                <a:effectLst/>
                <a:latin typeface="Times New Roman" panose="02020603050405020304" pitchFamily="18" charset="0"/>
                <a:cs typeface="Times New Roman" panose="02020603050405020304" pitchFamily="18" charset="0"/>
              </a:rPr>
              <a:t>&amp;</a:t>
            </a:r>
            <a:r>
              <a:rPr lang="vi-VN" sz="900" b="1" i="0">
                <a:effectLst/>
                <a:latin typeface="Times New Roman" panose="02020603050405020304" pitchFamily="18" charset="0"/>
                <a:cs typeface="Times New Roman" panose="02020603050405020304" pitchFamily="18" charset="0"/>
              </a:rPr>
              <a:t> cơ chế </a:t>
            </a:r>
            <a:r>
              <a:rPr lang="en-US" sz="900" b="1" i="0">
                <a:effectLst/>
                <a:latin typeface="Times New Roman" panose="02020603050405020304" pitchFamily="18" charset="0"/>
                <a:cs typeface="Times New Roman" panose="02020603050405020304" pitchFamily="18" charset="0"/>
              </a:rPr>
              <a:t>A</a:t>
            </a:r>
            <a:r>
              <a:rPr lang="vi-VN" sz="900" b="1" i="0">
                <a:effectLst/>
                <a:latin typeface="Times New Roman" panose="02020603050405020304" pitchFamily="18" charset="0"/>
                <a:cs typeface="Times New Roman" panose="02020603050405020304" pitchFamily="18" charset="0"/>
              </a:rPr>
              <a:t>ttention</a:t>
            </a:r>
            <a:endParaRPr lang="en-US" sz="900" b="1">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6D7D1D6-EADB-ACE1-7491-B2DF26088DFF}"/>
              </a:ext>
            </a:extLst>
          </p:cNvPr>
          <p:cNvSpPr txBox="1"/>
          <p:nvPr/>
        </p:nvSpPr>
        <p:spPr>
          <a:xfrm>
            <a:off x="8597788" y="5507130"/>
            <a:ext cx="3562741" cy="1323439"/>
          </a:xfrm>
          <a:prstGeom prst="rect">
            <a:avLst/>
          </a:prstGeom>
          <a:noFill/>
        </p:spPr>
        <p:txBody>
          <a:bodyPr wrap="square" rtlCol="0">
            <a:spAutoFit/>
          </a:bodyPr>
          <a:lstStyle/>
          <a:p>
            <a:pPr algn="just"/>
            <a:r>
              <a:rPr lang="en-US" sz="1000">
                <a:latin typeface="Times New Roman" panose="02020603050405020304" pitchFamily="18" charset="0"/>
                <a:cs typeface="Times New Roman" panose="02020603050405020304" pitchFamily="18" charset="0"/>
              </a:rPr>
              <a:t>      Đồ án hiện </a:t>
            </a:r>
            <a:r>
              <a:rPr lang="vi-VN" sz="1000">
                <a:latin typeface="Times New Roman" panose="02020603050405020304" pitchFamily="18" charset="0"/>
                <a:cs typeface="Times New Roman" panose="02020603050405020304" pitchFamily="18" charset="0"/>
              </a:rPr>
              <a:t>chỉ giới hạn trong </a:t>
            </a:r>
            <a:r>
              <a:rPr lang="en-US" sz="1000">
                <a:latin typeface="Times New Roman" panose="02020603050405020304" pitchFamily="18" charset="0"/>
                <a:cs typeface="Times New Roman" panose="02020603050405020304" pitchFamily="18" charset="0"/>
              </a:rPr>
              <a:t>việc </a:t>
            </a:r>
            <a:r>
              <a:rPr lang="vi-VN" sz="1000">
                <a:latin typeface="Times New Roman" panose="02020603050405020304" pitchFamily="18" charset="0"/>
                <a:cs typeface="Times New Roman" panose="02020603050405020304" pitchFamily="18" charset="0"/>
              </a:rPr>
              <a:t>phát hiện </a:t>
            </a:r>
            <a:r>
              <a:rPr lang="en-US" sz="1000">
                <a:latin typeface="Times New Roman" panose="02020603050405020304" pitchFamily="18" charset="0"/>
                <a:cs typeface="Times New Roman" panose="02020603050405020304" pitchFamily="18" charset="0"/>
              </a:rPr>
              <a:t>ra </a:t>
            </a:r>
            <a:r>
              <a:rPr lang="vi-VN" sz="1000">
                <a:latin typeface="Times New Roman" panose="02020603050405020304" pitchFamily="18" charset="0"/>
                <a:cs typeface="Times New Roman" panose="02020603050405020304" pitchFamily="18" charset="0"/>
              </a:rPr>
              <a:t>lỗ hổng </a:t>
            </a:r>
            <a:r>
              <a:rPr lang="vi-VN" sz="1000" b="1">
                <a:latin typeface="Times New Roman" panose="02020603050405020304" pitchFamily="18" charset="0"/>
                <a:cs typeface="Times New Roman" panose="02020603050405020304" pitchFamily="18" charset="0"/>
              </a:rPr>
              <a:t>Reentrancy</a:t>
            </a:r>
            <a:r>
              <a:rPr lang="vi-VN" sz="1000">
                <a:latin typeface="Times New Roman" panose="02020603050405020304" pitchFamily="18" charset="0"/>
                <a:cs typeface="Times New Roman" panose="02020603050405020304" pitchFamily="18" charset="0"/>
              </a:rPr>
              <a:t>. Chúng tôi </a:t>
            </a:r>
            <a:r>
              <a:rPr lang="en-US" sz="1000">
                <a:latin typeface="Times New Roman" panose="02020603050405020304" pitchFamily="18" charset="0"/>
                <a:cs typeface="Times New Roman" panose="02020603050405020304" pitchFamily="18" charset="0"/>
              </a:rPr>
              <a:t>dự định sử</a:t>
            </a:r>
            <a:r>
              <a:rPr lang="vi-VN" sz="1000">
                <a:latin typeface="Times New Roman" panose="02020603050405020304" pitchFamily="18" charset="0"/>
                <a:cs typeface="Times New Roman" panose="02020603050405020304" pitchFamily="18" charset="0"/>
              </a:rPr>
              <a:t> dụng </a:t>
            </a:r>
            <a:r>
              <a:rPr lang="en-US" sz="1000">
                <a:latin typeface="Times New Roman" panose="02020603050405020304" pitchFamily="18" charset="0"/>
                <a:cs typeface="Times New Roman" panose="02020603050405020304" pitchFamily="18" charset="0"/>
              </a:rPr>
              <a:t>các </a:t>
            </a:r>
            <a:r>
              <a:rPr lang="vi-VN" sz="1000">
                <a:latin typeface="Times New Roman" panose="02020603050405020304" pitchFamily="18" charset="0"/>
                <a:cs typeface="Times New Roman" panose="02020603050405020304" pitchFamily="18" charset="0"/>
              </a:rPr>
              <a:t>mô hình tuần tự </a:t>
            </a:r>
            <a:r>
              <a:rPr lang="en-US" sz="1000" b="1">
                <a:latin typeface="Times New Roman" panose="02020603050405020304" pitchFamily="18" charset="0"/>
                <a:cs typeface="Times New Roman" panose="02020603050405020304" pitchFamily="18" charset="0"/>
              </a:rPr>
              <a:t>(Sequential Model) </a:t>
            </a:r>
            <a:r>
              <a:rPr lang="en-US" sz="1000">
                <a:latin typeface="Times New Roman" panose="02020603050405020304" pitchFamily="18" charset="0"/>
                <a:cs typeface="Times New Roman" panose="02020603050405020304" pitchFamily="18" charset="0"/>
              </a:rPr>
              <a:t>cho các nghiên cứu sâu hơn về lỗ hổng trong Smart Contract. </a:t>
            </a:r>
          </a:p>
          <a:p>
            <a:pPr algn="just"/>
            <a:r>
              <a:rPr lang="en-US" sz="1000">
                <a:latin typeface="Times New Roman" panose="02020603050405020304" pitchFamily="18" charset="0"/>
                <a:cs typeface="Times New Roman" panose="02020603050405020304" pitchFamily="18" charset="0"/>
              </a:rPr>
              <a:t>      Mặt khác, về</a:t>
            </a:r>
            <a:r>
              <a:rPr lang="vi-VN" sz="1000">
                <a:latin typeface="Times New Roman" panose="02020603050405020304" pitchFamily="18" charset="0"/>
                <a:cs typeface="Times New Roman" panose="02020603050405020304" pitchFamily="18" charset="0"/>
              </a:rPr>
              <a:t> </a:t>
            </a:r>
            <a:r>
              <a:rPr lang="en-US" sz="1000">
                <a:latin typeface="Times New Roman" panose="02020603050405020304" pitchFamily="18" charset="0"/>
                <a:cs typeface="Times New Roman" panose="02020603050405020304" pitchFamily="18" charset="0"/>
              </a:rPr>
              <a:t>runtime state</a:t>
            </a:r>
            <a:r>
              <a:rPr lang="vi-VN" sz="1000">
                <a:latin typeface="Times New Roman" panose="02020603050405020304" pitchFamily="18" charset="0"/>
                <a:cs typeface="Times New Roman" panose="02020603050405020304" pitchFamily="18" charset="0"/>
              </a:rPr>
              <a:t>, chúng tôi </a:t>
            </a:r>
            <a:r>
              <a:rPr lang="en-US" sz="1000">
                <a:latin typeface="Times New Roman" panose="02020603050405020304" pitchFamily="18" charset="0"/>
                <a:cs typeface="Times New Roman" panose="02020603050405020304" pitchFamily="18" charset="0"/>
              </a:rPr>
              <a:t>dự định </a:t>
            </a:r>
            <a:r>
              <a:rPr lang="vi-VN" sz="1000">
                <a:latin typeface="Times New Roman" panose="02020603050405020304" pitchFamily="18" charset="0"/>
                <a:cs typeface="Times New Roman" panose="02020603050405020304" pitchFamily="18" charset="0"/>
              </a:rPr>
              <a:t>thiết kế một kịch bản tấn công </a:t>
            </a:r>
            <a:r>
              <a:rPr lang="en-US" sz="1000">
                <a:latin typeface="Times New Roman" panose="02020603050405020304" pitchFamily="18" charset="0"/>
                <a:cs typeface="Times New Roman" panose="02020603050405020304" pitchFamily="18" charset="0"/>
              </a:rPr>
              <a:t>bao quát hơn để </a:t>
            </a:r>
            <a:r>
              <a:rPr lang="vi-VN" sz="1000">
                <a:latin typeface="Times New Roman" panose="02020603050405020304" pitchFamily="18" charset="0"/>
                <a:cs typeface="Times New Roman" panose="02020603050405020304" pitchFamily="18" charset="0"/>
              </a:rPr>
              <a:t>tương tác với từng </a:t>
            </a:r>
            <a:r>
              <a:rPr lang="en-US" sz="1000">
                <a:latin typeface="Times New Roman" panose="02020603050405020304" pitchFamily="18" charset="0"/>
                <a:cs typeface="Times New Roman" panose="02020603050405020304" pitchFamily="18" charset="0"/>
              </a:rPr>
              <a:t>Smart Contract ở các runtime state</a:t>
            </a:r>
            <a:r>
              <a:rPr lang="vi-VN" sz="1000">
                <a:latin typeface="Times New Roman" panose="02020603050405020304" pitchFamily="18" charset="0"/>
                <a:cs typeface="Times New Roman" panose="02020603050405020304" pitchFamily="18" charset="0"/>
              </a:rPr>
              <a:t>, nhằm phân tích quá trình thực thi động.</a:t>
            </a:r>
            <a:endParaRPr lang="en-US" sz="100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29EFFD8-2D1A-E350-ACB0-766F3B1473D5}"/>
              </a:ext>
            </a:extLst>
          </p:cNvPr>
          <p:cNvSpPr/>
          <p:nvPr/>
        </p:nvSpPr>
        <p:spPr>
          <a:xfrm>
            <a:off x="8653315" y="5209182"/>
            <a:ext cx="1858201" cy="307777"/>
          </a:xfrm>
          <a:prstGeom prst="rect">
            <a:avLst/>
          </a:prstGeom>
          <a:noFill/>
        </p:spPr>
        <p:txBody>
          <a:bodyPr wrap="none" lIns="91440" tIns="45720" rIns="91440" bIns="45720">
            <a:spAutoFit/>
          </a:bodyPr>
          <a:lstStyle/>
          <a:p>
            <a:r>
              <a:rPr lang="en-US" sz="1400" b="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Kết luận &amp; Đề xuất</a:t>
            </a:r>
          </a:p>
        </p:txBody>
      </p:sp>
      <p:pic>
        <p:nvPicPr>
          <p:cNvPr id="24" name="Picture 23" descr="Icon&#10;&#10;Description automatically generated">
            <a:extLst>
              <a:ext uri="{FF2B5EF4-FFF2-40B4-BE49-F238E27FC236}">
                <a16:creationId xmlns:a16="http://schemas.microsoft.com/office/drawing/2014/main" id="{6C71DE74-1ED5-C419-64B0-4C5B94AF157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23982" t="35536" r="24671" b="25967"/>
          <a:stretch/>
        </p:blipFill>
        <p:spPr>
          <a:xfrm>
            <a:off x="51865" y="1205881"/>
            <a:ext cx="788679" cy="591314"/>
          </a:xfrm>
          <a:prstGeom prst="rect">
            <a:avLst/>
          </a:prstGeom>
        </p:spPr>
      </p:pic>
      <p:pic>
        <p:nvPicPr>
          <p:cNvPr id="31" name="Picture 30" descr="A picture containing company name&#10;&#10;Description automatically generated">
            <a:extLst>
              <a:ext uri="{FF2B5EF4-FFF2-40B4-BE49-F238E27FC236}">
                <a16:creationId xmlns:a16="http://schemas.microsoft.com/office/drawing/2014/main" id="{3F03CCD5-13C0-9E95-D296-C48772D44CD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58987" y1="87582" x2="58987" y2="87582"/>
                      </a14:backgroundRemoval>
                    </a14:imgEffect>
                  </a14:imgLayer>
                </a14:imgProps>
              </a:ext>
              <a:ext uri="{28A0092B-C50C-407E-A947-70E740481C1C}">
                <a14:useLocalDpi xmlns:a14="http://schemas.microsoft.com/office/drawing/2010/main" val="0"/>
              </a:ext>
            </a:extLst>
          </a:blip>
          <a:stretch>
            <a:fillRect/>
          </a:stretch>
        </p:blipFill>
        <p:spPr>
          <a:xfrm>
            <a:off x="0" y="3966937"/>
            <a:ext cx="615139" cy="615139"/>
          </a:xfrm>
          <a:prstGeom prst="rect">
            <a:avLst/>
          </a:prstGeom>
        </p:spPr>
      </p:pic>
      <p:graphicFrame>
        <p:nvGraphicFramePr>
          <p:cNvPr id="32" name="Diagram 31">
            <a:extLst>
              <a:ext uri="{FF2B5EF4-FFF2-40B4-BE49-F238E27FC236}">
                <a16:creationId xmlns:a16="http://schemas.microsoft.com/office/drawing/2014/main" id="{9CDF365A-510A-69E2-1F1E-8548AF666774}"/>
              </a:ext>
            </a:extLst>
          </p:cNvPr>
          <p:cNvGraphicFramePr/>
          <p:nvPr>
            <p:extLst>
              <p:ext uri="{D42A27DB-BD31-4B8C-83A1-F6EECF244321}">
                <p14:modId xmlns:p14="http://schemas.microsoft.com/office/powerpoint/2010/main" val="159336668"/>
              </p:ext>
            </p:extLst>
          </p:nvPr>
        </p:nvGraphicFramePr>
        <p:xfrm>
          <a:off x="127417" y="4493396"/>
          <a:ext cx="2410175" cy="99861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9" name="Rectangle: Diagonal Corners Rounded 38">
            <a:extLst>
              <a:ext uri="{FF2B5EF4-FFF2-40B4-BE49-F238E27FC236}">
                <a16:creationId xmlns:a16="http://schemas.microsoft.com/office/drawing/2014/main" id="{F5E1644A-F5F8-F75E-6B0C-2036E5A69C78}"/>
              </a:ext>
            </a:extLst>
          </p:cNvPr>
          <p:cNvSpPr/>
          <p:nvPr/>
        </p:nvSpPr>
        <p:spPr>
          <a:xfrm>
            <a:off x="2795496" y="1007089"/>
            <a:ext cx="5720488" cy="5709054"/>
          </a:xfrm>
          <a:prstGeom prst="round2DiagRect">
            <a:avLst/>
          </a:prstGeom>
          <a:noFill/>
          <a:ln w="28575">
            <a:solidFill>
              <a:schemeClr val="accent2"/>
            </a:solidFill>
            <a:extLst>
              <a:ext uri="{C807C97D-BFC1-408E-A445-0C87EB9F89A2}">
                <ask:lineSketchStyleProps xmlns:ask="http://schemas.microsoft.com/office/drawing/2018/sketchyshapes" sd="1219033472">
                  <a:custGeom>
                    <a:avLst/>
                    <a:gdLst>
                      <a:gd name="connsiteX0" fmla="*/ 0 w 5536413"/>
                      <a:gd name="connsiteY0" fmla="*/ 922754 h 5709054"/>
                      <a:gd name="connsiteX1" fmla="*/ 922754 w 5536413"/>
                      <a:gd name="connsiteY1" fmla="*/ 0 h 5709054"/>
                      <a:gd name="connsiteX2" fmla="*/ 1611723 w 5536413"/>
                      <a:gd name="connsiteY2" fmla="*/ 0 h 5709054"/>
                      <a:gd name="connsiteX3" fmla="*/ 2189965 w 5536413"/>
                      <a:gd name="connsiteY3" fmla="*/ 0 h 5709054"/>
                      <a:gd name="connsiteX4" fmla="*/ 2731297 w 5536413"/>
                      <a:gd name="connsiteY4" fmla="*/ 0 h 5709054"/>
                      <a:gd name="connsiteX5" fmla="*/ 3383357 w 5536413"/>
                      <a:gd name="connsiteY5" fmla="*/ 0 h 5709054"/>
                      <a:gd name="connsiteX6" fmla="*/ 3961599 w 5536413"/>
                      <a:gd name="connsiteY6" fmla="*/ 0 h 5709054"/>
                      <a:gd name="connsiteX7" fmla="*/ 4613659 w 5536413"/>
                      <a:gd name="connsiteY7" fmla="*/ 0 h 5709054"/>
                      <a:gd name="connsiteX8" fmla="*/ 5536413 w 5536413"/>
                      <a:gd name="connsiteY8" fmla="*/ 922754 h 5709054"/>
                      <a:gd name="connsiteX9" fmla="*/ 5536413 w 5536413"/>
                      <a:gd name="connsiteY9" fmla="*/ 1489407 h 5709054"/>
                      <a:gd name="connsiteX10" fmla="*/ 5536413 w 5536413"/>
                      <a:gd name="connsiteY10" fmla="*/ 2133332 h 5709054"/>
                      <a:gd name="connsiteX11" fmla="*/ 5536413 w 5536413"/>
                      <a:gd name="connsiteY11" fmla="*/ 2777256 h 5709054"/>
                      <a:gd name="connsiteX12" fmla="*/ 5536413 w 5536413"/>
                      <a:gd name="connsiteY12" fmla="*/ 3382545 h 5709054"/>
                      <a:gd name="connsiteX13" fmla="*/ 5536413 w 5536413"/>
                      <a:gd name="connsiteY13" fmla="*/ 4103740 h 5709054"/>
                      <a:gd name="connsiteX14" fmla="*/ 5536413 w 5536413"/>
                      <a:gd name="connsiteY14" fmla="*/ 4786300 h 5709054"/>
                      <a:gd name="connsiteX15" fmla="*/ 4613659 w 5536413"/>
                      <a:gd name="connsiteY15" fmla="*/ 5709054 h 5709054"/>
                      <a:gd name="connsiteX16" fmla="*/ 3961599 w 5536413"/>
                      <a:gd name="connsiteY16" fmla="*/ 5709054 h 5709054"/>
                      <a:gd name="connsiteX17" fmla="*/ 3346448 w 5536413"/>
                      <a:gd name="connsiteY17" fmla="*/ 5709054 h 5709054"/>
                      <a:gd name="connsiteX18" fmla="*/ 2842025 w 5536413"/>
                      <a:gd name="connsiteY18" fmla="*/ 5709054 h 5709054"/>
                      <a:gd name="connsiteX19" fmla="*/ 2300692 w 5536413"/>
                      <a:gd name="connsiteY19" fmla="*/ 5709054 h 5709054"/>
                      <a:gd name="connsiteX20" fmla="*/ 1611723 w 5536413"/>
                      <a:gd name="connsiteY20" fmla="*/ 5709054 h 5709054"/>
                      <a:gd name="connsiteX21" fmla="*/ 922754 w 5536413"/>
                      <a:gd name="connsiteY21" fmla="*/ 5709054 h 5709054"/>
                      <a:gd name="connsiteX22" fmla="*/ 0 w 5536413"/>
                      <a:gd name="connsiteY22" fmla="*/ 4786300 h 5709054"/>
                      <a:gd name="connsiteX23" fmla="*/ 0 w 5536413"/>
                      <a:gd name="connsiteY23" fmla="*/ 4103740 h 5709054"/>
                      <a:gd name="connsiteX24" fmla="*/ 0 w 5536413"/>
                      <a:gd name="connsiteY24" fmla="*/ 3575722 h 5709054"/>
                      <a:gd name="connsiteX25" fmla="*/ 0 w 5536413"/>
                      <a:gd name="connsiteY25" fmla="*/ 2931798 h 5709054"/>
                      <a:gd name="connsiteX26" fmla="*/ 0 w 5536413"/>
                      <a:gd name="connsiteY26" fmla="*/ 2365145 h 5709054"/>
                      <a:gd name="connsiteX27" fmla="*/ 0 w 5536413"/>
                      <a:gd name="connsiteY27" fmla="*/ 1682585 h 5709054"/>
                      <a:gd name="connsiteX28" fmla="*/ 0 w 5536413"/>
                      <a:gd name="connsiteY28" fmla="*/ 922754 h 570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36413" h="5709054" extrusionOk="0">
                        <a:moveTo>
                          <a:pt x="0" y="922754"/>
                        </a:moveTo>
                        <a:cubicBezTo>
                          <a:pt x="-44840" y="385473"/>
                          <a:pt x="353085" y="22536"/>
                          <a:pt x="922754" y="0"/>
                        </a:cubicBezTo>
                        <a:cubicBezTo>
                          <a:pt x="1124022" y="16914"/>
                          <a:pt x="1453677" y="16636"/>
                          <a:pt x="1611723" y="0"/>
                        </a:cubicBezTo>
                        <a:cubicBezTo>
                          <a:pt x="1769769" y="-16636"/>
                          <a:pt x="1982913" y="9320"/>
                          <a:pt x="2189965" y="0"/>
                        </a:cubicBezTo>
                        <a:cubicBezTo>
                          <a:pt x="2397017" y="-9320"/>
                          <a:pt x="2594405" y="5442"/>
                          <a:pt x="2731297" y="0"/>
                        </a:cubicBezTo>
                        <a:cubicBezTo>
                          <a:pt x="2868189" y="-5442"/>
                          <a:pt x="3223727" y="18562"/>
                          <a:pt x="3383357" y="0"/>
                        </a:cubicBezTo>
                        <a:cubicBezTo>
                          <a:pt x="3542987" y="-18562"/>
                          <a:pt x="3687195" y="19530"/>
                          <a:pt x="3961599" y="0"/>
                        </a:cubicBezTo>
                        <a:cubicBezTo>
                          <a:pt x="4236003" y="-19530"/>
                          <a:pt x="4446936" y="23482"/>
                          <a:pt x="4613659" y="0"/>
                        </a:cubicBezTo>
                        <a:cubicBezTo>
                          <a:pt x="5111360" y="-113689"/>
                          <a:pt x="5479700" y="491946"/>
                          <a:pt x="5536413" y="922754"/>
                        </a:cubicBezTo>
                        <a:cubicBezTo>
                          <a:pt x="5542656" y="1188236"/>
                          <a:pt x="5525361" y="1331344"/>
                          <a:pt x="5536413" y="1489407"/>
                        </a:cubicBezTo>
                        <a:cubicBezTo>
                          <a:pt x="5547465" y="1647470"/>
                          <a:pt x="5543716" y="1914307"/>
                          <a:pt x="5536413" y="2133332"/>
                        </a:cubicBezTo>
                        <a:cubicBezTo>
                          <a:pt x="5529110" y="2352357"/>
                          <a:pt x="5541671" y="2635439"/>
                          <a:pt x="5536413" y="2777256"/>
                        </a:cubicBezTo>
                        <a:cubicBezTo>
                          <a:pt x="5531155" y="2919073"/>
                          <a:pt x="5527778" y="3238774"/>
                          <a:pt x="5536413" y="3382545"/>
                        </a:cubicBezTo>
                        <a:cubicBezTo>
                          <a:pt x="5545048" y="3526316"/>
                          <a:pt x="5511542" y="3840133"/>
                          <a:pt x="5536413" y="4103740"/>
                        </a:cubicBezTo>
                        <a:cubicBezTo>
                          <a:pt x="5561284" y="4367348"/>
                          <a:pt x="5552884" y="4493450"/>
                          <a:pt x="5536413" y="4786300"/>
                        </a:cubicBezTo>
                        <a:cubicBezTo>
                          <a:pt x="5446465" y="5310693"/>
                          <a:pt x="5062846" y="5667354"/>
                          <a:pt x="4613659" y="5709054"/>
                        </a:cubicBezTo>
                        <a:cubicBezTo>
                          <a:pt x="4398353" y="5704498"/>
                          <a:pt x="4147029" y="5702433"/>
                          <a:pt x="3961599" y="5709054"/>
                        </a:cubicBezTo>
                        <a:cubicBezTo>
                          <a:pt x="3776169" y="5715675"/>
                          <a:pt x="3628761" y="5732721"/>
                          <a:pt x="3346448" y="5709054"/>
                        </a:cubicBezTo>
                        <a:cubicBezTo>
                          <a:pt x="3064135" y="5685387"/>
                          <a:pt x="2947881" y="5714295"/>
                          <a:pt x="2842025" y="5709054"/>
                        </a:cubicBezTo>
                        <a:cubicBezTo>
                          <a:pt x="2736169" y="5703813"/>
                          <a:pt x="2483795" y="5697548"/>
                          <a:pt x="2300692" y="5709054"/>
                        </a:cubicBezTo>
                        <a:cubicBezTo>
                          <a:pt x="2117589" y="5720560"/>
                          <a:pt x="1851890" y="5699980"/>
                          <a:pt x="1611723" y="5709054"/>
                        </a:cubicBezTo>
                        <a:cubicBezTo>
                          <a:pt x="1371556" y="5718128"/>
                          <a:pt x="1110213" y="5717883"/>
                          <a:pt x="922754" y="5709054"/>
                        </a:cubicBezTo>
                        <a:cubicBezTo>
                          <a:pt x="444730" y="5771620"/>
                          <a:pt x="-13208" y="5302888"/>
                          <a:pt x="0" y="4786300"/>
                        </a:cubicBezTo>
                        <a:cubicBezTo>
                          <a:pt x="5340" y="4517688"/>
                          <a:pt x="-20136" y="4284653"/>
                          <a:pt x="0" y="4103740"/>
                        </a:cubicBezTo>
                        <a:cubicBezTo>
                          <a:pt x="20136" y="3922827"/>
                          <a:pt x="-601" y="3798026"/>
                          <a:pt x="0" y="3575722"/>
                        </a:cubicBezTo>
                        <a:cubicBezTo>
                          <a:pt x="601" y="3353418"/>
                          <a:pt x="14580" y="3135786"/>
                          <a:pt x="0" y="2931798"/>
                        </a:cubicBezTo>
                        <a:cubicBezTo>
                          <a:pt x="-14580" y="2727810"/>
                          <a:pt x="-13539" y="2640319"/>
                          <a:pt x="0" y="2365145"/>
                        </a:cubicBezTo>
                        <a:cubicBezTo>
                          <a:pt x="13539" y="2089971"/>
                          <a:pt x="30449" y="1851057"/>
                          <a:pt x="0" y="1682585"/>
                        </a:cubicBezTo>
                        <a:cubicBezTo>
                          <a:pt x="-30449" y="1514113"/>
                          <a:pt x="30233" y="1195973"/>
                          <a:pt x="0" y="92275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Icon&#10;&#10;Description automatically generated">
            <a:extLst>
              <a:ext uri="{FF2B5EF4-FFF2-40B4-BE49-F238E27FC236}">
                <a16:creationId xmlns:a16="http://schemas.microsoft.com/office/drawing/2014/main" id="{F31CAA9C-1388-84D2-B2DE-4A423B02CCD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63208" y="849189"/>
            <a:ext cx="968333" cy="962106"/>
          </a:xfrm>
          <a:prstGeom prst="rect">
            <a:avLst/>
          </a:prstGeom>
        </p:spPr>
      </p:pic>
      <p:cxnSp>
        <p:nvCxnSpPr>
          <p:cNvPr id="41" name="Straight Connector 40">
            <a:extLst>
              <a:ext uri="{FF2B5EF4-FFF2-40B4-BE49-F238E27FC236}">
                <a16:creationId xmlns:a16="http://schemas.microsoft.com/office/drawing/2014/main" id="{F0BAF642-F62C-AF7F-6259-4B6C098E8518}"/>
              </a:ext>
            </a:extLst>
          </p:cNvPr>
          <p:cNvCxnSpPr/>
          <p:nvPr/>
        </p:nvCxnSpPr>
        <p:spPr>
          <a:xfrm flipV="1">
            <a:off x="2795496" y="3039053"/>
            <a:ext cx="5720488" cy="14157"/>
          </a:xfrm>
          <a:prstGeom prst="line">
            <a:avLst/>
          </a:prstGeom>
          <a:ln w="19050">
            <a:solidFill>
              <a:schemeClr val="accent2">
                <a:lumMod val="75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5D9AA1-33F2-00BB-04F4-F87DE685E73E}"/>
              </a:ext>
            </a:extLst>
          </p:cNvPr>
          <p:cNvCxnSpPr/>
          <p:nvPr/>
        </p:nvCxnSpPr>
        <p:spPr>
          <a:xfrm flipV="1">
            <a:off x="2805715" y="5516959"/>
            <a:ext cx="5720488" cy="14157"/>
          </a:xfrm>
          <a:prstGeom prst="line">
            <a:avLst/>
          </a:prstGeom>
          <a:ln w="19050">
            <a:solidFill>
              <a:schemeClr val="accent2">
                <a:lumMod val="75000"/>
              </a:schemeClr>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45" name="Table 45">
            <a:extLst>
              <a:ext uri="{FF2B5EF4-FFF2-40B4-BE49-F238E27FC236}">
                <a16:creationId xmlns:a16="http://schemas.microsoft.com/office/drawing/2014/main" id="{E3CE933C-6D72-D3F0-0238-0463FC46FF78}"/>
              </a:ext>
            </a:extLst>
          </p:cNvPr>
          <p:cNvGraphicFramePr>
            <a:graphicFrameLocks noGrp="1"/>
          </p:cNvGraphicFramePr>
          <p:nvPr>
            <p:extLst>
              <p:ext uri="{D42A27DB-BD31-4B8C-83A1-F6EECF244321}">
                <p14:modId xmlns:p14="http://schemas.microsoft.com/office/powerpoint/2010/main" val="3420507753"/>
              </p:ext>
            </p:extLst>
          </p:nvPr>
        </p:nvGraphicFramePr>
        <p:xfrm>
          <a:off x="8704041" y="763342"/>
          <a:ext cx="3343096" cy="1238532"/>
        </p:xfrm>
        <a:graphic>
          <a:graphicData uri="http://schemas.openxmlformats.org/drawingml/2006/table">
            <a:tbl>
              <a:tblPr firstRow="1" bandRow="1">
                <a:tableStyleId>{5C22544A-7EE6-4342-B048-85BDC9FD1C3A}</a:tableStyleId>
              </a:tblPr>
              <a:tblGrid>
                <a:gridCol w="725463">
                  <a:extLst>
                    <a:ext uri="{9D8B030D-6E8A-4147-A177-3AD203B41FA5}">
                      <a16:colId xmlns:a16="http://schemas.microsoft.com/office/drawing/2014/main" val="3784062029"/>
                    </a:ext>
                  </a:extLst>
                </a:gridCol>
                <a:gridCol w="554182">
                  <a:extLst>
                    <a:ext uri="{9D8B030D-6E8A-4147-A177-3AD203B41FA5}">
                      <a16:colId xmlns:a16="http://schemas.microsoft.com/office/drawing/2014/main" val="994419076"/>
                    </a:ext>
                  </a:extLst>
                </a:gridCol>
                <a:gridCol w="554182">
                  <a:extLst>
                    <a:ext uri="{9D8B030D-6E8A-4147-A177-3AD203B41FA5}">
                      <a16:colId xmlns:a16="http://schemas.microsoft.com/office/drawing/2014/main" val="314386124"/>
                    </a:ext>
                  </a:extLst>
                </a:gridCol>
                <a:gridCol w="394903">
                  <a:extLst>
                    <a:ext uri="{9D8B030D-6E8A-4147-A177-3AD203B41FA5}">
                      <a16:colId xmlns:a16="http://schemas.microsoft.com/office/drawing/2014/main" val="3019771986"/>
                    </a:ext>
                  </a:extLst>
                </a:gridCol>
                <a:gridCol w="557183">
                  <a:extLst>
                    <a:ext uri="{9D8B030D-6E8A-4147-A177-3AD203B41FA5}">
                      <a16:colId xmlns:a16="http://schemas.microsoft.com/office/drawing/2014/main" val="2074556289"/>
                    </a:ext>
                  </a:extLst>
                </a:gridCol>
                <a:gridCol w="557183">
                  <a:extLst>
                    <a:ext uri="{9D8B030D-6E8A-4147-A177-3AD203B41FA5}">
                      <a16:colId xmlns:a16="http://schemas.microsoft.com/office/drawing/2014/main" val="1521830869"/>
                    </a:ext>
                  </a:extLst>
                </a:gridCol>
              </a:tblGrid>
              <a:tr h="268746">
                <a:tc>
                  <a:txBody>
                    <a:bodyPr/>
                    <a:lstStyle/>
                    <a:p>
                      <a:endParaRPr lang="en-US" sz="700">
                        <a:latin typeface="Times New Roman" panose="02020603050405020304" pitchFamily="18" charset="0"/>
                        <a:cs typeface="Times New Roman" panose="02020603050405020304" pitchFamily="18" charset="0"/>
                      </a:endParaRPr>
                    </a:p>
                  </a:txBody>
                  <a:tcPr/>
                </a:tc>
                <a:tc>
                  <a:txBody>
                    <a:bodyPr/>
                    <a:lstStyle/>
                    <a:p>
                      <a:pPr algn="ctr"/>
                      <a:r>
                        <a:rPr lang="en-US" sz="700" b="1">
                          <a:latin typeface="Times New Roman" panose="02020603050405020304" pitchFamily="18" charset="0"/>
                          <a:cs typeface="Times New Roman" panose="02020603050405020304" pitchFamily="18" charset="0"/>
                        </a:rPr>
                        <a:t>Accuracy</a:t>
                      </a:r>
                    </a:p>
                  </a:txBody>
                  <a:tcPr/>
                </a:tc>
                <a:tc>
                  <a:txBody>
                    <a:bodyPr/>
                    <a:lstStyle/>
                    <a:p>
                      <a:pPr algn="ctr"/>
                      <a:r>
                        <a:rPr lang="en-US" sz="700" b="1">
                          <a:latin typeface="Times New Roman" panose="02020603050405020304" pitchFamily="18" charset="0"/>
                          <a:cs typeface="Times New Roman" panose="02020603050405020304" pitchFamily="18" charset="0"/>
                        </a:rPr>
                        <a:t>Precision</a:t>
                      </a:r>
                    </a:p>
                  </a:txBody>
                  <a:tcPr/>
                </a:tc>
                <a:tc>
                  <a:txBody>
                    <a:bodyPr/>
                    <a:lstStyle/>
                    <a:p>
                      <a:pPr algn="ctr"/>
                      <a:r>
                        <a:rPr lang="en-US" sz="700" b="1">
                          <a:latin typeface="Times New Roman" panose="02020603050405020304" pitchFamily="18" charset="0"/>
                          <a:cs typeface="Times New Roman" panose="02020603050405020304" pitchFamily="18" charset="0"/>
                        </a:rPr>
                        <a:t>FPR</a:t>
                      </a:r>
                    </a:p>
                  </a:txBody>
                  <a:tcPr/>
                </a:tc>
                <a:tc>
                  <a:txBody>
                    <a:bodyPr/>
                    <a:lstStyle/>
                    <a:p>
                      <a:pPr algn="ctr"/>
                      <a:r>
                        <a:rPr lang="en-US" sz="700" b="1">
                          <a:latin typeface="Times New Roman" panose="02020603050405020304" pitchFamily="18" charset="0"/>
                          <a:cs typeface="Times New Roman" panose="02020603050405020304" pitchFamily="18" charset="0"/>
                        </a:rPr>
                        <a:t>FNR</a:t>
                      </a:r>
                    </a:p>
                  </a:txBody>
                  <a:tcPr/>
                </a:tc>
                <a:tc>
                  <a:txBody>
                    <a:bodyPr/>
                    <a:lstStyle/>
                    <a:p>
                      <a:pPr algn="ctr"/>
                      <a:r>
                        <a:rPr lang="en-US" sz="700" b="1">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753675381"/>
                  </a:ext>
                </a:extLst>
              </a:tr>
              <a:tr h="268746">
                <a:tc>
                  <a:txBody>
                    <a:bodyPr/>
                    <a:lstStyle/>
                    <a:p>
                      <a:r>
                        <a:rPr lang="en-US" sz="700">
                          <a:latin typeface="Times New Roman" panose="02020603050405020304" pitchFamily="18" charset="0"/>
                          <a:cs typeface="Times New Roman" panose="02020603050405020304" pitchFamily="18" charset="0"/>
                        </a:rPr>
                        <a:t>Simple_RNN</a:t>
                      </a:r>
                    </a:p>
                  </a:txBody>
                  <a:tcPr/>
                </a:tc>
                <a:tc>
                  <a:txBody>
                    <a:bodyPr/>
                    <a:lstStyle/>
                    <a:p>
                      <a:r>
                        <a:rPr lang="en-US" sz="700">
                          <a:latin typeface="Times New Roman" panose="02020603050405020304" pitchFamily="18" charset="0"/>
                          <a:cs typeface="Times New Roman" panose="02020603050405020304" pitchFamily="18" charset="0"/>
                        </a:rPr>
                        <a:t>0.777</a:t>
                      </a:r>
                    </a:p>
                  </a:txBody>
                  <a:tcPr/>
                </a:tc>
                <a:tc>
                  <a:txBody>
                    <a:bodyPr/>
                    <a:lstStyle/>
                    <a:p>
                      <a:r>
                        <a:rPr lang="en-US" sz="700">
                          <a:latin typeface="Times New Roman" panose="02020603050405020304" pitchFamily="18" charset="0"/>
                          <a:cs typeface="Times New Roman" panose="02020603050405020304" pitchFamily="18" charset="0"/>
                        </a:rPr>
                        <a:t>0.811</a:t>
                      </a:r>
                    </a:p>
                  </a:txBody>
                  <a:tcPr/>
                </a:tc>
                <a:tc>
                  <a:txBody>
                    <a:bodyPr/>
                    <a:lstStyle/>
                    <a:p>
                      <a:r>
                        <a:rPr lang="en-US" sz="700">
                          <a:latin typeface="Times New Roman" panose="02020603050405020304" pitchFamily="18" charset="0"/>
                          <a:cs typeface="Times New Roman" panose="02020603050405020304" pitchFamily="18" charset="0"/>
                        </a:rPr>
                        <a:t>0.167</a:t>
                      </a:r>
                    </a:p>
                  </a:txBody>
                  <a:tcPr/>
                </a:tc>
                <a:tc>
                  <a:txBody>
                    <a:bodyPr/>
                    <a:lstStyle/>
                    <a:p>
                      <a:r>
                        <a:rPr lang="en-US" sz="700">
                          <a:latin typeface="Times New Roman" panose="02020603050405020304" pitchFamily="18" charset="0"/>
                          <a:cs typeface="Times New Roman" panose="02020603050405020304" pitchFamily="18" charset="0"/>
                        </a:rPr>
                        <a:t>0.279</a:t>
                      </a:r>
                    </a:p>
                  </a:txBody>
                  <a:tcPr/>
                </a:tc>
                <a:tc>
                  <a:txBody>
                    <a:bodyPr/>
                    <a:lstStyle/>
                    <a:p>
                      <a:r>
                        <a:rPr lang="en-US" sz="700">
                          <a:latin typeface="Times New Roman" panose="02020603050405020304" pitchFamily="18" charset="0"/>
                          <a:cs typeface="Times New Roman" panose="02020603050405020304" pitchFamily="18" charset="0"/>
                        </a:rPr>
                        <a:t>0.763</a:t>
                      </a:r>
                    </a:p>
                  </a:txBody>
                  <a:tcPr/>
                </a:tc>
                <a:extLst>
                  <a:ext uri="{0D108BD9-81ED-4DB2-BD59-A6C34878D82A}">
                    <a16:rowId xmlns:a16="http://schemas.microsoft.com/office/drawing/2014/main" val="2424520509"/>
                  </a:ext>
                </a:extLst>
              </a:tr>
              <a:tr h="174685">
                <a:tc>
                  <a:txBody>
                    <a:bodyPr/>
                    <a:lstStyle/>
                    <a:p>
                      <a:r>
                        <a:rPr lang="en-US" sz="700">
                          <a:latin typeface="Times New Roman" panose="02020603050405020304" pitchFamily="18" charset="0"/>
                          <a:cs typeface="Times New Roman" panose="02020603050405020304" pitchFamily="18" charset="0"/>
                        </a:rPr>
                        <a:t>LSTM</a:t>
                      </a:r>
                    </a:p>
                  </a:txBody>
                  <a:tcPr/>
                </a:tc>
                <a:tc>
                  <a:txBody>
                    <a:bodyPr/>
                    <a:lstStyle/>
                    <a:p>
                      <a:r>
                        <a:rPr lang="en-US" sz="700">
                          <a:latin typeface="Times New Roman" panose="02020603050405020304" pitchFamily="18" charset="0"/>
                          <a:cs typeface="Times New Roman" panose="02020603050405020304" pitchFamily="18" charset="0"/>
                        </a:rPr>
                        <a:t>0.832</a:t>
                      </a:r>
                    </a:p>
                  </a:txBody>
                  <a:tcPr/>
                </a:tc>
                <a:tc>
                  <a:txBody>
                    <a:bodyPr/>
                    <a:lstStyle/>
                    <a:p>
                      <a:r>
                        <a:rPr lang="en-US" sz="700">
                          <a:latin typeface="Times New Roman" panose="02020603050405020304" pitchFamily="18" charset="0"/>
                          <a:cs typeface="Times New Roman" panose="02020603050405020304" pitchFamily="18" charset="0"/>
                        </a:rPr>
                        <a:t>0.844</a:t>
                      </a:r>
                    </a:p>
                  </a:txBody>
                  <a:tcPr/>
                </a:tc>
                <a:tc>
                  <a:txBody>
                    <a:bodyPr/>
                    <a:lstStyle/>
                    <a:p>
                      <a:r>
                        <a:rPr lang="en-US" sz="700">
                          <a:latin typeface="Times New Roman" panose="02020603050405020304" pitchFamily="18" charset="0"/>
                          <a:cs typeface="Times New Roman" panose="02020603050405020304" pitchFamily="18" charset="0"/>
                        </a:rPr>
                        <a:t>0.15</a:t>
                      </a:r>
                    </a:p>
                  </a:txBody>
                  <a:tcPr/>
                </a:tc>
                <a:tc>
                  <a:txBody>
                    <a:bodyPr/>
                    <a:lstStyle/>
                    <a:p>
                      <a:r>
                        <a:rPr lang="en-US" sz="700">
                          <a:latin typeface="Times New Roman" panose="02020603050405020304" pitchFamily="18" charset="0"/>
                          <a:cs typeface="Times New Roman" panose="02020603050405020304" pitchFamily="18" charset="0"/>
                        </a:rPr>
                        <a:t>0.186</a:t>
                      </a:r>
                    </a:p>
                  </a:txBody>
                  <a:tcPr/>
                </a:tc>
                <a:tc>
                  <a:txBody>
                    <a:bodyPr/>
                    <a:lstStyle/>
                    <a:p>
                      <a:r>
                        <a:rPr lang="en-US" sz="700">
                          <a:latin typeface="Times New Roman" panose="02020603050405020304" pitchFamily="18" charset="0"/>
                          <a:cs typeface="Times New Roman" panose="02020603050405020304" pitchFamily="18" charset="0"/>
                        </a:rPr>
                        <a:t>0.828</a:t>
                      </a:r>
                    </a:p>
                  </a:txBody>
                  <a:tcPr/>
                </a:tc>
                <a:extLst>
                  <a:ext uri="{0D108BD9-81ED-4DB2-BD59-A6C34878D82A}">
                    <a16:rowId xmlns:a16="http://schemas.microsoft.com/office/drawing/2014/main" val="1705418655"/>
                  </a:ext>
                </a:extLst>
              </a:tr>
              <a:tr h="174685">
                <a:tc>
                  <a:txBody>
                    <a:bodyPr/>
                    <a:lstStyle/>
                    <a:p>
                      <a:r>
                        <a:rPr lang="en-US" sz="700">
                          <a:latin typeface="Times New Roman" panose="02020603050405020304" pitchFamily="18" charset="0"/>
                          <a:cs typeface="Times New Roman" panose="02020603050405020304" pitchFamily="18" charset="0"/>
                        </a:rPr>
                        <a:t>Bi – LSTM</a:t>
                      </a:r>
                    </a:p>
                  </a:txBody>
                  <a:tcPr/>
                </a:tc>
                <a:tc>
                  <a:txBody>
                    <a:bodyPr/>
                    <a:lstStyle/>
                    <a:p>
                      <a:r>
                        <a:rPr lang="en-US" sz="700" b="1">
                          <a:latin typeface="Times New Roman" panose="02020603050405020304" pitchFamily="18" charset="0"/>
                          <a:cs typeface="Times New Roman" panose="02020603050405020304" pitchFamily="18" charset="0"/>
                        </a:rPr>
                        <a:t>0.867</a:t>
                      </a:r>
                    </a:p>
                  </a:txBody>
                  <a:tcPr/>
                </a:tc>
                <a:tc>
                  <a:txBody>
                    <a:bodyPr/>
                    <a:lstStyle/>
                    <a:p>
                      <a:r>
                        <a:rPr lang="en-US" sz="700" b="1">
                          <a:latin typeface="Times New Roman" panose="02020603050405020304" pitchFamily="18" charset="0"/>
                          <a:cs typeface="Times New Roman" panose="02020603050405020304" pitchFamily="18" charset="0"/>
                        </a:rPr>
                        <a:t>0.881</a:t>
                      </a:r>
                    </a:p>
                  </a:txBody>
                  <a:tcPr/>
                </a:tc>
                <a:tc>
                  <a:txBody>
                    <a:bodyPr/>
                    <a:lstStyle/>
                    <a:p>
                      <a:r>
                        <a:rPr lang="en-US" sz="700" b="1">
                          <a:latin typeface="Times New Roman" panose="02020603050405020304" pitchFamily="18" charset="0"/>
                          <a:cs typeface="Times New Roman" panose="02020603050405020304" pitchFamily="18" charset="0"/>
                        </a:rPr>
                        <a:t>0.114</a:t>
                      </a:r>
                    </a:p>
                  </a:txBody>
                  <a:tcPr/>
                </a:tc>
                <a:tc>
                  <a:txBody>
                    <a:bodyPr/>
                    <a:lstStyle/>
                    <a:p>
                      <a:r>
                        <a:rPr lang="en-US" sz="700" b="1">
                          <a:latin typeface="Times New Roman" panose="02020603050405020304" pitchFamily="18" charset="0"/>
                          <a:cs typeface="Times New Roman" panose="02020603050405020304" pitchFamily="18" charset="0"/>
                        </a:rPr>
                        <a:t>0.151</a:t>
                      </a:r>
                    </a:p>
                  </a:txBody>
                  <a:tcPr/>
                </a:tc>
                <a:tc>
                  <a:txBody>
                    <a:bodyPr/>
                    <a:lstStyle/>
                    <a:p>
                      <a:r>
                        <a:rPr lang="en-US" sz="700" b="1">
                          <a:latin typeface="Times New Roman" panose="02020603050405020304" pitchFamily="18" charset="0"/>
                          <a:cs typeface="Times New Roman" panose="02020603050405020304" pitchFamily="18" charset="0"/>
                        </a:rPr>
                        <a:t>0.849</a:t>
                      </a:r>
                    </a:p>
                  </a:txBody>
                  <a:tcPr/>
                </a:tc>
                <a:extLst>
                  <a:ext uri="{0D108BD9-81ED-4DB2-BD59-A6C34878D82A}">
                    <a16:rowId xmlns:a16="http://schemas.microsoft.com/office/drawing/2014/main" val="868586825"/>
                  </a:ext>
                </a:extLst>
              </a:tr>
              <a:tr h="268746">
                <a:tc>
                  <a:txBody>
                    <a:bodyPr/>
                    <a:lstStyle/>
                    <a:p>
                      <a:r>
                        <a:rPr lang="en-US" sz="700">
                          <a:latin typeface="Times New Roman" panose="02020603050405020304" pitchFamily="18" charset="0"/>
                          <a:cs typeface="Times New Roman" panose="02020603050405020304" pitchFamily="18" charset="0"/>
                        </a:rPr>
                        <a:t>Bi – LSTM - Attention</a:t>
                      </a:r>
                    </a:p>
                  </a:txBody>
                  <a:tcPr/>
                </a:tc>
                <a:tc>
                  <a:txBody>
                    <a:bodyPr/>
                    <a:lstStyle/>
                    <a:p>
                      <a:r>
                        <a:rPr lang="en-US" sz="700">
                          <a:latin typeface="Times New Roman" panose="02020603050405020304" pitchFamily="18" charset="0"/>
                          <a:cs typeface="Times New Roman" panose="02020603050405020304" pitchFamily="18" charset="0"/>
                        </a:rPr>
                        <a:t>0.847</a:t>
                      </a:r>
                    </a:p>
                  </a:txBody>
                  <a:tcPr/>
                </a:tc>
                <a:tc>
                  <a:txBody>
                    <a:bodyPr/>
                    <a:lstStyle/>
                    <a:p>
                      <a:r>
                        <a:rPr lang="en-US" sz="700">
                          <a:latin typeface="Times New Roman" panose="02020603050405020304" pitchFamily="18" charset="0"/>
                          <a:cs typeface="Times New Roman" panose="02020603050405020304" pitchFamily="18" charset="0"/>
                        </a:rPr>
                        <a:t>0.865</a:t>
                      </a:r>
                    </a:p>
                  </a:txBody>
                  <a:tcPr/>
                </a:tc>
                <a:tc>
                  <a:txBody>
                    <a:bodyPr/>
                    <a:lstStyle/>
                    <a:p>
                      <a:r>
                        <a:rPr lang="en-US" sz="700">
                          <a:latin typeface="Times New Roman" panose="02020603050405020304" pitchFamily="18" charset="0"/>
                          <a:cs typeface="Times New Roman" panose="02020603050405020304" pitchFamily="18" charset="0"/>
                        </a:rPr>
                        <a:t>0.128</a:t>
                      </a:r>
                    </a:p>
                  </a:txBody>
                  <a:tcPr/>
                </a:tc>
                <a:tc>
                  <a:txBody>
                    <a:bodyPr/>
                    <a:lstStyle/>
                    <a:p>
                      <a:r>
                        <a:rPr lang="en-US" sz="700">
                          <a:latin typeface="Times New Roman" panose="02020603050405020304" pitchFamily="18" charset="0"/>
                          <a:cs typeface="Times New Roman" panose="02020603050405020304" pitchFamily="18" charset="0"/>
                        </a:rPr>
                        <a:t>0.178</a:t>
                      </a:r>
                    </a:p>
                  </a:txBody>
                  <a:tcPr/>
                </a:tc>
                <a:tc>
                  <a:txBody>
                    <a:bodyPr/>
                    <a:lstStyle/>
                    <a:p>
                      <a:r>
                        <a:rPr lang="en-US" sz="700">
                          <a:latin typeface="Times New Roman" panose="02020603050405020304" pitchFamily="18" charset="0"/>
                          <a:cs typeface="Times New Roman" panose="02020603050405020304" pitchFamily="18" charset="0"/>
                        </a:rPr>
                        <a:t>0.843</a:t>
                      </a:r>
                    </a:p>
                  </a:txBody>
                  <a:tcPr/>
                </a:tc>
                <a:extLst>
                  <a:ext uri="{0D108BD9-81ED-4DB2-BD59-A6C34878D82A}">
                    <a16:rowId xmlns:a16="http://schemas.microsoft.com/office/drawing/2014/main" val="1839111784"/>
                  </a:ext>
                </a:extLst>
              </a:tr>
            </a:tbl>
          </a:graphicData>
        </a:graphic>
      </p:graphicFrame>
      <p:graphicFrame>
        <p:nvGraphicFramePr>
          <p:cNvPr id="47" name="Diagram 46">
            <a:extLst>
              <a:ext uri="{FF2B5EF4-FFF2-40B4-BE49-F238E27FC236}">
                <a16:creationId xmlns:a16="http://schemas.microsoft.com/office/drawing/2014/main" id="{4933F671-142F-2060-FED3-AEC66E0A3147}"/>
              </a:ext>
            </a:extLst>
          </p:cNvPr>
          <p:cNvGraphicFramePr/>
          <p:nvPr>
            <p:extLst>
              <p:ext uri="{D42A27DB-BD31-4B8C-83A1-F6EECF244321}">
                <p14:modId xmlns:p14="http://schemas.microsoft.com/office/powerpoint/2010/main" val="3274705518"/>
              </p:ext>
            </p:extLst>
          </p:nvPr>
        </p:nvGraphicFramePr>
        <p:xfrm>
          <a:off x="8695628" y="2095366"/>
          <a:ext cx="3343096" cy="1875816"/>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48" name="TextBox 47">
            <a:extLst>
              <a:ext uri="{FF2B5EF4-FFF2-40B4-BE49-F238E27FC236}">
                <a16:creationId xmlns:a16="http://schemas.microsoft.com/office/drawing/2014/main" id="{03031E5B-6773-5D62-6E42-2E4883938291}"/>
              </a:ext>
            </a:extLst>
          </p:cNvPr>
          <p:cNvSpPr txBox="1"/>
          <p:nvPr/>
        </p:nvSpPr>
        <p:spPr>
          <a:xfrm>
            <a:off x="8597788" y="4230701"/>
            <a:ext cx="3562741" cy="900246"/>
          </a:xfrm>
          <a:prstGeom prst="rect">
            <a:avLst/>
          </a:prstGeom>
          <a:noFill/>
        </p:spPr>
        <p:txBody>
          <a:bodyPr wrap="square" rtlCol="0">
            <a:spAutoFit/>
          </a:bodyPr>
          <a:lstStyle/>
          <a:p>
            <a:pPr marL="171450" indent="-171450" algn="just">
              <a:buFont typeface="Courier New" panose="02070309020205020404" pitchFamily="49" charset="0"/>
              <a:buChar char="o"/>
            </a:pPr>
            <a:r>
              <a:rPr lang="vi-VN" sz="1050" i="0">
                <a:effectLst/>
                <a:latin typeface="+mj-lt"/>
              </a:rPr>
              <a:t>Trên tập dataset được thực nghiệm, mô hình Bi</a:t>
            </a:r>
            <a:r>
              <a:rPr lang="en-US" sz="1050" i="0">
                <a:effectLst/>
                <a:latin typeface="+mj-lt"/>
              </a:rPr>
              <a:t> - </a:t>
            </a:r>
            <a:r>
              <a:rPr lang="vi-VN" sz="1050" i="0">
                <a:effectLst/>
                <a:latin typeface="+mj-lt"/>
              </a:rPr>
              <a:t>LSTM có kết quá tốt nhất với Accuracy là 86,7%, F1 score là 84,9%.</a:t>
            </a:r>
            <a:endParaRPr lang="en-US" sz="1050" i="0">
              <a:effectLst/>
              <a:latin typeface="+mj-lt"/>
            </a:endParaRPr>
          </a:p>
          <a:p>
            <a:pPr marL="171450" indent="-171450" algn="just">
              <a:buFont typeface="Courier New" panose="02070309020205020404" pitchFamily="49" charset="0"/>
              <a:buChar char="o"/>
            </a:pPr>
            <a:r>
              <a:rPr lang="vi-VN" sz="1050" i="0">
                <a:effectLst/>
                <a:latin typeface="+mj-lt"/>
              </a:rPr>
              <a:t>Việc dự đoán sai của mô hinh Bi</a:t>
            </a:r>
            <a:r>
              <a:rPr lang="en-US" sz="1050" i="0">
                <a:effectLst/>
                <a:latin typeface="+mj-lt"/>
              </a:rPr>
              <a:t> - </a:t>
            </a:r>
            <a:r>
              <a:rPr lang="vi-VN" sz="1050" i="0">
                <a:effectLst/>
                <a:latin typeface="+mj-lt"/>
              </a:rPr>
              <a:t>LSTM đối với các </a:t>
            </a:r>
            <a:r>
              <a:rPr lang="en-US" sz="1050" i="0">
                <a:effectLst/>
                <a:latin typeface="+mj-lt"/>
              </a:rPr>
              <a:t>S</a:t>
            </a:r>
            <a:r>
              <a:rPr lang="vi-VN" sz="1050" i="0">
                <a:effectLst/>
                <a:latin typeface="+mj-lt"/>
              </a:rPr>
              <a:t>mart </a:t>
            </a:r>
            <a:r>
              <a:rPr lang="en-US" sz="1050" i="0">
                <a:effectLst/>
                <a:latin typeface="+mj-lt"/>
              </a:rPr>
              <a:t>C</a:t>
            </a:r>
            <a:r>
              <a:rPr lang="vi-VN" sz="1050" i="0">
                <a:effectLst/>
                <a:latin typeface="+mj-lt"/>
              </a:rPr>
              <a:t>ontract có lỗ hổng Reentrancy là </a:t>
            </a:r>
            <a:r>
              <a:rPr lang="en-US" sz="1050" i="0">
                <a:effectLst/>
                <a:latin typeface="+mj-lt"/>
              </a:rPr>
              <a:t>1</a:t>
            </a:r>
            <a:r>
              <a:rPr lang="vi-VN" sz="1050" i="0">
                <a:effectLst/>
                <a:latin typeface="+mj-lt"/>
              </a:rPr>
              <a:t>5,1% thấp nhất trong các mô hình trên.</a:t>
            </a:r>
            <a:endParaRPr lang="en-US" sz="1050">
              <a:latin typeface="+mj-lt"/>
              <a:cs typeface="Times New Roman" panose="02020603050405020304" pitchFamily="18" charset="0"/>
            </a:endParaRPr>
          </a:p>
        </p:txBody>
      </p:sp>
      <p:sp>
        <p:nvSpPr>
          <p:cNvPr id="49" name="Rectangle 48">
            <a:extLst>
              <a:ext uri="{FF2B5EF4-FFF2-40B4-BE49-F238E27FC236}">
                <a16:creationId xmlns:a16="http://schemas.microsoft.com/office/drawing/2014/main" id="{19B6ED07-1736-9FAB-3B14-F25A01EC0EF0}"/>
              </a:ext>
            </a:extLst>
          </p:cNvPr>
          <p:cNvSpPr/>
          <p:nvPr/>
        </p:nvSpPr>
        <p:spPr>
          <a:xfrm>
            <a:off x="8799454" y="3982743"/>
            <a:ext cx="1809824" cy="276999"/>
          </a:xfrm>
          <a:prstGeom prst="rect">
            <a:avLst/>
          </a:prstGeom>
          <a:noFill/>
        </p:spPr>
        <p:txBody>
          <a:bodyPr wrap="square" lIns="91440" tIns="45720" rIns="91440" bIns="45720">
            <a:spAutoFit/>
          </a:bodyPr>
          <a:lstStyle/>
          <a:p>
            <a:r>
              <a:rPr lang="en-US" sz="1200" b="1" u="sng" cap="none" spc="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Kết luận:</a:t>
            </a:r>
          </a:p>
        </p:txBody>
      </p:sp>
      <p:sp>
        <p:nvSpPr>
          <p:cNvPr id="50" name="Rectangle: Single Corner Rounded 49">
            <a:extLst>
              <a:ext uri="{FF2B5EF4-FFF2-40B4-BE49-F238E27FC236}">
                <a16:creationId xmlns:a16="http://schemas.microsoft.com/office/drawing/2014/main" id="{2F745C31-91C7-DE34-BDBE-EAEBE38692A5}"/>
              </a:ext>
            </a:extLst>
          </p:cNvPr>
          <p:cNvSpPr/>
          <p:nvPr/>
        </p:nvSpPr>
        <p:spPr>
          <a:xfrm>
            <a:off x="8635867" y="299927"/>
            <a:ext cx="3562741" cy="6519081"/>
          </a:xfrm>
          <a:custGeom>
            <a:avLst/>
            <a:gdLst>
              <a:gd name="connsiteX0" fmla="*/ 0 w 3562741"/>
              <a:gd name="connsiteY0" fmla="*/ 0 h 6519081"/>
              <a:gd name="connsiteX1" fmla="*/ 2968939 w 3562741"/>
              <a:gd name="connsiteY1" fmla="*/ 0 h 6519081"/>
              <a:gd name="connsiteX2" fmla="*/ 3562741 w 3562741"/>
              <a:gd name="connsiteY2" fmla="*/ 593802 h 6519081"/>
              <a:gd name="connsiteX3" fmla="*/ 3562741 w 3562741"/>
              <a:gd name="connsiteY3" fmla="*/ 6519081 h 6519081"/>
              <a:gd name="connsiteX4" fmla="*/ 0 w 3562741"/>
              <a:gd name="connsiteY4" fmla="*/ 6519081 h 6519081"/>
              <a:gd name="connsiteX5" fmla="*/ 0 w 3562741"/>
              <a:gd name="connsiteY5" fmla="*/ 0 h 651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741" h="6519081" extrusionOk="0">
                <a:moveTo>
                  <a:pt x="0" y="0"/>
                </a:moveTo>
                <a:cubicBezTo>
                  <a:pt x="1360935" y="118645"/>
                  <a:pt x="1820789" y="116012"/>
                  <a:pt x="2968939" y="0"/>
                </a:cubicBezTo>
                <a:cubicBezTo>
                  <a:pt x="3340901" y="9266"/>
                  <a:pt x="3523122" y="267114"/>
                  <a:pt x="3562741" y="593802"/>
                </a:cubicBezTo>
                <a:cubicBezTo>
                  <a:pt x="3697341" y="1308527"/>
                  <a:pt x="3405545" y="4515619"/>
                  <a:pt x="3562741" y="6519081"/>
                </a:cubicBezTo>
                <a:cubicBezTo>
                  <a:pt x="2596548" y="6539268"/>
                  <a:pt x="1682277" y="6671561"/>
                  <a:pt x="0" y="6519081"/>
                </a:cubicBezTo>
                <a:cubicBezTo>
                  <a:pt x="-49533" y="5005714"/>
                  <a:pt x="-14809" y="1506237"/>
                  <a:pt x="0" y="0"/>
                </a:cubicBezTo>
                <a:close/>
              </a:path>
            </a:pathLst>
          </a:custGeom>
          <a:noFill/>
          <a:ln w="28575">
            <a:solidFill>
              <a:schemeClr val="accent2"/>
            </a:solidFill>
            <a:extLst>
              <a:ext uri="{C807C97D-BFC1-408E-A445-0C87EB9F89A2}">
                <ask:lineSketchStyleProps xmlns:ask="http://schemas.microsoft.com/office/drawing/2018/sketchyshapes" sd="1219033472">
                  <a:prstGeom prst="round1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Icon&#10;&#10;Description automatically generated">
            <a:extLst>
              <a:ext uri="{FF2B5EF4-FFF2-40B4-BE49-F238E27FC236}">
                <a16:creationId xmlns:a16="http://schemas.microsoft.com/office/drawing/2014/main" id="{5560BD92-1A5F-3165-C0FD-0423328C12E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26203" y="24833"/>
            <a:ext cx="667678" cy="667678"/>
          </a:xfrm>
          <a:prstGeom prst="rect">
            <a:avLst/>
          </a:prstGeom>
        </p:spPr>
      </p:pic>
      <p:sp>
        <p:nvSpPr>
          <p:cNvPr id="53" name="TextBox 52">
            <a:extLst>
              <a:ext uri="{FF2B5EF4-FFF2-40B4-BE49-F238E27FC236}">
                <a16:creationId xmlns:a16="http://schemas.microsoft.com/office/drawing/2014/main" id="{ACCA7407-A2C7-AC38-5DF0-AC0D6D665C5D}"/>
              </a:ext>
            </a:extLst>
          </p:cNvPr>
          <p:cNvSpPr txBox="1"/>
          <p:nvPr/>
        </p:nvSpPr>
        <p:spPr>
          <a:xfrm>
            <a:off x="484554" y="5635720"/>
            <a:ext cx="1695900" cy="461665"/>
          </a:xfrm>
          <a:prstGeom prst="rect">
            <a:avLst/>
          </a:prstGeom>
          <a:noFill/>
        </p:spPr>
        <p:txBody>
          <a:bodyPr wrap="square" rtlCol="0">
            <a:spAutoFit/>
          </a:bodyPr>
          <a:lstStyle/>
          <a:p>
            <a:pPr algn="ctr"/>
            <a:r>
              <a:rPr lang="en-US" sz="2400" b="1">
                <a:ln w="9525">
                  <a:solidFill>
                    <a:schemeClr val="accent1">
                      <a:lumMod val="75000"/>
                    </a:schemeClr>
                  </a:solidFill>
                  <a:prstDash val="solid"/>
                </a:ln>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GROUP 5</a:t>
            </a:r>
          </a:p>
        </p:txBody>
      </p:sp>
      <p:sp>
        <p:nvSpPr>
          <p:cNvPr id="55" name="Rectangle 54">
            <a:extLst>
              <a:ext uri="{FF2B5EF4-FFF2-40B4-BE49-F238E27FC236}">
                <a16:creationId xmlns:a16="http://schemas.microsoft.com/office/drawing/2014/main" id="{97493102-1CAD-6C04-E5B8-856B6ED7A5FA}"/>
              </a:ext>
            </a:extLst>
          </p:cNvPr>
          <p:cNvSpPr/>
          <p:nvPr/>
        </p:nvSpPr>
        <p:spPr>
          <a:xfrm>
            <a:off x="300505" y="6056326"/>
            <a:ext cx="1989128" cy="646331"/>
          </a:xfrm>
          <a:prstGeom prst="rect">
            <a:avLst/>
          </a:prstGeom>
          <a:noFill/>
        </p:spPr>
        <p:txBody>
          <a:bodyPr wrap="square" lIns="91440" tIns="45720" rIns="91440" bIns="45720">
            <a:spAutoFit/>
          </a:bodyPr>
          <a:lstStyle/>
          <a:p>
            <a:pPr marL="228600" indent="-228600">
              <a:buAutoNum type="arabicPeriod"/>
            </a:pPr>
            <a:r>
              <a:rPr lang="en-US" sz="1200" b="1">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Lê Hồng Bàng</a:t>
            </a:r>
          </a:p>
          <a:p>
            <a:pPr marL="228600" indent="-228600">
              <a:buAutoNum type="arabicPeriod"/>
            </a:pPr>
            <a:r>
              <a:rPr lang="en-US" sz="1200" b="1">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Trần Hoàng Khang</a:t>
            </a:r>
          </a:p>
          <a:p>
            <a:pPr marL="228600" indent="-228600">
              <a:buAutoNum type="arabicPeriod"/>
            </a:pPr>
            <a:r>
              <a:rPr lang="en-US" sz="1200" b="1">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Nguyễn Tú Ngọc</a:t>
            </a:r>
          </a:p>
        </p:txBody>
      </p:sp>
    </p:spTree>
    <p:extLst>
      <p:ext uri="{BB962C8B-B14F-4D97-AF65-F5344CB8AC3E}">
        <p14:creationId xmlns:p14="http://schemas.microsoft.com/office/powerpoint/2010/main" val="458332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769</TotalTime>
  <Words>698</Words>
  <Application>Microsoft Office PowerPoint</Application>
  <PresentationFormat>Widescreen</PresentationFormat>
  <Paragraphs>70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 New</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Tú Ngọc</dc:creator>
  <cp:lastModifiedBy>Nguyễn Tú Ngọc</cp:lastModifiedBy>
  <cp:revision>6</cp:revision>
  <dcterms:created xsi:type="dcterms:W3CDTF">2022-12-05T03:25:17Z</dcterms:created>
  <dcterms:modified xsi:type="dcterms:W3CDTF">2022-12-08T13:34:55Z</dcterms:modified>
</cp:coreProperties>
</file>