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9"/>
  </p:normalViewPr>
  <p:slideViewPr>
    <p:cSldViewPr snapToGrid="0" snapToObjects="1">
      <p:cViewPr>
        <p:scale>
          <a:sx n="114" d="100"/>
          <a:sy n="114" d="100"/>
        </p:scale>
        <p:origin x="47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3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4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5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3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7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6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11/24/20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9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6" r:id="rId6"/>
    <p:sldLayoutId id="2147483821" r:id="rId7"/>
    <p:sldLayoutId id="2147483822" r:id="rId8"/>
    <p:sldLayoutId id="2147483823" r:id="rId9"/>
    <p:sldLayoutId id="2147483825" r:id="rId10"/>
    <p:sldLayoutId id="21474838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2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9" name="Top Left">
            <a:extLst>
              <a:ext uri="{FF2B5EF4-FFF2-40B4-BE49-F238E27FC236}">
                <a16:creationId xmlns:a16="http://schemas.microsoft.com/office/drawing/2014/main" id="{3DB4696B-7CAE-4CF0-A785-43D6C2C90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D47050-8B98-4FE2-968E-8D2ADFC4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9394E68-C00D-4B74-80B9-6CD2BFEA2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612B7EE-4793-490B-B8B4-2BD542AB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D768DB0-EA6C-4ACE-83CF-AA7BA8EE9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8CF60B5-E2CD-4E1A-8B45-3AFA7A7C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F5DFACC-6B8A-49B5-822B-A75061CD6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88C5A9B-BFED-47A2-AB0E-7BE8414B1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36">
              <a:extLst>
                <a:ext uri="{FF2B5EF4-FFF2-40B4-BE49-F238E27FC236}">
                  <a16:creationId xmlns:a16="http://schemas.microsoft.com/office/drawing/2014/main" id="{23B94275-AE5F-43CE-B3B4-3955818D8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EFDFF0-4D0C-0B45-B326-01FC95E7B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469251" cy="3155419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/>
              <a:t>Using Machine Learning to Process and Analyze Ancient Biological Residues.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88F19-DA19-3C41-B8E3-FCE92520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469250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Korey Brownstein and Tung Nguyen</a:t>
            </a:r>
          </a:p>
        </p:txBody>
      </p:sp>
      <p:grpSp>
        <p:nvGrpSpPr>
          <p:cNvPr id="59" name="Cross">
            <a:extLst>
              <a:ext uri="{FF2B5EF4-FFF2-40B4-BE49-F238E27FC236}">
                <a16:creationId xmlns:a16="http://schemas.microsoft.com/office/drawing/2014/main" id="{8CA1747A-4050-4E70-AED3-54A61C655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84664" y="449070"/>
            <a:ext cx="118872" cy="118872"/>
            <a:chOff x="1175347" y="3733800"/>
            <a:chExt cx="118872" cy="118872"/>
          </a:xfrm>
        </p:grpSpPr>
        <p:cxnSp>
          <p:nvCxnSpPr>
            <p:cNvPr id="60" name="Straight Connector 39">
              <a:extLst>
                <a:ext uri="{FF2B5EF4-FFF2-40B4-BE49-F238E27FC236}">
                  <a16:creationId xmlns:a16="http://schemas.microsoft.com/office/drawing/2014/main" id="{5305ED5E-428A-4567-9CB8-8143946C9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40">
              <a:extLst>
                <a:ext uri="{FF2B5EF4-FFF2-40B4-BE49-F238E27FC236}">
                  <a16:creationId xmlns:a16="http://schemas.microsoft.com/office/drawing/2014/main" id="{DA761FFF-2561-4A1F-8607-B4AF40075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8" name="Picture 3" descr="A picture containing scene, room&#10;&#10;Description automatically generated">
            <a:extLst>
              <a:ext uri="{FF2B5EF4-FFF2-40B4-BE49-F238E27FC236}">
                <a16:creationId xmlns:a16="http://schemas.microsoft.com/office/drawing/2014/main" id="{DB8A4C9A-1168-4D31-A754-EFA713E5B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0" r="-3" b="4282"/>
          <a:stretch/>
        </p:blipFill>
        <p:spPr>
          <a:xfrm>
            <a:off x="6807491" y="567942"/>
            <a:ext cx="4781280" cy="5716862"/>
          </a:xfrm>
          <a:prstGeom prst="rect">
            <a:avLst/>
          </a:prstGeom>
        </p:spPr>
      </p:pic>
      <p:grpSp>
        <p:nvGrpSpPr>
          <p:cNvPr id="62" name="Bottom Right">
            <a:extLst>
              <a:ext uri="{FF2B5EF4-FFF2-40B4-BE49-F238E27FC236}">
                <a16:creationId xmlns:a16="http://schemas.microsoft.com/office/drawing/2014/main" id="{F92766D7-899F-44A9-A652-6DC23F3ED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3" name="Freeform: Shape 43">
              <a:extLst>
                <a:ext uri="{FF2B5EF4-FFF2-40B4-BE49-F238E27FC236}">
                  <a16:creationId xmlns:a16="http://schemas.microsoft.com/office/drawing/2014/main" id="{73CF4CAC-E502-4CC3-A814-15B71A24E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4" name="Graphic 157">
              <a:extLst>
                <a:ext uri="{FF2B5EF4-FFF2-40B4-BE49-F238E27FC236}">
                  <a16:creationId xmlns:a16="http://schemas.microsoft.com/office/drawing/2014/main" id="{678B6DB5-16C1-4519-B4A2-BD17B7915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5" name="Freeform: Shape 46">
                <a:extLst>
                  <a:ext uri="{FF2B5EF4-FFF2-40B4-BE49-F238E27FC236}">
                    <a16:creationId xmlns:a16="http://schemas.microsoft.com/office/drawing/2014/main" id="{3C7D61B0-397F-4E05-A2C2-5D8F57DD4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47">
                <a:extLst>
                  <a:ext uri="{FF2B5EF4-FFF2-40B4-BE49-F238E27FC236}">
                    <a16:creationId xmlns:a16="http://schemas.microsoft.com/office/drawing/2014/main" id="{AD3924DF-9B2B-49D2-AAB2-FD2EFF59FC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48">
                <a:extLst>
                  <a:ext uri="{FF2B5EF4-FFF2-40B4-BE49-F238E27FC236}">
                    <a16:creationId xmlns:a16="http://schemas.microsoft.com/office/drawing/2014/main" id="{83A7A804-86CE-4FE1-B765-779BD3A80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49">
                <a:extLst>
                  <a:ext uri="{FF2B5EF4-FFF2-40B4-BE49-F238E27FC236}">
                    <a16:creationId xmlns:a16="http://schemas.microsoft.com/office/drawing/2014/main" id="{9002F817-6584-4F34-9E09-DB18B52E9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50">
                <a:extLst>
                  <a:ext uri="{FF2B5EF4-FFF2-40B4-BE49-F238E27FC236}">
                    <a16:creationId xmlns:a16="http://schemas.microsoft.com/office/drawing/2014/main" id="{E3585B0A-7B27-483E-AA2C-C1AF351D60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51">
                <a:extLst>
                  <a:ext uri="{FF2B5EF4-FFF2-40B4-BE49-F238E27FC236}">
                    <a16:creationId xmlns:a16="http://schemas.microsoft.com/office/drawing/2014/main" id="{728361A9-E142-4E70-A7DF-E9DF751A6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52">
                <a:extLst>
                  <a:ext uri="{FF2B5EF4-FFF2-40B4-BE49-F238E27FC236}">
                    <a16:creationId xmlns:a16="http://schemas.microsoft.com/office/drawing/2014/main" id="{F9E70F87-5151-4C69-A763-5E271B781F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: Shape 45">
              <a:extLst>
                <a:ext uri="{FF2B5EF4-FFF2-40B4-BE49-F238E27FC236}">
                  <a16:creationId xmlns:a16="http://schemas.microsoft.com/office/drawing/2014/main" id="{259E8169-1B34-4BB8-BD55-CA83DC7B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63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263F-857E-1C43-A064-DAB8D2BB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potential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2A19-8176-4447-8203-39B9A9297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3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893E-5082-2448-9ED8-A95713F7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7AEE-2D5A-7845-8EBD-D61873B4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8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8" name="Rectangle 18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92" name="Top Left">
            <a:extLst>
              <a:ext uri="{FF2B5EF4-FFF2-40B4-BE49-F238E27FC236}">
                <a16:creationId xmlns:a16="http://schemas.microsoft.com/office/drawing/2014/main" id="{A97C5526-E5B9-4185-A5C6-455B9ABE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2618F2D-150A-4462-AA3E-0DCDD0557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283139B-883B-4734-8A26-BC623F91A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BFCB3D8-7588-4755-B29B-5F97290D7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F46A7B4-02F2-4C37-8C5E-6D825E95D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9D6B09A-3EDF-421A-AE6D-76FEFB45C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20CF77B-DB97-4B8D-9400-E4E8ED6B0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EEEE768-C64B-4296-8921-8D9F342AF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99A0EBB-E594-42E3-9628-D6F0E625D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E5B1E2-86F2-AE4E-96CB-B203502A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9988166" cy="1664573"/>
          </a:xfrm>
        </p:spPr>
        <p:txBody>
          <a:bodyPr>
            <a:normAutofit/>
          </a:bodyPr>
          <a:lstStyle/>
          <a:p>
            <a:r>
              <a:rPr lang="en-US"/>
              <a:t>Our approach</a:t>
            </a:r>
          </a:p>
        </p:txBody>
      </p:sp>
      <p:grpSp>
        <p:nvGrpSpPr>
          <p:cNvPr id="202" name="Bottom Right">
            <a:extLst>
              <a:ext uri="{FF2B5EF4-FFF2-40B4-BE49-F238E27FC236}">
                <a16:creationId xmlns:a16="http://schemas.microsoft.com/office/drawing/2014/main" id="{92EC3874-05DD-47EE-9CA4-F0534A946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70FD15C-3AF3-48D2-BB71-1E8F0EA5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04" name="Graphic 157">
              <a:extLst>
                <a:ext uri="{FF2B5EF4-FFF2-40B4-BE49-F238E27FC236}">
                  <a16:creationId xmlns:a16="http://schemas.microsoft.com/office/drawing/2014/main" id="{4E831CDE-CEE1-496B-AEDB-FB2A196FC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93AA54E4-E5E3-435E-8667-AE6F80B5AD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59585BA2-83E2-46ED-B377-86D4F1655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C15FDA69-033D-45F7-8CB5-4BC51040E2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E8307457-2BDD-4E1B-86B0-0B11C1B14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ABE53357-59FC-47FD-A904-1DDBC0E152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1DC07FFC-92FC-4B86-91D7-44BD070FB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BDA817E7-2BA6-4DDA-A9BE-B3CE938B0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6A443FE-CA29-481D-BD91-3440C734B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0249-EC8A-DA47-8F27-55E823F1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4" y="2384474"/>
            <a:ext cx="9987523" cy="372861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is inspired by the field of Natural Language Processing. A quite general question in this field is: given a list of documents, how can we compare their pairwise similarity?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idea is similar to how items (such as Amazon’s products) are recommended to buyers based on their historical data. Such an algorithm is often called a Recommender System.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231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5" name="Rectangle 8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6" name="Top left">
            <a:extLst>
              <a:ext uri="{FF2B5EF4-FFF2-40B4-BE49-F238E27FC236}">
                <a16:creationId xmlns:a16="http://schemas.microsoft.com/office/drawing/2014/main" id="{6B72B514-4AB8-43DF-84D4-951DBF368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17" name="Freeform: Shape 92">
              <a:extLst>
                <a:ext uri="{FF2B5EF4-FFF2-40B4-BE49-F238E27FC236}">
                  <a16:creationId xmlns:a16="http://schemas.microsoft.com/office/drawing/2014/main" id="{C18CBCFF-BD6B-4455-9B70-EFE805CA2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8" name="Freeform: Shape 93">
              <a:extLst>
                <a:ext uri="{FF2B5EF4-FFF2-40B4-BE49-F238E27FC236}">
                  <a16:creationId xmlns:a16="http://schemas.microsoft.com/office/drawing/2014/main" id="{8C930A72-C529-4D5D-B460-A5A5375F9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94">
              <a:extLst>
                <a:ext uri="{FF2B5EF4-FFF2-40B4-BE49-F238E27FC236}">
                  <a16:creationId xmlns:a16="http://schemas.microsoft.com/office/drawing/2014/main" id="{792FE3B2-9E8F-4022-93E8-BAAD0D50B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95">
              <a:extLst>
                <a:ext uri="{FF2B5EF4-FFF2-40B4-BE49-F238E27FC236}">
                  <a16:creationId xmlns:a16="http://schemas.microsoft.com/office/drawing/2014/main" id="{5F85196A-D084-4219-B329-E5A7032CF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96">
              <a:extLst>
                <a:ext uri="{FF2B5EF4-FFF2-40B4-BE49-F238E27FC236}">
                  <a16:creationId xmlns:a16="http://schemas.microsoft.com/office/drawing/2014/main" id="{B8174307-CBF0-4926-99C3-3072804B3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97">
              <a:extLst>
                <a:ext uri="{FF2B5EF4-FFF2-40B4-BE49-F238E27FC236}">
                  <a16:creationId xmlns:a16="http://schemas.microsoft.com/office/drawing/2014/main" id="{63DDE618-1CD3-4BE5-8742-5D51BBF30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98">
              <a:extLst>
                <a:ext uri="{FF2B5EF4-FFF2-40B4-BE49-F238E27FC236}">
                  <a16:creationId xmlns:a16="http://schemas.microsoft.com/office/drawing/2014/main" id="{8D73DBA2-8AAA-4F85-81B5-99B96A471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99">
              <a:extLst>
                <a:ext uri="{FF2B5EF4-FFF2-40B4-BE49-F238E27FC236}">
                  <a16:creationId xmlns:a16="http://schemas.microsoft.com/office/drawing/2014/main" id="{BA346AE2-9E14-4CFB-8DD3-0B1633621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E03F7-046A-6D41-AFD7-D4A335D14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en-US" dirty="0"/>
              <a:t>How NLP works?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E1930-EB38-574F-A7EC-24350705A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860" y="2217825"/>
            <a:ext cx="5604997" cy="372861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need to transform each document into a vector so that computer can understand. The simplest way to do is to use word counts.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take an example.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1) We love dogs. They are smart.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2) We love animals. Our favorite animal is dog.  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5" name="Bottom Right">
            <a:extLst>
              <a:ext uri="{FF2B5EF4-FFF2-40B4-BE49-F238E27FC236}">
                <a16:creationId xmlns:a16="http://schemas.microsoft.com/office/drawing/2014/main" id="{DD2E06CA-048F-403F-AD47-B098C0A25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26" name="Freeform: Shape 102">
              <a:extLst>
                <a:ext uri="{FF2B5EF4-FFF2-40B4-BE49-F238E27FC236}">
                  <a16:creationId xmlns:a16="http://schemas.microsoft.com/office/drawing/2014/main" id="{324E2410-B321-4174-8C27-7749F2A57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4" name="Graphic 157">
              <a:extLst>
                <a:ext uri="{FF2B5EF4-FFF2-40B4-BE49-F238E27FC236}">
                  <a16:creationId xmlns:a16="http://schemas.microsoft.com/office/drawing/2014/main" id="{EE03354E-6E8A-4926-8545-B6B873F1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27" name="Freeform: Shape 105">
                <a:extLst>
                  <a:ext uri="{FF2B5EF4-FFF2-40B4-BE49-F238E27FC236}">
                    <a16:creationId xmlns:a16="http://schemas.microsoft.com/office/drawing/2014/main" id="{5BBCAC88-02AA-4773-A48A-D144EA52EE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06">
                <a:extLst>
                  <a:ext uri="{FF2B5EF4-FFF2-40B4-BE49-F238E27FC236}">
                    <a16:creationId xmlns:a16="http://schemas.microsoft.com/office/drawing/2014/main" id="{6C51D753-137C-455D-97D4-ACCB464D93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07">
                <a:extLst>
                  <a:ext uri="{FF2B5EF4-FFF2-40B4-BE49-F238E27FC236}">
                    <a16:creationId xmlns:a16="http://schemas.microsoft.com/office/drawing/2014/main" id="{02ABCEE4-D638-4555-AC4A-7E190462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08">
                <a:extLst>
                  <a:ext uri="{FF2B5EF4-FFF2-40B4-BE49-F238E27FC236}">
                    <a16:creationId xmlns:a16="http://schemas.microsoft.com/office/drawing/2014/main" id="{2F383AB0-7670-4584-8F01-4324D54BB9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09">
                <a:extLst>
                  <a:ext uri="{FF2B5EF4-FFF2-40B4-BE49-F238E27FC236}">
                    <a16:creationId xmlns:a16="http://schemas.microsoft.com/office/drawing/2014/main" id="{4CD1567B-7D6D-497B-8CA8-14D96E0106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10">
                <a:extLst>
                  <a:ext uri="{FF2B5EF4-FFF2-40B4-BE49-F238E27FC236}">
                    <a16:creationId xmlns:a16="http://schemas.microsoft.com/office/drawing/2014/main" id="{CF3C4A9D-7E63-4D24-B697-23D58B3160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11">
                <a:extLst>
                  <a:ext uri="{FF2B5EF4-FFF2-40B4-BE49-F238E27FC236}">
                    <a16:creationId xmlns:a16="http://schemas.microsoft.com/office/drawing/2014/main" id="{315D2559-8BE6-439C-83F0-CE5BF53C9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4" name="Freeform: Shape 104">
              <a:extLst>
                <a:ext uri="{FF2B5EF4-FFF2-40B4-BE49-F238E27FC236}">
                  <a16:creationId xmlns:a16="http://schemas.microsoft.com/office/drawing/2014/main" id="{0A374A4F-696B-4911-BE1B-B180D09A1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3EF4C52-CF93-7D4A-BEFA-E3248FF46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46009"/>
              </p:ext>
            </p:extLst>
          </p:nvPr>
        </p:nvGraphicFramePr>
        <p:xfrm>
          <a:off x="6660293" y="1026330"/>
          <a:ext cx="4439292" cy="41226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9764">
                  <a:extLst>
                    <a:ext uri="{9D8B030D-6E8A-4147-A177-3AD203B41FA5}">
                      <a16:colId xmlns:a16="http://schemas.microsoft.com/office/drawing/2014/main" val="4105535874"/>
                    </a:ext>
                  </a:extLst>
                </a:gridCol>
                <a:gridCol w="1479764">
                  <a:extLst>
                    <a:ext uri="{9D8B030D-6E8A-4147-A177-3AD203B41FA5}">
                      <a16:colId xmlns:a16="http://schemas.microsoft.com/office/drawing/2014/main" val="3807540603"/>
                    </a:ext>
                  </a:extLst>
                </a:gridCol>
                <a:gridCol w="1479764">
                  <a:extLst>
                    <a:ext uri="{9D8B030D-6E8A-4147-A177-3AD203B41FA5}">
                      <a16:colId xmlns:a16="http://schemas.microsoft.com/office/drawing/2014/main" val="1807416331"/>
                    </a:ext>
                  </a:extLst>
                </a:gridCol>
              </a:tblGrid>
              <a:tr h="374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Words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D1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D2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2957156"/>
                  </a:ext>
                </a:extLst>
              </a:tr>
              <a:tr h="374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we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9697641"/>
                  </a:ext>
                </a:extLst>
              </a:tr>
              <a:tr h="374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love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3485512"/>
                  </a:ext>
                </a:extLst>
              </a:tr>
              <a:tr h="374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dogs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6737428"/>
                  </a:ext>
                </a:extLst>
              </a:tr>
              <a:tr h="374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they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0215900"/>
                  </a:ext>
                </a:extLst>
              </a:tr>
              <a:tr h="374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are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2691517"/>
                  </a:ext>
                </a:extLst>
              </a:tr>
              <a:tr h="374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smart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5192444"/>
                  </a:ext>
                </a:extLst>
              </a:tr>
              <a:tr h="374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animals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3529300"/>
                  </a:ext>
                </a:extLst>
              </a:tr>
              <a:tr h="374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our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4510578"/>
                  </a:ext>
                </a:extLst>
              </a:tr>
              <a:tr h="374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favorite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534580"/>
                  </a:ext>
                </a:extLst>
              </a:tr>
              <a:tr h="374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65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1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229513-96F8-6048-8913-ED240CF0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How NLP works?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56EA-2D08-6D4B-A9E4-4A39A771B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We can use these vectors to compare their cosine-similarity. 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Issue with this naïve approach: some words are more important than others! 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202C74C-3CA0-4F49-969E-9295147B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03" y="965735"/>
            <a:ext cx="6387190" cy="4921276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899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E576-D134-2C4A-9BB2-2353E1E5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NLP works?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9F44A-11EE-FE45-8F36-46079B290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technique in NLP that deals with issue is to use the term frequency- inverse document frequency (</a:t>
                </a:r>
                <a:r>
                  <a:rPr lang="en-US" sz="2000" dirty="0" err="1"/>
                  <a:t>tf-idf</a:t>
                </a:r>
                <a:r>
                  <a:rPr lang="en-US" sz="2000" dirty="0"/>
                  <a:t>) matrix to deal with this problem.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Term frequency refers to the frequency of a word in a particular document.  Mathematically,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Inverse of the document frequency which measures the informativeness/prevalence of term t. Mathematically 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𝑖𝑑𝑓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)+1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where N is the number of documents and df(w) is the number of documents containing w.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9F44A-11EE-FE45-8F36-46079B290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91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86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3626-9F4E-034A-A78B-5C52F5DC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NLP works?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FD9E1-83AE-624C-92E1-485D7D05B0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We can then combine the </a:t>
                </a:r>
                <a:r>
                  <a:rPr lang="en-US" dirty="0" err="1"/>
                  <a:t>tf</a:t>
                </a:r>
                <a:r>
                  <a:rPr lang="en-US" dirty="0"/>
                  <a:t> and </a:t>
                </a:r>
                <a:r>
                  <a:rPr lang="en-US" dirty="0" err="1"/>
                  <a:t>idf</a:t>
                </a:r>
                <a:r>
                  <a:rPr lang="en-US" dirty="0"/>
                  <a:t> scores into a single </a:t>
                </a:r>
                <a:r>
                  <a:rPr lang="en-US" dirty="0" err="1"/>
                  <a:t>tf-idf</a:t>
                </a:r>
                <a:r>
                  <a:rPr lang="en-US" dirty="0"/>
                  <a:t> score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final outcome will be a </a:t>
                </a:r>
                <a:r>
                  <a:rPr lang="en-US" dirty="0" err="1"/>
                  <a:t>tf-idf</a:t>
                </a:r>
                <a:r>
                  <a:rPr lang="en-US" dirty="0"/>
                  <a:t> matrix where rows are </a:t>
                </a:r>
                <a:r>
                  <a:rPr lang="en-US" dirty="0" err="1"/>
                  <a:t>tf-idf’s</a:t>
                </a:r>
                <a:r>
                  <a:rPr lang="en-US" dirty="0"/>
                  <a:t> scores and columns are documents.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We can use this </a:t>
                </a:r>
                <a:r>
                  <a:rPr lang="en-US" dirty="0" err="1"/>
                  <a:t>tf-idf</a:t>
                </a:r>
                <a:r>
                  <a:rPr lang="en-US" dirty="0"/>
                  <a:t> matrix and cosine similarity to compare our documents.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Given the word counts matrix, we can use the </a:t>
                </a:r>
                <a:r>
                  <a:rPr lang="en-US" dirty="0" err="1"/>
                  <a:t>Sklearn</a:t>
                </a:r>
                <a:r>
                  <a:rPr lang="en-US" dirty="0"/>
                  <a:t> library in Python to compute the </a:t>
                </a:r>
                <a:r>
                  <a:rPr lang="en-US" dirty="0" err="1"/>
                  <a:t>tf-idf</a:t>
                </a:r>
                <a:r>
                  <a:rPr lang="en-US" dirty="0"/>
                  <a:t> matrix quite efficiently.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FD9E1-83AE-624C-92E1-485D7D05B0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97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4272-8F27-6648-A88E-D40C080B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analogy with 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333B4-9A50-4243-9E75-6FFA7D604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following analogy to approach our problem.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&lt;-&gt;Groups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Substance &lt;-&gt;  Words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add more but my understanding of biology is too limited to say something meaningful.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8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E595-4CFE-9B4F-B6A2-6C36F1E3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and comparison with the classical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9969-4059-8043-BCDE-C30E09AF5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the final outcome</a:t>
            </a:r>
          </a:p>
        </p:txBody>
      </p:sp>
    </p:spTree>
    <p:extLst>
      <p:ext uri="{BB962C8B-B14F-4D97-AF65-F5344CB8AC3E}">
        <p14:creationId xmlns:p14="http://schemas.microsoft.com/office/powerpoint/2010/main" val="416200767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454</Words>
  <Application>Microsoft Macintosh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Avenir Next LT Pro</vt:lpstr>
      <vt:lpstr>AvenirNext LT Pro Medium</vt:lpstr>
      <vt:lpstr>Calibri</vt:lpstr>
      <vt:lpstr>Cambria Math</vt:lpstr>
      <vt:lpstr>Rockwell</vt:lpstr>
      <vt:lpstr>Segoe UI</vt:lpstr>
      <vt:lpstr>Times New Roman</vt:lpstr>
      <vt:lpstr>Wingdings</vt:lpstr>
      <vt:lpstr>ExploreVTI</vt:lpstr>
      <vt:lpstr>Using Machine Learning to Process and Analyze Ancient Biological Residues.</vt:lpstr>
      <vt:lpstr>The problem</vt:lpstr>
      <vt:lpstr>Our approach</vt:lpstr>
      <vt:lpstr>How NLP works? </vt:lpstr>
      <vt:lpstr>How NLP works? </vt:lpstr>
      <vt:lpstr>How NLP works? </vt:lpstr>
      <vt:lpstr>How NLP works? </vt:lpstr>
      <vt:lpstr>The analogy with our problem</vt:lpstr>
      <vt:lpstr>Results and comparison with the classical approach</vt:lpstr>
      <vt:lpstr>Some potential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Process and Analyze Ancient Biological Residues.</dc:title>
  <dc:creator>Microsoft Office User</dc:creator>
  <cp:lastModifiedBy>Microsoft Office User</cp:lastModifiedBy>
  <cp:revision>4</cp:revision>
  <dcterms:created xsi:type="dcterms:W3CDTF">2020-11-25T04:01:38Z</dcterms:created>
  <dcterms:modified xsi:type="dcterms:W3CDTF">2020-11-25T04:25:47Z</dcterms:modified>
</cp:coreProperties>
</file>