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71" r:id="rId4"/>
    <p:sldId id="272" r:id="rId5"/>
    <p:sldId id="258" r:id="rId6"/>
    <p:sldId id="273" r:id="rId7"/>
    <p:sldId id="275" r:id="rId8"/>
    <p:sldId id="276" r:id="rId9"/>
    <p:sldId id="277" r:id="rId10"/>
    <p:sldId id="267"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Muli"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1713" autoAdjust="0"/>
  </p:normalViewPr>
  <p:slideViewPr>
    <p:cSldViewPr>
      <p:cViewPr varScale="1">
        <p:scale>
          <a:sx n="50" d="100"/>
          <a:sy n="50" d="100"/>
        </p:scale>
        <p:origin x="86"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E4E31-DFC8-4AEC-9F02-F4337D058773}" type="datetimeFigureOut">
              <a:rPr lang="en-US" smtClean="0"/>
              <a:t>12/26/2023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773FF-2DEE-47FD-86F5-FB09269429BB}" type="slidenum">
              <a:rPr lang="en-US" smtClean="0"/>
              <a:t>‹#›</a:t>
            </a:fld>
            <a:endParaRPr lang="en-US"/>
          </a:p>
        </p:txBody>
      </p:sp>
    </p:spTree>
    <p:extLst>
      <p:ext uri="{BB962C8B-B14F-4D97-AF65-F5344CB8AC3E}">
        <p14:creationId xmlns:p14="http://schemas.microsoft.com/office/powerpoint/2010/main" val="939506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C773FF-2DEE-47FD-86F5-FB09269429BB}" type="slidenum">
              <a:rPr lang="en-US" smtClean="0"/>
              <a:t>5</a:t>
            </a:fld>
            <a:endParaRPr lang="en-US"/>
          </a:p>
        </p:txBody>
      </p:sp>
    </p:spTree>
    <p:extLst>
      <p:ext uri="{BB962C8B-B14F-4D97-AF65-F5344CB8AC3E}">
        <p14:creationId xmlns:p14="http://schemas.microsoft.com/office/powerpoint/2010/main" val="363975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0" y="0"/>
            <a:ext cx="9144000" cy="10287000"/>
          </a:xfrm>
          <a:custGeom>
            <a:avLst/>
            <a:gdLst/>
            <a:ahLst/>
            <a:cxnLst/>
            <a:rect l="l" t="t" r="r" b="b"/>
            <a:pathLst>
              <a:path w="9144000" h="10287000">
                <a:moveTo>
                  <a:pt x="0" y="0"/>
                </a:moveTo>
                <a:lnTo>
                  <a:pt x="9144000" y="0"/>
                </a:lnTo>
                <a:lnTo>
                  <a:pt x="9144000" y="10287000"/>
                </a:lnTo>
                <a:lnTo>
                  <a:pt x="0" y="10287000"/>
                </a:lnTo>
                <a:lnTo>
                  <a:pt x="0" y="0"/>
                </a:lnTo>
                <a:close/>
              </a:path>
            </a:pathLst>
          </a:custGeom>
          <a:blipFill>
            <a:blip r:embed="rId2"/>
            <a:stretch>
              <a:fillRect t="-16645" b="-16645"/>
            </a:stretch>
          </a:blipFill>
        </p:spPr>
        <p:txBody>
          <a:bodyPr/>
          <a:lstStyle/>
          <a:p>
            <a:endParaRPr lang="en-US" dirty="0"/>
          </a:p>
        </p:txBody>
      </p:sp>
      <p:sp>
        <p:nvSpPr>
          <p:cNvPr id="3" name="AutoShape 3"/>
          <p:cNvSpPr/>
          <p:nvPr/>
        </p:nvSpPr>
        <p:spPr>
          <a:xfrm rot="3270925">
            <a:off x="-3397679" y="152060"/>
            <a:ext cx="18947486" cy="13960650"/>
          </a:xfrm>
          <a:prstGeom prst="rect">
            <a:avLst/>
          </a:prstGeom>
          <a:solidFill>
            <a:srgbClr val="31356E"/>
          </a:solidFill>
        </p:spPr>
        <p:txBody>
          <a:bodyPr/>
          <a:lstStyle/>
          <a:p>
            <a:endParaRPr lang="en-US" dirty="0"/>
          </a:p>
        </p:txBody>
      </p:sp>
      <p:grpSp>
        <p:nvGrpSpPr>
          <p:cNvPr id="4" name="Group 4"/>
          <p:cNvGrpSpPr/>
          <p:nvPr/>
        </p:nvGrpSpPr>
        <p:grpSpPr>
          <a:xfrm>
            <a:off x="12626174" y="0"/>
            <a:ext cx="5661826" cy="3806833"/>
            <a:chOff x="0" y="0"/>
            <a:chExt cx="1930400" cy="1297940"/>
          </a:xfrm>
        </p:grpSpPr>
        <p:sp>
          <p:nvSpPr>
            <p:cNvPr id="5" name="Freeform 5"/>
            <p:cNvSpPr/>
            <p:nvPr/>
          </p:nvSpPr>
          <p:spPr>
            <a:xfrm>
              <a:off x="0" y="0"/>
              <a:ext cx="1930400" cy="1297940"/>
            </a:xfrm>
            <a:custGeom>
              <a:avLst/>
              <a:gdLst/>
              <a:ahLst/>
              <a:cxnLst/>
              <a:rect l="l" t="t" r="r" b="b"/>
              <a:pathLst>
                <a:path w="1930400" h="1297940">
                  <a:moveTo>
                    <a:pt x="0" y="0"/>
                  </a:moveTo>
                  <a:lnTo>
                    <a:pt x="965200" y="1297940"/>
                  </a:lnTo>
                  <a:lnTo>
                    <a:pt x="1930400" y="0"/>
                  </a:lnTo>
                  <a:close/>
                </a:path>
              </a:pathLst>
            </a:custGeom>
            <a:solidFill>
              <a:srgbClr val="31356E"/>
            </a:solidFill>
          </p:spPr>
          <p:txBody>
            <a:bodyPr/>
            <a:lstStyle/>
            <a:p>
              <a:endParaRPr lang="en-US" dirty="0"/>
            </a:p>
          </p:txBody>
        </p:sp>
      </p:grpSp>
      <p:sp>
        <p:nvSpPr>
          <p:cNvPr id="6" name="TextBox 6"/>
          <p:cNvSpPr txBox="1"/>
          <p:nvPr/>
        </p:nvSpPr>
        <p:spPr>
          <a:xfrm>
            <a:off x="261367" y="2008192"/>
            <a:ext cx="12364806" cy="4782503"/>
          </a:xfrm>
          <a:prstGeom prst="rect">
            <a:avLst/>
          </a:prstGeom>
        </p:spPr>
        <p:txBody>
          <a:bodyPr lIns="0" tIns="0" rIns="0" bIns="0" rtlCol="0" anchor="t">
            <a:spAutoFit/>
          </a:bodyPr>
          <a:lstStyle/>
          <a:p>
            <a:pPr>
              <a:lnSpc>
                <a:spcPts val="12457"/>
              </a:lnSpc>
            </a:pPr>
            <a:r>
              <a:rPr lang="en-US" sz="11325" spc="169" dirty="0" err="1">
                <a:solidFill>
                  <a:srgbClr val="FFFFFF"/>
                </a:solidFill>
                <a:latin typeface="Muli"/>
              </a:rPr>
              <a:t>Phát</a:t>
            </a:r>
            <a:r>
              <a:rPr lang="en-US" sz="11325" spc="169" dirty="0">
                <a:solidFill>
                  <a:srgbClr val="FFFFFF"/>
                </a:solidFill>
                <a:latin typeface="Muli"/>
              </a:rPr>
              <a:t> </a:t>
            </a:r>
            <a:r>
              <a:rPr lang="en-US" sz="11325" spc="169" dirty="0" err="1">
                <a:solidFill>
                  <a:srgbClr val="FFFFFF"/>
                </a:solidFill>
                <a:latin typeface="Muli"/>
              </a:rPr>
              <a:t>triển</a:t>
            </a:r>
            <a:r>
              <a:rPr lang="en-US" sz="11325" spc="169" dirty="0">
                <a:solidFill>
                  <a:srgbClr val="FFFFFF"/>
                </a:solidFill>
                <a:latin typeface="Muli"/>
              </a:rPr>
              <a:t> </a:t>
            </a:r>
            <a:r>
              <a:rPr lang="en-US" sz="11325" spc="169" dirty="0" err="1">
                <a:solidFill>
                  <a:srgbClr val="FFFFFF"/>
                </a:solidFill>
                <a:latin typeface="Muli"/>
              </a:rPr>
              <a:t>phần</a:t>
            </a:r>
            <a:r>
              <a:rPr lang="en-US" sz="11325" spc="169" dirty="0">
                <a:solidFill>
                  <a:srgbClr val="FFFFFF"/>
                </a:solidFill>
                <a:latin typeface="Muli"/>
              </a:rPr>
              <a:t> </a:t>
            </a:r>
            <a:r>
              <a:rPr lang="en-US" sz="11325" spc="169" dirty="0" err="1">
                <a:solidFill>
                  <a:srgbClr val="FFFFFF"/>
                </a:solidFill>
                <a:latin typeface="Muli"/>
              </a:rPr>
              <a:t>mềm</a:t>
            </a:r>
            <a:r>
              <a:rPr lang="en-US" sz="11325" spc="169" dirty="0">
                <a:solidFill>
                  <a:srgbClr val="FFFFFF"/>
                </a:solidFill>
                <a:latin typeface="Muli"/>
              </a:rPr>
              <a:t> </a:t>
            </a:r>
            <a:r>
              <a:rPr lang="en-US" sz="11325" spc="169" dirty="0" err="1">
                <a:solidFill>
                  <a:srgbClr val="FFFFFF"/>
                </a:solidFill>
                <a:latin typeface="Muli"/>
              </a:rPr>
              <a:t>dựa</a:t>
            </a:r>
            <a:r>
              <a:rPr lang="en-US" sz="11325" spc="169" dirty="0">
                <a:solidFill>
                  <a:srgbClr val="FFFFFF"/>
                </a:solidFill>
                <a:latin typeface="Muli"/>
              </a:rPr>
              <a:t> </a:t>
            </a:r>
            <a:r>
              <a:rPr lang="en-US" sz="11325" spc="169" dirty="0" err="1">
                <a:solidFill>
                  <a:srgbClr val="FFFFFF"/>
                </a:solidFill>
                <a:latin typeface="Muli"/>
              </a:rPr>
              <a:t>trên</a:t>
            </a:r>
            <a:r>
              <a:rPr lang="en-US" sz="11325" spc="169" dirty="0">
                <a:solidFill>
                  <a:srgbClr val="FFFFFF"/>
                </a:solidFill>
                <a:latin typeface="Muli"/>
              </a:rPr>
              <a:t> </a:t>
            </a:r>
            <a:r>
              <a:rPr lang="en-US" sz="11325" spc="169" dirty="0" err="1">
                <a:solidFill>
                  <a:srgbClr val="FFFFFF"/>
                </a:solidFill>
                <a:latin typeface="Muli"/>
              </a:rPr>
              <a:t>mã</a:t>
            </a:r>
            <a:r>
              <a:rPr lang="en-US" sz="11325" spc="169" dirty="0">
                <a:solidFill>
                  <a:srgbClr val="FFFFFF"/>
                </a:solidFill>
                <a:latin typeface="Muli"/>
              </a:rPr>
              <a:t> </a:t>
            </a:r>
            <a:r>
              <a:rPr lang="en-US" sz="11325" spc="169" dirty="0" err="1">
                <a:solidFill>
                  <a:srgbClr val="FFFFFF"/>
                </a:solidFill>
                <a:latin typeface="Muli"/>
              </a:rPr>
              <a:t>nguồn</a:t>
            </a:r>
            <a:r>
              <a:rPr lang="en-US" sz="11325" spc="169" dirty="0">
                <a:solidFill>
                  <a:srgbClr val="FFFFFF"/>
                </a:solidFill>
                <a:latin typeface="Muli"/>
              </a:rPr>
              <a:t> </a:t>
            </a:r>
            <a:r>
              <a:rPr lang="en-US" sz="11325" spc="169" dirty="0" err="1">
                <a:solidFill>
                  <a:srgbClr val="FFFFFF"/>
                </a:solidFill>
                <a:latin typeface="Muli"/>
              </a:rPr>
              <a:t>mở</a:t>
            </a:r>
            <a:endParaRPr lang="en-US" sz="11325" spc="169" dirty="0">
              <a:solidFill>
                <a:srgbClr val="FFFFFF"/>
              </a:solidFill>
              <a:latin typeface="Muli"/>
            </a:endParaRPr>
          </a:p>
        </p:txBody>
      </p:sp>
      <p:sp>
        <p:nvSpPr>
          <p:cNvPr id="7" name="TextBox 6">
            <a:extLst>
              <a:ext uri="{FF2B5EF4-FFF2-40B4-BE49-F238E27FC236}">
                <a16:creationId xmlns:a16="http://schemas.microsoft.com/office/drawing/2014/main" id="{ADD9703D-59C8-1C14-1108-4ACA7474216A}"/>
              </a:ext>
            </a:extLst>
          </p:cNvPr>
          <p:cNvSpPr txBox="1"/>
          <p:nvPr/>
        </p:nvSpPr>
        <p:spPr>
          <a:xfrm>
            <a:off x="186285" y="7256265"/>
            <a:ext cx="12245173" cy="1569660"/>
          </a:xfrm>
          <a:prstGeom prst="rect">
            <a:avLst/>
          </a:prstGeom>
          <a:noFill/>
        </p:spPr>
        <p:txBody>
          <a:bodyPr wrap="square" rtlCol="0">
            <a:spAutoFit/>
          </a:bodyPr>
          <a:lstStyle/>
          <a:p>
            <a:r>
              <a:rPr lang="en-US" sz="4800" dirty="0" err="1">
                <a:solidFill>
                  <a:schemeClr val="bg1"/>
                </a:solidFill>
              </a:rPr>
              <a:t>Giáo</a:t>
            </a:r>
            <a:r>
              <a:rPr lang="en-US" sz="4800" dirty="0">
                <a:solidFill>
                  <a:schemeClr val="bg1"/>
                </a:solidFill>
              </a:rPr>
              <a:t> </a:t>
            </a:r>
            <a:r>
              <a:rPr lang="en-US" sz="4800" dirty="0" err="1">
                <a:solidFill>
                  <a:schemeClr val="bg1"/>
                </a:solidFill>
              </a:rPr>
              <a:t>viên</a:t>
            </a:r>
            <a:r>
              <a:rPr lang="en-US" sz="4800" dirty="0">
                <a:solidFill>
                  <a:schemeClr val="bg1"/>
                </a:solidFill>
              </a:rPr>
              <a:t> </a:t>
            </a:r>
            <a:r>
              <a:rPr lang="en-US" sz="4800" dirty="0" err="1">
                <a:solidFill>
                  <a:schemeClr val="bg1"/>
                </a:solidFill>
              </a:rPr>
              <a:t>hướng</a:t>
            </a:r>
            <a:r>
              <a:rPr lang="en-US" sz="4800" dirty="0">
                <a:solidFill>
                  <a:schemeClr val="bg1"/>
                </a:solidFill>
              </a:rPr>
              <a:t> </a:t>
            </a:r>
            <a:r>
              <a:rPr lang="en-US" sz="4800" dirty="0" err="1">
                <a:solidFill>
                  <a:schemeClr val="bg1"/>
                </a:solidFill>
              </a:rPr>
              <a:t>dẫn</a:t>
            </a:r>
            <a:r>
              <a:rPr lang="en-US" sz="4800" dirty="0">
                <a:solidFill>
                  <a:schemeClr val="bg1"/>
                </a:solidFill>
              </a:rPr>
              <a:t>: </a:t>
            </a:r>
            <a:r>
              <a:rPr lang="en-US" sz="4800" dirty="0" err="1">
                <a:solidFill>
                  <a:schemeClr val="bg1"/>
                </a:solidFill>
              </a:rPr>
              <a:t>Phạm</a:t>
            </a:r>
            <a:r>
              <a:rPr lang="en-US" sz="4800" dirty="0">
                <a:solidFill>
                  <a:schemeClr val="bg1"/>
                </a:solidFill>
              </a:rPr>
              <a:t> </a:t>
            </a:r>
            <a:r>
              <a:rPr lang="en-US" sz="4800" dirty="0" err="1">
                <a:solidFill>
                  <a:schemeClr val="bg1"/>
                </a:solidFill>
              </a:rPr>
              <a:t>Thị</a:t>
            </a:r>
            <a:r>
              <a:rPr lang="en-US" sz="4800" dirty="0">
                <a:solidFill>
                  <a:schemeClr val="bg1"/>
                </a:solidFill>
              </a:rPr>
              <a:t> </a:t>
            </a:r>
            <a:r>
              <a:rPr lang="en-US" sz="4800" dirty="0" err="1">
                <a:solidFill>
                  <a:schemeClr val="bg1"/>
                </a:solidFill>
              </a:rPr>
              <a:t>Quỳnh</a:t>
            </a:r>
            <a:r>
              <a:rPr lang="en-US" sz="4800" dirty="0">
                <a:solidFill>
                  <a:schemeClr val="bg1"/>
                </a:solidFill>
              </a:rPr>
              <a:t> Trang</a:t>
            </a:r>
          </a:p>
          <a:p>
            <a:r>
              <a:rPr lang="en-US" sz="4800" dirty="0" err="1">
                <a:solidFill>
                  <a:schemeClr val="bg1"/>
                </a:solidFill>
              </a:rPr>
              <a:t>Nhóm</a:t>
            </a:r>
            <a:r>
              <a:rPr lang="en-US" sz="4800" dirty="0">
                <a:solidFill>
                  <a:schemeClr val="bg1"/>
                </a:solidFill>
              </a:rPr>
              <a:t> 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508935" y="0"/>
            <a:ext cx="9779065" cy="10287000"/>
          </a:xfrm>
          <a:custGeom>
            <a:avLst/>
            <a:gdLst/>
            <a:ahLst/>
            <a:cxnLst/>
            <a:rect l="l" t="t" r="r" b="b"/>
            <a:pathLst>
              <a:path w="9779065" h="10287000">
                <a:moveTo>
                  <a:pt x="0" y="0"/>
                </a:moveTo>
                <a:lnTo>
                  <a:pt x="9779065" y="0"/>
                </a:lnTo>
                <a:lnTo>
                  <a:pt x="9779065" y="10287000"/>
                </a:lnTo>
                <a:lnTo>
                  <a:pt x="0" y="10287000"/>
                </a:lnTo>
                <a:lnTo>
                  <a:pt x="0" y="0"/>
                </a:lnTo>
                <a:close/>
              </a:path>
            </a:pathLst>
          </a:custGeom>
          <a:blipFill>
            <a:blip r:embed="rId2"/>
            <a:stretch>
              <a:fillRect l="-24340" t="-39748" r="-9073" b="-50489"/>
            </a:stretch>
          </a:blipFill>
        </p:spPr>
        <p:txBody>
          <a:bodyPr/>
          <a:lstStyle/>
          <a:p>
            <a:endParaRPr lang="en-US"/>
          </a:p>
        </p:txBody>
      </p:sp>
      <p:sp>
        <p:nvSpPr>
          <p:cNvPr id="3" name="AutoShape 3"/>
          <p:cNvSpPr/>
          <p:nvPr/>
        </p:nvSpPr>
        <p:spPr>
          <a:xfrm rot="3595211">
            <a:off x="-3308314" y="369691"/>
            <a:ext cx="16864442" cy="12676911"/>
          </a:xfrm>
          <a:prstGeom prst="rect">
            <a:avLst/>
          </a:prstGeom>
          <a:solidFill>
            <a:srgbClr val="31356E"/>
          </a:solidFill>
        </p:spPr>
        <p:txBody>
          <a:bodyPr/>
          <a:lstStyle/>
          <a:p>
            <a:endParaRPr lang="en-US"/>
          </a:p>
        </p:txBody>
      </p:sp>
      <p:sp>
        <p:nvSpPr>
          <p:cNvPr id="4" name="TextBox 4"/>
          <p:cNvSpPr txBox="1"/>
          <p:nvPr/>
        </p:nvSpPr>
        <p:spPr>
          <a:xfrm>
            <a:off x="1028700" y="4307455"/>
            <a:ext cx="9875985" cy="1838514"/>
          </a:xfrm>
          <a:prstGeom prst="rect">
            <a:avLst/>
          </a:prstGeom>
        </p:spPr>
        <p:txBody>
          <a:bodyPr lIns="0" tIns="0" rIns="0" bIns="0" rtlCol="0" anchor="t">
            <a:spAutoFit/>
          </a:bodyPr>
          <a:lstStyle/>
          <a:p>
            <a:pPr>
              <a:lnSpc>
                <a:spcPts val="14401"/>
              </a:lnSpc>
            </a:pPr>
            <a:r>
              <a:rPr lang="en-US" sz="12001">
                <a:solidFill>
                  <a:srgbClr val="FFFFFF"/>
                </a:solidFill>
                <a:latin typeface="Muli"/>
              </a:rPr>
              <a:t>THANK YOU</a:t>
            </a:r>
          </a:p>
        </p:txBody>
      </p:sp>
      <p:grpSp>
        <p:nvGrpSpPr>
          <p:cNvPr id="5" name="Group 5"/>
          <p:cNvGrpSpPr>
            <a:grpSpLocks noChangeAspect="1"/>
          </p:cNvGrpSpPr>
          <p:nvPr/>
        </p:nvGrpSpPr>
        <p:grpSpPr>
          <a:xfrm>
            <a:off x="9857807" y="6250499"/>
            <a:ext cx="4661087" cy="403650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FFFFFF"/>
            </a:solidFill>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63413" y="928398"/>
            <a:ext cx="7814187" cy="2053863"/>
            <a:chOff x="0" y="-406208"/>
            <a:chExt cx="9723090" cy="2477128"/>
          </a:xfrm>
        </p:grpSpPr>
        <p:sp>
          <p:nvSpPr>
            <p:cNvPr id="3" name="TextBox 3"/>
            <p:cNvSpPr txBox="1"/>
            <p:nvPr/>
          </p:nvSpPr>
          <p:spPr>
            <a:xfrm>
              <a:off x="2611991" y="-406208"/>
              <a:ext cx="7111099" cy="2393817"/>
            </a:xfrm>
            <a:prstGeom prst="rect">
              <a:avLst/>
            </a:prstGeom>
          </p:spPr>
          <p:txBody>
            <a:bodyPr lIns="0" tIns="0" rIns="0" bIns="0" rtlCol="0" anchor="t">
              <a:spAutoFit/>
            </a:bodyPr>
            <a:lstStyle/>
            <a:p>
              <a:pPr marL="632306" lvl="1">
                <a:lnSpc>
                  <a:spcPts val="7028"/>
                </a:lnSpc>
              </a:pPr>
              <a:r>
                <a:rPr lang="en-US" sz="5857" dirty="0">
                  <a:solidFill>
                    <a:srgbClr val="31356E"/>
                  </a:solidFill>
                  <a:latin typeface="Muli"/>
                </a:rPr>
                <a:t>1. GIỚI THIỆU</a:t>
              </a:r>
            </a:p>
          </p:txBody>
        </p:sp>
        <p:sp>
          <p:nvSpPr>
            <p:cNvPr id="4" name="TextBox 4"/>
            <p:cNvSpPr txBox="1"/>
            <p:nvPr/>
          </p:nvSpPr>
          <p:spPr>
            <a:xfrm>
              <a:off x="0" y="1587166"/>
              <a:ext cx="7111099" cy="483754"/>
            </a:xfrm>
            <a:prstGeom prst="rect">
              <a:avLst/>
            </a:prstGeom>
          </p:spPr>
          <p:txBody>
            <a:bodyPr lIns="0" tIns="0" rIns="0" bIns="0" rtlCol="0" anchor="t">
              <a:spAutoFit/>
            </a:bodyPr>
            <a:lstStyle/>
            <a:p>
              <a:pPr>
                <a:lnSpc>
                  <a:spcPts val="2811"/>
                </a:lnSpc>
              </a:pPr>
              <a:endParaRPr dirty="0"/>
            </a:p>
          </p:txBody>
        </p:sp>
      </p:grpSp>
      <p:grpSp>
        <p:nvGrpSpPr>
          <p:cNvPr id="5" name="Group 5"/>
          <p:cNvGrpSpPr/>
          <p:nvPr/>
        </p:nvGrpSpPr>
        <p:grpSpPr>
          <a:xfrm rot="-10800000">
            <a:off x="16428230" y="0"/>
            <a:ext cx="1859770" cy="1856795"/>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dirty="0"/>
            </a:p>
          </p:txBody>
        </p:sp>
      </p:grpSp>
      <p:grpSp>
        <p:nvGrpSpPr>
          <p:cNvPr id="7" name="Group 7"/>
          <p:cNvGrpSpPr/>
          <p:nvPr/>
        </p:nvGrpSpPr>
        <p:grpSpPr>
          <a:xfrm>
            <a:off x="15240" y="8392105"/>
            <a:ext cx="1859770" cy="1856795"/>
            <a:chOff x="0" y="0"/>
            <a:chExt cx="6350000" cy="6339840"/>
          </a:xfrm>
        </p:grpSpPr>
        <p:sp>
          <p:nvSpPr>
            <p:cNvPr id="8" name="Freeform 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dirty="0"/>
            </a:p>
          </p:txBody>
        </p:sp>
      </p:grpSp>
      <p:sp>
        <p:nvSpPr>
          <p:cNvPr id="9" name="Freeform 9"/>
          <p:cNvSpPr/>
          <p:nvPr/>
        </p:nvSpPr>
        <p:spPr>
          <a:xfrm>
            <a:off x="11430000" y="2581165"/>
            <a:ext cx="3704308" cy="4440095"/>
          </a:xfrm>
          <a:custGeom>
            <a:avLst/>
            <a:gdLst/>
            <a:ahLst/>
            <a:cxnLst/>
            <a:rect l="l" t="t" r="r" b="b"/>
            <a:pathLst>
              <a:path w="3704308" h="4440095">
                <a:moveTo>
                  <a:pt x="0" y="0"/>
                </a:moveTo>
                <a:lnTo>
                  <a:pt x="3704308" y="0"/>
                </a:lnTo>
                <a:lnTo>
                  <a:pt x="3704308" y="4440094"/>
                </a:lnTo>
                <a:lnTo>
                  <a:pt x="0" y="4440094"/>
                </a:lnTo>
                <a:lnTo>
                  <a:pt x="0" y="0"/>
                </a:lnTo>
                <a:close/>
              </a:path>
            </a:pathLst>
          </a:custGeom>
          <a:blipFill>
            <a:blip r:embed="rId2"/>
            <a:stretch>
              <a:fillRect t="-1378" b="-1378"/>
            </a:stretch>
          </a:blipFill>
        </p:spPr>
        <p:txBody>
          <a:bodyPr/>
          <a:lstStyle/>
          <a:p>
            <a:endParaRPr lang="en-US" dirty="0"/>
          </a:p>
        </p:txBody>
      </p:sp>
      <p:pic>
        <p:nvPicPr>
          <p:cNvPr id="12" name="Picture 11" descr="A logo with a hexagon and a cube&#10;&#10;Description automatically generated">
            <a:extLst>
              <a:ext uri="{FF2B5EF4-FFF2-40B4-BE49-F238E27FC236}">
                <a16:creationId xmlns:a16="http://schemas.microsoft.com/office/drawing/2014/main" id="{9D4D5C66-2E8A-CDCE-2639-2342C48EAB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3494" y="2620233"/>
            <a:ext cx="4684507" cy="46845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103CD0-1066-85AE-D0D9-C0B227F22680}"/>
              </a:ext>
            </a:extLst>
          </p:cNvPr>
          <p:cNvSpPr txBox="1"/>
          <p:nvPr/>
        </p:nvSpPr>
        <p:spPr>
          <a:xfrm>
            <a:off x="945125" y="2933700"/>
            <a:ext cx="9144000" cy="4580741"/>
          </a:xfrm>
          <a:prstGeom prst="rect">
            <a:avLst/>
          </a:prstGeom>
          <a:noFill/>
        </p:spPr>
        <p:txBody>
          <a:bodyPr wrap="square">
            <a:spAutoFit/>
          </a:bodyPr>
          <a:lstStyle/>
          <a:p>
            <a:pPr algn="just">
              <a:lnSpc>
                <a:spcPts val="5005"/>
              </a:lnSpc>
              <a:spcBef>
                <a:spcPct val="0"/>
              </a:spcBef>
            </a:pPr>
            <a:r>
              <a:rPr lang="en-US" sz="4400" spc="68" dirty="0">
                <a:solidFill>
                  <a:srgbClr val="000000"/>
                </a:solidFill>
                <a:latin typeface="Muli"/>
              </a:rPr>
              <a:t>OpenCV </a:t>
            </a:r>
            <a:r>
              <a:rPr lang="en-US" sz="4400" spc="68" dirty="0" err="1">
                <a:solidFill>
                  <a:srgbClr val="000000"/>
                </a:solidFill>
                <a:latin typeface="Muli"/>
              </a:rPr>
              <a:t>viết</a:t>
            </a:r>
            <a:r>
              <a:rPr lang="en-US" sz="4400" spc="68" dirty="0">
                <a:solidFill>
                  <a:srgbClr val="000000"/>
                </a:solidFill>
                <a:latin typeface="Muli"/>
              </a:rPr>
              <a:t> </a:t>
            </a:r>
            <a:r>
              <a:rPr lang="en-US" sz="4400" spc="68" dirty="0" err="1">
                <a:solidFill>
                  <a:srgbClr val="000000"/>
                </a:solidFill>
                <a:latin typeface="Muli"/>
              </a:rPr>
              <a:t>tắt</a:t>
            </a:r>
            <a:r>
              <a:rPr lang="en-US" sz="4400" spc="68" dirty="0">
                <a:solidFill>
                  <a:srgbClr val="000000"/>
                </a:solidFill>
                <a:latin typeface="Muli"/>
              </a:rPr>
              <a:t> </a:t>
            </a:r>
            <a:r>
              <a:rPr lang="en-US" sz="4400" spc="68" dirty="0" err="1">
                <a:solidFill>
                  <a:srgbClr val="000000"/>
                </a:solidFill>
                <a:latin typeface="Muli"/>
              </a:rPr>
              <a:t>cho</a:t>
            </a:r>
            <a:r>
              <a:rPr lang="en-US" sz="4400" spc="68" dirty="0">
                <a:solidFill>
                  <a:srgbClr val="000000"/>
                </a:solidFill>
                <a:latin typeface="Muli"/>
              </a:rPr>
              <a:t> Open Source Computer Vision Library. OpenCV </a:t>
            </a:r>
            <a:r>
              <a:rPr lang="en-US" sz="4400" spc="68" dirty="0" err="1">
                <a:solidFill>
                  <a:srgbClr val="000000"/>
                </a:solidFill>
                <a:latin typeface="Muli"/>
              </a:rPr>
              <a:t>là</a:t>
            </a:r>
            <a:r>
              <a:rPr lang="en-US" sz="4400" spc="68" dirty="0">
                <a:solidFill>
                  <a:srgbClr val="000000"/>
                </a:solidFill>
                <a:latin typeface="Muli"/>
              </a:rPr>
              <a:t> </a:t>
            </a:r>
            <a:r>
              <a:rPr lang="en-US" sz="4400" spc="68" dirty="0" err="1">
                <a:solidFill>
                  <a:srgbClr val="000000"/>
                </a:solidFill>
                <a:latin typeface="Muli"/>
              </a:rPr>
              <a:t>thư</a:t>
            </a:r>
            <a:r>
              <a:rPr lang="en-US" sz="4400" spc="68" dirty="0">
                <a:solidFill>
                  <a:srgbClr val="000000"/>
                </a:solidFill>
                <a:latin typeface="Muli"/>
              </a:rPr>
              <a:t> </a:t>
            </a:r>
            <a:r>
              <a:rPr lang="en-US" sz="4400" spc="68" dirty="0" err="1">
                <a:solidFill>
                  <a:srgbClr val="000000"/>
                </a:solidFill>
                <a:latin typeface="Muli"/>
              </a:rPr>
              <a:t>viện</a:t>
            </a:r>
            <a:r>
              <a:rPr lang="en-US" sz="4400" spc="68" dirty="0">
                <a:solidFill>
                  <a:srgbClr val="000000"/>
                </a:solidFill>
                <a:latin typeface="Muli"/>
              </a:rPr>
              <a:t> </a:t>
            </a:r>
            <a:r>
              <a:rPr lang="en-US" sz="4400" spc="68" dirty="0" err="1">
                <a:solidFill>
                  <a:srgbClr val="000000"/>
                </a:solidFill>
                <a:latin typeface="Muli"/>
              </a:rPr>
              <a:t>nguồn</a:t>
            </a:r>
            <a:r>
              <a:rPr lang="en-US" sz="4400" spc="68" dirty="0">
                <a:solidFill>
                  <a:srgbClr val="000000"/>
                </a:solidFill>
                <a:latin typeface="Muli"/>
              </a:rPr>
              <a:t> </a:t>
            </a:r>
            <a:r>
              <a:rPr lang="en-US" sz="4400" spc="68" dirty="0" err="1">
                <a:solidFill>
                  <a:srgbClr val="000000"/>
                </a:solidFill>
                <a:latin typeface="Muli"/>
              </a:rPr>
              <a:t>mở</a:t>
            </a:r>
            <a:r>
              <a:rPr lang="en-US" sz="4400" spc="68" dirty="0">
                <a:solidFill>
                  <a:srgbClr val="000000"/>
                </a:solidFill>
                <a:latin typeface="Muli"/>
              </a:rPr>
              <a:t> </a:t>
            </a:r>
            <a:r>
              <a:rPr lang="en-US" sz="4400" spc="68" dirty="0" err="1">
                <a:solidFill>
                  <a:srgbClr val="000000"/>
                </a:solidFill>
                <a:latin typeface="Muli"/>
              </a:rPr>
              <a:t>hàng</a:t>
            </a:r>
            <a:r>
              <a:rPr lang="en-US" sz="4400" spc="68" dirty="0">
                <a:solidFill>
                  <a:srgbClr val="000000"/>
                </a:solidFill>
                <a:latin typeface="Muli"/>
              </a:rPr>
              <a:t> </a:t>
            </a:r>
            <a:r>
              <a:rPr lang="en-US" sz="4400" spc="68" dirty="0" err="1">
                <a:solidFill>
                  <a:srgbClr val="000000"/>
                </a:solidFill>
                <a:latin typeface="Muli"/>
              </a:rPr>
              <a:t>đầu</a:t>
            </a:r>
            <a:r>
              <a:rPr lang="en-US" sz="4400" spc="68" dirty="0">
                <a:solidFill>
                  <a:srgbClr val="000000"/>
                </a:solidFill>
                <a:latin typeface="Muli"/>
              </a:rPr>
              <a:t> </a:t>
            </a:r>
            <a:r>
              <a:rPr lang="en-US" sz="4400" spc="68" dirty="0" err="1">
                <a:solidFill>
                  <a:srgbClr val="000000"/>
                </a:solidFill>
                <a:latin typeface="Muli"/>
              </a:rPr>
              <a:t>cho</a:t>
            </a:r>
            <a:r>
              <a:rPr lang="en-US" sz="4400" spc="68" dirty="0">
                <a:solidFill>
                  <a:srgbClr val="000000"/>
                </a:solidFill>
                <a:latin typeface="Muli"/>
              </a:rPr>
              <a:t> Computer Vision </a:t>
            </a:r>
            <a:r>
              <a:rPr lang="en-US" sz="4400" spc="68" dirty="0" err="1">
                <a:solidFill>
                  <a:srgbClr val="000000"/>
                </a:solidFill>
                <a:latin typeface="Muli"/>
              </a:rPr>
              <a:t>và</a:t>
            </a:r>
            <a:r>
              <a:rPr lang="en-US" sz="4400" spc="68" dirty="0">
                <a:solidFill>
                  <a:srgbClr val="000000"/>
                </a:solidFill>
                <a:latin typeface="Muli"/>
              </a:rPr>
              <a:t> Machine Learning, </a:t>
            </a:r>
            <a:r>
              <a:rPr lang="en-US" sz="4400" spc="68" dirty="0" err="1">
                <a:solidFill>
                  <a:srgbClr val="000000"/>
                </a:solidFill>
                <a:latin typeface="Muli"/>
              </a:rPr>
              <a:t>và</a:t>
            </a:r>
            <a:r>
              <a:rPr lang="en-US" sz="4400" spc="68" dirty="0">
                <a:solidFill>
                  <a:srgbClr val="000000"/>
                </a:solidFill>
                <a:latin typeface="Muli"/>
              </a:rPr>
              <a:t> </a:t>
            </a:r>
            <a:r>
              <a:rPr lang="en-US" sz="4400" spc="68" dirty="0" err="1">
                <a:solidFill>
                  <a:srgbClr val="000000"/>
                </a:solidFill>
                <a:latin typeface="Muli"/>
              </a:rPr>
              <a:t>hiện</a:t>
            </a:r>
            <a:r>
              <a:rPr lang="en-US" sz="4400" spc="68" dirty="0">
                <a:solidFill>
                  <a:srgbClr val="000000"/>
                </a:solidFill>
                <a:latin typeface="Muli"/>
              </a:rPr>
              <a:t> </a:t>
            </a:r>
            <a:r>
              <a:rPr lang="en-US" sz="4400" spc="68" dirty="0" err="1">
                <a:solidFill>
                  <a:srgbClr val="000000"/>
                </a:solidFill>
                <a:latin typeface="Muli"/>
              </a:rPr>
              <a:t>có</a:t>
            </a:r>
            <a:r>
              <a:rPr lang="en-US" sz="4400" spc="68" dirty="0">
                <a:solidFill>
                  <a:srgbClr val="000000"/>
                </a:solidFill>
                <a:latin typeface="Muli"/>
              </a:rPr>
              <a:t> </a:t>
            </a:r>
            <a:r>
              <a:rPr lang="en-US" sz="4400" spc="68" dirty="0" err="1">
                <a:solidFill>
                  <a:srgbClr val="000000"/>
                </a:solidFill>
                <a:latin typeface="Muli"/>
              </a:rPr>
              <a:t>thêm</a:t>
            </a:r>
            <a:r>
              <a:rPr lang="en-US" sz="4400" spc="68" dirty="0">
                <a:solidFill>
                  <a:srgbClr val="000000"/>
                </a:solidFill>
                <a:latin typeface="Muli"/>
              </a:rPr>
              <a:t> </a:t>
            </a:r>
            <a:r>
              <a:rPr lang="en-US" sz="4400" spc="68" dirty="0" err="1">
                <a:solidFill>
                  <a:srgbClr val="000000"/>
                </a:solidFill>
                <a:latin typeface="Muli"/>
              </a:rPr>
              <a:t>tính</a:t>
            </a:r>
            <a:r>
              <a:rPr lang="en-US" sz="4400" spc="68" dirty="0">
                <a:solidFill>
                  <a:srgbClr val="000000"/>
                </a:solidFill>
                <a:latin typeface="Muli"/>
              </a:rPr>
              <a:t> </a:t>
            </a:r>
            <a:r>
              <a:rPr lang="en-US" sz="4400" spc="68" dirty="0" err="1">
                <a:solidFill>
                  <a:srgbClr val="000000"/>
                </a:solidFill>
                <a:latin typeface="Muli"/>
              </a:rPr>
              <a:t>năng</a:t>
            </a:r>
            <a:r>
              <a:rPr lang="en-US" sz="4400" spc="68" dirty="0">
                <a:solidFill>
                  <a:srgbClr val="000000"/>
                </a:solidFill>
                <a:latin typeface="Muli"/>
              </a:rPr>
              <a:t> </a:t>
            </a:r>
            <a:r>
              <a:rPr lang="en-US" sz="4400" spc="68" dirty="0" err="1">
                <a:solidFill>
                  <a:srgbClr val="000000"/>
                </a:solidFill>
                <a:latin typeface="Muli"/>
              </a:rPr>
              <a:t>tăng</a:t>
            </a:r>
            <a:r>
              <a:rPr lang="en-US" sz="4400" spc="68" dirty="0">
                <a:solidFill>
                  <a:srgbClr val="000000"/>
                </a:solidFill>
                <a:latin typeface="Muli"/>
              </a:rPr>
              <a:t> </a:t>
            </a:r>
            <a:r>
              <a:rPr lang="en-US" sz="4400" spc="68" dirty="0" err="1">
                <a:solidFill>
                  <a:srgbClr val="000000"/>
                </a:solidFill>
                <a:latin typeface="Muli"/>
              </a:rPr>
              <a:t>tốc</a:t>
            </a:r>
            <a:r>
              <a:rPr lang="en-US" sz="4400" spc="68" dirty="0">
                <a:solidFill>
                  <a:srgbClr val="000000"/>
                </a:solidFill>
                <a:latin typeface="Muli"/>
              </a:rPr>
              <a:t> GPU </a:t>
            </a:r>
            <a:r>
              <a:rPr lang="en-US" sz="4400" spc="68" dirty="0" err="1">
                <a:solidFill>
                  <a:srgbClr val="000000"/>
                </a:solidFill>
                <a:latin typeface="Muli"/>
              </a:rPr>
              <a:t>cho</a:t>
            </a:r>
            <a:r>
              <a:rPr lang="en-US" sz="4400" spc="68" dirty="0">
                <a:solidFill>
                  <a:srgbClr val="000000"/>
                </a:solidFill>
                <a:latin typeface="Muli"/>
              </a:rPr>
              <a:t> </a:t>
            </a:r>
            <a:r>
              <a:rPr lang="en-US" sz="4400" spc="68" dirty="0" err="1">
                <a:solidFill>
                  <a:srgbClr val="000000"/>
                </a:solidFill>
                <a:latin typeface="Muli"/>
              </a:rPr>
              <a:t>các</a:t>
            </a:r>
            <a:r>
              <a:rPr lang="en-US" sz="4400" spc="68" dirty="0">
                <a:solidFill>
                  <a:srgbClr val="000000"/>
                </a:solidFill>
                <a:latin typeface="Muli"/>
              </a:rPr>
              <a:t> </a:t>
            </a:r>
            <a:r>
              <a:rPr lang="en-US" sz="4400" spc="68" dirty="0" err="1">
                <a:solidFill>
                  <a:srgbClr val="000000"/>
                </a:solidFill>
                <a:latin typeface="Muli"/>
              </a:rPr>
              <a:t>hoạt</a:t>
            </a:r>
            <a:r>
              <a:rPr lang="en-US" sz="4400" spc="68" dirty="0">
                <a:solidFill>
                  <a:srgbClr val="000000"/>
                </a:solidFill>
                <a:latin typeface="Muli"/>
              </a:rPr>
              <a:t> </a:t>
            </a:r>
            <a:r>
              <a:rPr lang="en-US" sz="4400" spc="68" dirty="0" err="1">
                <a:solidFill>
                  <a:srgbClr val="000000"/>
                </a:solidFill>
                <a:latin typeface="Muli"/>
              </a:rPr>
              <a:t>động</a:t>
            </a:r>
            <a:r>
              <a:rPr lang="en-US" sz="4400" spc="68" dirty="0">
                <a:solidFill>
                  <a:srgbClr val="000000"/>
                </a:solidFill>
                <a:latin typeface="Muli"/>
              </a:rPr>
              <a:t> </a:t>
            </a:r>
            <a:r>
              <a:rPr lang="en-US" sz="4400" spc="68" dirty="0" err="1">
                <a:solidFill>
                  <a:srgbClr val="000000"/>
                </a:solidFill>
                <a:latin typeface="Muli"/>
              </a:rPr>
              <a:t>theo</a:t>
            </a:r>
            <a:r>
              <a:rPr lang="en-US" sz="4400" spc="68" dirty="0">
                <a:solidFill>
                  <a:srgbClr val="000000"/>
                </a:solidFill>
                <a:latin typeface="Muli"/>
              </a:rPr>
              <a:t> real-time.</a:t>
            </a:r>
          </a:p>
        </p:txBody>
      </p:sp>
      <p:grpSp>
        <p:nvGrpSpPr>
          <p:cNvPr id="4" name="Group 7">
            <a:extLst>
              <a:ext uri="{FF2B5EF4-FFF2-40B4-BE49-F238E27FC236}">
                <a16:creationId xmlns:a16="http://schemas.microsoft.com/office/drawing/2014/main" id="{5EE84B99-2953-1883-7B9D-36C87C114800}"/>
              </a:ext>
            </a:extLst>
          </p:cNvPr>
          <p:cNvGrpSpPr/>
          <p:nvPr/>
        </p:nvGrpSpPr>
        <p:grpSpPr>
          <a:xfrm>
            <a:off x="15240" y="8392105"/>
            <a:ext cx="1859770" cy="1856795"/>
            <a:chOff x="0" y="0"/>
            <a:chExt cx="6350000" cy="6339840"/>
          </a:xfrm>
        </p:grpSpPr>
        <p:sp>
          <p:nvSpPr>
            <p:cNvPr id="5" name="Freeform 8">
              <a:extLst>
                <a:ext uri="{FF2B5EF4-FFF2-40B4-BE49-F238E27FC236}">
                  <a16:creationId xmlns:a16="http://schemas.microsoft.com/office/drawing/2014/main" id="{E0B9C19B-0583-2DB2-2BB3-5DAE352911E5}"/>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dirty="0"/>
            </a:p>
          </p:txBody>
        </p:sp>
      </p:grpSp>
      <p:grpSp>
        <p:nvGrpSpPr>
          <p:cNvPr id="6" name="Group 7">
            <a:extLst>
              <a:ext uri="{FF2B5EF4-FFF2-40B4-BE49-F238E27FC236}">
                <a16:creationId xmlns:a16="http://schemas.microsoft.com/office/drawing/2014/main" id="{E1511F57-4CF5-539B-52B2-1F8C879F2BF8}"/>
              </a:ext>
            </a:extLst>
          </p:cNvPr>
          <p:cNvGrpSpPr/>
          <p:nvPr/>
        </p:nvGrpSpPr>
        <p:grpSpPr>
          <a:xfrm rot="10800000">
            <a:off x="16428230" y="0"/>
            <a:ext cx="1859770" cy="1856795"/>
            <a:chOff x="47820594" y="-29564620"/>
            <a:chExt cx="6350000" cy="6339840"/>
          </a:xfrm>
        </p:grpSpPr>
        <p:sp>
          <p:nvSpPr>
            <p:cNvPr id="7" name="Freeform 8">
              <a:extLst>
                <a:ext uri="{FF2B5EF4-FFF2-40B4-BE49-F238E27FC236}">
                  <a16:creationId xmlns:a16="http://schemas.microsoft.com/office/drawing/2014/main" id="{B135FBE7-9F7F-EA9D-A33A-397F8C49099E}"/>
                </a:ext>
              </a:extLst>
            </p:cNvPr>
            <p:cNvSpPr/>
            <p:nvPr/>
          </p:nvSpPr>
          <p:spPr>
            <a:xfrm>
              <a:off x="47820594" y="-2956462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dirty="0"/>
            </a:p>
          </p:txBody>
        </p:sp>
      </p:grpSp>
      <p:sp>
        <p:nvSpPr>
          <p:cNvPr id="8" name="Freeform 9">
            <a:extLst>
              <a:ext uri="{FF2B5EF4-FFF2-40B4-BE49-F238E27FC236}">
                <a16:creationId xmlns:a16="http://schemas.microsoft.com/office/drawing/2014/main" id="{586593A5-F9B7-491F-2C97-E8374D4C4589}"/>
              </a:ext>
            </a:extLst>
          </p:cNvPr>
          <p:cNvSpPr/>
          <p:nvPr/>
        </p:nvSpPr>
        <p:spPr>
          <a:xfrm>
            <a:off x="11887200" y="2552700"/>
            <a:ext cx="3704308" cy="4440095"/>
          </a:xfrm>
          <a:custGeom>
            <a:avLst/>
            <a:gdLst/>
            <a:ahLst/>
            <a:cxnLst/>
            <a:rect l="l" t="t" r="r" b="b"/>
            <a:pathLst>
              <a:path w="3704308" h="4440095">
                <a:moveTo>
                  <a:pt x="0" y="0"/>
                </a:moveTo>
                <a:lnTo>
                  <a:pt x="3704308" y="0"/>
                </a:lnTo>
                <a:lnTo>
                  <a:pt x="3704308" y="4440094"/>
                </a:lnTo>
                <a:lnTo>
                  <a:pt x="0" y="4440094"/>
                </a:lnTo>
                <a:lnTo>
                  <a:pt x="0" y="0"/>
                </a:lnTo>
                <a:close/>
              </a:path>
            </a:pathLst>
          </a:custGeom>
          <a:blipFill>
            <a:blip r:embed="rId2"/>
            <a:stretch>
              <a:fillRect t="-1378" b="-1378"/>
            </a:stretch>
          </a:blipFill>
        </p:spPr>
        <p:txBody>
          <a:bodyPr/>
          <a:lstStyle/>
          <a:p>
            <a:endParaRPr lang="en-US" dirty="0"/>
          </a:p>
        </p:txBody>
      </p:sp>
    </p:spTree>
    <p:extLst>
      <p:ext uri="{BB962C8B-B14F-4D97-AF65-F5344CB8AC3E}">
        <p14:creationId xmlns:p14="http://schemas.microsoft.com/office/powerpoint/2010/main" val="158848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with a hexagon and a cube&#10;&#10;Description automatically generated">
            <a:extLst>
              <a:ext uri="{FF2B5EF4-FFF2-40B4-BE49-F238E27FC236}">
                <a16:creationId xmlns:a16="http://schemas.microsoft.com/office/drawing/2014/main" id="{CF477A88-5EC8-5F65-9B95-E8EE6C35AA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63493" y="2801246"/>
            <a:ext cx="4684507" cy="4684507"/>
          </a:xfrm>
          <a:prstGeom prst="rect">
            <a:avLst/>
          </a:prstGeom>
        </p:spPr>
      </p:pic>
      <p:grpSp>
        <p:nvGrpSpPr>
          <p:cNvPr id="3" name="Group 7">
            <a:extLst>
              <a:ext uri="{FF2B5EF4-FFF2-40B4-BE49-F238E27FC236}">
                <a16:creationId xmlns:a16="http://schemas.microsoft.com/office/drawing/2014/main" id="{0A0ECCF3-B059-8B4D-2C33-D59F1D8EA837}"/>
              </a:ext>
            </a:extLst>
          </p:cNvPr>
          <p:cNvGrpSpPr/>
          <p:nvPr/>
        </p:nvGrpSpPr>
        <p:grpSpPr>
          <a:xfrm>
            <a:off x="15240" y="8392105"/>
            <a:ext cx="1859770" cy="1856795"/>
            <a:chOff x="0" y="0"/>
            <a:chExt cx="6350000" cy="6339840"/>
          </a:xfrm>
        </p:grpSpPr>
        <p:sp>
          <p:nvSpPr>
            <p:cNvPr id="4" name="Freeform 8">
              <a:extLst>
                <a:ext uri="{FF2B5EF4-FFF2-40B4-BE49-F238E27FC236}">
                  <a16:creationId xmlns:a16="http://schemas.microsoft.com/office/drawing/2014/main" id="{CD72FD16-FC79-D0E7-62F0-5E839A0415FB}"/>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dirty="0"/>
            </a:p>
          </p:txBody>
        </p:sp>
      </p:grpSp>
      <p:grpSp>
        <p:nvGrpSpPr>
          <p:cNvPr id="5" name="Group 7">
            <a:extLst>
              <a:ext uri="{FF2B5EF4-FFF2-40B4-BE49-F238E27FC236}">
                <a16:creationId xmlns:a16="http://schemas.microsoft.com/office/drawing/2014/main" id="{FB4EEE80-4AA7-C40F-B8BE-33FC774E0277}"/>
              </a:ext>
            </a:extLst>
          </p:cNvPr>
          <p:cNvGrpSpPr/>
          <p:nvPr/>
        </p:nvGrpSpPr>
        <p:grpSpPr>
          <a:xfrm rot="10800000">
            <a:off x="16428230" y="0"/>
            <a:ext cx="1859770" cy="1856795"/>
            <a:chOff x="47820594" y="-29564620"/>
            <a:chExt cx="6350000" cy="6339840"/>
          </a:xfrm>
        </p:grpSpPr>
        <p:sp>
          <p:nvSpPr>
            <p:cNvPr id="6" name="Freeform 8">
              <a:extLst>
                <a:ext uri="{FF2B5EF4-FFF2-40B4-BE49-F238E27FC236}">
                  <a16:creationId xmlns:a16="http://schemas.microsoft.com/office/drawing/2014/main" id="{388C2390-5CD4-8206-E4F4-B0AAD6D949F7}"/>
                </a:ext>
              </a:extLst>
            </p:cNvPr>
            <p:cNvSpPr/>
            <p:nvPr/>
          </p:nvSpPr>
          <p:spPr>
            <a:xfrm>
              <a:off x="47820594" y="-2956462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dirty="0"/>
            </a:p>
          </p:txBody>
        </p:sp>
      </p:grpSp>
      <p:sp>
        <p:nvSpPr>
          <p:cNvPr id="10" name="TextBox 9">
            <a:extLst>
              <a:ext uri="{FF2B5EF4-FFF2-40B4-BE49-F238E27FC236}">
                <a16:creationId xmlns:a16="http://schemas.microsoft.com/office/drawing/2014/main" id="{9A23752D-38BE-A2FC-1EC8-2CB39B48EE60}"/>
              </a:ext>
            </a:extLst>
          </p:cNvPr>
          <p:cNvSpPr txBox="1"/>
          <p:nvPr/>
        </p:nvSpPr>
        <p:spPr>
          <a:xfrm>
            <a:off x="1138293" y="1711790"/>
            <a:ext cx="11125200" cy="6863417"/>
          </a:xfrm>
          <a:prstGeom prst="rect">
            <a:avLst/>
          </a:prstGeom>
          <a:noFill/>
        </p:spPr>
        <p:txBody>
          <a:bodyPr wrap="square">
            <a:spAutoFit/>
          </a:bodyPr>
          <a:lstStyle/>
          <a:p>
            <a:br>
              <a:rPr lang="vi-VN" sz="4400" dirty="0">
                <a:latin typeface="Muli" panose="020B0604020202020204" charset="0"/>
              </a:rPr>
            </a:br>
            <a:r>
              <a:rPr lang="vi-VN" sz="4400" b="0" i="0" dirty="0">
                <a:solidFill>
                  <a:srgbClr val="374151"/>
                </a:solidFill>
                <a:effectLst/>
                <a:latin typeface="Muli" panose="020B0604020202020204" charset="0"/>
              </a:rPr>
              <a:t>NumPy là một thư viện quan trọng trong ngôn ngữ lập trình Python, được thiết kế để thực hiện các phép toán số học và thống kê trên mảng đa chiều. Điểm nổi bật của NumPy bao gồm đối tượng mảng đa chiều (ndarray), phép toán vectorized, broadcasting, hỗ trợ nhiều kiểu dữ liệu, các hàm toán học và thống kê, đại số tuyến tính, và khả năng đọc/ghi dữ liệu</a:t>
            </a:r>
            <a:r>
              <a:rPr lang="en-US" sz="4400" b="0" i="0" dirty="0">
                <a:solidFill>
                  <a:srgbClr val="374151"/>
                </a:solidFill>
                <a:effectLst/>
                <a:latin typeface="Muli" panose="020B0604020202020204" charset="0"/>
              </a:rPr>
              <a:t>.</a:t>
            </a:r>
            <a:endParaRPr lang="en-US" sz="4400" dirty="0">
              <a:latin typeface="Muli" panose="020B0604020202020204" charset="0"/>
            </a:endParaRPr>
          </a:p>
        </p:txBody>
      </p:sp>
    </p:spTree>
    <p:extLst>
      <p:ext uri="{BB962C8B-B14F-4D97-AF65-F5344CB8AC3E}">
        <p14:creationId xmlns:p14="http://schemas.microsoft.com/office/powerpoint/2010/main" val="67461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6428230" y="0"/>
            <a:ext cx="1859770" cy="1856795"/>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a:p>
          </p:txBody>
        </p:sp>
      </p:grpSp>
      <p:grpSp>
        <p:nvGrpSpPr>
          <p:cNvPr id="4" name="Group 4"/>
          <p:cNvGrpSpPr/>
          <p:nvPr/>
        </p:nvGrpSpPr>
        <p:grpSpPr>
          <a:xfrm>
            <a:off x="0" y="8430205"/>
            <a:ext cx="1859770" cy="1856795"/>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a:p>
          </p:txBody>
        </p:sp>
      </p:grpSp>
      <p:sp>
        <p:nvSpPr>
          <p:cNvPr id="6" name="Freeform 6"/>
          <p:cNvSpPr/>
          <p:nvPr/>
        </p:nvSpPr>
        <p:spPr>
          <a:xfrm>
            <a:off x="10894344" y="3606554"/>
            <a:ext cx="7184821" cy="5320084"/>
          </a:xfrm>
          <a:custGeom>
            <a:avLst/>
            <a:gdLst/>
            <a:ahLst/>
            <a:cxnLst/>
            <a:rect l="l" t="t" r="r" b="b"/>
            <a:pathLst>
              <a:path w="7184821" h="5320084">
                <a:moveTo>
                  <a:pt x="0" y="0"/>
                </a:moveTo>
                <a:lnTo>
                  <a:pt x="7184822" y="0"/>
                </a:lnTo>
                <a:lnTo>
                  <a:pt x="7184822" y="5320083"/>
                </a:lnTo>
                <a:lnTo>
                  <a:pt x="0" y="5320083"/>
                </a:lnTo>
                <a:lnTo>
                  <a:pt x="0" y="0"/>
                </a:lnTo>
                <a:close/>
              </a:path>
            </a:pathLst>
          </a:custGeom>
          <a:blipFill>
            <a:blip r:embed="rId3"/>
            <a:stretch>
              <a:fillRect l="-13380" r="-10825"/>
            </a:stretch>
          </a:blipFill>
        </p:spPr>
        <p:txBody>
          <a:bodyPr/>
          <a:lstStyle/>
          <a:p>
            <a:endParaRPr lang="en-US"/>
          </a:p>
        </p:txBody>
      </p:sp>
      <p:grpSp>
        <p:nvGrpSpPr>
          <p:cNvPr id="7" name="Group 7"/>
          <p:cNvGrpSpPr/>
          <p:nvPr/>
        </p:nvGrpSpPr>
        <p:grpSpPr>
          <a:xfrm>
            <a:off x="3195981" y="2060205"/>
            <a:ext cx="10766496" cy="1546348"/>
            <a:chOff x="0" y="0"/>
            <a:chExt cx="14355327" cy="2061798"/>
          </a:xfrm>
        </p:grpSpPr>
        <p:sp>
          <p:nvSpPr>
            <p:cNvPr id="8" name="TextBox 8"/>
            <p:cNvSpPr txBox="1"/>
            <p:nvPr/>
          </p:nvSpPr>
          <p:spPr>
            <a:xfrm>
              <a:off x="0" y="-9525"/>
              <a:ext cx="14355327" cy="1190625"/>
            </a:xfrm>
            <a:prstGeom prst="rect">
              <a:avLst/>
            </a:prstGeom>
          </p:spPr>
          <p:txBody>
            <a:bodyPr lIns="0" tIns="0" rIns="0" bIns="0" rtlCol="0" anchor="t">
              <a:spAutoFit/>
            </a:bodyPr>
            <a:lstStyle/>
            <a:p>
              <a:pPr algn="ctr">
                <a:lnSpc>
                  <a:spcPts val="7028"/>
                </a:lnSpc>
              </a:pPr>
              <a:r>
                <a:rPr lang="en-US" sz="5857" dirty="0">
                  <a:solidFill>
                    <a:srgbClr val="31356E"/>
                  </a:solidFill>
                  <a:latin typeface="Muli"/>
                </a:rPr>
                <a:t>2. ỨNG DỤNG CỦA OPEN CV</a:t>
              </a:r>
            </a:p>
          </p:txBody>
        </p:sp>
        <p:sp>
          <p:nvSpPr>
            <p:cNvPr id="9" name="TextBox 9"/>
            <p:cNvSpPr txBox="1"/>
            <p:nvPr/>
          </p:nvSpPr>
          <p:spPr>
            <a:xfrm>
              <a:off x="0" y="1578044"/>
              <a:ext cx="14355327" cy="483754"/>
            </a:xfrm>
            <a:prstGeom prst="rect">
              <a:avLst/>
            </a:prstGeom>
          </p:spPr>
          <p:txBody>
            <a:bodyPr lIns="0" tIns="0" rIns="0" bIns="0" rtlCol="0" anchor="t">
              <a:spAutoFit/>
            </a:bodyPr>
            <a:lstStyle/>
            <a:p>
              <a:pPr>
                <a:lnSpc>
                  <a:spcPts val="2811"/>
                </a:lnSpc>
              </a:pPr>
              <a:endParaRPr/>
            </a:p>
          </p:txBody>
        </p:sp>
      </p:grpSp>
      <p:sp>
        <p:nvSpPr>
          <p:cNvPr id="10" name="TextBox 10"/>
          <p:cNvSpPr txBox="1"/>
          <p:nvPr/>
        </p:nvSpPr>
        <p:spPr>
          <a:xfrm>
            <a:off x="764408" y="3898598"/>
            <a:ext cx="9964459" cy="5028039"/>
          </a:xfrm>
          <a:prstGeom prst="rect">
            <a:avLst/>
          </a:prstGeom>
        </p:spPr>
        <p:txBody>
          <a:bodyPr lIns="0" tIns="0" rIns="0" bIns="0" rtlCol="0" anchor="t">
            <a:spAutoFit/>
          </a:bodyPr>
          <a:lstStyle/>
          <a:p>
            <a:pPr marL="982395" lvl="1" indent="-491197" algn="just">
              <a:lnSpc>
                <a:spcPts val="5005"/>
              </a:lnSpc>
              <a:spcBef>
                <a:spcPct val="0"/>
              </a:spcBef>
              <a:buFont typeface="Arial"/>
              <a:buChar char="•"/>
            </a:pPr>
            <a:r>
              <a:rPr lang="en-US" sz="4550" spc="68" dirty="0" err="1">
                <a:solidFill>
                  <a:srgbClr val="000000"/>
                </a:solidFill>
                <a:latin typeface="Muli"/>
              </a:rPr>
              <a:t>Hình</a:t>
            </a:r>
            <a:r>
              <a:rPr lang="en-US" sz="4550" spc="68" dirty="0">
                <a:solidFill>
                  <a:srgbClr val="000000"/>
                </a:solidFill>
                <a:latin typeface="Muli"/>
              </a:rPr>
              <a:t> </a:t>
            </a:r>
            <a:r>
              <a:rPr lang="en-US" sz="4550" spc="68" dirty="0" err="1">
                <a:solidFill>
                  <a:srgbClr val="000000"/>
                </a:solidFill>
                <a:latin typeface="Muli"/>
              </a:rPr>
              <a:t>ảnh</a:t>
            </a:r>
            <a:r>
              <a:rPr lang="en-US" sz="4550" spc="68" dirty="0">
                <a:solidFill>
                  <a:srgbClr val="000000"/>
                </a:solidFill>
                <a:latin typeface="Muli"/>
              </a:rPr>
              <a:t> street view</a:t>
            </a:r>
          </a:p>
          <a:p>
            <a:pPr marL="982395" lvl="1" indent="-491197" algn="just">
              <a:lnSpc>
                <a:spcPts val="5005"/>
              </a:lnSpc>
              <a:spcBef>
                <a:spcPct val="0"/>
              </a:spcBef>
              <a:buFont typeface="Arial"/>
              <a:buChar char="•"/>
            </a:pPr>
            <a:r>
              <a:rPr lang="en-US" sz="4550" spc="68" dirty="0" err="1">
                <a:solidFill>
                  <a:srgbClr val="000000"/>
                </a:solidFill>
                <a:latin typeface="Muli"/>
              </a:rPr>
              <a:t>Kiểm</a:t>
            </a:r>
            <a:r>
              <a:rPr lang="en-US" sz="4550" spc="68" dirty="0">
                <a:solidFill>
                  <a:srgbClr val="000000"/>
                </a:solidFill>
                <a:latin typeface="Muli"/>
              </a:rPr>
              <a:t> </a:t>
            </a:r>
            <a:r>
              <a:rPr lang="en-US" sz="4550" spc="68" dirty="0" err="1">
                <a:solidFill>
                  <a:srgbClr val="000000"/>
                </a:solidFill>
                <a:latin typeface="Muli"/>
              </a:rPr>
              <a:t>tra</a:t>
            </a:r>
            <a:r>
              <a:rPr lang="en-US" sz="4550" spc="68" dirty="0">
                <a:solidFill>
                  <a:srgbClr val="000000"/>
                </a:solidFill>
                <a:latin typeface="Muli"/>
              </a:rPr>
              <a:t> </a:t>
            </a:r>
            <a:r>
              <a:rPr lang="en-US" sz="4550" spc="68" dirty="0" err="1">
                <a:solidFill>
                  <a:srgbClr val="000000"/>
                </a:solidFill>
                <a:latin typeface="Muli"/>
              </a:rPr>
              <a:t>và</a:t>
            </a:r>
            <a:r>
              <a:rPr lang="en-US" sz="4550" spc="68" dirty="0">
                <a:solidFill>
                  <a:srgbClr val="000000"/>
                </a:solidFill>
                <a:latin typeface="Muli"/>
              </a:rPr>
              <a:t> </a:t>
            </a:r>
            <a:r>
              <a:rPr lang="en-US" sz="4550" spc="68" dirty="0" err="1">
                <a:solidFill>
                  <a:srgbClr val="000000"/>
                </a:solidFill>
                <a:latin typeface="Muli"/>
              </a:rPr>
              <a:t>giám</a:t>
            </a:r>
            <a:r>
              <a:rPr lang="en-US" sz="4550" spc="68" dirty="0">
                <a:solidFill>
                  <a:srgbClr val="000000"/>
                </a:solidFill>
                <a:latin typeface="Muli"/>
              </a:rPr>
              <a:t> </a:t>
            </a:r>
            <a:r>
              <a:rPr lang="en-US" sz="4550" spc="68" dirty="0" err="1">
                <a:solidFill>
                  <a:srgbClr val="000000"/>
                </a:solidFill>
                <a:latin typeface="Muli"/>
              </a:rPr>
              <a:t>sát</a:t>
            </a:r>
            <a:r>
              <a:rPr lang="en-US" sz="4550" spc="68" dirty="0">
                <a:solidFill>
                  <a:srgbClr val="000000"/>
                </a:solidFill>
                <a:latin typeface="Muli"/>
              </a:rPr>
              <a:t> </a:t>
            </a:r>
            <a:r>
              <a:rPr lang="en-US" sz="4550" spc="68" dirty="0" err="1">
                <a:solidFill>
                  <a:srgbClr val="000000"/>
                </a:solidFill>
                <a:latin typeface="Muli"/>
              </a:rPr>
              <a:t>tự</a:t>
            </a:r>
            <a:r>
              <a:rPr lang="en-US" sz="4550" spc="68" dirty="0">
                <a:solidFill>
                  <a:srgbClr val="000000"/>
                </a:solidFill>
                <a:latin typeface="Muli"/>
              </a:rPr>
              <a:t> </a:t>
            </a:r>
            <a:r>
              <a:rPr lang="en-US" sz="4550" spc="68" dirty="0" err="1">
                <a:solidFill>
                  <a:srgbClr val="000000"/>
                </a:solidFill>
                <a:latin typeface="Muli"/>
              </a:rPr>
              <a:t>động</a:t>
            </a:r>
            <a:endParaRPr lang="en-US" sz="4550" spc="68" dirty="0">
              <a:solidFill>
                <a:srgbClr val="000000"/>
              </a:solidFill>
              <a:latin typeface="Muli"/>
            </a:endParaRPr>
          </a:p>
          <a:p>
            <a:pPr marL="982395" lvl="1" indent="-491197" algn="just">
              <a:lnSpc>
                <a:spcPts val="5005"/>
              </a:lnSpc>
              <a:spcBef>
                <a:spcPct val="0"/>
              </a:spcBef>
              <a:buFont typeface="Arial"/>
              <a:buChar char="•"/>
            </a:pPr>
            <a:r>
              <a:rPr lang="en-US" sz="4550" spc="68" dirty="0">
                <a:solidFill>
                  <a:srgbClr val="000000"/>
                </a:solidFill>
                <a:latin typeface="Muli"/>
              </a:rPr>
              <a:t>Robot </a:t>
            </a:r>
            <a:r>
              <a:rPr lang="en-US" sz="4550" spc="68" dirty="0" err="1">
                <a:solidFill>
                  <a:srgbClr val="000000"/>
                </a:solidFill>
                <a:latin typeface="Muli"/>
              </a:rPr>
              <a:t>và</a:t>
            </a:r>
            <a:r>
              <a:rPr lang="en-US" sz="4550" spc="68" dirty="0">
                <a:solidFill>
                  <a:srgbClr val="000000"/>
                </a:solidFill>
                <a:latin typeface="Muli"/>
              </a:rPr>
              <a:t> </a:t>
            </a:r>
            <a:r>
              <a:rPr lang="en-US" sz="4550" spc="68" dirty="0" err="1">
                <a:solidFill>
                  <a:srgbClr val="000000"/>
                </a:solidFill>
                <a:latin typeface="Muli"/>
              </a:rPr>
              <a:t>xe</a:t>
            </a:r>
            <a:r>
              <a:rPr lang="en-US" sz="4550" spc="68" dirty="0">
                <a:solidFill>
                  <a:srgbClr val="000000"/>
                </a:solidFill>
                <a:latin typeface="Muli"/>
              </a:rPr>
              <a:t> </a:t>
            </a:r>
            <a:r>
              <a:rPr lang="en-US" sz="4550" spc="68" dirty="0" err="1">
                <a:solidFill>
                  <a:srgbClr val="000000"/>
                </a:solidFill>
                <a:latin typeface="Muli"/>
              </a:rPr>
              <a:t>hơi</a:t>
            </a:r>
            <a:r>
              <a:rPr lang="en-US" sz="4550" spc="68" dirty="0">
                <a:solidFill>
                  <a:srgbClr val="000000"/>
                </a:solidFill>
                <a:latin typeface="Muli"/>
              </a:rPr>
              <a:t> </a:t>
            </a:r>
            <a:r>
              <a:rPr lang="en-US" sz="4550" spc="68" dirty="0" err="1">
                <a:solidFill>
                  <a:srgbClr val="000000"/>
                </a:solidFill>
                <a:latin typeface="Muli"/>
              </a:rPr>
              <a:t>tự</a:t>
            </a:r>
            <a:r>
              <a:rPr lang="en-US" sz="4550" spc="68" dirty="0">
                <a:solidFill>
                  <a:srgbClr val="000000"/>
                </a:solidFill>
                <a:latin typeface="Muli"/>
              </a:rPr>
              <a:t> </a:t>
            </a:r>
            <a:r>
              <a:rPr lang="en-US" sz="4550" spc="68" dirty="0" err="1">
                <a:solidFill>
                  <a:srgbClr val="000000"/>
                </a:solidFill>
                <a:latin typeface="Muli"/>
              </a:rPr>
              <a:t>lái</a:t>
            </a:r>
            <a:endParaRPr lang="en-US" sz="4550" spc="68" dirty="0">
              <a:solidFill>
                <a:srgbClr val="000000"/>
              </a:solidFill>
              <a:latin typeface="Muli"/>
            </a:endParaRPr>
          </a:p>
          <a:p>
            <a:pPr marL="982395" lvl="1" indent="-491197" algn="just">
              <a:lnSpc>
                <a:spcPts val="5005"/>
              </a:lnSpc>
              <a:spcBef>
                <a:spcPct val="0"/>
              </a:spcBef>
              <a:buFont typeface="Arial"/>
              <a:buChar char="•"/>
            </a:pPr>
            <a:r>
              <a:rPr lang="en-US" sz="4550" spc="68" dirty="0" err="1">
                <a:solidFill>
                  <a:srgbClr val="000000"/>
                </a:solidFill>
                <a:latin typeface="Muli"/>
              </a:rPr>
              <a:t>Phân</a:t>
            </a:r>
            <a:r>
              <a:rPr lang="en-US" sz="4550" spc="68" dirty="0">
                <a:solidFill>
                  <a:srgbClr val="000000"/>
                </a:solidFill>
                <a:latin typeface="Muli"/>
              </a:rPr>
              <a:t> </a:t>
            </a:r>
            <a:r>
              <a:rPr lang="en-US" sz="4550" spc="68" dirty="0" err="1">
                <a:solidFill>
                  <a:srgbClr val="000000"/>
                </a:solidFill>
                <a:latin typeface="Muli"/>
              </a:rPr>
              <a:t>tích</a:t>
            </a:r>
            <a:r>
              <a:rPr lang="en-US" sz="4550" spc="68" dirty="0">
                <a:solidFill>
                  <a:srgbClr val="000000"/>
                </a:solidFill>
                <a:latin typeface="Muli"/>
              </a:rPr>
              <a:t> </a:t>
            </a:r>
            <a:r>
              <a:rPr lang="en-US" sz="4550" spc="68" dirty="0" err="1">
                <a:solidFill>
                  <a:srgbClr val="000000"/>
                </a:solidFill>
                <a:latin typeface="Muli"/>
              </a:rPr>
              <a:t>hình</a:t>
            </a:r>
            <a:r>
              <a:rPr lang="en-US" sz="4550" spc="68" dirty="0">
                <a:solidFill>
                  <a:srgbClr val="000000"/>
                </a:solidFill>
                <a:latin typeface="Muli"/>
              </a:rPr>
              <a:t> </a:t>
            </a:r>
            <a:r>
              <a:rPr lang="en-US" sz="4550" spc="68" dirty="0" err="1">
                <a:solidFill>
                  <a:srgbClr val="000000"/>
                </a:solidFill>
                <a:latin typeface="Muli"/>
              </a:rPr>
              <a:t>ảnh</a:t>
            </a:r>
            <a:r>
              <a:rPr lang="en-US" sz="4550" spc="68" dirty="0">
                <a:solidFill>
                  <a:srgbClr val="000000"/>
                </a:solidFill>
                <a:latin typeface="Muli"/>
              </a:rPr>
              <a:t> y </a:t>
            </a:r>
            <a:r>
              <a:rPr lang="en-US" sz="4550" spc="68" dirty="0" err="1">
                <a:solidFill>
                  <a:srgbClr val="000000"/>
                </a:solidFill>
                <a:latin typeface="Muli"/>
              </a:rPr>
              <a:t>học</a:t>
            </a:r>
            <a:endParaRPr lang="en-US" sz="4550" spc="68" dirty="0">
              <a:solidFill>
                <a:srgbClr val="000000"/>
              </a:solidFill>
              <a:latin typeface="Muli"/>
            </a:endParaRPr>
          </a:p>
          <a:p>
            <a:pPr marL="982395" lvl="1" indent="-491197" algn="just">
              <a:lnSpc>
                <a:spcPts val="5005"/>
              </a:lnSpc>
              <a:spcBef>
                <a:spcPct val="0"/>
              </a:spcBef>
              <a:buFont typeface="Arial"/>
              <a:buChar char="•"/>
            </a:pPr>
            <a:r>
              <a:rPr lang="en-US" sz="4550" spc="68" dirty="0" err="1">
                <a:solidFill>
                  <a:srgbClr val="000000"/>
                </a:solidFill>
                <a:latin typeface="Muli"/>
              </a:rPr>
              <a:t>Tìm</a:t>
            </a:r>
            <a:r>
              <a:rPr lang="en-US" sz="4550" spc="68" dirty="0">
                <a:solidFill>
                  <a:srgbClr val="000000"/>
                </a:solidFill>
                <a:latin typeface="Muli"/>
              </a:rPr>
              <a:t> </a:t>
            </a:r>
            <a:r>
              <a:rPr lang="en-US" sz="4550" spc="68" dirty="0" err="1">
                <a:solidFill>
                  <a:srgbClr val="000000"/>
                </a:solidFill>
                <a:latin typeface="Muli"/>
              </a:rPr>
              <a:t>kiếm</a:t>
            </a:r>
            <a:r>
              <a:rPr lang="en-US" sz="4550" spc="68" dirty="0">
                <a:solidFill>
                  <a:srgbClr val="000000"/>
                </a:solidFill>
                <a:latin typeface="Muli"/>
              </a:rPr>
              <a:t> </a:t>
            </a:r>
            <a:r>
              <a:rPr lang="en-US" sz="4550" spc="68" dirty="0" err="1">
                <a:solidFill>
                  <a:srgbClr val="000000"/>
                </a:solidFill>
                <a:latin typeface="Muli"/>
              </a:rPr>
              <a:t>và</a:t>
            </a:r>
            <a:r>
              <a:rPr lang="en-US" sz="4550" spc="68" dirty="0">
                <a:solidFill>
                  <a:srgbClr val="000000"/>
                </a:solidFill>
                <a:latin typeface="Muli"/>
              </a:rPr>
              <a:t> </a:t>
            </a:r>
            <a:r>
              <a:rPr lang="en-US" sz="4550" spc="68" dirty="0" err="1">
                <a:solidFill>
                  <a:srgbClr val="000000"/>
                </a:solidFill>
                <a:latin typeface="Muli"/>
              </a:rPr>
              <a:t>phục</a:t>
            </a:r>
            <a:r>
              <a:rPr lang="en-US" sz="4550" spc="68" dirty="0">
                <a:solidFill>
                  <a:srgbClr val="000000"/>
                </a:solidFill>
                <a:latin typeface="Muli"/>
              </a:rPr>
              <a:t> </a:t>
            </a:r>
            <a:r>
              <a:rPr lang="en-US" sz="4550" spc="68" dirty="0" err="1">
                <a:solidFill>
                  <a:srgbClr val="000000"/>
                </a:solidFill>
                <a:latin typeface="Muli"/>
              </a:rPr>
              <a:t>hồi</a:t>
            </a:r>
            <a:r>
              <a:rPr lang="en-US" sz="4550" spc="68" dirty="0">
                <a:solidFill>
                  <a:srgbClr val="000000"/>
                </a:solidFill>
                <a:latin typeface="Muli"/>
              </a:rPr>
              <a:t> </a:t>
            </a:r>
            <a:r>
              <a:rPr lang="en-US" sz="4550" spc="68" dirty="0" err="1">
                <a:solidFill>
                  <a:srgbClr val="000000"/>
                </a:solidFill>
                <a:latin typeface="Muli"/>
              </a:rPr>
              <a:t>hình</a:t>
            </a:r>
            <a:r>
              <a:rPr lang="en-US" sz="4550" spc="68" dirty="0">
                <a:solidFill>
                  <a:srgbClr val="000000"/>
                </a:solidFill>
                <a:latin typeface="Muli"/>
              </a:rPr>
              <a:t> </a:t>
            </a:r>
            <a:r>
              <a:rPr lang="en-US" sz="4550" spc="68" dirty="0" err="1">
                <a:solidFill>
                  <a:srgbClr val="000000"/>
                </a:solidFill>
                <a:latin typeface="Muli"/>
              </a:rPr>
              <a:t>ảnh</a:t>
            </a:r>
            <a:r>
              <a:rPr lang="en-US" sz="4550" spc="68" dirty="0">
                <a:solidFill>
                  <a:srgbClr val="000000"/>
                </a:solidFill>
                <a:latin typeface="Muli"/>
              </a:rPr>
              <a:t>/video</a:t>
            </a:r>
          </a:p>
          <a:p>
            <a:pPr marL="982395" lvl="1" indent="-491197" algn="just">
              <a:lnSpc>
                <a:spcPts val="5005"/>
              </a:lnSpc>
              <a:spcBef>
                <a:spcPct val="0"/>
              </a:spcBef>
              <a:buFont typeface="Arial"/>
              <a:buChar char="•"/>
            </a:pPr>
            <a:r>
              <a:rPr lang="en-US" sz="4550" spc="68" dirty="0" err="1">
                <a:solidFill>
                  <a:srgbClr val="000000"/>
                </a:solidFill>
                <a:latin typeface="Muli"/>
              </a:rPr>
              <a:t>Nghệ</a:t>
            </a:r>
            <a:r>
              <a:rPr lang="en-US" sz="4550" spc="68" dirty="0">
                <a:solidFill>
                  <a:srgbClr val="000000"/>
                </a:solidFill>
                <a:latin typeface="Muli"/>
              </a:rPr>
              <a:t> </a:t>
            </a:r>
            <a:r>
              <a:rPr lang="en-US" sz="4550" spc="68" dirty="0" err="1">
                <a:solidFill>
                  <a:srgbClr val="000000"/>
                </a:solidFill>
                <a:latin typeface="Muli"/>
              </a:rPr>
              <a:t>thuật</a:t>
            </a:r>
            <a:r>
              <a:rPr lang="en-US" sz="4550" spc="68" dirty="0">
                <a:solidFill>
                  <a:srgbClr val="000000"/>
                </a:solidFill>
                <a:latin typeface="Muli"/>
              </a:rPr>
              <a:t> </a:t>
            </a:r>
            <a:r>
              <a:rPr lang="en-US" sz="4550" spc="68" dirty="0" err="1">
                <a:solidFill>
                  <a:srgbClr val="000000"/>
                </a:solidFill>
                <a:latin typeface="Muli"/>
              </a:rPr>
              <a:t>sắp</a:t>
            </a:r>
            <a:r>
              <a:rPr lang="en-US" sz="4550" spc="68" dirty="0">
                <a:solidFill>
                  <a:srgbClr val="000000"/>
                </a:solidFill>
                <a:latin typeface="Muli"/>
              </a:rPr>
              <a:t> </a:t>
            </a:r>
            <a:r>
              <a:rPr lang="en-US" sz="4550" spc="68" dirty="0" err="1">
                <a:solidFill>
                  <a:srgbClr val="000000"/>
                </a:solidFill>
                <a:latin typeface="Muli"/>
              </a:rPr>
              <a:t>đặt</a:t>
            </a:r>
            <a:r>
              <a:rPr lang="en-US" sz="4550" spc="68" dirty="0">
                <a:solidFill>
                  <a:srgbClr val="000000"/>
                </a:solidFill>
                <a:latin typeface="Muli"/>
              </a:rPr>
              <a:t> </a:t>
            </a:r>
            <a:r>
              <a:rPr lang="en-US" sz="4550" spc="68" dirty="0" err="1">
                <a:solidFill>
                  <a:srgbClr val="000000"/>
                </a:solidFill>
                <a:latin typeface="Muli"/>
              </a:rPr>
              <a:t>tương</a:t>
            </a:r>
            <a:r>
              <a:rPr lang="en-US" sz="4550" spc="68" dirty="0">
                <a:solidFill>
                  <a:srgbClr val="000000"/>
                </a:solidFill>
                <a:latin typeface="Muli"/>
              </a:rPr>
              <a:t> </a:t>
            </a:r>
            <a:r>
              <a:rPr lang="en-US" sz="4550" spc="68" dirty="0" err="1">
                <a:solidFill>
                  <a:srgbClr val="000000"/>
                </a:solidFill>
                <a:latin typeface="Muli"/>
              </a:rPr>
              <a:t>tác</a:t>
            </a:r>
            <a:endParaRPr lang="en-US" sz="4550" spc="68" dirty="0">
              <a:solidFill>
                <a:srgbClr val="000000"/>
              </a:solidFill>
              <a:latin typeface="Muli"/>
            </a:endParaRPr>
          </a:p>
          <a:p>
            <a:pPr algn="just">
              <a:lnSpc>
                <a:spcPts val="5005"/>
              </a:lnSpc>
              <a:spcBef>
                <a:spcPct val="0"/>
              </a:spcBef>
            </a:pPr>
            <a:endParaRPr lang="en-US" sz="4550" spc="68" dirty="0">
              <a:solidFill>
                <a:srgbClr val="000000"/>
              </a:solidFill>
              <a:latin typeface="Mul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52D9753D-C1EC-5D8B-1059-4852B0C063F2}"/>
              </a:ext>
            </a:extLst>
          </p:cNvPr>
          <p:cNvGrpSpPr/>
          <p:nvPr/>
        </p:nvGrpSpPr>
        <p:grpSpPr>
          <a:xfrm>
            <a:off x="3505200" y="2019300"/>
            <a:ext cx="10766496" cy="1546348"/>
            <a:chOff x="0" y="0"/>
            <a:chExt cx="14355327" cy="2061798"/>
          </a:xfrm>
        </p:grpSpPr>
        <p:sp>
          <p:nvSpPr>
            <p:cNvPr id="3" name="TextBox 8">
              <a:extLst>
                <a:ext uri="{FF2B5EF4-FFF2-40B4-BE49-F238E27FC236}">
                  <a16:creationId xmlns:a16="http://schemas.microsoft.com/office/drawing/2014/main" id="{EDB1EECD-B0FA-1B35-AD23-337EF2829542}"/>
                </a:ext>
              </a:extLst>
            </p:cNvPr>
            <p:cNvSpPr txBox="1"/>
            <p:nvPr/>
          </p:nvSpPr>
          <p:spPr>
            <a:xfrm>
              <a:off x="0" y="-9525"/>
              <a:ext cx="14355327" cy="1190625"/>
            </a:xfrm>
            <a:prstGeom prst="rect">
              <a:avLst/>
            </a:prstGeom>
          </p:spPr>
          <p:txBody>
            <a:bodyPr lIns="0" tIns="0" rIns="0" bIns="0" rtlCol="0" anchor="t">
              <a:spAutoFit/>
            </a:bodyPr>
            <a:lstStyle/>
            <a:p>
              <a:pPr algn="ctr">
                <a:lnSpc>
                  <a:spcPts val="7028"/>
                </a:lnSpc>
              </a:pPr>
              <a:r>
                <a:rPr lang="en-US" sz="5857" dirty="0">
                  <a:solidFill>
                    <a:srgbClr val="31356E"/>
                  </a:solidFill>
                  <a:latin typeface="Muli"/>
                </a:rPr>
                <a:t>2. ỨNG DỤNG CỦA NUMPY</a:t>
              </a:r>
            </a:p>
          </p:txBody>
        </p:sp>
        <p:sp>
          <p:nvSpPr>
            <p:cNvPr id="4" name="TextBox 9">
              <a:extLst>
                <a:ext uri="{FF2B5EF4-FFF2-40B4-BE49-F238E27FC236}">
                  <a16:creationId xmlns:a16="http://schemas.microsoft.com/office/drawing/2014/main" id="{30016E3A-78C7-00C2-8F5D-DD2F2D22546C}"/>
                </a:ext>
              </a:extLst>
            </p:cNvPr>
            <p:cNvSpPr txBox="1"/>
            <p:nvPr/>
          </p:nvSpPr>
          <p:spPr>
            <a:xfrm>
              <a:off x="0" y="1578044"/>
              <a:ext cx="14355327" cy="483754"/>
            </a:xfrm>
            <a:prstGeom prst="rect">
              <a:avLst/>
            </a:prstGeom>
          </p:spPr>
          <p:txBody>
            <a:bodyPr lIns="0" tIns="0" rIns="0" bIns="0" rtlCol="0" anchor="t">
              <a:spAutoFit/>
            </a:bodyPr>
            <a:lstStyle/>
            <a:p>
              <a:pPr>
                <a:lnSpc>
                  <a:spcPts val="2811"/>
                </a:lnSpc>
              </a:pPr>
              <a:endParaRPr/>
            </a:p>
          </p:txBody>
        </p:sp>
      </p:grpSp>
      <p:grpSp>
        <p:nvGrpSpPr>
          <p:cNvPr id="5" name="Group 4">
            <a:extLst>
              <a:ext uri="{FF2B5EF4-FFF2-40B4-BE49-F238E27FC236}">
                <a16:creationId xmlns:a16="http://schemas.microsoft.com/office/drawing/2014/main" id="{89F45785-9F33-1B5E-9C12-62AB787BC9CE}"/>
              </a:ext>
            </a:extLst>
          </p:cNvPr>
          <p:cNvGrpSpPr/>
          <p:nvPr/>
        </p:nvGrpSpPr>
        <p:grpSpPr>
          <a:xfrm>
            <a:off x="0" y="8430205"/>
            <a:ext cx="1859770" cy="1856795"/>
            <a:chOff x="0" y="0"/>
            <a:chExt cx="6350000" cy="6339840"/>
          </a:xfrm>
        </p:grpSpPr>
        <p:sp>
          <p:nvSpPr>
            <p:cNvPr id="6" name="Freeform 5">
              <a:extLst>
                <a:ext uri="{FF2B5EF4-FFF2-40B4-BE49-F238E27FC236}">
                  <a16:creationId xmlns:a16="http://schemas.microsoft.com/office/drawing/2014/main" id="{EB392002-8C10-B9BE-E2E6-12CF0C836E4A}"/>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a:p>
          </p:txBody>
        </p:sp>
      </p:grpSp>
      <p:grpSp>
        <p:nvGrpSpPr>
          <p:cNvPr id="7" name="Group 2">
            <a:extLst>
              <a:ext uri="{FF2B5EF4-FFF2-40B4-BE49-F238E27FC236}">
                <a16:creationId xmlns:a16="http://schemas.microsoft.com/office/drawing/2014/main" id="{89811101-BD2D-6AA6-F1F2-7E7060358715}"/>
              </a:ext>
            </a:extLst>
          </p:cNvPr>
          <p:cNvGrpSpPr/>
          <p:nvPr/>
        </p:nvGrpSpPr>
        <p:grpSpPr>
          <a:xfrm rot="-10800000">
            <a:off x="16428230" y="0"/>
            <a:ext cx="1859770" cy="1856795"/>
            <a:chOff x="0" y="0"/>
            <a:chExt cx="6350000" cy="6339840"/>
          </a:xfrm>
        </p:grpSpPr>
        <p:sp>
          <p:nvSpPr>
            <p:cNvPr id="8" name="Freeform 3">
              <a:extLst>
                <a:ext uri="{FF2B5EF4-FFF2-40B4-BE49-F238E27FC236}">
                  <a16:creationId xmlns:a16="http://schemas.microsoft.com/office/drawing/2014/main" id="{CD8F0F53-BE1F-89A3-8706-2A07A27E375D}"/>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a:p>
          </p:txBody>
        </p:sp>
      </p:grpSp>
      <p:sp>
        <p:nvSpPr>
          <p:cNvPr id="10" name="TextBox 9">
            <a:extLst>
              <a:ext uri="{FF2B5EF4-FFF2-40B4-BE49-F238E27FC236}">
                <a16:creationId xmlns:a16="http://schemas.microsoft.com/office/drawing/2014/main" id="{48FBDAA0-533E-3435-97A9-E2D640829FBA}"/>
              </a:ext>
            </a:extLst>
          </p:cNvPr>
          <p:cNvSpPr txBox="1"/>
          <p:nvPr/>
        </p:nvSpPr>
        <p:spPr>
          <a:xfrm>
            <a:off x="945125" y="3202833"/>
            <a:ext cx="9144000" cy="5863144"/>
          </a:xfrm>
          <a:prstGeom prst="rect">
            <a:avLst/>
          </a:prstGeom>
          <a:noFill/>
        </p:spPr>
        <p:txBody>
          <a:bodyPr wrap="square">
            <a:spAutoFit/>
          </a:bodyPr>
          <a:lstStyle/>
          <a:p>
            <a:pPr marL="982395" lvl="1" indent="-491197" algn="just">
              <a:lnSpc>
                <a:spcPts val="5005"/>
              </a:lnSpc>
              <a:spcBef>
                <a:spcPct val="0"/>
              </a:spcBef>
              <a:buFont typeface="Arial"/>
              <a:buChar char="•"/>
            </a:pPr>
            <a:r>
              <a:rPr lang="en-US" sz="4400" i="0" dirty="0" err="1">
                <a:effectLst/>
                <a:latin typeface="Muli" panose="020B0604020202020204" charset="0"/>
              </a:rPr>
              <a:t>Tính</a:t>
            </a:r>
            <a:r>
              <a:rPr lang="en-US" sz="4400" i="0" dirty="0">
                <a:effectLst/>
                <a:latin typeface="Muli" panose="020B0604020202020204" charset="0"/>
              </a:rPr>
              <a:t> </a:t>
            </a:r>
            <a:r>
              <a:rPr lang="en-US" sz="4400" i="0" dirty="0" err="1">
                <a:effectLst/>
                <a:latin typeface="Muli" panose="020B0604020202020204" charset="0"/>
              </a:rPr>
              <a:t>Toán</a:t>
            </a:r>
            <a:r>
              <a:rPr lang="en-US" sz="4400" i="0" dirty="0">
                <a:effectLst/>
                <a:latin typeface="Muli" panose="020B0604020202020204" charset="0"/>
              </a:rPr>
              <a:t> Khoa </a:t>
            </a:r>
            <a:r>
              <a:rPr lang="en-US" sz="4400" i="0" dirty="0" err="1">
                <a:effectLst/>
                <a:latin typeface="Muli" panose="020B0604020202020204" charset="0"/>
              </a:rPr>
              <a:t>Học</a:t>
            </a:r>
            <a:r>
              <a:rPr lang="en-US" sz="4400" i="0" dirty="0">
                <a:effectLst/>
                <a:latin typeface="Muli" panose="020B0604020202020204" charset="0"/>
              </a:rPr>
              <a:t> </a:t>
            </a:r>
            <a:r>
              <a:rPr lang="en-US" sz="4400" i="0" dirty="0" err="1">
                <a:effectLst/>
                <a:latin typeface="Muli" panose="020B0604020202020204" charset="0"/>
              </a:rPr>
              <a:t>và</a:t>
            </a:r>
            <a:r>
              <a:rPr lang="en-US" sz="4400" i="0" dirty="0">
                <a:effectLst/>
                <a:latin typeface="Muli" panose="020B0604020202020204" charset="0"/>
              </a:rPr>
              <a:t> </a:t>
            </a:r>
            <a:r>
              <a:rPr lang="en-US" sz="4400" i="0" dirty="0" err="1">
                <a:effectLst/>
                <a:latin typeface="Muli" panose="020B0604020202020204" charset="0"/>
              </a:rPr>
              <a:t>Toán</a:t>
            </a:r>
            <a:r>
              <a:rPr lang="en-US" sz="4400" i="0" dirty="0">
                <a:effectLst/>
                <a:latin typeface="Muli" panose="020B0604020202020204" charset="0"/>
              </a:rPr>
              <a:t> </a:t>
            </a:r>
            <a:r>
              <a:rPr lang="en-US" sz="4400" i="0" dirty="0" err="1">
                <a:effectLst/>
                <a:latin typeface="Muli" panose="020B0604020202020204" charset="0"/>
              </a:rPr>
              <a:t>Học</a:t>
            </a:r>
            <a:r>
              <a:rPr lang="en-US" sz="4400" i="0" dirty="0">
                <a:effectLst/>
                <a:latin typeface="Muli" panose="020B0604020202020204" charset="0"/>
              </a:rPr>
              <a:t>:</a:t>
            </a:r>
          </a:p>
          <a:p>
            <a:pPr marL="982395" lvl="1" indent="-491197" algn="just">
              <a:lnSpc>
                <a:spcPts val="5005"/>
              </a:lnSpc>
              <a:spcBef>
                <a:spcPct val="0"/>
              </a:spcBef>
              <a:buFont typeface="Arial"/>
              <a:buChar char="•"/>
            </a:pPr>
            <a:r>
              <a:rPr lang="en-US" sz="4400" i="0" dirty="0" err="1">
                <a:effectLst/>
                <a:latin typeface="Muli" panose="020B0604020202020204" charset="0"/>
              </a:rPr>
              <a:t>Xử</a:t>
            </a:r>
            <a:r>
              <a:rPr lang="en-US" sz="4400" i="0" dirty="0">
                <a:effectLst/>
                <a:latin typeface="Muli" panose="020B0604020202020204" charset="0"/>
              </a:rPr>
              <a:t> Lý </a:t>
            </a:r>
            <a:r>
              <a:rPr lang="en-US" sz="4400" i="0" dirty="0" err="1">
                <a:effectLst/>
                <a:latin typeface="Muli" panose="020B0604020202020204" charset="0"/>
              </a:rPr>
              <a:t>Hình</a:t>
            </a:r>
            <a:r>
              <a:rPr lang="en-US" sz="4400" i="0" dirty="0">
                <a:effectLst/>
                <a:latin typeface="Muli" panose="020B0604020202020204" charset="0"/>
              </a:rPr>
              <a:t> </a:t>
            </a:r>
            <a:r>
              <a:rPr lang="en-US" sz="4400" i="0" dirty="0" err="1">
                <a:effectLst/>
                <a:latin typeface="Muli" panose="020B0604020202020204" charset="0"/>
              </a:rPr>
              <a:t>Ảnh</a:t>
            </a:r>
            <a:r>
              <a:rPr lang="en-US" sz="4400" i="0" dirty="0">
                <a:effectLst/>
                <a:latin typeface="Muli" panose="020B0604020202020204" charset="0"/>
              </a:rPr>
              <a:t> </a:t>
            </a:r>
            <a:r>
              <a:rPr lang="en-US" sz="4400" i="0" dirty="0" err="1">
                <a:effectLst/>
                <a:latin typeface="Muli" panose="020B0604020202020204" charset="0"/>
              </a:rPr>
              <a:t>và</a:t>
            </a:r>
            <a:r>
              <a:rPr lang="en-US" sz="4400" i="0" dirty="0">
                <a:effectLst/>
                <a:latin typeface="Muli" panose="020B0604020202020204" charset="0"/>
              </a:rPr>
              <a:t> </a:t>
            </a:r>
            <a:r>
              <a:rPr lang="en-US" sz="4400" i="0" dirty="0" err="1">
                <a:effectLst/>
                <a:latin typeface="Muli" panose="020B0604020202020204" charset="0"/>
              </a:rPr>
              <a:t>Âm</a:t>
            </a:r>
            <a:r>
              <a:rPr lang="en-US" sz="4400" i="0" dirty="0">
                <a:effectLst/>
                <a:latin typeface="Muli" panose="020B0604020202020204" charset="0"/>
              </a:rPr>
              <a:t> Thanh</a:t>
            </a:r>
          </a:p>
          <a:p>
            <a:pPr marL="982395" lvl="1" indent="-491197" algn="just">
              <a:lnSpc>
                <a:spcPts val="5005"/>
              </a:lnSpc>
              <a:spcBef>
                <a:spcPct val="0"/>
              </a:spcBef>
              <a:buFont typeface="Arial"/>
              <a:buChar char="•"/>
            </a:pPr>
            <a:r>
              <a:rPr lang="en-US" sz="4400" i="0" dirty="0">
                <a:effectLst/>
                <a:latin typeface="Muli" panose="020B0604020202020204" charset="0"/>
              </a:rPr>
              <a:t>Machine Learning </a:t>
            </a:r>
            <a:r>
              <a:rPr lang="en-US" sz="4400" i="0" dirty="0" err="1">
                <a:effectLst/>
                <a:latin typeface="Muli" panose="020B0604020202020204" charset="0"/>
              </a:rPr>
              <a:t>và</a:t>
            </a:r>
            <a:r>
              <a:rPr lang="en-US" sz="4400" i="0" dirty="0">
                <a:effectLst/>
                <a:latin typeface="Muli" panose="020B0604020202020204" charset="0"/>
              </a:rPr>
              <a:t> Deep Learning</a:t>
            </a:r>
          </a:p>
          <a:p>
            <a:pPr marL="982395" lvl="1" indent="-491197" algn="just">
              <a:lnSpc>
                <a:spcPts val="5005"/>
              </a:lnSpc>
              <a:spcBef>
                <a:spcPct val="0"/>
              </a:spcBef>
              <a:buFont typeface="Arial"/>
              <a:buChar char="•"/>
            </a:pPr>
            <a:r>
              <a:rPr lang="en-US" sz="4400" i="0" dirty="0" err="1">
                <a:effectLst/>
                <a:latin typeface="Muli" panose="020B0604020202020204" charset="0"/>
              </a:rPr>
              <a:t>Đại</a:t>
            </a:r>
            <a:r>
              <a:rPr lang="en-US" sz="4400" i="0" dirty="0">
                <a:effectLst/>
                <a:latin typeface="Muli" panose="020B0604020202020204" charset="0"/>
              </a:rPr>
              <a:t> </a:t>
            </a:r>
            <a:r>
              <a:rPr lang="en-US" sz="4400" i="0" dirty="0" err="1">
                <a:effectLst/>
                <a:latin typeface="Muli" panose="020B0604020202020204" charset="0"/>
              </a:rPr>
              <a:t>Số</a:t>
            </a:r>
            <a:r>
              <a:rPr lang="en-US" sz="4400" i="0" dirty="0">
                <a:effectLst/>
                <a:latin typeface="Muli" panose="020B0604020202020204" charset="0"/>
              </a:rPr>
              <a:t> </a:t>
            </a:r>
            <a:r>
              <a:rPr lang="en-US" sz="4400" i="0" dirty="0" err="1">
                <a:effectLst/>
                <a:latin typeface="Muli" panose="020B0604020202020204" charset="0"/>
              </a:rPr>
              <a:t>Tuyến</a:t>
            </a:r>
            <a:r>
              <a:rPr lang="en-US" sz="4400" i="0" dirty="0">
                <a:effectLst/>
                <a:latin typeface="Muli" panose="020B0604020202020204" charset="0"/>
              </a:rPr>
              <a:t> </a:t>
            </a:r>
            <a:r>
              <a:rPr lang="en-US" sz="4400" i="0" dirty="0" err="1">
                <a:effectLst/>
                <a:latin typeface="Muli" panose="020B0604020202020204" charset="0"/>
              </a:rPr>
              <a:t>Tính</a:t>
            </a:r>
            <a:endParaRPr lang="en-US" sz="4400" i="0" dirty="0">
              <a:effectLst/>
              <a:latin typeface="Muli" panose="020B0604020202020204" charset="0"/>
            </a:endParaRPr>
          </a:p>
          <a:p>
            <a:pPr marL="982395" lvl="1" indent="-491197" algn="just">
              <a:lnSpc>
                <a:spcPts val="5005"/>
              </a:lnSpc>
              <a:spcBef>
                <a:spcPct val="0"/>
              </a:spcBef>
              <a:buFont typeface="Arial"/>
              <a:buChar char="•"/>
            </a:pPr>
            <a:r>
              <a:rPr lang="en-US" sz="4400" i="0" dirty="0" err="1">
                <a:effectLst/>
                <a:latin typeface="Muli" panose="020B0604020202020204" charset="0"/>
              </a:rPr>
              <a:t>Biểu</a:t>
            </a:r>
            <a:r>
              <a:rPr lang="en-US" sz="4400" i="0" dirty="0">
                <a:effectLst/>
                <a:latin typeface="Muli" panose="020B0604020202020204" charset="0"/>
              </a:rPr>
              <a:t> </a:t>
            </a:r>
            <a:r>
              <a:rPr lang="en-US" sz="4400" i="0" dirty="0" err="1">
                <a:effectLst/>
                <a:latin typeface="Muli" panose="020B0604020202020204" charset="0"/>
              </a:rPr>
              <a:t>Đồ</a:t>
            </a:r>
            <a:r>
              <a:rPr lang="en-US" sz="4400" i="0" dirty="0">
                <a:effectLst/>
                <a:latin typeface="Muli" panose="020B0604020202020204" charset="0"/>
              </a:rPr>
              <a:t> </a:t>
            </a:r>
            <a:r>
              <a:rPr lang="en-US" sz="4400" i="0" dirty="0" err="1">
                <a:effectLst/>
                <a:latin typeface="Muli" panose="020B0604020202020204" charset="0"/>
              </a:rPr>
              <a:t>và</a:t>
            </a:r>
            <a:r>
              <a:rPr lang="en-US" sz="4400" i="0" dirty="0">
                <a:effectLst/>
                <a:latin typeface="Muli" panose="020B0604020202020204" charset="0"/>
              </a:rPr>
              <a:t> </a:t>
            </a:r>
            <a:r>
              <a:rPr lang="en-US" sz="4400" i="0" dirty="0" err="1">
                <a:effectLst/>
                <a:latin typeface="Muli" panose="020B0604020202020204" charset="0"/>
              </a:rPr>
              <a:t>Trực</a:t>
            </a:r>
            <a:r>
              <a:rPr lang="en-US" sz="4400" i="0" dirty="0">
                <a:effectLst/>
                <a:latin typeface="Muli" panose="020B0604020202020204" charset="0"/>
              </a:rPr>
              <a:t> Quan </a:t>
            </a:r>
            <a:r>
              <a:rPr lang="en-US" sz="4400" i="0" dirty="0" err="1">
                <a:effectLst/>
                <a:latin typeface="Muli" panose="020B0604020202020204" charset="0"/>
              </a:rPr>
              <a:t>Hóa</a:t>
            </a:r>
            <a:r>
              <a:rPr lang="en-US" sz="4400" i="0" dirty="0">
                <a:effectLst/>
                <a:latin typeface="Muli" panose="020B0604020202020204" charset="0"/>
              </a:rPr>
              <a:t> </a:t>
            </a:r>
            <a:r>
              <a:rPr lang="en-US" sz="4400" i="0" dirty="0" err="1">
                <a:effectLst/>
                <a:latin typeface="Muli" panose="020B0604020202020204" charset="0"/>
              </a:rPr>
              <a:t>Dữ</a:t>
            </a:r>
            <a:r>
              <a:rPr lang="en-US" sz="4400" i="0" dirty="0">
                <a:effectLst/>
                <a:latin typeface="Muli" panose="020B0604020202020204" charset="0"/>
              </a:rPr>
              <a:t> </a:t>
            </a:r>
            <a:r>
              <a:rPr lang="en-US" sz="4400" i="0" dirty="0" err="1">
                <a:effectLst/>
                <a:latin typeface="Muli" panose="020B0604020202020204" charset="0"/>
              </a:rPr>
              <a:t>Liệu</a:t>
            </a:r>
            <a:endParaRPr lang="en-US" sz="4400" i="0" dirty="0">
              <a:effectLst/>
              <a:latin typeface="Muli" panose="020B0604020202020204" charset="0"/>
            </a:endParaRPr>
          </a:p>
          <a:p>
            <a:pPr marL="982395" lvl="1" indent="-491197" algn="just">
              <a:lnSpc>
                <a:spcPts val="5005"/>
              </a:lnSpc>
              <a:spcBef>
                <a:spcPct val="0"/>
              </a:spcBef>
              <a:buFont typeface="Arial"/>
              <a:buChar char="•"/>
            </a:pPr>
            <a:r>
              <a:rPr lang="en-US" sz="4400" i="0" dirty="0" err="1">
                <a:effectLst/>
                <a:latin typeface="Muli" panose="020B0604020202020204" charset="0"/>
              </a:rPr>
              <a:t>Xử</a:t>
            </a:r>
            <a:r>
              <a:rPr lang="en-US" sz="4400" i="0" dirty="0">
                <a:effectLst/>
                <a:latin typeface="Muli" panose="020B0604020202020204" charset="0"/>
              </a:rPr>
              <a:t> Lý </a:t>
            </a:r>
            <a:r>
              <a:rPr lang="en-US" sz="4400" i="0" dirty="0" err="1">
                <a:effectLst/>
                <a:latin typeface="Muli" panose="020B0604020202020204" charset="0"/>
              </a:rPr>
              <a:t>Dữ</a:t>
            </a:r>
            <a:r>
              <a:rPr lang="en-US" sz="4400" i="0" dirty="0">
                <a:effectLst/>
                <a:latin typeface="Muli" panose="020B0604020202020204" charset="0"/>
              </a:rPr>
              <a:t> </a:t>
            </a:r>
            <a:r>
              <a:rPr lang="en-US" sz="4400" i="0" dirty="0" err="1">
                <a:effectLst/>
                <a:latin typeface="Muli" panose="020B0604020202020204" charset="0"/>
              </a:rPr>
              <a:t>Liệu</a:t>
            </a:r>
            <a:r>
              <a:rPr lang="en-US" sz="4400" i="0" dirty="0">
                <a:effectLst/>
                <a:latin typeface="Muli" panose="020B0604020202020204" charset="0"/>
              </a:rPr>
              <a:t> </a:t>
            </a:r>
            <a:r>
              <a:rPr lang="en-US" sz="4400" i="0" dirty="0" err="1">
                <a:effectLst/>
                <a:latin typeface="Muli" panose="020B0604020202020204" charset="0"/>
              </a:rPr>
              <a:t>Mảng</a:t>
            </a:r>
            <a:r>
              <a:rPr lang="en-US" sz="4400" i="0" dirty="0">
                <a:effectLst/>
                <a:latin typeface="Muli" panose="020B0604020202020204" charset="0"/>
              </a:rPr>
              <a:t> </a:t>
            </a:r>
            <a:r>
              <a:rPr lang="en-US" sz="4400" i="0" dirty="0" err="1">
                <a:effectLst/>
                <a:latin typeface="Muli" panose="020B0604020202020204" charset="0"/>
              </a:rPr>
              <a:t>Đa</a:t>
            </a:r>
            <a:r>
              <a:rPr lang="en-US" sz="4400" i="0" dirty="0">
                <a:effectLst/>
                <a:latin typeface="Muli" panose="020B0604020202020204" charset="0"/>
              </a:rPr>
              <a:t> </a:t>
            </a:r>
            <a:r>
              <a:rPr lang="en-US" sz="4400" i="0" dirty="0" err="1">
                <a:effectLst/>
                <a:latin typeface="Muli" panose="020B0604020202020204" charset="0"/>
              </a:rPr>
              <a:t>Chiều</a:t>
            </a:r>
            <a:endParaRPr lang="en-US" sz="4400" spc="68" dirty="0">
              <a:solidFill>
                <a:srgbClr val="000000"/>
              </a:solidFill>
              <a:latin typeface="Muli" panose="020B0604020202020204" charset="0"/>
            </a:endParaRPr>
          </a:p>
        </p:txBody>
      </p:sp>
      <p:pic>
        <p:nvPicPr>
          <p:cNvPr id="11" name="Picture 10" descr="A logo with a hexagon and a cube&#10;&#10;Description automatically generated">
            <a:extLst>
              <a:ext uri="{FF2B5EF4-FFF2-40B4-BE49-F238E27FC236}">
                <a16:creationId xmlns:a16="http://schemas.microsoft.com/office/drawing/2014/main" id="{BA17544E-A7FA-C5EE-AAAF-E5FF9F9D0D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47264" y="3384240"/>
            <a:ext cx="4684507" cy="4684507"/>
          </a:xfrm>
          <a:prstGeom prst="rect">
            <a:avLst/>
          </a:prstGeom>
        </p:spPr>
      </p:pic>
    </p:spTree>
    <p:extLst>
      <p:ext uri="{BB962C8B-B14F-4D97-AF65-F5344CB8AC3E}">
        <p14:creationId xmlns:p14="http://schemas.microsoft.com/office/powerpoint/2010/main" val="241595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42F1F1FA-991A-2869-D5D3-E70C95C458DA}"/>
              </a:ext>
            </a:extLst>
          </p:cNvPr>
          <p:cNvGrpSpPr/>
          <p:nvPr/>
        </p:nvGrpSpPr>
        <p:grpSpPr>
          <a:xfrm rot="-10800000">
            <a:off x="16428230" y="0"/>
            <a:ext cx="1859770" cy="1856795"/>
            <a:chOff x="0" y="0"/>
            <a:chExt cx="6350000" cy="6339840"/>
          </a:xfrm>
        </p:grpSpPr>
        <p:sp>
          <p:nvSpPr>
            <p:cNvPr id="3" name="Freeform 3">
              <a:extLst>
                <a:ext uri="{FF2B5EF4-FFF2-40B4-BE49-F238E27FC236}">
                  <a16:creationId xmlns:a16="http://schemas.microsoft.com/office/drawing/2014/main" id="{F97A23AC-A458-00A1-2694-0A49CC863BD8}"/>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a:p>
          </p:txBody>
        </p:sp>
      </p:grpSp>
      <p:grpSp>
        <p:nvGrpSpPr>
          <p:cNvPr id="4" name="Group 4">
            <a:extLst>
              <a:ext uri="{FF2B5EF4-FFF2-40B4-BE49-F238E27FC236}">
                <a16:creationId xmlns:a16="http://schemas.microsoft.com/office/drawing/2014/main" id="{8A6D67E7-3200-D641-9301-393B495DDC31}"/>
              </a:ext>
            </a:extLst>
          </p:cNvPr>
          <p:cNvGrpSpPr/>
          <p:nvPr/>
        </p:nvGrpSpPr>
        <p:grpSpPr>
          <a:xfrm>
            <a:off x="0" y="8430205"/>
            <a:ext cx="1859770" cy="1856795"/>
            <a:chOff x="0" y="0"/>
            <a:chExt cx="6350000" cy="6339840"/>
          </a:xfrm>
        </p:grpSpPr>
        <p:sp>
          <p:nvSpPr>
            <p:cNvPr id="5" name="Freeform 5">
              <a:extLst>
                <a:ext uri="{FF2B5EF4-FFF2-40B4-BE49-F238E27FC236}">
                  <a16:creationId xmlns:a16="http://schemas.microsoft.com/office/drawing/2014/main" id="{A7B7B9D7-0F3B-D70B-D7F1-3D5AD5388C35}"/>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a:p>
          </p:txBody>
        </p:sp>
      </p:grpSp>
      <p:sp>
        <p:nvSpPr>
          <p:cNvPr id="19" name="TextBox 18">
            <a:extLst>
              <a:ext uri="{FF2B5EF4-FFF2-40B4-BE49-F238E27FC236}">
                <a16:creationId xmlns:a16="http://schemas.microsoft.com/office/drawing/2014/main" id="{F0D35072-B258-A33A-1380-8CE358C662E7}"/>
              </a:ext>
            </a:extLst>
          </p:cNvPr>
          <p:cNvSpPr txBox="1"/>
          <p:nvPr/>
        </p:nvSpPr>
        <p:spPr>
          <a:xfrm>
            <a:off x="1859770" y="1257300"/>
            <a:ext cx="13868400" cy="990015"/>
          </a:xfrm>
          <a:prstGeom prst="rect">
            <a:avLst/>
          </a:prstGeom>
          <a:noFill/>
        </p:spPr>
        <p:txBody>
          <a:bodyPr wrap="square">
            <a:spAutoFit/>
          </a:bodyPr>
          <a:lstStyle/>
          <a:p>
            <a:pPr marL="0" marR="0" lvl="0" indent="0" algn="ctr" defTabSz="914400" rtl="0" eaLnBrk="1" fontAlgn="auto" latinLnBrk="0" hangingPunct="1">
              <a:lnSpc>
                <a:spcPts val="7028"/>
              </a:lnSpc>
              <a:spcBef>
                <a:spcPts val="0"/>
              </a:spcBef>
              <a:spcAft>
                <a:spcPts val="0"/>
              </a:spcAft>
              <a:buClrTx/>
              <a:buSzTx/>
              <a:buFontTx/>
              <a:buNone/>
              <a:tabLst/>
              <a:defRPr/>
            </a:pPr>
            <a:r>
              <a:rPr kumimoji="0" lang="en-US" sz="5857" b="0" i="0" u="none" strike="noStrike" kern="1200" cap="none" spc="0" normalizeH="0" baseline="0" noProof="0" dirty="0">
                <a:ln>
                  <a:noFill/>
                </a:ln>
                <a:solidFill>
                  <a:srgbClr val="31356E"/>
                </a:solidFill>
                <a:effectLst/>
                <a:uLnTx/>
                <a:uFillTx/>
                <a:latin typeface="Muli"/>
                <a:ea typeface="+mn-ea"/>
                <a:cs typeface="+mn-cs"/>
              </a:rPr>
              <a:t>3. </a:t>
            </a:r>
            <a:r>
              <a:rPr kumimoji="0" lang="en-US" sz="5857" b="0" i="0" u="none" strike="noStrike" kern="1200" cap="none" spc="0" normalizeH="0" baseline="0" noProof="0" dirty="0" err="1">
                <a:ln>
                  <a:noFill/>
                </a:ln>
                <a:solidFill>
                  <a:srgbClr val="31356E"/>
                </a:solidFill>
                <a:effectLst/>
                <a:uLnTx/>
                <a:uFillTx/>
                <a:latin typeface="Muli"/>
                <a:ea typeface="+mn-ea"/>
                <a:cs typeface="+mn-cs"/>
              </a:rPr>
              <a:t>Phân</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Tích</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Chương</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Trình</a:t>
            </a:r>
            <a:r>
              <a:rPr kumimoji="0" lang="en-US" sz="5857" b="0" i="0" u="none" strike="noStrike" kern="1200" cap="none" spc="0" normalizeH="0" baseline="0" noProof="0" dirty="0">
                <a:ln>
                  <a:noFill/>
                </a:ln>
                <a:solidFill>
                  <a:srgbClr val="31356E"/>
                </a:solidFill>
                <a:effectLst/>
                <a:uLnTx/>
                <a:uFillTx/>
                <a:latin typeface="Muli"/>
                <a:ea typeface="+mn-ea"/>
                <a:cs typeface="+mn-cs"/>
              </a:rPr>
              <a:t> Mã </a:t>
            </a:r>
            <a:r>
              <a:rPr kumimoji="0" lang="en-US" sz="5857" b="0" i="0" u="none" strike="noStrike" kern="1200" cap="none" spc="0" normalizeH="0" baseline="0" noProof="0" dirty="0" err="1">
                <a:ln>
                  <a:noFill/>
                </a:ln>
                <a:solidFill>
                  <a:srgbClr val="31356E"/>
                </a:solidFill>
                <a:effectLst/>
                <a:uLnTx/>
                <a:uFillTx/>
                <a:latin typeface="Muli"/>
                <a:ea typeface="+mn-ea"/>
                <a:cs typeface="+mn-cs"/>
              </a:rPr>
              <a:t>Nguồn</a:t>
            </a:r>
            <a:endParaRPr kumimoji="0" lang="en-US" sz="5857" b="0" i="0" u="none" strike="noStrike" kern="1200" cap="none" spc="0" normalizeH="0" baseline="0" noProof="0" dirty="0">
              <a:ln>
                <a:noFill/>
              </a:ln>
              <a:solidFill>
                <a:srgbClr val="31356E"/>
              </a:solidFill>
              <a:effectLst/>
              <a:uLnTx/>
              <a:uFillTx/>
              <a:latin typeface="Muli"/>
              <a:ea typeface="+mn-ea"/>
              <a:cs typeface="+mn-cs"/>
            </a:endParaRPr>
          </a:p>
        </p:txBody>
      </p:sp>
      <p:sp>
        <p:nvSpPr>
          <p:cNvPr id="21" name="TextBox 20">
            <a:extLst>
              <a:ext uri="{FF2B5EF4-FFF2-40B4-BE49-F238E27FC236}">
                <a16:creationId xmlns:a16="http://schemas.microsoft.com/office/drawing/2014/main" id="{BB1365C0-EC4D-4AAF-D903-E17542814399}"/>
              </a:ext>
            </a:extLst>
          </p:cNvPr>
          <p:cNvSpPr txBox="1"/>
          <p:nvPr/>
        </p:nvSpPr>
        <p:spPr>
          <a:xfrm>
            <a:off x="1600200" y="3162300"/>
            <a:ext cx="6781800" cy="6629400"/>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3200" kern="100" dirty="0" err="1">
                <a:effectLst/>
                <a:latin typeface="Muli" panose="020B0604020202020204" charset="0"/>
                <a:ea typeface="Calibri" panose="020F0502020204030204" pitchFamily="34" charset="0"/>
                <a:cs typeface="Times New Roman" panose="02020603050405020304" pitchFamily="18" charset="0"/>
              </a:rPr>
              <a:t>Chương</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trình</a:t>
            </a:r>
            <a:r>
              <a:rPr lang="en-US" sz="3200" kern="100" dirty="0">
                <a:effectLst/>
                <a:latin typeface="Muli" panose="020B0604020202020204" charset="0"/>
                <a:ea typeface="Calibri" panose="020F0502020204030204" pitchFamily="34" charset="0"/>
                <a:cs typeface="Times New Roman" panose="02020603050405020304" pitchFamily="18" charset="0"/>
              </a:rPr>
              <a:t> Python </a:t>
            </a:r>
            <a:r>
              <a:rPr lang="en-US" sz="3200" kern="100" dirty="0" err="1">
                <a:effectLst/>
                <a:latin typeface="Muli" panose="020B0604020202020204" charset="0"/>
                <a:ea typeface="Calibri" panose="020F0502020204030204" pitchFamily="34" charset="0"/>
                <a:cs typeface="Times New Roman" panose="02020603050405020304" pitchFamily="18" charset="0"/>
              </a:rPr>
              <a:t>thực</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hiện</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một</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phương</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pháp</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làm</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mịn</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hình</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ảnh</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được</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gọi</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là</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bộ</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lọc</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trung</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bình</a:t>
            </a:r>
            <a:r>
              <a:rPr lang="en-US" sz="3200" kern="100" dirty="0">
                <a:effectLst/>
                <a:latin typeface="Muli" panose="020B0604020202020204" charset="0"/>
                <a:ea typeface="Calibri" panose="020F0502020204030204" pitchFamily="34" charset="0"/>
                <a:cs typeface="Times New Roman" panose="02020603050405020304" pitchFamily="18" charset="0"/>
              </a:rPr>
              <a:t> (median filter). </a:t>
            </a:r>
            <a:r>
              <a:rPr lang="en-US" sz="3200" kern="100" dirty="0" err="1">
                <a:effectLst/>
                <a:latin typeface="Muli" panose="020B0604020202020204" charset="0"/>
                <a:ea typeface="Calibri" panose="020F0502020204030204" pitchFamily="34" charset="0"/>
                <a:cs typeface="Times New Roman" panose="02020603050405020304" pitchFamily="18" charset="0"/>
              </a:rPr>
              <a:t>Bộ</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lọc</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này</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được</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sử</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dụng</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để</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giảm</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thiểu</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hiệu</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ứng</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nhiễu</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trên</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hình</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ảnh</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xám</a:t>
            </a:r>
            <a:r>
              <a:rPr lang="en-US" sz="3200" kern="100" dirty="0">
                <a:effectLst/>
                <a:latin typeface="Muli" panose="020B0604020202020204" charset="0"/>
                <a:ea typeface="Calibri" panose="020F0502020204030204" pitchFamily="34" charset="0"/>
                <a:cs typeface="Times New Roman" panose="02020603050405020304" pitchFamily="18" charset="0"/>
              </a:rPr>
              <a:t>.</a:t>
            </a:r>
          </a:p>
          <a:p>
            <a:pPr marL="457200" marR="0" indent="-457200">
              <a:lnSpc>
                <a:spcPct val="107000"/>
              </a:lnSpc>
              <a:spcBef>
                <a:spcPts val="0"/>
              </a:spcBef>
              <a:spcAft>
                <a:spcPts val="800"/>
              </a:spcAft>
              <a:buFont typeface="Arial" panose="020B0604020202020204" pitchFamily="34" charset="0"/>
              <a:buChar char="•"/>
            </a:pPr>
            <a:r>
              <a:rPr lang="en-US" sz="3200" kern="100" dirty="0" err="1">
                <a:effectLst/>
                <a:latin typeface="Muli" panose="020B0604020202020204" charset="0"/>
                <a:ea typeface="Calibri" panose="020F0502020204030204" pitchFamily="34" charset="0"/>
                <a:cs typeface="Times New Roman" panose="02020603050405020304" pitchFamily="18" charset="0"/>
              </a:rPr>
              <a:t>Chương</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trình</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sử</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dụng</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thư</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viện</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numpy</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cho</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các</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phép</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toán</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trên</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mảng</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và</a:t>
            </a:r>
            <a:r>
              <a:rPr lang="en-US" sz="3200" kern="100" dirty="0">
                <a:effectLst/>
                <a:latin typeface="Muli" panose="020B0604020202020204" charset="0"/>
                <a:ea typeface="Calibri" panose="020F0502020204030204" pitchFamily="34" charset="0"/>
                <a:cs typeface="Times New Roman" panose="02020603050405020304" pitchFamily="18" charset="0"/>
              </a:rPr>
              <a:t> ma </a:t>
            </a:r>
            <a:r>
              <a:rPr lang="en-US" sz="3200" kern="100" dirty="0" err="1">
                <a:effectLst/>
                <a:latin typeface="Muli" panose="020B0604020202020204" charset="0"/>
                <a:ea typeface="Calibri" panose="020F0502020204030204" pitchFamily="34" charset="0"/>
                <a:cs typeface="Times New Roman" panose="02020603050405020304" pitchFamily="18" charset="0"/>
              </a:rPr>
              <a:t>trận</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cũng</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như</a:t>
            </a:r>
            <a:r>
              <a:rPr lang="en-US" sz="3200" kern="100" dirty="0">
                <a:effectLst/>
                <a:latin typeface="Muli" panose="020B0604020202020204" charset="0"/>
                <a:ea typeface="Calibri" panose="020F0502020204030204" pitchFamily="34" charset="0"/>
                <a:cs typeface="Times New Roman" panose="02020603050405020304" pitchFamily="18" charset="0"/>
              </a:rPr>
              <a:t> Image </a:t>
            </a:r>
            <a:r>
              <a:rPr lang="en-US" sz="3200" kern="100" dirty="0" err="1">
                <a:effectLst/>
                <a:latin typeface="Muli" panose="020B0604020202020204" charset="0"/>
                <a:ea typeface="Calibri" panose="020F0502020204030204" pitchFamily="34" charset="0"/>
                <a:cs typeface="Times New Roman" panose="02020603050405020304" pitchFamily="18" charset="0"/>
              </a:rPr>
              <a:t>từ</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thư</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viện</a:t>
            </a:r>
            <a:r>
              <a:rPr lang="en-US" sz="3200" kern="100" dirty="0">
                <a:effectLst/>
                <a:latin typeface="Muli" panose="020B0604020202020204" charset="0"/>
                <a:ea typeface="Calibri" panose="020F0502020204030204" pitchFamily="34" charset="0"/>
                <a:cs typeface="Times New Roman" panose="02020603050405020304" pitchFamily="18" charset="0"/>
              </a:rPr>
              <a:t> PIL </a:t>
            </a:r>
            <a:r>
              <a:rPr lang="en-US" sz="3200" kern="100" dirty="0" err="1">
                <a:effectLst/>
                <a:latin typeface="Muli" panose="020B0604020202020204" charset="0"/>
                <a:ea typeface="Calibri" panose="020F0502020204030204" pitchFamily="34" charset="0"/>
                <a:cs typeface="Times New Roman" panose="02020603050405020304" pitchFamily="18" charset="0"/>
              </a:rPr>
              <a:t>để</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xử</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lý</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hình</a:t>
            </a:r>
            <a:r>
              <a:rPr lang="en-US" sz="3200" kern="100" dirty="0">
                <a:effectLst/>
                <a:latin typeface="Muli" panose="020B0604020202020204" charset="0"/>
                <a:ea typeface="Calibri" panose="020F0502020204030204" pitchFamily="34" charset="0"/>
                <a:cs typeface="Times New Roman" panose="02020603050405020304" pitchFamily="18" charset="0"/>
              </a:rPr>
              <a:t> </a:t>
            </a:r>
            <a:r>
              <a:rPr lang="en-US" sz="3200" kern="100" dirty="0" err="1">
                <a:effectLst/>
                <a:latin typeface="Muli" panose="020B0604020202020204" charset="0"/>
                <a:ea typeface="Calibri" panose="020F0502020204030204" pitchFamily="34" charset="0"/>
                <a:cs typeface="Times New Roman" panose="02020603050405020304" pitchFamily="18" charset="0"/>
              </a:rPr>
              <a:t>ảnh</a:t>
            </a:r>
            <a:r>
              <a:rPr lang="en-US" sz="3200" kern="100" dirty="0">
                <a:effectLst/>
                <a:latin typeface="Muli" panose="020B0604020202020204" charset="0"/>
                <a:ea typeface="Calibri" panose="020F0502020204030204" pitchFamily="34" charset="0"/>
                <a:cs typeface="Times New Roman" panose="02020603050405020304" pitchFamily="18" charset="0"/>
              </a:rPr>
              <a:t>.</a:t>
            </a:r>
            <a:endParaRPr lang="en-US" sz="2400" kern="100" dirty="0">
              <a:effectLst/>
              <a:latin typeface="Muli" panose="020B060402020202020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endParaRPr lang="en-US" sz="3200" kern="100" dirty="0">
              <a:effectLst/>
              <a:latin typeface="Muli" panose="020B0604020202020204" charset="0"/>
              <a:ea typeface="Calibri" panose="020F0502020204030204" pitchFamily="34" charset="0"/>
              <a:cs typeface="Times New Roman" panose="02020603050405020304" pitchFamily="18" charset="0"/>
            </a:endParaRPr>
          </a:p>
        </p:txBody>
      </p:sp>
      <p:pic>
        <p:nvPicPr>
          <p:cNvPr id="23" name="Picture 22">
            <a:extLst>
              <a:ext uri="{FF2B5EF4-FFF2-40B4-BE49-F238E27FC236}">
                <a16:creationId xmlns:a16="http://schemas.microsoft.com/office/drawing/2014/main" id="{0F81CF40-5ACB-2508-1CED-199338D82B90}"/>
              </a:ext>
            </a:extLst>
          </p:cNvPr>
          <p:cNvPicPr>
            <a:picLocks noChangeAspect="1"/>
          </p:cNvPicPr>
          <p:nvPr/>
        </p:nvPicPr>
        <p:blipFill>
          <a:blip r:embed="rId2"/>
          <a:stretch>
            <a:fillRect/>
          </a:stretch>
        </p:blipFill>
        <p:spPr>
          <a:xfrm>
            <a:off x="8534400" y="2729202"/>
            <a:ext cx="9316947" cy="6629400"/>
          </a:xfrm>
          <a:prstGeom prst="rect">
            <a:avLst/>
          </a:prstGeom>
        </p:spPr>
      </p:pic>
    </p:spTree>
    <p:extLst>
      <p:ext uri="{BB962C8B-B14F-4D97-AF65-F5344CB8AC3E}">
        <p14:creationId xmlns:p14="http://schemas.microsoft.com/office/powerpoint/2010/main" val="192254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06B4B6-B70F-80A7-5300-C10E8A9CDB33}"/>
              </a:ext>
            </a:extLst>
          </p:cNvPr>
          <p:cNvSpPr txBox="1"/>
          <p:nvPr/>
        </p:nvSpPr>
        <p:spPr>
          <a:xfrm>
            <a:off x="2971800" y="571500"/>
            <a:ext cx="11963400" cy="1887696"/>
          </a:xfrm>
          <a:prstGeom prst="rect">
            <a:avLst/>
          </a:prstGeom>
          <a:noFill/>
        </p:spPr>
        <p:txBody>
          <a:bodyPr wrap="square">
            <a:spAutoFit/>
          </a:bodyPr>
          <a:lstStyle/>
          <a:p>
            <a:pPr marL="0" marR="0" lvl="0" indent="0" algn="ctr" defTabSz="914400" rtl="0" eaLnBrk="1" fontAlgn="auto" latinLnBrk="0" hangingPunct="1">
              <a:lnSpc>
                <a:spcPts val="7028"/>
              </a:lnSpc>
              <a:spcBef>
                <a:spcPts val="0"/>
              </a:spcBef>
              <a:spcAft>
                <a:spcPts val="0"/>
              </a:spcAft>
              <a:buClrTx/>
              <a:buSzTx/>
              <a:buFontTx/>
              <a:buNone/>
              <a:tabLst/>
              <a:defRPr/>
            </a:pPr>
            <a:r>
              <a:rPr kumimoji="0" lang="en-US" sz="5857" b="0" i="0" u="none" strike="noStrike" kern="1200" cap="none" spc="0" normalizeH="0" baseline="0" noProof="0" dirty="0">
                <a:ln>
                  <a:noFill/>
                </a:ln>
                <a:solidFill>
                  <a:srgbClr val="31356E"/>
                </a:solidFill>
                <a:effectLst/>
                <a:uLnTx/>
                <a:uFillTx/>
                <a:latin typeface="Muli"/>
                <a:ea typeface="+mn-ea"/>
                <a:cs typeface="+mn-cs"/>
              </a:rPr>
              <a:t>3. Ý </a:t>
            </a:r>
            <a:r>
              <a:rPr kumimoji="0" lang="en-US" sz="5857" b="0" i="0" u="none" strike="noStrike" kern="1200" cap="none" spc="0" normalizeH="0" baseline="0" noProof="0" dirty="0" err="1">
                <a:ln>
                  <a:noFill/>
                </a:ln>
                <a:solidFill>
                  <a:srgbClr val="31356E"/>
                </a:solidFill>
                <a:effectLst/>
                <a:uLnTx/>
                <a:uFillTx/>
                <a:latin typeface="Muli"/>
                <a:ea typeface="+mn-ea"/>
                <a:cs typeface="+mn-cs"/>
              </a:rPr>
              <a:t>Tưởng</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Phát</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Triển</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Một</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Ứng</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Dụng</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Chỉnh</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Ảnh</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Nhanh</a:t>
            </a:r>
            <a:endParaRPr kumimoji="0" lang="en-US" sz="5857" b="0" i="0" u="none" strike="noStrike" kern="1200" cap="none" spc="0" normalizeH="0" baseline="0" noProof="0" dirty="0">
              <a:ln>
                <a:noFill/>
              </a:ln>
              <a:solidFill>
                <a:srgbClr val="31356E"/>
              </a:solidFill>
              <a:effectLst/>
              <a:uLnTx/>
              <a:uFillTx/>
              <a:latin typeface="Muli"/>
              <a:ea typeface="+mn-ea"/>
              <a:cs typeface="+mn-cs"/>
            </a:endParaRPr>
          </a:p>
        </p:txBody>
      </p:sp>
      <p:sp>
        <p:nvSpPr>
          <p:cNvPr id="9" name="TextBox 8">
            <a:extLst>
              <a:ext uri="{FF2B5EF4-FFF2-40B4-BE49-F238E27FC236}">
                <a16:creationId xmlns:a16="http://schemas.microsoft.com/office/drawing/2014/main" id="{194000E9-938F-3A66-2713-33227895F6D4}"/>
              </a:ext>
            </a:extLst>
          </p:cNvPr>
          <p:cNvSpPr txBox="1"/>
          <p:nvPr/>
        </p:nvSpPr>
        <p:spPr>
          <a:xfrm>
            <a:off x="2971800" y="3398847"/>
            <a:ext cx="9144000" cy="6046271"/>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3200" kern="100" dirty="0" err="1">
                <a:effectLst/>
                <a:latin typeface="Muli" panose="020B0604020202020204" charset="0"/>
                <a:ea typeface="Meiryo" panose="020B0400000000000000" pitchFamily="34" charset="-128"/>
                <a:cs typeface="Times New Roman" panose="02020603050405020304" pitchFamily="18" charset="0"/>
              </a:rPr>
              <a:t>Phát</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triển</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thêm</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giao</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diện</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cho</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phép</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người</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dùng</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nhập</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dư</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liệu</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tư</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giao</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diện</a:t>
            </a:r>
            <a:endParaRPr lang="en-US" sz="3200" kern="100" dirty="0">
              <a:effectLst/>
              <a:latin typeface="Muli" panose="020B0604020202020204" charset="0"/>
              <a:ea typeface="Meiryo" panose="020B0400000000000000" pitchFamily="34" charset="-128"/>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3200" kern="100" dirty="0">
                <a:latin typeface="Muli" panose="020B0604020202020204" charset="0"/>
                <a:ea typeface="Meiryo" panose="020B0400000000000000" pitchFamily="34" charset="-128"/>
                <a:cs typeface="Times New Roman" panose="02020603050405020304" pitchFamily="18" charset="0"/>
              </a:rPr>
              <a:t>T</a:t>
            </a:r>
            <a:r>
              <a:rPr lang="en-US" sz="3200" kern="100" dirty="0">
                <a:effectLst/>
                <a:latin typeface="Muli" panose="020B0604020202020204" charset="0"/>
                <a:ea typeface="Meiryo" panose="020B0400000000000000" pitchFamily="34" charset="-128"/>
                <a:cs typeface="Times New Roman" panose="02020603050405020304" pitchFamily="18" charset="0"/>
              </a:rPr>
              <a:t>hem </a:t>
            </a:r>
            <a:r>
              <a:rPr lang="en-US" sz="3200" kern="100" dirty="0" err="1">
                <a:effectLst/>
                <a:latin typeface="Muli" panose="020B0604020202020204" charset="0"/>
                <a:ea typeface="Meiryo" panose="020B0400000000000000" pitchFamily="34" charset="-128"/>
                <a:cs typeface="Times New Roman" panose="02020603050405020304" pitchFamily="18" charset="0"/>
              </a:rPr>
              <a:t>vào</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một</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sô</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các</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chức</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năng</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giúp</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người</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dùng</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chỉnh</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ảnh</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nhanh</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như</a:t>
            </a:r>
            <a:endParaRPr lang="en-US" sz="3200" kern="100" dirty="0">
              <a:effectLst/>
              <a:latin typeface="Muli" panose="020B0604020202020204" charset="0"/>
              <a:ea typeface="Meiryo" panose="020B0400000000000000" pitchFamily="34" charset="-128"/>
              <a:cs typeface="Times New Roman" panose="02020603050405020304" pitchFamily="18" charset="0"/>
            </a:endParaRPr>
          </a:p>
          <a:p>
            <a:pPr marL="914400" lvl="1" indent="-457200">
              <a:lnSpc>
                <a:spcPct val="107000"/>
              </a:lnSpc>
              <a:spcAft>
                <a:spcPts val="800"/>
              </a:spcAft>
              <a:buFont typeface="Wingdings" panose="05000000000000000000" pitchFamily="2" charset="2"/>
              <a:buChar char="ü"/>
            </a:pP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làm</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sáng</a:t>
            </a:r>
            <a:r>
              <a:rPr lang="en-US" sz="3200" kern="100" dirty="0">
                <a:effectLst/>
                <a:latin typeface="Muli" panose="020B0604020202020204" charset="0"/>
                <a:ea typeface="Meiryo" panose="020B0400000000000000" pitchFamily="34" charset="-128"/>
                <a:cs typeface="Times New Roman" panose="02020603050405020304" pitchFamily="18" charset="0"/>
              </a:rPr>
              <a:t>, </a:t>
            </a:r>
          </a:p>
          <a:p>
            <a:pPr marL="914400" lvl="1" indent="-457200">
              <a:lnSpc>
                <a:spcPct val="107000"/>
              </a:lnSpc>
              <a:spcAft>
                <a:spcPts val="800"/>
              </a:spcAft>
              <a:buFont typeface="Wingdings" panose="05000000000000000000" pitchFamily="2" charset="2"/>
              <a:buChar char="ü"/>
            </a:pP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làm</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mơ</a:t>
            </a:r>
            <a:r>
              <a:rPr lang="en-US" sz="3200" kern="100" dirty="0">
                <a:effectLst/>
                <a:latin typeface="Muli" panose="020B0604020202020204" charset="0"/>
                <a:ea typeface="Meiryo" panose="020B0400000000000000" pitchFamily="34" charset="-128"/>
                <a:cs typeface="Times New Roman" panose="02020603050405020304" pitchFamily="18" charset="0"/>
              </a:rPr>
              <a:t>̀</a:t>
            </a:r>
          </a:p>
          <a:p>
            <a:pPr marL="914400" lvl="1" indent="-457200">
              <a:lnSpc>
                <a:spcPct val="107000"/>
              </a:lnSpc>
              <a:spcAft>
                <a:spcPts val="800"/>
              </a:spcAft>
              <a:buFont typeface="Wingdings" panose="05000000000000000000" pitchFamily="2" charset="2"/>
              <a:buChar char="ü"/>
            </a:pP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làm</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nét</a:t>
            </a:r>
            <a:r>
              <a:rPr lang="en-US" sz="3200" kern="100" dirty="0">
                <a:effectLst/>
                <a:latin typeface="Muli" panose="020B0604020202020204" charset="0"/>
                <a:ea typeface="Meiryo" panose="020B0400000000000000" pitchFamily="34" charset="-128"/>
                <a:cs typeface="Times New Roman" panose="02020603050405020304" pitchFamily="18" charset="0"/>
              </a:rPr>
              <a:t>,</a:t>
            </a:r>
          </a:p>
          <a:p>
            <a:pPr marL="914400" lvl="1" indent="-457200">
              <a:lnSpc>
                <a:spcPct val="107000"/>
              </a:lnSpc>
              <a:spcAft>
                <a:spcPts val="800"/>
              </a:spcAft>
              <a:buFont typeface="Wingdings" panose="05000000000000000000" pitchFamily="2" charset="2"/>
              <a:buChar char="ü"/>
            </a:pP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lật</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ảnh</a:t>
            </a:r>
            <a:endParaRPr lang="en-US" sz="3200" kern="100" dirty="0">
              <a:effectLst/>
              <a:latin typeface="Muli" panose="020B0604020202020204" charset="0"/>
              <a:ea typeface="Meiryo" panose="020B0400000000000000" pitchFamily="34" charset="-128"/>
              <a:cs typeface="Times New Roman" panose="02020603050405020304" pitchFamily="18" charset="0"/>
            </a:endParaRPr>
          </a:p>
          <a:p>
            <a:pPr marL="914400" lvl="1" indent="-457200">
              <a:lnSpc>
                <a:spcPct val="107000"/>
              </a:lnSpc>
              <a:spcAft>
                <a:spcPts val="800"/>
              </a:spcAft>
              <a:buFont typeface="Wingdings" panose="05000000000000000000" pitchFamily="2" charset="2"/>
              <a:buChar char="ü"/>
            </a:pP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xoay</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ảnh</a:t>
            </a:r>
            <a:endParaRPr lang="en-US" sz="3200" kern="100" dirty="0">
              <a:effectLst/>
              <a:latin typeface="Muli" panose="020B0604020202020204" charset="0"/>
              <a:ea typeface="Meiryo" panose="020B0400000000000000" pitchFamily="34" charset="-128"/>
              <a:cs typeface="Times New Roman" panose="02020603050405020304" pitchFamily="18" charset="0"/>
            </a:endParaRPr>
          </a:p>
          <a:p>
            <a:pPr marL="914400" lvl="1" indent="-457200">
              <a:lnSpc>
                <a:spcPct val="107000"/>
              </a:lnSpc>
              <a:spcAft>
                <a:spcPts val="800"/>
              </a:spcAft>
              <a:buFont typeface="Wingdings" panose="05000000000000000000" pitchFamily="2" charset="2"/>
              <a:buChar char="ü"/>
            </a:pP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tạo</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hiệu</a:t>
            </a: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200" kern="100" dirty="0" err="1">
                <a:effectLst/>
                <a:latin typeface="Muli" panose="020B0604020202020204" charset="0"/>
                <a:ea typeface="Meiryo" panose="020B0400000000000000" pitchFamily="34" charset="-128"/>
                <a:cs typeface="Times New Roman" panose="02020603050405020304" pitchFamily="18" charset="0"/>
              </a:rPr>
              <a:t>ứng</a:t>
            </a:r>
            <a:r>
              <a:rPr lang="en-US" sz="3200" kern="100" dirty="0">
                <a:effectLst/>
                <a:latin typeface="Muli" panose="020B0604020202020204" charset="0"/>
                <a:ea typeface="Meiryo" panose="020B0400000000000000" pitchFamily="34" charset="-128"/>
                <a:cs typeface="Times New Roman" panose="02020603050405020304" pitchFamily="18" charset="0"/>
              </a:rPr>
              <a:t> vintage.</a:t>
            </a:r>
          </a:p>
        </p:txBody>
      </p:sp>
      <p:grpSp>
        <p:nvGrpSpPr>
          <p:cNvPr id="12" name="Group 4">
            <a:extLst>
              <a:ext uri="{FF2B5EF4-FFF2-40B4-BE49-F238E27FC236}">
                <a16:creationId xmlns:a16="http://schemas.microsoft.com/office/drawing/2014/main" id="{47880249-D83A-2EDA-B2BF-87651E87F0E2}"/>
              </a:ext>
            </a:extLst>
          </p:cNvPr>
          <p:cNvGrpSpPr/>
          <p:nvPr/>
        </p:nvGrpSpPr>
        <p:grpSpPr>
          <a:xfrm>
            <a:off x="0" y="8430205"/>
            <a:ext cx="1859770" cy="1856795"/>
            <a:chOff x="0" y="0"/>
            <a:chExt cx="6350000" cy="6339840"/>
          </a:xfrm>
        </p:grpSpPr>
        <p:sp>
          <p:nvSpPr>
            <p:cNvPr id="13" name="Freeform 5">
              <a:extLst>
                <a:ext uri="{FF2B5EF4-FFF2-40B4-BE49-F238E27FC236}">
                  <a16:creationId xmlns:a16="http://schemas.microsoft.com/office/drawing/2014/main" id="{855881D2-A4CA-101D-746C-D00E01F20AE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a:p>
          </p:txBody>
        </p:sp>
      </p:grpSp>
      <p:grpSp>
        <p:nvGrpSpPr>
          <p:cNvPr id="14" name="Group 2">
            <a:extLst>
              <a:ext uri="{FF2B5EF4-FFF2-40B4-BE49-F238E27FC236}">
                <a16:creationId xmlns:a16="http://schemas.microsoft.com/office/drawing/2014/main" id="{AFF24C81-625A-7C26-BBE8-CD4FEFFFA398}"/>
              </a:ext>
            </a:extLst>
          </p:cNvPr>
          <p:cNvGrpSpPr/>
          <p:nvPr/>
        </p:nvGrpSpPr>
        <p:grpSpPr>
          <a:xfrm rot="-10800000">
            <a:off x="16428230" y="0"/>
            <a:ext cx="1859770" cy="1856795"/>
            <a:chOff x="0" y="0"/>
            <a:chExt cx="6350000" cy="6339840"/>
          </a:xfrm>
        </p:grpSpPr>
        <p:sp>
          <p:nvSpPr>
            <p:cNvPr id="15" name="Freeform 3">
              <a:extLst>
                <a:ext uri="{FF2B5EF4-FFF2-40B4-BE49-F238E27FC236}">
                  <a16:creationId xmlns:a16="http://schemas.microsoft.com/office/drawing/2014/main" id="{122E20A6-DBBA-F56B-5C99-71F13ED01254}"/>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a:p>
          </p:txBody>
        </p:sp>
      </p:grpSp>
    </p:spTree>
    <p:extLst>
      <p:ext uri="{BB962C8B-B14F-4D97-AF65-F5344CB8AC3E}">
        <p14:creationId xmlns:p14="http://schemas.microsoft.com/office/powerpoint/2010/main" val="8126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199B3-7E59-E337-6957-8DB94C825855}"/>
              </a:ext>
            </a:extLst>
          </p:cNvPr>
          <p:cNvSpPr txBox="1"/>
          <p:nvPr/>
        </p:nvSpPr>
        <p:spPr>
          <a:xfrm>
            <a:off x="3733800" y="4305300"/>
            <a:ext cx="8534400" cy="2528256"/>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32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Bẫy</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được</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các</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tình</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huống</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người</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dùng</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nhập</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sai</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dư</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liệu</a:t>
            </a:r>
            <a:r>
              <a:rPr lang="en-US" sz="3600" kern="100" dirty="0">
                <a:effectLst/>
                <a:latin typeface="Muli" panose="020B0604020202020204" charset="0"/>
                <a:ea typeface="Meiryo" panose="020B0400000000000000" pitchFamily="34" charset="-128"/>
                <a:cs typeface="Times New Roman" panose="02020603050405020304" pitchFamily="18" charset="0"/>
              </a:rPr>
              <a:t>, </a:t>
            </a:r>
          </a:p>
          <a:p>
            <a:pPr marL="457200" marR="0" indent="-457200">
              <a:lnSpc>
                <a:spcPct val="107000"/>
              </a:lnSpc>
              <a:spcBef>
                <a:spcPts val="0"/>
              </a:spcBef>
              <a:spcAft>
                <a:spcPts val="800"/>
              </a:spcAft>
              <a:buFont typeface="Arial" panose="020B0604020202020204" pitchFamily="34" charset="0"/>
              <a:buChar char="•"/>
            </a:pPr>
            <a:r>
              <a:rPr lang="en-US" sz="3600" kern="100" dirty="0">
                <a:latin typeface="Muli" panose="020B0604020202020204" charset="0"/>
                <a:ea typeface="Meiryo" panose="020B0400000000000000" pitchFamily="34" charset="-128"/>
                <a:cs typeface="Times New Roman" panose="02020603050405020304" pitchFamily="18" charset="0"/>
              </a:rPr>
              <a:t>C</a:t>
            </a:r>
            <a:r>
              <a:rPr lang="en-US" sz="3600" kern="100" dirty="0">
                <a:effectLst/>
                <a:latin typeface="Muli" panose="020B0604020202020204" charset="0"/>
                <a:ea typeface="Meiryo" panose="020B0400000000000000" pitchFamily="34" charset="-128"/>
                <a:cs typeface="Times New Roman" panose="02020603050405020304" pitchFamily="18" charset="0"/>
              </a:rPr>
              <a:t>ho </a:t>
            </a:r>
            <a:r>
              <a:rPr lang="en-US" sz="3600" kern="100" dirty="0" err="1">
                <a:effectLst/>
                <a:latin typeface="Muli" panose="020B0604020202020204" charset="0"/>
                <a:ea typeface="Meiryo" panose="020B0400000000000000" pitchFamily="34" charset="-128"/>
                <a:cs typeface="Times New Roman" panose="02020603050405020304" pitchFamily="18" charset="0"/>
              </a:rPr>
              <a:t>phép</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người</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dùng</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lưu</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ảnh</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sau</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khi</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đa</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chỉnh</a:t>
            </a:r>
            <a:r>
              <a:rPr lang="en-US" sz="3600" kern="100" dirty="0">
                <a:effectLst/>
                <a:latin typeface="Muli" panose="020B0604020202020204" charset="0"/>
                <a:ea typeface="Meiryo" panose="020B0400000000000000" pitchFamily="34" charset="-128"/>
                <a:cs typeface="Times New Roman" panose="02020603050405020304" pitchFamily="18" charset="0"/>
              </a:rPr>
              <a:t> </a:t>
            </a:r>
            <a:r>
              <a:rPr lang="en-US" sz="3600" kern="100" dirty="0" err="1">
                <a:effectLst/>
                <a:latin typeface="Muli" panose="020B0604020202020204" charset="0"/>
                <a:ea typeface="Meiryo" panose="020B0400000000000000" pitchFamily="34" charset="-128"/>
                <a:cs typeface="Times New Roman" panose="02020603050405020304" pitchFamily="18" charset="0"/>
              </a:rPr>
              <a:t>xong</a:t>
            </a:r>
            <a:r>
              <a:rPr lang="en-US" sz="3600" kern="100" dirty="0">
                <a:effectLst/>
                <a:latin typeface="Muli" panose="020B0604020202020204" charset="0"/>
                <a:ea typeface="Meiryo" panose="020B0400000000000000" pitchFamily="34" charset="-128"/>
                <a:cs typeface="Times New Roman" panose="02020603050405020304" pitchFamily="18" charset="0"/>
              </a:rPr>
              <a:t>.</a:t>
            </a:r>
          </a:p>
        </p:txBody>
      </p:sp>
      <p:sp>
        <p:nvSpPr>
          <p:cNvPr id="6" name="TextBox 5">
            <a:extLst>
              <a:ext uri="{FF2B5EF4-FFF2-40B4-BE49-F238E27FC236}">
                <a16:creationId xmlns:a16="http://schemas.microsoft.com/office/drawing/2014/main" id="{F0BD521D-CC80-8862-1045-ED04F4B16FEF}"/>
              </a:ext>
            </a:extLst>
          </p:cNvPr>
          <p:cNvSpPr txBox="1"/>
          <p:nvPr/>
        </p:nvSpPr>
        <p:spPr>
          <a:xfrm>
            <a:off x="3169920" y="952500"/>
            <a:ext cx="11948160" cy="1905000"/>
          </a:xfrm>
          <a:prstGeom prst="rect">
            <a:avLst/>
          </a:prstGeom>
          <a:noFill/>
        </p:spPr>
        <p:txBody>
          <a:bodyPr wrap="square">
            <a:spAutoFit/>
          </a:bodyPr>
          <a:lstStyle/>
          <a:p>
            <a:pPr marL="0" marR="0" lvl="0" indent="0" algn="ctr" defTabSz="914400" rtl="0" eaLnBrk="1" fontAlgn="auto" latinLnBrk="0" hangingPunct="1">
              <a:lnSpc>
                <a:spcPts val="7028"/>
              </a:lnSpc>
              <a:spcBef>
                <a:spcPts val="0"/>
              </a:spcBef>
              <a:spcAft>
                <a:spcPts val="0"/>
              </a:spcAft>
              <a:buClrTx/>
              <a:buSzTx/>
              <a:buFontTx/>
              <a:buNone/>
              <a:tabLst/>
              <a:defRPr/>
            </a:pPr>
            <a:r>
              <a:rPr kumimoji="0" lang="en-US" sz="5857" b="0" i="0" u="none" strike="noStrike" kern="1200" cap="none" spc="0" normalizeH="0" baseline="0" noProof="0" dirty="0">
                <a:ln>
                  <a:noFill/>
                </a:ln>
                <a:solidFill>
                  <a:srgbClr val="31356E"/>
                </a:solidFill>
                <a:effectLst/>
                <a:uLnTx/>
                <a:uFillTx/>
                <a:latin typeface="Muli"/>
                <a:ea typeface="+mn-ea"/>
                <a:cs typeface="+mn-cs"/>
              </a:rPr>
              <a:t>3. Ý </a:t>
            </a:r>
            <a:r>
              <a:rPr kumimoji="0" lang="en-US" sz="5857" b="0" i="0" u="none" strike="noStrike" kern="1200" cap="none" spc="0" normalizeH="0" baseline="0" noProof="0" dirty="0" err="1">
                <a:ln>
                  <a:noFill/>
                </a:ln>
                <a:solidFill>
                  <a:srgbClr val="31356E"/>
                </a:solidFill>
                <a:effectLst/>
                <a:uLnTx/>
                <a:uFillTx/>
                <a:latin typeface="Muli"/>
                <a:ea typeface="+mn-ea"/>
                <a:cs typeface="+mn-cs"/>
              </a:rPr>
              <a:t>Tưởng</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Phát</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Triển</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Một</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Ứng</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Dụng</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Chỉnh</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Ảnh</a:t>
            </a:r>
            <a:r>
              <a:rPr kumimoji="0" lang="en-US" sz="5857" b="0" i="0" u="none" strike="noStrike" kern="1200" cap="none" spc="0" normalizeH="0" baseline="0" noProof="0" dirty="0">
                <a:ln>
                  <a:noFill/>
                </a:ln>
                <a:solidFill>
                  <a:srgbClr val="31356E"/>
                </a:solidFill>
                <a:effectLst/>
                <a:uLnTx/>
                <a:uFillTx/>
                <a:latin typeface="Muli"/>
                <a:ea typeface="+mn-ea"/>
                <a:cs typeface="+mn-cs"/>
              </a:rPr>
              <a:t> </a:t>
            </a:r>
            <a:r>
              <a:rPr kumimoji="0" lang="en-US" sz="5857" b="0" i="0" u="none" strike="noStrike" kern="1200" cap="none" spc="0" normalizeH="0" baseline="0" noProof="0" dirty="0" err="1">
                <a:ln>
                  <a:noFill/>
                </a:ln>
                <a:solidFill>
                  <a:srgbClr val="31356E"/>
                </a:solidFill>
                <a:effectLst/>
                <a:uLnTx/>
                <a:uFillTx/>
                <a:latin typeface="Muli"/>
                <a:ea typeface="+mn-ea"/>
                <a:cs typeface="+mn-cs"/>
              </a:rPr>
              <a:t>Nhanh</a:t>
            </a:r>
            <a:endParaRPr kumimoji="0" lang="en-US" sz="5857" b="0" i="0" u="none" strike="noStrike" kern="1200" cap="none" spc="0" normalizeH="0" baseline="0" noProof="0" dirty="0">
              <a:ln>
                <a:noFill/>
              </a:ln>
              <a:solidFill>
                <a:srgbClr val="31356E"/>
              </a:solidFill>
              <a:effectLst/>
              <a:uLnTx/>
              <a:uFillTx/>
              <a:latin typeface="Muli"/>
              <a:ea typeface="+mn-ea"/>
              <a:cs typeface="+mn-cs"/>
            </a:endParaRPr>
          </a:p>
        </p:txBody>
      </p:sp>
      <p:grpSp>
        <p:nvGrpSpPr>
          <p:cNvPr id="7" name="Group 4">
            <a:extLst>
              <a:ext uri="{FF2B5EF4-FFF2-40B4-BE49-F238E27FC236}">
                <a16:creationId xmlns:a16="http://schemas.microsoft.com/office/drawing/2014/main" id="{FEC07F3F-712D-267C-4EB7-A5BFC8F77920}"/>
              </a:ext>
            </a:extLst>
          </p:cNvPr>
          <p:cNvGrpSpPr/>
          <p:nvPr/>
        </p:nvGrpSpPr>
        <p:grpSpPr>
          <a:xfrm>
            <a:off x="0" y="8430205"/>
            <a:ext cx="1859770" cy="1856795"/>
            <a:chOff x="0" y="0"/>
            <a:chExt cx="6350000" cy="6339840"/>
          </a:xfrm>
        </p:grpSpPr>
        <p:sp>
          <p:nvSpPr>
            <p:cNvPr id="8" name="Freeform 5">
              <a:extLst>
                <a:ext uri="{FF2B5EF4-FFF2-40B4-BE49-F238E27FC236}">
                  <a16:creationId xmlns:a16="http://schemas.microsoft.com/office/drawing/2014/main" id="{CA9CD48A-2E9C-89FC-D2D8-7278EF1227B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a:p>
          </p:txBody>
        </p:sp>
      </p:grpSp>
      <p:grpSp>
        <p:nvGrpSpPr>
          <p:cNvPr id="9" name="Group 2">
            <a:extLst>
              <a:ext uri="{FF2B5EF4-FFF2-40B4-BE49-F238E27FC236}">
                <a16:creationId xmlns:a16="http://schemas.microsoft.com/office/drawing/2014/main" id="{A9CD0AC6-34F5-09B9-DD4A-90AA2759C46F}"/>
              </a:ext>
            </a:extLst>
          </p:cNvPr>
          <p:cNvGrpSpPr/>
          <p:nvPr/>
        </p:nvGrpSpPr>
        <p:grpSpPr>
          <a:xfrm rot="-10800000">
            <a:off x="16428230" y="0"/>
            <a:ext cx="1859770" cy="1856795"/>
            <a:chOff x="0" y="0"/>
            <a:chExt cx="6350000" cy="6339840"/>
          </a:xfrm>
        </p:grpSpPr>
        <p:sp>
          <p:nvSpPr>
            <p:cNvPr id="10" name="Freeform 3">
              <a:extLst>
                <a:ext uri="{FF2B5EF4-FFF2-40B4-BE49-F238E27FC236}">
                  <a16:creationId xmlns:a16="http://schemas.microsoft.com/office/drawing/2014/main" id="{67E1B7E4-D0AC-41D6-6DC5-94151EA92D68}"/>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1356E"/>
            </a:solidFill>
          </p:spPr>
          <p:txBody>
            <a:bodyPr/>
            <a:lstStyle/>
            <a:p>
              <a:endParaRPr lang="en-US"/>
            </a:p>
          </p:txBody>
        </p:sp>
      </p:grpSp>
    </p:spTree>
    <p:extLst>
      <p:ext uri="{BB962C8B-B14F-4D97-AF65-F5344CB8AC3E}">
        <p14:creationId xmlns:p14="http://schemas.microsoft.com/office/powerpoint/2010/main" val="624625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422</Words>
  <Application>Microsoft Office PowerPoint</Application>
  <PresentationFormat>Custom</PresentationFormat>
  <Paragraphs>37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Wingdings</vt:lpstr>
      <vt:lpstr>Arial</vt:lpstr>
      <vt:lpstr>Muli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CÁC HÀM TRONG OPEN CV</dc:title>
  <dc:creator>LENOVO</dc:creator>
  <cp:lastModifiedBy>Thang Ngo Van</cp:lastModifiedBy>
  <cp:revision>5</cp:revision>
  <dcterms:created xsi:type="dcterms:W3CDTF">2006-08-16T00:00:00Z</dcterms:created>
  <dcterms:modified xsi:type="dcterms:W3CDTF">2023-12-26T15:49:02Z</dcterms:modified>
  <dc:identifier>DAFyFmtRhEQ</dc:identifier>
</cp:coreProperties>
</file>