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Nuni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regular.fntdata"/><Relationship Id="rId10" Type="http://schemas.openxmlformats.org/officeDocument/2006/relationships/slide" Target="slides/slide5.xml"/><Relationship Id="rId13" Type="http://schemas.openxmlformats.org/officeDocument/2006/relationships/font" Target="fonts/Nunito-italic.fntdata"/><Relationship Id="rId12"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c6f75fce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6f75fc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c6f75fce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6f75fce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57778" y="2477583"/>
            <a:ext cx="5361300" cy="144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Lecturer: Yongli Ren</a:t>
            </a:r>
            <a:endParaRPr sz="1800"/>
          </a:p>
          <a:p>
            <a:pPr indent="0" lvl="0" marL="0" rtl="0" algn="l">
              <a:spcBef>
                <a:spcPts val="0"/>
              </a:spcBef>
              <a:spcAft>
                <a:spcPts val="0"/>
              </a:spcAft>
              <a:buNone/>
            </a:pPr>
            <a:r>
              <a:rPr lang="en" sz="1800"/>
              <a:t>Student : Tu Nguyen - s3608114</a:t>
            </a:r>
            <a:endParaRPr sz="1800"/>
          </a:p>
          <a:p>
            <a:pPr indent="0" lvl="0" marL="0" rtl="0" algn="l">
              <a:spcBef>
                <a:spcPts val="0"/>
              </a:spcBef>
              <a:spcAft>
                <a:spcPts val="0"/>
              </a:spcAft>
              <a:buNone/>
            </a:pPr>
            <a:r>
              <a:rPr lang="en" sz="1800"/>
              <a:t>Bui Anh Tu - s3634162</a:t>
            </a:r>
            <a:endParaRPr sz="1800"/>
          </a:p>
        </p:txBody>
      </p:sp>
      <p:sp>
        <p:nvSpPr>
          <p:cNvPr id="129" name="Google Shape;129;p13"/>
          <p:cNvSpPr txBox="1"/>
          <p:nvPr>
            <p:ph idx="1" type="subTitle"/>
          </p:nvPr>
        </p:nvSpPr>
        <p:spPr>
          <a:xfrm>
            <a:off x="1891350" y="2221583"/>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COSC2789 - PRACTICAL DATA SCIENCE </a:t>
            </a:r>
            <a:endParaRPr/>
          </a:p>
        </p:txBody>
      </p:sp>
      <p:pic>
        <p:nvPicPr>
          <p:cNvPr id="130" name="Google Shape;130;p13"/>
          <p:cNvPicPr preferRelativeResize="0"/>
          <p:nvPr/>
        </p:nvPicPr>
        <p:blipFill>
          <a:blip r:embed="rId3">
            <a:alphaModFix/>
          </a:blip>
          <a:stretch>
            <a:fillRect/>
          </a:stretch>
        </p:blipFill>
        <p:spPr>
          <a:xfrm>
            <a:off x="2436724" y="617700"/>
            <a:ext cx="3804726" cy="133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526800" y="527850"/>
            <a:ext cx="4045200" cy="61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 Description</a:t>
            </a:r>
            <a:endParaRPr/>
          </a:p>
        </p:txBody>
      </p:sp>
      <p:sp>
        <p:nvSpPr>
          <p:cNvPr id="136" name="Google Shape;136;p14"/>
          <p:cNvSpPr txBox="1"/>
          <p:nvPr/>
        </p:nvSpPr>
        <p:spPr>
          <a:xfrm>
            <a:off x="600600" y="1325450"/>
            <a:ext cx="7905900" cy="33333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Calibri"/>
              <a:buChar char="●"/>
            </a:pPr>
            <a:r>
              <a:rPr lang="en" sz="1800">
                <a:latin typeface="Calibri"/>
                <a:ea typeface="Calibri"/>
                <a:cs typeface="Calibri"/>
                <a:sym typeface="Calibri"/>
              </a:rPr>
              <a:t>Goal is to predict if the client will subscribe a term deposit (variable ‘y’)</a:t>
            </a:r>
            <a:endParaRPr sz="1800">
              <a:latin typeface="Calibri"/>
              <a:ea typeface="Calibri"/>
              <a:cs typeface="Calibri"/>
              <a:sym typeface="Calibri"/>
            </a:endParaRPr>
          </a:p>
          <a:p>
            <a:pPr indent="-342900" lvl="0" marL="457200" rtl="0" algn="l">
              <a:lnSpc>
                <a:spcPct val="150000"/>
              </a:lnSpc>
              <a:spcBef>
                <a:spcPts val="0"/>
              </a:spcBef>
              <a:spcAft>
                <a:spcPts val="0"/>
              </a:spcAft>
              <a:buSzPts val="1800"/>
              <a:buFont typeface="Calibri"/>
              <a:buChar char="●"/>
            </a:pPr>
            <a:r>
              <a:rPr lang="en" sz="1800">
                <a:latin typeface="Calibri"/>
                <a:ea typeface="Calibri"/>
                <a:cs typeface="Calibri"/>
                <a:sym typeface="Calibri"/>
              </a:rPr>
              <a:t>Dataset Details:</a:t>
            </a:r>
            <a:endParaRPr sz="1800">
              <a:latin typeface="Calibri"/>
              <a:ea typeface="Calibri"/>
              <a:cs typeface="Calibri"/>
              <a:sym typeface="Calibri"/>
            </a:endParaRPr>
          </a:p>
          <a:p>
            <a:pPr indent="-342900" lvl="1" marL="914400" rtl="0" algn="l">
              <a:lnSpc>
                <a:spcPct val="150000"/>
              </a:lnSpc>
              <a:spcBef>
                <a:spcPts val="0"/>
              </a:spcBef>
              <a:spcAft>
                <a:spcPts val="0"/>
              </a:spcAft>
              <a:buSzPts val="1800"/>
              <a:buFont typeface="Calibri"/>
              <a:buChar char="○"/>
            </a:pPr>
            <a:r>
              <a:rPr lang="en" sz="1800">
                <a:latin typeface="Calibri"/>
                <a:ea typeface="Calibri"/>
                <a:cs typeface="Calibri"/>
                <a:sym typeface="Calibri"/>
              </a:rPr>
              <a:t>Number of columns: 17 (16 + 1 target column ‘y’)</a:t>
            </a:r>
            <a:endParaRPr sz="1800">
              <a:latin typeface="Calibri"/>
              <a:ea typeface="Calibri"/>
              <a:cs typeface="Calibri"/>
              <a:sym typeface="Calibri"/>
            </a:endParaRPr>
          </a:p>
          <a:p>
            <a:pPr indent="-342900" lvl="2" marL="1371600" rtl="0" algn="l">
              <a:lnSpc>
                <a:spcPct val="150000"/>
              </a:lnSpc>
              <a:spcBef>
                <a:spcPts val="0"/>
              </a:spcBef>
              <a:spcAft>
                <a:spcPts val="0"/>
              </a:spcAft>
              <a:buSzPts val="1800"/>
              <a:buFont typeface="Calibri"/>
              <a:buChar char="■"/>
            </a:pPr>
            <a:r>
              <a:rPr lang="en" sz="1800">
                <a:latin typeface="Calibri"/>
                <a:ea typeface="Calibri"/>
                <a:cs typeface="Calibri"/>
                <a:sym typeface="Calibri"/>
              </a:rPr>
              <a:t>7 numeric columns and 10 binary columns</a:t>
            </a:r>
            <a:endParaRPr sz="1800">
              <a:latin typeface="Calibri"/>
              <a:ea typeface="Calibri"/>
              <a:cs typeface="Calibri"/>
              <a:sym typeface="Calibri"/>
            </a:endParaRPr>
          </a:p>
          <a:p>
            <a:pPr indent="-342900" lvl="1" marL="914400" rtl="0" algn="l">
              <a:lnSpc>
                <a:spcPct val="150000"/>
              </a:lnSpc>
              <a:spcBef>
                <a:spcPts val="0"/>
              </a:spcBef>
              <a:spcAft>
                <a:spcPts val="0"/>
              </a:spcAft>
              <a:buSzPts val="1800"/>
              <a:buFont typeface="Calibri"/>
              <a:buChar char="○"/>
            </a:pPr>
            <a:r>
              <a:rPr lang="en" sz="1800">
                <a:latin typeface="Calibri"/>
                <a:ea typeface="Calibri"/>
                <a:cs typeface="Calibri"/>
                <a:sym typeface="Calibri"/>
              </a:rPr>
              <a:t>Value of column ‘y’ is type binary - yes/no</a:t>
            </a:r>
            <a:endParaRPr sz="1800">
              <a:latin typeface="Calibri"/>
              <a:ea typeface="Calibri"/>
              <a:cs typeface="Calibri"/>
              <a:sym typeface="Calibri"/>
            </a:endParaRPr>
          </a:p>
          <a:p>
            <a:pPr indent="-342900" lvl="1" marL="914400" rtl="0" algn="l">
              <a:lnSpc>
                <a:spcPct val="150000"/>
              </a:lnSpc>
              <a:spcBef>
                <a:spcPts val="0"/>
              </a:spcBef>
              <a:spcAft>
                <a:spcPts val="0"/>
              </a:spcAft>
              <a:buSzPts val="1800"/>
              <a:buFont typeface="Calibri"/>
              <a:buChar char="○"/>
            </a:pPr>
            <a:r>
              <a:rPr lang="en" sz="1800">
                <a:latin typeface="Calibri"/>
                <a:ea typeface="Calibri"/>
                <a:cs typeface="Calibri"/>
                <a:sym typeface="Calibri"/>
              </a:rPr>
              <a:t>Number of instances (rows): 45211 -&gt; big data size</a:t>
            </a:r>
            <a:endParaRPr sz="1800">
              <a:latin typeface="Calibri"/>
              <a:ea typeface="Calibri"/>
              <a:cs typeface="Calibri"/>
              <a:sym typeface="Calibri"/>
            </a:endParaRPr>
          </a:p>
          <a:p>
            <a:pPr indent="-342900" lvl="1" marL="914400" rtl="0" algn="l">
              <a:lnSpc>
                <a:spcPct val="150000"/>
              </a:lnSpc>
              <a:spcBef>
                <a:spcPts val="0"/>
              </a:spcBef>
              <a:spcAft>
                <a:spcPts val="0"/>
              </a:spcAft>
              <a:buSzPts val="1800"/>
              <a:buFont typeface="Calibri"/>
              <a:buChar char="○"/>
            </a:pPr>
            <a:r>
              <a:rPr lang="en" sz="1800">
                <a:latin typeface="Calibri"/>
                <a:ea typeface="Calibri"/>
                <a:cs typeface="Calibri"/>
                <a:sym typeface="Calibri"/>
              </a:rPr>
              <a:t>Associated Task: Classification</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708050" y="5123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Preparation &amp; Data Exploration</a:t>
            </a:r>
            <a:endParaRPr/>
          </a:p>
        </p:txBody>
      </p:sp>
      <p:sp>
        <p:nvSpPr>
          <p:cNvPr id="142" name="Google Shape;142;p15"/>
          <p:cNvSpPr txBox="1"/>
          <p:nvPr>
            <p:ph idx="1" type="body"/>
          </p:nvPr>
        </p:nvSpPr>
        <p:spPr>
          <a:xfrm>
            <a:off x="708050" y="1279750"/>
            <a:ext cx="7505700" cy="11136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sz="1800"/>
              <a:t>Check detailed description of the data</a:t>
            </a:r>
            <a:endParaRPr sz="1800"/>
          </a:p>
          <a:p>
            <a:pPr indent="-342900" lvl="0" marL="457200" rtl="0" algn="l">
              <a:lnSpc>
                <a:spcPct val="100000"/>
              </a:lnSpc>
              <a:spcBef>
                <a:spcPts val="0"/>
              </a:spcBef>
              <a:spcAft>
                <a:spcPts val="0"/>
              </a:spcAft>
              <a:buSzPts val="1800"/>
              <a:buChar char="●"/>
            </a:pPr>
            <a:r>
              <a:rPr lang="en" sz="1800"/>
              <a:t>Check types of columns </a:t>
            </a:r>
            <a:endParaRPr sz="1800"/>
          </a:p>
          <a:p>
            <a:pPr indent="-342900" lvl="0" marL="457200" rtl="0" algn="l">
              <a:lnSpc>
                <a:spcPct val="100000"/>
              </a:lnSpc>
              <a:spcBef>
                <a:spcPts val="0"/>
              </a:spcBef>
              <a:spcAft>
                <a:spcPts val="0"/>
              </a:spcAft>
              <a:buSzPts val="1800"/>
              <a:buChar char="●"/>
            </a:pPr>
            <a:r>
              <a:rPr lang="en" sz="1800"/>
              <a:t>Check missing values, null values </a:t>
            </a:r>
            <a:endParaRPr sz="1800"/>
          </a:p>
          <a:p>
            <a:pPr indent="-342900" lvl="0" marL="457200" rtl="0" algn="l">
              <a:lnSpc>
                <a:spcPct val="100000"/>
              </a:lnSpc>
              <a:spcBef>
                <a:spcPts val="0"/>
              </a:spcBef>
              <a:spcAft>
                <a:spcPts val="0"/>
              </a:spcAft>
              <a:buSzPts val="1800"/>
              <a:buChar char="●"/>
            </a:pPr>
            <a:r>
              <a:rPr lang="en" sz="1800"/>
              <a:t>Check values count per columns</a:t>
            </a:r>
            <a:endParaRPr sz="1800"/>
          </a:p>
          <a:p>
            <a:pPr indent="0" lvl="0" marL="0" rtl="0" algn="l">
              <a:spcBef>
                <a:spcPts val="0"/>
              </a:spcBef>
              <a:spcAft>
                <a:spcPts val="1600"/>
              </a:spcAft>
              <a:buNone/>
            </a:pPr>
            <a:r>
              <a:t/>
            </a:r>
            <a:endParaRPr/>
          </a:p>
        </p:txBody>
      </p:sp>
      <p:pic>
        <p:nvPicPr>
          <p:cNvPr id="143" name="Google Shape;143;p15"/>
          <p:cNvPicPr preferRelativeResize="0"/>
          <p:nvPr/>
        </p:nvPicPr>
        <p:blipFill>
          <a:blip r:embed="rId3">
            <a:alphaModFix/>
          </a:blip>
          <a:stretch>
            <a:fillRect/>
          </a:stretch>
        </p:blipFill>
        <p:spPr>
          <a:xfrm>
            <a:off x="6838875" y="3305575"/>
            <a:ext cx="2076525" cy="1609324"/>
          </a:xfrm>
          <a:prstGeom prst="rect">
            <a:avLst/>
          </a:prstGeom>
          <a:noFill/>
          <a:ln>
            <a:noFill/>
          </a:ln>
        </p:spPr>
      </p:pic>
      <p:sp>
        <p:nvSpPr>
          <p:cNvPr id="144" name="Google Shape;144;p15"/>
          <p:cNvSpPr txBox="1"/>
          <p:nvPr/>
        </p:nvSpPr>
        <p:spPr>
          <a:xfrm>
            <a:off x="708050" y="2571750"/>
            <a:ext cx="5243400" cy="5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Nunito"/>
                <a:ea typeface="Nunito"/>
                <a:cs typeface="Nunito"/>
                <a:sym typeface="Nunito"/>
              </a:rPr>
              <a:t>Hypothesis</a:t>
            </a:r>
            <a:endParaRPr sz="3000">
              <a:solidFill>
                <a:schemeClr val="lt1"/>
              </a:solidFill>
              <a:latin typeface="Nunito"/>
              <a:ea typeface="Nunito"/>
              <a:cs typeface="Nunito"/>
              <a:sym typeface="Nunito"/>
            </a:endParaRPr>
          </a:p>
        </p:txBody>
      </p:sp>
      <p:sp>
        <p:nvSpPr>
          <p:cNvPr id="145" name="Google Shape;145;p15"/>
          <p:cNvSpPr txBox="1"/>
          <p:nvPr/>
        </p:nvSpPr>
        <p:spPr>
          <a:xfrm>
            <a:off x="766525" y="3149250"/>
            <a:ext cx="5543400" cy="14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Calibri"/>
                <a:ea typeface="Calibri"/>
                <a:cs typeface="Calibri"/>
                <a:sym typeface="Calibri"/>
              </a:rPr>
              <a:t>The term deposit (y) depends on other categorical columns. The major of customers likely to  "yes" for the term deposit is older client. Moreover, people who has high balance also the contributor for the term deposit. In the next campaign, we need to focus on customer who is contacted during the months of March, September, October and December</a:t>
            </a:r>
            <a:endParaRPr sz="17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6"/>
          <p:cNvSpPr txBox="1"/>
          <p:nvPr>
            <p:ph idx="4294967295" type="title"/>
          </p:nvPr>
        </p:nvSpPr>
        <p:spPr>
          <a:xfrm>
            <a:off x="311700" y="372500"/>
            <a:ext cx="8520600" cy="7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Modeling</a:t>
            </a:r>
            <a:endParaRPr/>
          </a:p>
        </p:txBody>
      </p:sp>
      <p:sp>
        <p:nvSpPr>
          <p:cNvPr id="151" name="Google Shape;151;p16"/>
          <p:cNvSpPr txBox="1"/>
          <p:nvPr>
            <p:ph idx="4294967295" type="body"/>
          </p:nvPr>
        </p:nvSpPr>
        <p:spPr>
          <a:xfrm>
            <a:off x="311700" y="1195200"/>
            <a:ext cx="3526200" cy="5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accent5"/>
                </a:solidFill>
              </a:rPr>
              <a:t>Which models are tested?</a:t>
            </a:r>
            <a:endParaRPr sz="2400">
              <a:solidFill>
                <a:schemeClr val="accent5"/>
              </a:solidFill>
            </a:endParaRPr>
          </a:p>
        </p:txBody>
      </p:sp>
      <p:cxnSp>
        <p:nvCxnSpPr>
          <p:cNvPr id="152" name="Google Shape;152;p16"/>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sp>
        <p:nvSpPr>
          <p:cNvPr id="153" name="Google Shape;153;p16"/>
          <p:cNvSpPr txBox="1"/>
          <p:nvPr>
            <p:ph idx="4294967295" type="body"/>
          </p:nvPr>
        </p:nvSpPr>
        <p:spPr>
          <a:xfrm>
            <a:off x="311700" y="1719605"/>
            <a:ext cx="3853200" cy="2753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kNN Classifier</a:t>
            </a:r>
            <a:r>
              <a:rPr lang="en" sz="1400"/>
              <a:t> and </a:t>
            </a:r>
            <a:r>
              <a:rPr b="1" lang="en" sz="1400"/>
              <a:t>Decision Tree Classifier</a:t>
            </a:r>
            <a:r>
              <a:rPr lang="en" sz="1400"/>
              <a:t> because the association task of this data set is Classification</a:t>
            </a:r>
            <a:endParaRPr sz="1400"/>
          </a:p>
          <a:p>
            <a:pPr indent="-317500" lvl="0" marL="457200" rtl="0" algn="l">
              <a:spcBef>
                <a:spcPts val="0"/>
              </a:spcBef>
              <a:spcAft>
                <a:spcPts val="0"/>
              </a:spcAft>
              <a:buSzPts val="1400"/>
              <a:buChar char="●"/>
            </a:pPr>
            <a:r>
              <a:rPr lang="en" sz="1400"/>
              <a:t>In the end, the best model will be decided based on the accuracy score</a:t>
            </a:r>
            <a:endParaRPr sz="1400"/>
          </a:p>
        </p:txBody>
      </p:sp>
      <p:sp>
        <p:nvSpPr>
          <p:cNvPr id="154" name="Google Shape;154;p16"/>
          <p:cNvSpPr txBox="1"/>
          <p:nvPr>
            <p:ph idx="4294967295" type="body"/>
          </p:nvPr>
        </p:nvSpPr>
        <p:spPr>
          <a:xfrm>
            <a:off x="4905750" y="1201619"/>
            <a:ext cx="3853200" cy="5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accent5"/>
                </a:solidFill>
              </a:rPr>
              <a:t>Steps:</a:t>
            </a:r>
            <a:endParaRPr sz="2400">
              <a:solidFill>
                <a:schemeClr val="accent5"/>
              </a:solidFill>
            </a:endParaRPr>
          </a:p>
        </p:txBody>
      </p:sp>
      <p:cxnSp>
        <p:nvCxnSpPr>
          <p:cNvPr id="155" name="Google Shape;155;p16"/>
          <p:cNvCxnSpPr/>
          <p:nvPr/>
        </p:nvCxnSpPr>
        <p:spPr>
          <a:xfrm>
            <a:off x="5012725" y="1811883"/>
            <a:ext cx="270900" cy="0"/>
          </a:xfrm>
          <a:prstGeom prst="straightConnector1">
            <a:avLst/>
          </a:prstGeom>
          <a:noFill/>
          <a:ln cap="flat" cmpd="sng" w="9525">
            <a:solidFill>
              <a:schemeClr val="lt2"/>
            </a:solidFill>
            <a:prstDash val="solid"/>
            <a:round/>
            <a:headEnd len="sm" w="sm" type="none"/>
            <a:tailEnd len="sm" w="sm" type="none"/>
          </a:ln>
        </p:spPr>
      </p:cxnSp>
      <p:sp>
        <p:nvSpPr>
          <p:cNvPr id="156" name="Google Shape;156;p16"/>
          <p:cNvSpPr txBox="1"/>
          <p:nvPr>
            <p:ph idx="4294967295" type="body"/>
          </p:nvPr>
        </p:nvSpPr>
        <p:spPr>
          <a:xfrm>
            <a:off x="4905750" y="1719599"/>
            <a:ext cx="3853200" cy="310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Label Encode all categorical and binary columns</a:t>
            </a:r>
            <a:endParaRPr sz="1400"/>
          </a:p>
          <a:p>
            <a:pPr indent="-317500" lvl="0" marL="457200" rtl="0" algn="l">
              <a:spcBef>
                <a:spcPts val="0"/>
              </a:spcBef>
              <a:spcAft>
                <a:spcPts val="0"/>
              </a:spcAft>
              <a:buSzPts val="1400"/>
              <a:buAutoNum type="arabicPeriod"/>
            </a:pPr>
            <a:r>
              <a:rPr lang="en" sz="1400"/>
              <a:t>Feature Scaling data to reduce the size of data set</a:t>
            </a:r>
            <a:endParaRPr sz="1400"/>
          </a:p>
          <a:p>
            <a:pPr indent="-317500" lvl="0" marL="457200" rtl="0" algn="l">
              <a:spcBef>
                <a:spcPts val="0"/>
              </a:spcBef>
              <a:spcAft>
                <a:spcPts val="0"/>
              </a:spcAft>
              <a:buSzPts val="1400"/>
              <a:buAutoNum type="arabicPeriod"/>
            </a:pPr>
            <a:r>
              <a:rPr lang="en" sz="1400"/>
              <a:t>Generate Train/Test split with test_size 50%, 40% and 20%</a:t>
            </a:r>
            <a:endParaRPr sz="1400"/>
          </a:p>
          <a:p>
            <a:pPr indent="-317500" lvl="0" marL="457200" rtl="0" algn="l">
              <a:spcBef>
                <a:spcPts val="0"/>
              </a:spcBef>
              <a:spcAft>
                <a:spcPts val="0"/>
              </a:spcAft>
              <a:buSzPts val="1400"/>
              <a:buAutoNum type="arabicPeriod"/>
            </a:pPr>
            <a:r>
              <a:rPr lang="en" sz="1400"/>
              <a:t>For each case of test_size, build kNN Classifier for data model with parameters optimized by hypertunning</a:t>
            </a:r>
            <a:endParaRPr sz="1400"/>
          </a:p>
          <a:p>
            <a:pPr indent="-317500" lvl="0" marL="457200" rtl="0" algn="l">
              <a:spcBef>
                <a:spcPts val="0"/>
              </a:spcBef>
              <a:spcAft>
                <a:spcPts val="0"/>
              </a:spcAft>
              <a:buSzPts val="1400"/>
              <a:buAutoNum type="arabicPeriod"/>
            </a:pPr>
            <a:r>
              <a:rPr lang="en" sz="1400"/>
              <a:t>Repeat step 4 with Decision Tree Classifier</a:t>
            </a:r>
            <a:endParaRPr sz="1400"/>
          </a:p>
          <a:p>
            <a:pPr indent="-317500" lvl="0" marL="457200" rtl="0" algn="l">
              <a:spcBef>
                <a:spcPts val="0"/>
              </a:spcBef>
              <a:spcAft>
                <a:spcPts val="0"/>
              </a:spcAft>
              <a:buSzPts val="1400"/>
              <a:buAutoNum type="arabicPeriod"/>
            </a:pPr>
            <a:r>
              <a:rPr lang="en" sz="1400"/>
              <a:t>Compare the score, classification report and confusion matrix between two models.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486900" y="110700"/>
            <a:ext cx="7871100" cy="118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Results - Conclusion &amp; Recommendation</a:t>
            </a:r>
            <a:endParaRPr/>
          </a:p>
        </p:txBody>
      </p:sp>
      <p:sp>
        <p:nvSpPr>
          <p:cNvPr id="162" name="Google Shape;162;p17"/>
          <p:cNvSpPr txBox="1"/>
          <p:nvPr>
            <p:ph idx="2" type="body"/>
          </p:nvPr>
        </p:nvSpPr>
        <p:spPr>
          <a:xfrm>
            <a:off x="486900" y="958100"/>
            <a:ext cx="8170200" cy="3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After compare two models is decision tree and K-Nearest Neighbors we abstract:</a:t>
            </a:r>
            <a:endParaRPr sz="1800">
              <a:latin typeface="Nunito"/>
              <a:ea typeface="Nunito"/>
              <a:cs typeface="Nunito"/>
              <a:sym typeface="Nunito"/>
            </a:endParaRPr>
          </a:p>
          <a:p>
            <a:pPr indent="-342900" lvl="0" marL="457200" rtl="0" algn="l">
              <a:spcBef>
                <a:spcPts val="1600"/>
              </a:spcBef>
              <a:spcAft>
                <a:spcPts val="0"/>
              </a:spcAft>
              <a:buSzPts val="1800"/>
              <a:buFont typeface="Nunito"/>
              <a:buChar char="●"/>
            </a:pPr>
            <a:r>
              <a:rPr lang="en" sz="1800">
                <a:latin typeface="Nunito"/>
                <a:ea typeface="Nunito"/>
                <a:cs typeface="Nunito"/>
                <a:sym typeface="Nunito"/>
              </a:rPr>
              <a:t>The best performing model is: K-Nearest Neighbors</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With Cross-Validation Score of: 0.88</a:t>
            </a:r>
            <a:endParaRPr sz="1800">
              <a:latin typeface="Nunito"/>
              <a:ea typeface="Nunito"/>
              <a:cs typeface="Nunito"/>
              <a:sym typeface="Nunito"/>
            </a:endParaRPr>
          </a:p>
          <a:p>
            <a:pPr indent="0" lvl="0" marL="0" rtl="0" algn="l">
              <a:spcBef>
                <a:spcPts val="1600"/>
              </a:spcBef>
              <a:spcAft>
                <a:spcPts val="0"/>
              </a:spcAft>
              <a:buNone/>
            </a:pPr>
            <a:r>
              <a:rPr lang="en" sz="1800">
                <a:latin typeface="Nunito"/>
                <a:ea typeface="Nunito"/>
                <a:cs typeface="Nunito"/>
                <a:sym typeface="Nunito"/>
              </a:rPr>
              <a:t>In the next campaign, we </a:t>
            </a:r>
            <a:r>
              <a:rPr lang="en" sz="1800">
                <a:latin typeface="Nunito"/>
                <a:ea typeface="Nunito"/>
                <a:cs typeface="Nunito"/>
                <a:sym typeface="Nunito"/>
              </a:rPr>
              <a:t>recommend</a:t>
            </a:r>
            <a:r>
              <a:rPr lang="en" sz="1800">
                <a:latin typeface="Nunito"/>
                <a:ea typeface="Nunito"/>
                <a:cs typeface="Nunito"/>
                <a:sym typeface="Nunito"/>
              </a:rPr>
              <a:t> to focus on the part of customer who less likely to </a:t>
            </a:r>
            <a:r>
              <a:rPr lang="en" sz="1800">
                <a:latin typeface="Nunito"/>
                <a:ea typeface="Nunito"/>
                <a:cs typeface="Nunito"/>
                <a:sym typeface="Nunito"/>
              </a:rPr>
              <a:t>subscribe</a:t>
            </a:r>
            <a:r>
              <a:rPr lang="en" sz="1800">
                <a:latin typeface="Nunito"/>
                <a:ea typeface="Nunito"/>
                <a:cs typeface="Nunito"/>
                <a:sym typeface="Nunito"/>
              </a:rPr>
              <a:t> the the term deposit such as student or retire, or contacted during the months of March, September, October and December because there are the months with lowest percentage to have term deposit. The other target group that is people who in the high balance were more likely to open a term deposit. </a:t>
            </a:r>
            <a:endParaRPr sz="1800">
              <a:latin typeface="Nunito"/>
              <a:ea typeface="Nunito"/>
              <a:cs typeface="Nunito"/>
              <a:sym typeface="Nunito"/>
            </a:endParaRPr>
          </a:p>
          <a:p>
            <a:pPr indent="0" lvl="0" marL="0" rtl="0" algn="l">
              <a:spcBef>
                <a:spcPts val="1600"/>
              </a:spcBef>
              <a:spcAft>
                <a:spcPts val="0"/>
              </a:spcAft>
              <a:buNone/>
            </a:pPr>
            <a:r>
              <a:t/>
            </a:r>
            <a:endParaRPr sz="1800">
              <a:latin typeface="Nunito"/>
              <a:ea typeface="Nunito"/>
              <a:cs typeface="Nunito"/>
              <a:sym typeface="Nunito"/>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