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64" r:id="rId5"/>
    <p:sldId id="259" r:id="rId6"/>
    <p:sldId id="260" r:id="rId7"/>
    <p:sldId id="261" r:id="rId8"/>
    <p:sldId id="262" r:id="rId9"/>
    <p:sldId id="263"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091" autoAdjust="0"/>
  </p:normalViewPr>
  <p:slideViewPr>
    <p:cSldViewPr snapToGrid="0">
      <p:cViewPr varScale="1">
        <p:scale>
          <a:sx n="59" d="100"/>
          <a:sy n="59" d="100"/>
        </p:scale>
        <p:origin x="11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F5774-70A6-4AD6-B88D-32DA1B6559B2}"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5F83E-1909-42C0-8DF8-1FFDDF0B8A14}" type="slidenum">
              <a:rPr lang="en-US" smtClean="0"/>
              <a:t>‹#›</a:t>
            </a:fld>
            <a:endParaRPr lang="en-US"/>
          </a:p>
        </p:txBody>
      </p:sp>
    </p:spTree>
    <p:extLst>
      <p:ext uri="{BB962C8B-B14F-4D97-AF65-F5344CB8AC3E}">
        <p14:creationId xmlns:p14="http://schemas.microsoft.com/office/powerpoint/2010/main" val="211102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F5F83E-1909-42C0-8DF8-1FFDDF0B8A14}" type="slidenum">
              <a:rPr lang="en-US" smtClean="0"/>
              <a:t>1</a:t>
            </a:fld>
            <a:endParaRPr lang="en-US"/>
          </a:p>
        </p:txBody>
      </p:sp>
    </p:spTree>
    <p:extLst>
      <p:ext uri="{BB962C8B-B14F-4D97-AF65-F5344CB8AC3E}">
        <p14:creationId xmlns:p14="http://schemas.microsoft.com/office/powerpoint/2010/main" val="289696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Thêm vào đó mỗi trình duyệt khác nhau có thể quy định cách viết mã lệnh Javascript để thực hiện cùng một công việc theo các cách khác nhau. Ví dụ một số trình duyệt không hỗ trợ sự kiện </a:t>
            </a:r>
            <a:r>
              <a:rPr lang="vi-VN" sz="1200" b="1" i="0" kern="1200" dirty="0" smtClean="0">
                <a:solidFill>
                  <a:schemeClr val="tx1"/>
                </a:solidFill>
                <a:effectLst/>
                <a:latin typeface="+mn-lt"/>
                <a:ea typeface="+mn-ea"/>
                <a:cs typeface="+mn-cs"/>
              </a:rPr>
              <a:t>DOMContentLoaded</a:t>
            </a:r>
            <a:r>
              <a:rPr lang="vi-VN" sz="1200" b="0" i="0" kern="1200" dirty="0" smtClean="0">
                <a:solidFill>
                  <a:schemeClr val="tx1"/>
                </a:solidFill>
                <a:effectLst/>
                <a:latin typeface="+mn-lt"/>
                <a:ea typeface="+mn-ea"/>
                <a:cs typeface="+mn-cs"/>
              </a:rPr>
              <a:t> trong phương thức </a:t>
            </a:r>
            <a:r>
              <a:rPr lang="vi-VN" sz="1200" b="1" i="0" kern="1200" dirty="0" smtClean="0">
                <a:solidFill>
                  <a:schemeClr val="tx1"/>
                </a:solidFill>
                <a:effectLst/>
                <a:latin typeface="+mn-lt"/>
                <a:ea typeface="+mn-ea"/>
                <a:cs typeface="+mn-cs"/>
              </a:rPr>
              <a:t>addEventListener()</a:t>
            </a:r>
            <a:r>
              <a:rPr lang="vi-VN" sz="1200" b="0" i="0" kern="1200" dirty="0" smtClean="0">
                <a:solidFill>
                  <a:schemeClr val="tx1"/>
                </a:solidFill>
                <a:effectLst/>
                <a:latin typeface="+mn-lt"/>
                <a:ea typeface="+mn-ea"/>
                <a:cs typeface="+mn-cs"/>
              </a:rPr>
              <a:t> như ở đoạn code ở trên mà thay vào đó lại hộ trợ sự kiện </a:t>
            </a:r>
            <a:r>
              <a:rPr lang="vi-VN" sz="1200" b="1" i="0" kern="1200" dirty="0" smtClean="0">
                <a:solidFill>
                  <a:schemeClr val="tx1"/>
                </a:solidFill>
                <a:effectLst/>
                <a:latin typeface="+mn-lt"/>
                <a:ea typeface="+mn-ea"/>
                <a:cs typeface="+mn-cs"/>
              </a:rPr>
              <a:t>load</a:t>
            </a:r>
            <a:r>
              <a:rPr lang="vi-VN" sz="1200" b="0" i="0" kern="1200" dirty="0" smtClean="0">
                <a:solidFill>
                  <a:schemeClr val="tx1"/>
                </a:solidFill>
                <a:effectLst/>
                <a:latin typeface="+mn-lt"/>
                <a:ea typeface="+mn-ea"/>
                <a:cs typeface="+mn-cs"/>
              </a:rPr>
              <a:t> hoặc </a:t>
            </a:r>
            <a:r>
              <a:rPr lang="vi-VN" sz="1200" b="1" i="0" kern="1200" dirty="0" smtClean="0">
                <a:solidFill>
                  <a:schemeClr val="tx1"/>
                </a:solidFill>
                <a:effectLst/>
                <a:latin typeface="+mn-lt"/>
                <a:ea typeface="+mn-ea"/>
                <a:cs typeface="+mn-cs"/>
              </a:rPr>
              <a:t>onreadystatechange</a:t>
            </a:r>
            <a:r>
              <a:rPr lang="vi-VN" sz="1200" b="0" i="0" kern="1200" dirty="0" smtClean="0">
                <a:solidFill>
                  <a:schemeClr val="tx1"/>
                </a:solidFill>
                <a:effectLst/>
                <a:latin typeface="+mn-lt"/>
                <a:ea typeface="+mn-ea"/>
                <a:cs typeface="+mn-cs"/>
              </a:rPr>
              <a:t> hoặc </a:t>
            </a:r>
            <a:r>
              <a:rPr lang="vi-VN" sz="1200" b="1" i="0" kern="1200" dirty="0" smtClean="0">
                <a:solidFill>
                  <a:schemeClr val="tx1"/>
                </a:solidFill>
                <a:effectLst/>
                <a:latin typeface="+mn-lt"/>
                <a:ea typeface="+mn-ea"/>
                <a:cs typeface="+mn-cs"/>
              </a:rPr>
              <a:t>onload</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Do đó dẫn tới việc lập trình viên Javascript thường phải rất vất vả khi xử lý sự khác biệt này. Sử dụng thư viện jQuery cho phép bạn có thể viết mã lệnh Javascript chạy được trên hầu hết các loại trình duyệt khác nhau với cùng một mã lệnh.</a:t>
            </a:r>
          </a:p>
          <a:p>
            <a:r>
              <a:rPr lang="vi-VN" sz="1200" b="0" i="0" kern="1200" dirty="0" smtClean="0">
                <a:solidFill>
                  <a:schemeClr val="tx1"/>
                </a:solidFill>
                <a:effectLst/>
                <a:latin typeface="+mn-lt"/>
                <a:ea typeface="+mn-ea"/>
                <a:cs typeface="+mn-cs"/>
              </a:rPr>
              <a:t>Do tính ưu việt của nó, jQuery đang được sử dụng bởi các công ty lớn như </a:t>
            </a:r>
            <a:r>
              <a:rPr lang="vi-VN" sz="1200" b="1" i="0" kern="1200" dirty="0" smtClean="0">
                <a:solidFill>
                  <a:schemeClr val="tx1"/>
                </a:solidFill>
                <a:effectLst/>
                <a:latin typeface="+mn-lt"/>
                <a:ea typeface="+mn-ea"/>
                <a:cs typeface="+mn-cs"/>
              </a:rPr>
              <a:t>Google</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Microsoft</a:t>
            </a:r>
            <a:r>
              <a:rPr lang="vi-VN" sz="1200" b="0" i="0" kern="1200" dirty="0" smtClean="0">
                <a:solidFill>
                  <a:schemeClr val="tx1"/>
                </a:solidFill>
                <a:effectLst/>
                <a:latin typeface="+mn-lt"/>
                <a:ea typeface="+mn-ea"/>
                <a:cs typeface="+mn-cs"/>
              </a:rPr>
              <a:t> hay </a:t>
            </a:r>
            <a:r>
              <a:rPr lang="vi-VN" sz="1200" b="1" i="0" kern="1200" dirty="0" smtClean="0">
                <a:solidFill>
                  <a:schemeClr val="tx1"/>
                </a:solidFill>
                <a:effectLst/>
                <a:latin typeface="+mn-lt"/>
                <a:ea typeface="+mn-ea"/>
                <a:cs typeface="+mn-cs"/>
              </a:rPr>
              <a:t>Amazon</a:t>
            </a:r>
            <a:r>
              <a:rPr lang="vi-VN" sz="1200" b="0" i="0" kern="1200" dirty="0" smtClean="0">
                <a:solidFill>
                  <a:schemeClr val="tx1"/>
                </a:solidFill>
                <a:effectLst/>
                <a:latin typeface="+mn-lt"/>
                <a:ea typeface="+mn-ea"/>
                <a:cs typeface="+mn-cs"/>
              </a:rPr>
              <a:t>.</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6</a:t>
            </a:fld>
            <a:endParaRPr lang="en-US"/>
          </a:p>
        </p:txBody>
      </p:sp>
    </p:spTree>
    <p:extLst>
      <p:ext uri="{BB962C8B-B14F-4D97-AF65-F5344CB8AC3E}">
        <p14:creationId xmlns:p14="http://schemas.microsoft.com/office/powerpoint/2010/main" val="352660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a:t>
            </a:r>
          </a:p>
          <a:p>
            <a:r>
              <a:rPr lang="en-US" dirty="0" smtClean="0"/>
              <a:t>$(this).hide()</a:t>
            </a:r>
          </a:p>
          <a:p>
            <a:r>
              <a:rPr lang="en-US" dirty="0" smtClean="0"/>
              <a:t>$(“p”).hide()</a:t>
            </a:r>
          </a:p>
          <a:p>
            <a:r>
              <a:rPr lang="en-US" dirty="0" smtClean="0"/>
              <a:t>$(“.test”).hide()</a:t>
            </a:r>
          </a:p>
          <a:p>
            <a:r>
              <a:rPr lang="en-US" dirty="0" smtClean="0"/>
              <a:t>$(“#</a:t>
            </a:r>
            <a:r>
              <a:rPr lang="en-US" dirty="0" err="1" smtClean="0"/>
              <a:t>indentify</a:t>
            </a:r>
            <a:r>
              <a:rPr lang="en-US" dirty="0" smtClean="0"/>
              <a:t>”).hide()</a:t>
            </a:r>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9</a:t>
            </a:fld>
            <a:endParaRPr lang="en-US"/>
          </a:p>
        </p:txBody>
      </p:sp>
    </p:spTree>
    <p:extLst>
      <p:ext uri="{BB962C8B-B14F-4D97-AF65-F5344CB8AC3E}">
        <p14:creationId xmlns:p14="http://schemas.microsoft.com/office/powerpoint/2010/main" val="23250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12</a:t>
            </a:fld>
            <a:endParaRPr lang="en-US"/>
          </a:p>
        </p:txBody>
      </p:sp>
    </p:spTree>
    <p:extLst>
      <p:ext uri="{BB962C8B-B14F-4D97-AF65-F5344CB8AC3E}">
        <p14:creationId xmlns:p14="http://schemas.microsoft.com/office/powerpoint/2010/main" val="61400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Ở hàm đặt bên trọng phương thức </a:t>
            </a:r>
            <a:r>
              <a:rPr lang="vi-VN" dirty="0" smtClean="0"/>
              <a:t>click</a:t>
            </a:r>
            <a:r>
              <a:rPr lang="vi-VN" sz="1200" b="0" i="0" kern="1200" dirty="0" smtClean="0">
                <a:solidFill>
                  <a:schemeClr val="tx1"/>
                </a:solidFill>
                <a:effectLst/>
                <a:latin typeface="+mn-lt"/>
                <a:ea typeface="+mn-ea"/>
                <a:cs typeface="+mn-cs"/>
              </a:rPr>
              <a:t> bạn thấy có một tham số là </a:t>
            </a:r>
            <a:r>
              <a:rPr lang="vi-VN" dirty="0" smtClean="0"/>
              <a:t>event</a:t>
            </a:r>
            <a:r>
              <a:rPr lang="vi-VN" sz="1200" b="0" i="0" kern="1200" dirty="0" smtClean="0">
                <a:solidFill>
                  <a:schemeClr val="tx1"/>
                </a:solidFill>
                <a:effectLst/>
                <a:latin typeface="+mn-lt"/>
                <a:ea typeface="+mn-ea"/>
                <a:cs typeface="+mn-cs"/>
              </a:rPr>
              <a:t>. Tham số này là một đối tượng được dùng để đặc trưng cho sự kiện người dùng đang thực hiện. Bạn có thể đặt tên cho tham số này một cách tuỳ ý nhưng thương thường tham số này được đặt với tên là </a:t>
            </a:r>
            <a:r>
              <a:rPr lang="vi-VN" dirty="0" smtClean="0"/>
              <a:t>event</a:t>
            </a:r>
            <a:r>
              <a:rPr lang="vi-VN" sz="1200" b="0" i="0" kern="1200" dirty="0" smtClean="0">
                <a:solidFill>
                  <a:schemeClr val="tx1"/>
                </a:solidFill>
                <a:effectLst/>
                <a:latin typeface="+mn-lt"/>
                <a:ea typeface="+mn-ea"/>
                <a:cs typeface="+mn-cs"/>
              </a:rPr>
              <a:t>, </a:t>
            </a:r>
            <a:r>
              <a:rPr lang="vi-VN" dirty="0" smtClean="0"/>
              <a:t>evt</a:t>
            </a:r>
            <a:r>
              <a:rPr lang="vi-VN" sz="1200" b="0" i="0" kern="1200" dirty="0" smtClean="0">
                <a:solidFill>
                  <a:schemeClr val="tx1"/>
                </a:solidFill>
                <a:effectLst/>
                <a:latin typeface="+mn-lt"/>
                <a:ea typeface="+mn-ea"/>
                <a:cs typeface="+mn-cs"/>
              </a:rPr>
              <a:t> hoặc đơn giản chỉ là </a:t>
            </a:r>
            <a:r>
              <a:rPr lang="vi-VN" dirty="0" smtClean="0"/>
              <a:t>e</a:t>
            </a:r>
            <a:r>
              <a:rPr lang="vi-V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17</a:t>
            </a:fld>
            <a:endParaRPr lang="en-US"/>
          </a:p>
        </p:txBody>
      </p:sp>
    </p:spTree>
    <p:extLst>
      <p:ext uri="{BB962C8B-B14F-4D97-AF65-F5344CB8AC3E}">
        <p14:creationId xmlns:p14="http://schemas.microsoft.com/office/powerpoint/2010/main" val="24250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chọn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các ký tự toán học sử dụng bộ chọn lớp </a:t>
            </a:r>
            <a:r>
              <a:rPr lang="vi-VN" dirty="0" smtClean="0"/>
              <a:t>$(".operator")</a:t>
            </a:r>
            <a:r>
              <a:rPr lang="vi-VN" sz="1200" b="0" i="0" kern="1200" dirty="0" smtClean="0">
                <a:solidFill>
                  <a:schemeClr val="tx1"/>
                </a:solidFill>
                <a:effectLst/>
                <a:latin typeface="+mn-lt"/>
                <a:ea typeface="+mn-ea"/>
                <a:cs typeface="+mn-cs"/>
              </a:rPr>
              <a:t> sau đó đổi màu các ký tự toán học này sang màu xanh dương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Ví dụ </a:t>
            </a:r>
            <a:r>
              <a:rPr lang="en-US" sz="1200" b="0" i="0" kern="120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chọ</a:t>
            </a:r>
            <a:r>
              <a:rPr lang="en-US" sz="1200" b="0" i="0" kern="1200" baseline="0" dirty="0" smtClean="0">
                <a:solidFill>
                  <a:schemeClr val="tx1"/>
                </a:solidFill>
                <a:effectLst/>
                <a:latin typeface="+mn-lt"/>
                <a:ea typeface="+mn-ea"/>
                <a:cs typeface="+mn-cs"/>
              </a:rPr>
              <a:t> ID : </a:t>
            </a:r>
            <a:r>
              <a:rPr lang="vi-VN" sz="1200" b="0" i="0" kern="1200" dirty="0" smtClean="0">
                <a:solidFill>
                  <a:schemeClr val="tx1"/>
                </a:solidFill>
                <a:effectLst/>
                <a:latin typeface="+mn-lt"/>
                <a:ea typeface="+mn-ea"/>
                <a:cs typeface="+mn-cs"/>
              </a:rPr>
              <a:t>sử dụng bộ chọn ID để lựa chọn phần tử </a:t>
            </a:r>
            <a:r>
              <a:rPr lang="vi-VN" dirty="0" smtClean="0"/>
              <a:t>p</a:t>
            </a:r>
            <a:r>
              <a:rPr lang="vi-VN" sz="1200" b="0" i="0" kern="1200" dirty="0" smtClean="0">
                <a:solidFill>
                  <a:schemeClr val="tx1"/>
                </a:solidFill>
                <a:effectLst/>
                <a:latin typeface="+mn-lt"/>
                <a:ea typeface="+mn-ea"/>
                <a:cs typeface="+mn-cs"/>
              </a:rPr>
              <a:t> đầu tiên với giá trị ID là </a:t>
            </a:r>
            <a:r>
              <a:rPr lang="vi-VN" dirty="0" smtClean="0"/>
              <a:t>#first-para</a:t>
            </a:r>
            <a:r>
              <a:rPr lang="vi-V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22</a:t>
            </a:fld>
            <a:endParaRPr lang="en-US"/>
          </a:p>
        </p:txBody>
      </p:sp>
    </p:spTree>
    <p:extLst>
      <p:ext uri="{BB962C8B-B14F-4D97-AF65-F5344CB8AC3E}">
        <p14:creationId xmlns:p14="http://schemas.microsoft.com/office/powerpoint/2010/main" val="3860473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24</a:t>
            </a:fld>
            <a:endParaRPr lang="en-US"/>
          </a:p>
        </p:txBody>
      </p:sp>
    </p:spTree>
    <p:extLst>
      <p:ext uri="{BB962C8B-B14F-4D97-AF65-F5344CB8AC3E}">
        <p14:creationId xmlns:p14="http://schemas.microsoft.com/office/powerpoint/2010/main" val="205739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Ở ví dụ dưới đây chúng ta sử dụng bộ chọn phần tử </a:t>
            </a:r>
            <a:r>
              <a:rPr lang="vi-VN" dirty="0" smtClean="0"/>
              <a:t>$("p")</a:t>
            </a:r>
            <a:r>
              <a:rPr lang="vi-VN" sz="1200" b="0" i="0" kern="1200" dirty="0" smtClean="0">
                <a:solidFill>
                  <a:schemeClr val="tx1"/>
                </a:solidFill>
                <a:effectLst/>
                <a:latin typeface="+mn-lt"/>
                <a:ea typeface="+mn-ea"/>
                <a:cs typeface="+mn-cs"/>
              </a:rPr>
              <a:t> và sau đó lặp qua từng phần tử trả về sử dụng phương thức </a:t>
            </a:r>
            <a:r>
              <a:rPr lang="vi-VN" dirty="0" smtClean="0"/>
              <a:t>each()</a:t>
            </a:r>
            <a:r>
              <a:rPr lang="vi-VN" sz="1200" b="0" i="0" kern="1200" dirty="0" smtClean="0">
                <a:solidFill>
                  <a:schemeClr val="tx1"/>
                </a:solidFill>
                <a:effectLst/>
                <a:latin typeface="+mn-lt"/>
                <a:ea typeface="+mn-ea"/>
                <a:cs typeface="+mn-cs"/>
              </a:rPr>
              <a:t>. và cập nhật nội dung văn bản bên trong mỗi phần tử dựa trên vị trí của chúng trong mảng trả về:</a:t>
            </a:r>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26</a:t>
            </a:fld>
            <a:endParaRPr lang="en-US"/>
          </a:p>
        </p:txBody>
      </p:sp>
    </p:spTree>
    <p:extLst>
      <p:ext uri="{BB962C8B-B14F-4D97-AF65-F5344CB8AC3E}">
        <p14:creationId xmlns:p14="http://schemas.microsoft.com/office/powerpoint/2010/main" val="1665102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Ví dụ chúng ta có thể sử dụng trực tiếp phương thức </a:t>
            </a:r>
            <a:r>
              <a:rPr lang="vi-VN" dirty="0" smtClean="0"/>
              <a:t>css()</a:t>
            </a:r>
            <a:r>
              <a:rPr lang="vi-VN" sz="1200" b="0" i="0" kern="1200" dirty="0" smtClean="0">
                <a:solidFill>
                  <a:schemeClr val="tx1"/>
                </a:solidFill>
                <a:effectLst/>
                <a:latin typeface="+mn-lt"/>
                <a:ea typeface="+mn-ea"/>
                <a:cs typeface="+mn-cs"/>
              </a:rPr>
              <a:t> trên một danh sách các phần tử </a:t>
            </a:r>
            <a:r>
              <a:rPr lang="vi-VN" dirty="0" smtClean="0"/>
              <a:t>$("p")</a:t>
            </a:r>
            <a:r>
              <a:rPr lang="vi-VN" sz="1200" b="0" i="0" kern="1200" dirty="0" smtClean="0">
                <a:solidFill>
                  <a:schemeClr val="tx1"/>
                </a:solidFill>
                <a:effectLst/>
                <a:latin typeface="+mn-lt"/>
                <a:ea typeface="+mn-ea"/>
                <a:cs typeface="+mn-cs"/>
              </a:rPr>
              <a:t>trả về</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Khi bạn gọi trực tiếp phương thức </a:t>
            </a:r>
            <a:r>
              <a:rPr lang="vi-VN" dirty="0" smtClean="0"/>
              <a:t>css()</a:t>
            </a:r>
            <a:r>
              <a:rPr lang="vi-VN" sz="1200" b="0" i="0" kern="1200" dirty="0" smtClean="0">
                <a:solidFill>
                  <a:schemeClr val="tx1"/>
                </a:solidFill>
                <a:effectLst/>
                <a:latin typeface="+mn-lt"/>
                <a:ea typeface="+mn-ea"/>
                <a:cs typeface="+mn-cs"/>
              </a:rPr>
              <a:t> trên danh sách các đối tượng jQuery trả về thì thư viện jQuery sẽ tự động thực hiện một vòng lặp </a:t>
            </a:r>
            <a:r>
              <a:rPr lang="vi-VN" dirty="0" smtClean="0"/>
              <a:t>each()</a:t>
            </a:r>
            <a:r>
              <a:rPr lang="vi-VN" sz="1200" b="0" i="0" kern="1200" dirty="0" smtClean="0">
                <a:solidFill>
                  <a:schemeClr val="tx1"/>
                </a:solidFill>
                <a:effectLst/>
                <a:latin typeface="+mn-lt"/>
                <a:ea typeface="+mn-ea"/>
                <a:cs typeface="+mn-cs"/>
              </a:rPr>
              <a:t> (giống như trong ví dụ ở trên) giúp bạn.</a:t>
            </a:r>
            <a:endParaRPr lang="en-US" dirty="0"/>
          </a:p>
        </p:txBody>
      </p:sp>
      <p:sp>
        <p:nvSpPr>
          <p:cNvPr id="4" name="Slide Number Placeholder 3"/>
          <p:cNvSpPr>
            <a:spLocks noGrp="1"/>
          </p:cNvSpPr>
          <p:nvPr>
            <p:ph type="sldNum" sz="quarter" idx="10"/>
          </p:nvPr>
        </p:nvSpPr>
        <p:spPr/>
        <p:txBody>
          <a:bodyPr/>
          <a:lstStyle/>
          <a:p>
            <a:fld id="{02F5F83E-1909-42C0-8DF8-1FFDDF0B8A14}" type="slidenum">
              <a:rPr lang="en-US" smtClean="0"/>
              <a:t>27</a:t>
            </a:fld>
            <a:endParaRPr lang="en-US"/>
          </a:p>
        </p:txBody>
      </p:sp>
    </p:spTree>
    <p:extLst>
      <p:ext uri="{BB962C8B-B14F-4D97-AF65-F5344CB8AC3E}">
        <p14:creationId xmlns:p14="http://schemas.microsoft.com/office/powerpoint/2010/main" val="411806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BA1F4-A845-494D-921C-21ADA7D52CD4}"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3A54A-0875-43B1-AF35-7187A8443224}"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3BA73-8AEA-4B60-9C07-BA4ED5CD1EF1}"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59F553-BEFE-4FD5-AA55-6F0D9C98F128}"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19B2C13-67A1-4580-8D09-11D8AB6D2559}"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9BF311-7743-4A86-874C-5692AC641A36}"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D9FA2-814C-45E7-A997-F1F9DC72F6DB}"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A42FA6-FE7E-4FFC-AD3D-6B837D6CB1C8}"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2E801-DBA1-45D5-B478-7A80C75BCD0E}"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0131EE-F21A-43E9-9833-3F4A23459F29}"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12840C-48BD-42ED-BD4F-0AEAD0A4D81D}"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495505-34F1-452C-91DC-A91FF59BD589}" type="datetime1">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8B6195-18CF-4357-B5D9-5868451B1484}" type="datetime1">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69007-96F2-4E8B-9CD7-63ED16A5B2E9}" type="datetime1">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1248B-7185-4B9D-A1D2-5AD9E7920DC6}"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B3CC8-B377-49BF-9510-CC39BDDD3EC4}"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C95DF9-C26B-47FC-9B3C-02875AF73563}" type="datetime1">
              <a:rPr lang="en-US" smtClean="0"/>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query.com/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473957"/>
            <a:ext cx="8915399" cy="4067033"/>
          </a:xfrm>
        </p:spPr>
        <p:txBody>
          <a:bodyPr>
            <a:normAutofit/>
          </a:bodyPr>
          <a:lstStyle/>
          <a:p>
            <a:pPr algn="ctr">
              <a:lnSpc>
                <a:spcPct val="150000"/>
              </a:lnSpc>
            </a:pPr>
            <a:r>
              <a:rPr lang="en-US" sz="2800" dirty="0" smtClean="0">
                <a:latin typeface="Calibri" panose="020F0502020204030204" pitchFamily="34" charset="0"/>
              </a:rPr>
              <a:t>CĐTN KỸ THUẬT MÁY TÍNH VÀ MẠNG</a:t>
            </a:r>
            <a:br>
              <a:rPr lang="en-US" sz="2800" dirty="0" smtClean="0">
                <a:latin typeface="Calibri" panose="020F0502020204030204" pitchFamily="34" charset="0"/>
              </a:rPr>
            </a:br>
            <a:r>
              <a:rPr lang="en-US" sz="2800" dirty="0" smtClean="0">
                <a:latin typeface="Calibri" panose="020F0502020204030204" pitchFamily="34" charset="0"/>
              </a:rPr>
              <a:t>CHỦ ĐỀ: </a:t>
            </a:r>
            <a:r>
              <a:rPr lang="en-US" sz="2800" dirty="0" err="1" smtClean="0">
                <a:latin typeface="Calibri" panose="020F0502020204030204" pitchFamily="34" charset="0"/>
              </a:rPr>
              <a:t>jQuery</a:t>
            </a:r>
            <a:r>
              <a:rPr lang="en-US" sz="2000" dirty="0" smtClean="0"/>
              <a:t/>
            </a:r>
            <a:br>
              <a:rPr lang="en-US" sz="2000" dirty="0" smtClean="0"/>
            </a:br>
            <a:r>
              <a:rPr lang="en-US" sz="2000" dirty="0" smtClean="0"/>
              <a:t>										</a:t>
            </a:r>
            <a:br>
              <a:rPr lang="en-US" sz="2000" dirty="0" smtClean="0"/>
            </a:br>
            <a:r>
              <a:rPr lang="en-US" sz="2000" dirty="0"/>
              <a:t>	</a:t>
            </a:r>
            <a:r>
              <a:rPr lang="en-US" sz="2000" dirty="0" smtClean="0"/>
              <a:t>							</a:t>
            </a:r>
            <a:r>
              <a:rPr lang="en-US" sz="2200" dirty="0" err="1" smtClean="0">
                <a:latin typeface="Calibri" panose="020F0502020204030204" pitchFamily="34" charset="0"/>
              </a:rPr>
              <a:t>Nhóm</a:t>
            </a:r>
            <a:r>
              <a:rPr lang="en-US" sz="2200" dirty="0" smtClean="0">
                <a:latin typeface="Calibri" panose="020F0502020204030204" pitchFamily="34" charset="0"/>
              </a:rPr>
              <a:t> 8: </a:t>
            </a:r>
            <a:r>
              <a:rPr lang="en-US" sz="2200" dirty="0" err="1" smtClean="0">
                <a:latin typeface="Calibri" panose="020F0502020204030204" pitchFamily="34" charset="0"/>
              </a:rPr>
              <a:t>Hoàng</a:t>
            </a:r>
            <a:r>
              <a:rPr lang="en-US" sz="2200" dirty="0" smtClean="0">
                <a:latin typeface="Calibri" panose="020F0502020204030204" pitchFamily="34" charset="0"/>
              </a:rPr>
              <a:t> </a:t>
            </a:r>
            <a:r>
              <a:rPr lang="en-US" sz="2200" dirty="0" err="1" smtClean="0">
                <a:latin typeface="Calibri" panose="020F0502020204030204" pitchFamily="34" charset="0"/>
              </a:rPr>
              <a:t>Bình</a:t>
            </a:r>
            <a:r>
              <a:rPr lang="en-US" sz="2200" dirty="0" smtClean="0">
                <a:latin typeface="Calibri" panose="020F0502020204030204" pitchFamily="34" charset="0"/>
              </a:rPr>
              <a:t> </a:t>
            </a:r>
            <a:r>
              <a:rPr lang="en-US" sz="2200" dirty="0" err="1" smtClean="0">
                <a:latin typeface="Calibri" panose="020F0502020204030204" pitchFamily="34" charset="0"/>
              </a:rPr>
              <a:t>Dương</a:t>
            </a:r>
            <a:r>
              <a:rPr lang="en-US" sz="2200" dirty="0" smtClean="0">
                <a:latin typeface="Calibri" panose="020F0502020204030204" pitchFamily="34" charset="0"/>
              </a:rPr>
              <a:t/>
            </a:r>
            <a:br>
              <a:rPr lang="en-US" sz="2200" dirty="0" smtClean="0">
                <a:latin typeface="Calibri" panose="020F0502020204030204" pitchFamily="34" charset="0"/>
              </a:rPr>
            </a:br>
            <a:r>
              <a:rPr lang="en-US" sz="2200" dirty="0" smtClean="0">
                <a:latin typeface="Calibri" panose="020F0502020204030204" pitchFamily="34" charset="0"/>
              </a:rPr>
              <a:t>											</a:t>
            </a:r>
            <a:r>
              <a:rPr lang="en-US" sz="2200" dirty="0" err="1" smtClean="0">
                <a:latin typeface="Calibri" panose="020F0502020204030204" pitchFamily="34" charset="0"/>
              </a:rPr>
              <a:t>Nguyễn</a:t>
            </a:r>
            <a:r>
              <a:rPr lang="en-US" sz="2200" dirty="0" smtClean="0">
                <a:latin typeface="Calibri" panose="020F0502020204030204" pitchFamily="34" charset="0"/>
              </a:rPr>
              <a:t> </a:t>
            </a:r>
            <a:r>
              <a:rPr lang="en-US" sz="2200" dirty="0" err="1" smtClean="0">
                <a:latin typeface="Calibri" panose="020F0502020204030204" pitchFamily="34" charset="0"/>
              </a:rPr>
              <a:t>Thị</a:t>
            </a:r>
            <a:r>
              <a:rPr lang="en-US" sz="2200" dirty="0" smtClean="0">
                <a:latin typeface="Calibri" panose="020F0502020204030204" pitchFamily="34" charset="0"/>
              </a:rPr>
              <a:t> </a:t>
            </a:r>
            <a:r>
              <a:rPr lang="en-US" sz="2200" dirty="0" err="1" smtClean="0">
                <a:latin typeface="Calibri" panose="020F0502020204030204" pitchFamily="34" charset="0"/>
              </a:rPr>
              <a:t>Ngọc</a:t>
            </a:r>
            <a:r>
              <a:rPr lang="en-US" sz="2200" dirty="0" smtClean="0">
                <a:latin typeface="Calibri" panose="020F0502020204030204" pitchFamily="34" charset="0"/>
              </a:rPr>
              <a:t> </a:t>
            </a:r>
            <a:r>
              <a:rPr lang="en-US" sz="2200" dirty="0" err="1" smtClean="0">
                <a:latin typeface="Calibri" panose="020F0502020204030204" pitchFamily="34" charset="0"/>
              </a:rPr>
              <a:t>Hoàn</a:t>
            </a:r>
            <a:r>
              <a:rPr lang="en-US" sz="2200" dirty="0" smtClean="0">
                <a:latin typeface="Calibri" panose="020F0502020204030204" pitchFamily="34" charset="0"/>
              </a:rPr>
              <a:t/>
            </a:r>
            <a:br>
              <a:rPr lang="en-US" sz="2200" dirty="0" smtClean="0">
                <a:latin typeface="Calibri" panose="020F0502020204030204" pitchFamily="34" charset="0"/>
              </a:rPr>
            </a:br>
            <a:r>
              <a:rPr lang="en-US" sz="2200" dirty="0" smtClean="0">
                <a:latin typeface="Calibri" panose="020F0502020204030204" pitchFamily="34" charset="0"/>
              </a:rPr>
              <a:t>										</a:t>
            </a:r>
            <a:r>
              <a:rPr lang="en-US" sz="2200" dirty="0" err="1" smtClean="0">
                <a:latin typeface="Calibri" panose="020F0502020204030204" pitchFamily="34" charset="0"/>
              </a:rPr>
              <a:t>Nguyễn</a:t>
            </a:r>
            <a:r>
              <a:rPr lang="en-US" sz="2200" dirty="0" smtClean="0">
                <a:latin typeface="Calibri" panose="020F0502020204030204" pitchFamily="34" charset="0"/>
              </a:rPr>
              <a:t> </a:t>
            </a:r>
            <a:r>
              <a:rPr lang="en-US" sz="2200" dirty="0" err="1" smtClean="0">
                <a:latin typeface="Calibri" panose="020F0502020204030204" pitchFamily="34" charset="0"/>
              </a:rPr>
              <a:t>Thị</a:t>
            </a:r>
            <a:r>
              <a:rPr lang="en-US" sz="2200" dirty="0" smtClean="0">
                <a:latin typeface="Calibri" panose="020F0502020204030204" pitchFamily="34" charset="0"/>
              </a:rPr>
              <a:t> </a:t>
            </a:r>
            <a:r>
              <a:rPr lang="en-US" sz="2200" dirty="0" err="1" smtClean="0">
                <a:latin typeface="Calibri" panose="020F0502020204030204" pitchFamily="34" charset="0"/>
              </a:rPr>
              <a:t>Anh</a:t>
            </a:r>
            <a:r>
              <a:rPr lang="en-US" sz="2200" dirty="0" smtClean="0">
                <a:latin typeface="Calibri" panose="020F0502020204030204" pitchFamily="34" charset="0"/>
              </a:rPr>
              <a:t> </a:t>
            </a:r>
            <a:r>
              <a:rPr lang="en-US" sz="2200" dirty="0" err="1" smtClean="0">
                <a:latin typeface="Calibri" panose="020F0502020204030204" pitchFamily="34" charset="0"/>
              </a:rPr>
              <a:t>Tú</a:t>
            </a:r>
            <a:r>
              <a:rPr lang="en-US" sz="2000" dirty="0" smtClean="0"/>
              <a:t/>
            </a:r>
            <a:br>
              <a:rPr lang="en-US" sz="2000" dirty="0" smtClean="0"/>
            </a:br>
            <a:endParaRPr lang="en-US" sz="2000" dirty="0">
              <a:latin typeface="Calibri" panose="020F0502020204030204" pitchFamily="34" charset="0"/>
            </a:endParaRPr>
          </a:p>
        </p:txBody>
      </p:sp>
      <p:sp>
        <p:nvSpPr>
          <p:cNvPr id="3" name="Subtitle 2"/>
          <p:cNvSpPr>
            <a:spLocks noGrp="1"/>
          </p:cNvSpPr>
          <p:nvPr>
            <p:ph type="subTitle" idx="1"/>
          </p:nvPr>
        </p:nvSpPr>
        <p:spPr>
          <a:xfrm>
            <a:off x="2589213" y="232012"/>
            <a:ext cx="8915399" cy="1146411"/>
          </a:xfrm>
        </p:spPr>
        <p:txBody>
          <a:bodyPr>
            <a:noAutofit/>
          </a:bodyPr>
          <a:lstStyle/>
          <a:p>
            <a:pPr algn="ctr"/>
            <a:r>
              <a:rPr lang="en-US" sz="2800" dirty="0" smtClean="0">
                <a:solidFill>
                  <a:schemeClr val="tx1"/>
                </a:solidFill>
                <a:latin typeface="Calibri" panose="020F0502020204030204" pitchFamily="34" charset="0"/>
              </a:rPr>
              <a:t>TRƯỜNG ĐẠI HỌC SƯ PHẠM HÀ NỘI</a:t>
            </a:r>
          </a:p>
          <a:p>
            <a:pPr algn="ctr"/>
            <a:r>
              <a:rPr lang="en-US" sz="2800" dirty="0" smtClean="0">
                <a:solidFill>
                  <a:schemeClr val="tx1"/>
                </a:solidFill>
                <a:latin typeface="Calibri" panose="020F0502020204030204" pitchFamily="34" charset="0"/>
              </a:rPr>
              <a:t>KHOA CNTT</a:t>
            </a:r>
            <a:endParaRPr lang="en-US" sz="28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5507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57" y="190972"/>
            <a:ext cx="8911687" cy="755512"/>
          </a:xfrm>
        </p:spPr>
        <p:txBody>
          <a:bodyPr>
            <a:noAutofit/>
          </a:bodyPr>
          <a:lstStyle/>
          <a:p>
            <a:r>
              <a:rPr lang="vi-VN" dirty="0" smtClean="0">
                <a:latin typeface="Calibri" panose="020F0502020204030204" pitchFamily="34" charset="0"/>
              </a:rPr>
              <a:t>Cú Pháp Cơ Bản</a:t>
            </a:r>
            <a:br>
              <a:rPr lang="vi-VN" dirty="0" smtClean="0">
                <a:latin typeface="Calibri" panose="020F0502020204030204" pitchFamily="34" charset="0"/>
              </a:rPr>
            </a:br>
            <a:r>
              <a:rPr lang="vi-VN" dirty="0" smtClean="0">
                <a:latin typeface="Calibri" panose="020F0502020204030204" pitchFamily="34" charset="0"/>
              </a:rPr>
              <a:t/>
            </a:r>
            <a:br>
              <a:rPr lang="vi-VN" dirty="0" smtClean="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1919157" y="946484"/>
            <a:ext cx="9585455" cy="5727032"/>
          </a:xfrm>
        </p:spPr>
        <p:txBody>
          <a:bodyPr>
            <a:normAutofit/>
          </a:bodyPr>
          <a:lstStyle/>
          <a:p>
            <a:pPr algn="just">
              <a:lnSpc>
                <a:spcPct val="150000"/>
              </a:lnSpc>
            </a:pPr>
            <a:r>
              <a:rPr lang="en-US" sz="2800" dirty="0" err="1">
                <a:solidFill>
                  <a:schemeClr val="tx1"/>
                </a:solidFill>
                <a:latin typeface="Calibri" panose="020F0502020204030204" pitchFamily="34" charset="0"/>
              </a:rPr>
              <a:t>Sự</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Kiện</a:t>
            </a:r>
            <a:r>
              <a:rPr lang="en-US" sz="2800" dirty="0">
                <a:solidFill>
                  <a:schemeClr val="tx1"/>
                </a:solidFill>
                <a:latin typeface="Calibri" panose="020F0502020204030204" pitchFamily="34" charset="0"/>
              </a:rPr>
              <a:t> $(document).ready()</a:t>
            </a:r>
          </a:p>
          <a:p>
            <a:pPr marL="0" indent="0" algn="just">
              <a:lnSpc>
                <a:spcPct val="150000"/>
              </a:lnSpc>
              <a:buNone/>
            </a:pPr>
            <a:r>
              <a:rPr lang="vi-VN" sz="2800" dirty="0">
                <a:solidFill>
                  <a:schemeClr val="tx1"/>
                </a:solidFill>
                <a:latin typeface="Calibri" panose="020F0502020204030204" pitchFamily="34" charset="0"/>
              </a:rPr>
              <a:t>Khi sử dụng thư viện jQuery chúng ta nên đặt mã lệnh trong $(document).ready() để đảm bảo mã lệnh được thực thi sau khi trình duyệt đã hoàn tất việc tải về toàn bộ nội dung trang HTML (mã lệnh HTML). Điều này giúp tránh được trường hợp mã lệnh jQuery tương tác với phần tử của trang HTML trước khi phần tử này tồn tại</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marL="0" indent="0" algn="just">
              <a:lnSpc>
                <a:spcPct val="150000"/>
              </a:lnSpc>
              <a:buNone/>
            </a:pPr>
            <a:endParaRPr lang="en-US" sz="2800"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2326105" y="5601659"/>
            <a:ext cx="9178507" cy="815183"/>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62423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736" y="174931"/>
            <a:ext cx="8911687" cy="755511"/>
          </a:xfrm>
        </p:spPr>
        <p:txBody>
          <a:bodyPr>
            <a:noAutofit/>
          </a:bodyPr>
          <a:lstStyle/>
          <a:p>
            <a:r>
              <a:rPr lang="vi-VN" dirty="0">
                <a:latin typeface="Calibri" panose="020F0502020204030204" pitchFamily="34" charset="0"/>
              </a:rPr>
              <a:t>Cú Pháp Cơ Bản</a:t>
            </a:r>
            <a:br>
              <a:rPr lang="vi-VN" dirty="0">
                <a:latin typeface="Calibri" panose="020F0502020204030204" pitchFamily="34" charset="0"/>
              </a:rPr>
            </a:br>
            <a:r>
              <a:rPr lang="vi-VN" dirty="0">
                <a:latin typeface="Calibri" panose="020F0502020204030204" pitchFamily="34" charset="0"/>
              </a:rPr>
              <a:t/>
            </a:r>
            <a:br>
              <a:rPr lang="vi-VN" dirty="0">
                <a:latin typeface="Calibri" panose="020F0502020204030204" pitchFamily="34" charset="0"/>
              </a:rPr>
            </a:br>
            <a:endParaRPr lang="en-US" dirty="0"/>
          </a:p>
        </p:txBody>
      </p:sp>
      <p:sp>
        <p:nvSpPr>
          <p:cNvPr id="3" name="Content Placeholder 2"/>
          <p:cNvSpPr>
            <a:spLocks noGrp="1"/>
          </p:cNvSpPr>
          <p:nvPr>
            <p:ph idx="1"/>
          </p:nvPr>
        </p:nvSpPr>
        <p:spPr>
          <a:xfrm>
            <a:off x="1758737" y="930442"/>
            <a:ext cx="9745876" cy="5927558"/>
          </a:xfrm>
        </p:spPr>
        <p:txBody>
          <a:bodyPr>
            <a:noAutofit/>
          </a:bodyPr>
          <a:lstStyle/>
          <a:p>
            <a:pPr algn="just">
              <a:lnSpc>
                <a:spcPct val="150000"/>
              </a:lnSpc>
            </a:pPr>
            <a:r>
              <a:rPr lang="en-US" sz="2400" dirty="0" err="1">
                <a:solidFill>
                  <a:schemeClr val="tx1"/>
                </a:solidFill>
                <a:latin typeface="Calibri" panose="020F0502020204030204" pitchFamily="34" charset="0"/>
              </a:rPr>
              <a:t>Sự</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Kiện</a:t>
            </a:r>
            <a:r>
              <a:rPr lang="en-US" sz="2400" dirty="0">
                <a:solidFill>
                  <a:schemeClr val="tx1"/>
                </a:solidFill>
                <a:latin typeface="Calibri" panose="020F0502020204030204" pitchFamily="34" charset="0"/>
              </a:rPr>
              <a:t> $(document).ready()</a:t>
            </a:r>
          </a:p>
          <a:p>
            <a:pPr marL="0" indent="0" algn="just">
              <a:lnSpc>
                <a:spcPct val="150000"/>
              </a:lnSpc>
              <a:buNone/>
            </a:pP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a:t>
            </a:r>
            <a:r>
              <a:rPr lang="en-US" sz="2400" dirty="0" err="1" smtClean="0">
                <a:solidFill>
                  <a:schemeClr val="tx1"/>
                </a:solidFill>
                <a:latin typeface="Calibri" panose="020F0502020204030204" pitchFamily="34" charset="0"/>
              </a:rPr>
              <a:t>hay</a:t>
            </a:r>
            <a:r>
              <a:rPr lang="en-US" sz="2400" dirty="0" smtClean="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đổi</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chiều</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dài</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của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ảnh</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ngay</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khi</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trình</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duyệt</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kết</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thúc</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việt</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tải</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mã</a:t>
            </a:r>
            <a:r>
              <a:rPr lang="en-US" sz="2400" dirty="0">
                <a:solidFill>
                  <a:schemeClr val="tx1"/>
                </a:solidFill>
                <a:latin typeface="Calibri" panose="020F0502020204030204" pitchFamily="34" charset="0"/>
              </a:rPr>
              <a:t> HTML </a:t>
            </a:r>
            <a:r>
              <a:rPr lang="en-US" sz="2400" dirty="0" err="1">
                <a:solidFill>
                  <a:schemeClr val="tx1"/>
                </a:solidFill>
                <a:latin typeface="Calibri" panose="020F0502020204030204" pitchFamily="34" charset="0"/>
              </a:rPr>
              <a:t>của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trang</a:t>
            </a:r>
            <a:r>
              <a:rPr lang="en-US" sz="2400" dirty="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smtClean="0">
                <a:solidFill>
                  <a:schemeClr val="tx1"/>
                </a:solidFill>
                <a:latin typeface="Calibri" panose="020F0502020204030204" pitchFamily="34" charset="0"/>
              </a:rPr>
              <a:t>	$( </a:t>
            </a:r>
            <a:r>
              <a:rPr lang="en-US" sz="2400" dirty="0">
                <a:solidFill>
                  <a:schemeClr val="tx1"/>
                </a:solidFill>
                <a:latin typeface="Calibri" panose="020F0502020204030204" pitchFamily="34" charset="0"/>
              </a:rPr>
              <a:t>document ).ready(</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a:t>
            </a:r>
            <a:r>
              <a:rPr lang="en-US" sz="2400" dirty="0" err="1">
                <a:solidFill>
                  <a:schemeClr val="tx1"/>
                </a:solidFill>
                <a:latin typeface="Calibri" panose="020F0502020204030204" pitchFamily="34" charset="0"/>
              </a:rPr>
              <a:t>img</a:t>
            </a:r>
            <a:r>
              <a:rPr lang="en-US" sz="2400" dirty="0">
                <a:solidFill>
                  <a:schemeClr val="tx1"/>
                </a:solidFill>
                <a:latin typeface="Calibri" panose="020F0502020204030204" pitchFamily="34" charset="0"/>
              </a:rPr>
              <a:t>").height("100px");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a:t>
            </a:r>
          </a:p>
          <a:p>
            <a:pPr marL="0" indent="0" algn="just">
              <a:lnSpc>
                <a:spcPct val="150000"/>
              </a:lnSpc>
              <a:buNone/>
            </a:pPr>
            <a:r>
              <a:rPr lang="en-US" sz="2400" dirty="0" err="1" smtClean="0">
                <a:solidFill>
                  <a:schemeClr val="tx1"/>
                </a:solidFill>
                <a:latin typeface="Calibri" panose="020F0502020204030204" pitchFamily="34" charset="0"/>
              </a:rPr>
              <a:t>Có</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thể</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rút</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gọn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ngắn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hơn</a:t>
            </a:r>
            <a:r>
              <a:rPr lang="en-US" sz="2400" dirty="0" smtClean="0">
                <a:solidFill>
                  <a:schemeClr val="tx1"/>
                </a:solidFill>
                <a:latin typeface="Calibri" panose="020F0502020204030204" pitchFamily="34" charset="0"/>
              </a:rPr>
              <a:t>:         </a:t>
            </a:r>
            <a:r>
              <a:rPr lang="en-US" sz="2400" dirty="0">
                <a:latin typeface="Calibri" panose="020F0502020204030204" pitchFamily="34" charset="0"/>
              </a:rPr>
              <a:t>$(</a:t>
            </a:r>
            <a:r>
              <a:rPr lang="en-US" sz="2400" b="1" dirty="0">
                <a:latin typeface="Calibri" panose="020F0502020204030204" pitchFamily="34" charset="0"/>
              </a:rPr>
              <a:t>function</a:t>
            </a:r>
            <a:r>
              <a:rPr lang="en-US" sz="2400" dirty="0">
                <a:latin typeface="Calibri" panose="020F0502020204030204" pitchFamily="34" charset="0"/>
              </a:rPr>
              <a:t> () </a:t>
            </a:r>
            <a:r>
              <a:rPr lang="en-US" sz="2400" dirty="0" smtClean="0">
                <a:latin typeface="Calibri" panose="020F0502020204030204" pitchFamily="34" charset="0"/>
              </a:rPr>
              <a:t>{</a:t>
            </a:r>
          </a:p>
          <a:p>
            <a:pPr marL="0" indent="0" algn="just">
              <a:lnSpc>
                <a:spcPct val="150000"/>
              </a:lnSpc>
              <a:buNone/>
            </a:pPr>
            <a:r>
              <a:rPr lang="en-US" sz="2400" dirty="0">
                <a:latin typeface="Calibri" panose="020F0502020204030204" pitchFamily="34" charset="0"/>
              </a:rPr>
              <a:t>	</a:t>
            </a:r>
            <a:r>
              <a:rPr lang="en-US" sz="2400" dirty="0" smtClean="0">
                <a:latin typeface="Calibri" panose="020F0502020204030204" pitchFamily="34" charset="0"/>
              </a:rPr>
              <a:t>									 </a:t>
            </a:r>
            <a:r>
              <a:rPr lang="en-US" sz="2400" i="1" dirty="0">
                <a:latin typeface="Calibri" panose="020F0502020204030204" pitchFamily="34" charset="0"/>
              </a:rPr>
              <a:t>// </a:t>
            </a:r>
            <a:r>
              <a:rPr lang="en-US" sz="2400" i="1" dirty="0" err="1">
                <a:latin typeface="Calibri" panose="020F0502020204030204" pitchFamily="34" charset="0"/>
              </a:rPr>
              <a:t>mã</a:t>
            </a:r>
            <a:r>
              <a:rPr lang="en-US" sz="2400" i="1" dirty="0">
                <a:latin typeface="Calibri" panose="020F0502020204030204" pitchFamily="34" charset="0"/>
              </a:rPr>
              <a:t> </a:t>
            </a:r>
            <a:r>
              <a:rPr lang="en-US" sz="2400" i="1" dirty="0" err="1">
                <a:latin typeface="Calibri" panose="020F0502020204030204" pitchFamily="34" charset="0"/>
              </a:rPr>
              <a:t>lệnh</a:t>
            </a:r>
            <a:r>
              <a:rPr lang="en-US" sz="2400" i="1" dirty="0">
                <a:latin typeface="Calibri" panose="020F0502020204030204" pitchFamily="34" charset="0"/>
              </a:rPr>
              <a:t> </a:t>
            </a:r>
            <a:r>
              <a:rPr lang="en-US" sz="2400" i="1" dirty="0" err="1">
                <a:latin typeface="Calibri" panose="020F0502020204030204" pitchFamily="34" charset="0"/>
              </a:rPr>
              <a:t>cần</a:t>
            </a:r>
            <a:r>
              <a:rPr lang="en-US" sz="2400" i="1" dirty="0">
                <a:latin typeface="Calibri" panose="020F0502020204030204" pitchFamily="34" charset="0"/>
              </a:rPr>
              <a:t> </a:t>
            </a:r>
            <a:r>
              <a:rPr lang="en-US" sz="2400" i="1" dirty="0" err="1">
                <a:latin typeface="Calibri" panose="020F0502020204030204" pitchFamily="34" charset="0"/>
              </a:rPr>
              <a:t>thực</a:t>
            </a:r>
            <a:r>
              <a:rPr lang="en-US" sz="2400" i="1" dirty="0">
                <a:latin typeface="Calibri" panose="020F0502020204030204" pitchFamily="34" charset="0"/>
              </a:rPr>
              <a:t> </a:t>
            </a:r>
            <a:r>
              <a:rPr lang="en-US" sz="2400" i="1" dirty="0" err="1">
                <a:latin typeface="Calibri" panose="020F0502020204030204" pitchFamily="34" charset="0"/>
              </a:rPr>
              <a:t>thi</a:t>
            </a:r>
            <a:r>
              <a:rPr lang="en-US" sz="2400" dirty="0">
                <a:latin typeface="Calibri" panose="020F0502020204030204" pitchFamily="34" charset="0"/>
              </a:rPr>
              <a:t> </a:t>
            </a:r>
            <a:endParaRPr lang="en-US" sz="2400" dirty="0" smtClean="0">
              <a:latin typeface="Calibri" panose="020F0502020204030204" pitchFamily="34" charset="0"/>
            </a:endParaRPr>
          </a:p>
          <a:p>
            <a:pPr marL="0" indent="0" algn="just">
              <a:lnSpc>
                <a:spcPct val="150000"/>
              </a:lnSpc>
              <a:buNone/>
            </a:pPr>
            <a:r>
              <a:rPr lang="en-US" sz="2400" dirty="0">
                <a:latin typeface="Calibri" panose="020F0502020204030204" pitchFamily="34" charset="0"/>
              </a:rPr>
              <a:t>	</a:t>
            </a:r>
            <a:r>
              <a:rPr lang="en-US" sz="2400" dirty="0" smtClean="0">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3563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862" y="223057"/>
            <a:ext cx="8911687" cy="803637"/>
          </a:xfrm>
        </p:spPr>
        <p:txBody>
          <a:bodyPr/>
          <a:lstStyle/>
          <a:p>
            <a:r>
              <a:rPr lang="en-US" dirty="0" err="1">
                <a:latin typeface="Calibri" panose="020F0502020204030204" pitchFamily="34" charset="0"/>
              </a:rPr>
              <a:t>Jquery</a:t>
            </a:r>
            <a:r>
              <a:rPr lang="en-US" dirty="0">
                <a:latin typeface="Calibri" panose="020F0502020204030204" pitchFamily="34" charset="0"/>
              </a:rPr>
              <a:t> Selector</a:t>
            </a:r>
          </a:p>
        </p:txBody>
      </p:sp>
      <p:sp>
        <p:nvSpPr>
          <p:cNvPr id="3" name="Content Placeholder 2"/>
          <p:cNvSpPr>
            <a:spLocks noGrp="1"/>
          </p:cNvSpPr>
          <p:nvPr>
            <p:ph idx="1"/>
          </p:nvPr>
        </p:nvSpPr>
        <p:spPr>
          <a:xfrm>
            <a:off x="1806862" y="1026694"/>
            <a:ext cx="9697750" cy="4884528"/>
          </a:xfrm>
        </p:spPr>
        <p:txBody>
          <a:bodyPr>
            <a:normAutofit/>
          </a:bodyPr>
          <a:lstStyle/>
          <a:p>
            <a:pPr algn="just">
              <a:lnSpc>
                <a:spcPct val="150000"/>
              </a:lnSpc>
            </a:pPr>
            <a:r>
              <a:rPr lang="vi-VN" sz="2800" dirty="0">
                <a:solidFill>
                  <a:schemeClr val="tx1"/>
                </a:solidFill>
                <a:latin typeface="Calibri" panose="020F0502020204030204" pitchFamily="34" charset="0"/>
              </a:rPr>
              <a:t>Được sử dụng để tìm/chọn các phần tử HTML dựa </a:t>
            </a:r>
            <a:r>
              <a:rPr lang="en-US" sz="2800" dirty="0" smtClean="0">
                <a:solidFill>
                  <a:schemeClr val="tx1"/>
                </a:solidFill>
                <a:latin typeface="Calibri" panose="020F0502020204030204" pitchFamily="34" charset="0"/>
              </a:rPr>
              <a:t>t</a:t>
            </a:r>
            <a:r>
              <a:rPr lang="vi-VN" sz="2800" dirty="0" smtClean="0">
                <a:solidFill>
                  <a:schemeClr val="tx1"/>
                </a:solidFill>
                <a:latin typeface="Calibri" panose="020F0502020204030204" pitchFamily="34" charset="0"/>
              </a:rPr>
              <a:t>rên</a:t>
            </a:r>
            <a:r>
              <a:rPr lang="en-US" sz="2800" dirty="0" smtClean="0">
                <a:solidFill>
                  <a:schemeClr val="tx1"/>
                </a:solidFill>
                <a:latin typeface="Calibri" panose="020F0502020204030204" pitchFamily="34" charset="0"/>
              </a:rPr>
              <a:t> </a:t>
            </a:r>
            <a:r>
              <a:rPr lang="vi-VN" sz="2800" dirty="0" smtClean="0">
                <a:solidFill>
                  <a:schemeClr val="tx1"/>
                </a:solidFill>
                <a:latin typeface="Calibri" panose="020F0502020204030204" pitchFamily="34" charset="0"/>
              </a:rPr>
              <a:t>id</a:t>
            </a:r>
            <a:r>
              <a:rPr lang="vi-VN" sz="2800" dirty="0">
                <a:solidFill>
                  <a:schemeClr val="tx1"/>
                </a:solidFill>
                <a:latin typeface="Calibri" panose="020F0502020204030204" pitchFamily="34" charset="0"/>
              </a:rPr>
              <a:t>, class, type, attribute, giá trị của attribute</a:t>
            </a:r>
          </a:p>
          <a:p>
            <a:pPr algn="just">
              <a:lnSpc>
                <a:spcPct val="150000"/>
              </a:lnSpc>
            </a:pPr>
            <a:r>
              <a:rPr lang="vi-VN" sz="2800" dirty="0" smtClean="0">
                <a:solidFill>
                  <a:schemeClr val="tx1"/>
                </a:solidFill>
                <a:latin typeface="Calibri" panose="020F0502020204030204" pitchFamily="34" charset="0"/>
              </a:rPr>
              <a:t>Tất </a:t>
            </a:r>
            <a:r>
              <a:rPr lang="vi-VN" sz="2800" dirty="0">
                <a:solidFill>
                  <a:schemeClr val="tx1"/>
                </a:solidFill>
                <a:latin typeface="Calibri" panose="020F0502020204030204" pitchFamily="34" charset="0"/>
              </a:rPr>
              <a:t>cả các selector bắt đầu bằng dấu $ : $()</a:t>
            </a:r>
          </a:p>
          <a:p>
            <a:pPr algn="just">
              <a:lnSpc>
                <a:spcPct val="150000"/>
              </a:lnSpc>
            </a:pPr>
            <a:r>
              <a:rPr lang="vi-VN" sz="2800" dirty="0" smtClean="0">
                <a:solidFill>
                  <a:schemeClr val="tx1"/>
                </a:solidFill>
                <a:latin typeface="Calibri" panose="020F0502020204030204" pitchFamily="34" charset="0"/>
              </a:rPr>
              <a:t>Selector </a:t>
            </a:r>
            <a:r>
              <a:rPr lang="vi-VN" sz="2800" dirty="0">
                <a:solidFill>
                  <a:schemeClr val="tx1"/>
                </a:solidFill>
                <a:latin typeface="Calibri" panose="020F0502020204030204" pitchFamily="34" charset="0"/>
              </a:rPr>
              <a:t>dựa trên tên phần tử HTML: $(“p”)</a:t>
            </a:r>
          </a:p>
          <a:p>
            <a:pPr algn="just">
              <a:lnSpc>
                <a:spcPct val="150000"/>
              </a:lnSpc>
            </a:pPr>
            <a:r>
              <a:rPr lang="vi-VN" sz="2800" dirty="0" smtClean="0">
                <a:solidFill>
                  <a:schemeClr val="tx1"/>
                </a:solidFill>
                <a:latin typeface="Calibri" panose="020F0502020204030204" pitchFamily="34" charset="0"/>
              </a:rPr>
              <a:t>Selector </a:t>
            </a:r>
            <a:r>
              <a:rPr lang="vi-VN" sz="2800" dirty="0">
                <a:solidFill>
                  <a:schemeClr val="tx1"/>
                </a:solidFill>
                <a:latin typeface="Calibri" panose="020F0502020204030204" pitchFamily="34" charset="0"/>
              </a:rPr>
              <a:t>dựa trên id: $(“#test”)</a:t>
            </a:r>
          </a:p>
          <a:p>
            <a:pPr algn="just">
              <a:lnSpc>
                <a:spcPct val="150000"/>
              </a:lnSpc>
            </a:pPr>
            <a:r>
              <a:rPr lang="vi-VN" sz="2800" dirty="0" smtClean="0">
                <a:solidFill>
                  <a:schemeClr val="tx1"/>
                </a:solidFill>
                <a:latin typeface="Calibri" panose="020F0502020204030204" pitchFamily="34" charset="0"/>
              </a:rPr>
              <a:t>Selector </a:t>
            </a:r>
            <a:r>
              <a:rPr lang="vi-VN" sz="2800" dirty="0">
                <a:solidFill>
                  <a:schemeClr val="tx1"/>
                </a:solidFill>
                <a:latin typeface="Calibri" panose="020F0502020204030204" pitchFamily="34" charset="0"/>
              </a:rPr>
              <a:t>dựa trên tên lớp: $(“.test”)</a:t>
            </a:r>
            <a:endParaRPr lang="en-US" sz="28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8415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715" y="224590"/>
            <a:ext cx="9707897" cy="609600"/>
          </a:xfrm>
        </p:spPr>
        <p:txBody>
          <a:bodyPr>
            <a:normAutofit fontScale="90000"/>
          </a:bodyPr>
          <a:lstStyle/>
          <a:p>
            <a:r>
              <a:rPr lang="en-US" dirty="0" err="1">
                <a:latin typeface="Calibri" panose="020F0502020204030204" pitchFamily="34" charset="0"/>
              </a:rPr>
              <a:t>Jquery</a:t>
            </a:r>
            <a:r>
              <a:rPr lang="en-US" dirty="0">
                <a:latin typeface="Calibri" panose="020F0502020204030204" pitchFamily="34" charset="0"/>
              </a:rPr>
              <a:t> Selector</a:t>
            </a:r>
            <a:endParaRPr lang="en-US" dirty="0"/>
          </a:p>
        </p:txBody>
      </p:sp>
      <p:pic>
        <p:nvPicPr>
          <p:cNvPr id="4" name="Content Placeholder 3"/>
          <p:cNvPicPr>
            <a:picLocks noGrp="1" noChangeAspect="1"/>
          </p:cNvPicPr>
          <p:nvPr>
            <p:ph idx="1"/>
          </p:nvPr>
        </p:nvPicPr>
        <p:blipFill>
          <a:blip r:embed="rId2"/>
          <a:stretch>
            <a:fillRect/>
          </a:stretch>
        </p:blipFill>
        <p:spPr>
          <a:xfrm>
            <a:off x="1524000" y="1096168"/>
            <a:ext cx="9657347" cy="5256505"/>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07250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778" y="158889"/>
            <a:ext cx="9547475" cy="707385"/>
          </a:xfrm>
        </p:spPr>
        <p:txBody>
          <a:bodyPr/>
          <a:lstStyle/>
          <a:p>
            <a:r>
              <a:rPr lang="en-US" dirty="0" err="1">
                <a:latin typeface="Calibri" panose="020F0502020204030204" pitchFamily="34" charset="0"/>
              </a:rPr>
              <a:t>jQuery</a:t>
            </a:r>
            <a:r>
              <a:rPr lang="en-US" dirty="0">
                <a:latin typeface="Calibri" panose="020F0502020204030204" pitchFamily="34" charset="0"/>
              </a:rPr>
              <a:t> event – bind()</a:t>
            </a:r>
          </a:p>
        </p:txBody>
      </p:sp>
      <p:sp>
        <p:nvSpPr>
          <p:cNvPr id="3" name="Content Placeholder 2"/>
          <p:cNvSpPr>
            <a:spLocks noGrp="1"/>
          </p:cNvSpPr>
          <p:nvPr>
            <p:ph idx="1"/>
          </p:nvPr>
        </p:nvSpPr>
        <p:spPr>
          <a:xfrm>
            <a:off x="1684421" y="1058779"/>
            <a:ext cx="9820191" cy="5518484"/>
          </a:xfrm>
        </p:spPr>
        <p:txBody>
          <a:bodyPr>
            <a:noAutofit/>
          </a:bodyPr>
          <a:lstStyle/>
          <a:p>
            <a:pPr algn="just"/>
            <a:r>
              <a:rPr lang="en-US" sz="2800" dirty="0" err="1">
                <a:solidFill>
                  <a:schemeClr val="tx1"/>
                </a:solidFill>
                <a:latin typeface="Calibri" panose="020F0502020204030204" pitchFamily="34" charset="0"/>
              </a:rPr>
              <a:t>Gắn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một</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hoặc</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nhiều</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hàm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xử</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lý</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sự</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kiện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cho</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các</a:t>
            </a:r>
            <a:r>
              <a:rPr lang="en-US" sz="2800" dirty="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phần</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tử</a:t>
            </a:r>
            <a:endParaRPr lang="en-US" sz="2800" dirty="0">
              <a:solidFill>
                <a:schemeClr val="tx1"/>
              </a:solidFill>
              <a:latin typeface="Calibri" panose="020F0502020204030204" pitchFamily="34" charset="0"/>
            </a:endParaRPr>
          </a:p>
          <a:p>
            <a:pPr algn="just"/>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$(selector).bind(</a:t>
            </a:r>
            <a:r>
              <a:rPr lang="en-US" sz="2800" dirty="0" err="1">
                <a:solidFill>
                  <a:schemeClr val="tx1"/>
                </a:solidFill>
                <a:latin typeface="Calibri" panose="020F0502020204030204" pitchFamily="34" charset="0"/>
              </a:rPr>
              <a:t>event,data,function,map</a:t>
            </a:r>
            <a:r>
              <a:rPr lang="en-US" sz="2800" dirty="0">
                <a:solidFill>
                  <a:schemeClr val="tx1"/>
                </a:solidFill>
                <a:latin typeface="Calibri" panose="020F0502020204030204" pitchFamily="34" charset="0"/>
              </a:rPr>
              <a:t>)</a:t>
            </a:r>
          </a:p>
          <a:p>
            <a:pPr algn="just">
              <a:buFont typeface="Wingdings" panose="05000000000000000000" pitchFamily="2" charset="2"/>
              <a:buChar char="q"/>
            </a:pP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Event: </a:t>
            </a:r>
            <a:r>
              <a:rPr lang="en-US" sz="2800" dirty="0" err="1">
                <a:solidFill>
                  <a:schemeClr val="tx1"/>
                </a:solidFill>
                <a:latin typeface="Calibri" panose="020F0502020204030204" pitchFamily="34" charset="0"/>
              </a:rPr>
              <a:t>tên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sự</a:t>
            </a:r>
            <a:r>
              <a:rPr lang="en-US" sz="2800" dirty="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kiện</a:t>
            </a:r>
            <a:endParaRPr lang="en-US" sz="2800" dirty="0" smtClean="0">
              <a:solidFill>
                <a:schemeClr val="tx1"/>
              </a:solidFill>
              <a:latin typeface="Calibri" panose="020F0502020204030204" pitchFamily="34" charset="0"/>
            </a:endParaRPr>
          </a:p>
          <a:p>
            <a:pPr algn="just">
              <a:buFont typeface="Wingdings" panose="05000000000000000000" pitchFamily="2" charset="2"/>
              <a:buChar char="q"/>
            </a:pPr>
            <a:r>
              <a:rPr lang="en-US" sz="2800" dirty="0" smtClean="0">
                <a:solidFill>
                  <a:schemeClr val="tx1"/>
                </a:solidFill>
                <a:latin typeface="Calibri" panose="020F0502020204030204" pitchFamily="34" charset="0"/>
              </a:rPr>
              <a:t>Data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dữ</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liệu</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xử</a:t>
            </a:r>
            <a:r>
              <a:rPr lang="en-US" sz="2800" dirty="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lý</a:t>
            </a:r>
            <a:endParaRPr lang="en-US" sz="2800" dirty="0" smtClean="0">
              <a:solidFill>
                <a:schemeClr val="tx1"/>
              </a:solidFill>
              <a:latin typeface="Calibri" panose="020F0502020204030204" pitchFamily="34" charset="0"/>
            </a:endParaRPr>
          </a:p>
          <a:p>
            <a:pPr algn="just">
              <a:buFont typeface="Wingdings" panose="05000000000000000000" pitchFamily="2" charset="2"/>
              <a:buChar char="q"/>
            </a:pP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Function: </a:t>
            </a:r>
            <a:r>
              <a:rPr lang="en-US" sz="2800" dirty="0" err="1">
                <a:solidFill>
                  <a:schemeClr val="tx1"/>
                </a:solidFill>
                <a:latin typeface="Calibri" panose="020F0502020204030204" pitchFamily="34" charset="0"/>
              </a:rPr>
              <a:t>hàm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xử</a:t>
            </a:r>
            <a:r>
              <a:rPr lang="en-US" sz="2800" dirty="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lý</a:t>
            </a:r>
            <a:endParaRPr lang="en-US" sz="2800" dirty="0" smtClean="0">
              <a:solidFill>
                <a:schemeClr val="tx1"/>
              </a:solidFill>
              <a:latin typeface="Calibri" panose="020F0502020204030204" pitchFamily="34" charset="0"/>
            </a:endParaRPr>
          </a:p>
          <a:p>
            <a:pPr marL="0" indent="0" algn="just">
              <a:buNone/>
            </a:pPr>
            <a:r>
              <a:rPr lang="en-US" sz="2800" dirty="0">
                <a:solidFill>
                  <a:schemeClr val="tx1"/>
                </a:solidFill>
                <a:latin typeface="Calibri" panose="020F0502020204030204" pitchFamily="34" charset="0"/>
              </a:rPr>
              <a:t>	$("p").bind("</a:t>
            </a:r>
            <a:r>
              <a:rPr lang="en-US" sz="2800" dirty="0" err="1">
                <a:solidFill>
                  <a:schemeClr val="tx1"/>
                </a:solidFill>
                <a:latin typeface="Calibri" panose="020F0502020204030204" pitchFamily="34" charset="0"/>
              </a:rPr>
              <a:t>click",function</a:t>
            </a:r>
            <a:r>
              <a:rPr lang="en-US" sz="2800" dirty="0">
                <a:solidFill>
                  <a:schemeClr val="tx1"/>
                </a:solidFill>
                <a:latin typeface="Calibri" panose="020F0502020204030204" pitchFamily="34" charset="0"/>
              </a:rPr>
              <a:t>(){</a:t>
            </a:r>
          </a:p>
          <a:p>
            <a:pPr marL="0" indent="0" algn="just">
              <a:buNone/>
            </a:pPr>
            <a:endParaRPr lang="en-US" sz="2800" dirty="0">
              <a:solidFill>
                <a:schemeClr val="tx1"/>
              </a:solidFill>
              <a:latin typeface="Calibri" panose="020F0502020204030204" pitchFamily="34" charset="0"/>
            </a:endParaRPr>
          </a:p>
          <a:p>
            <a:pPr marL="0" indent="0" algn="just">
              <a:buNone/>
            </a:pPr>
            <a:r>
              <a:rPr lang="en-US" sz="2800" dirty="0" smtClean="0">
                <a:solidFill>
                  <a:schemeClr val="tx1"/>
                </a:solidFill>
                <a:latin typeface="Calibri" panose="020F0502020204030204" pitchFamily="34" charset="0"/>
              </a:rPr>
              <a:t>		alert</a:t>
            </a:r>
            <a:r>
              <a:rPr lang="en-US" sz="2800" dirty="0">
                <a:solidFill>
                  <a:schemeClr val="tx1"/>
                </a:solidFill>
                <a:latin typeface="Calibri" panose="020F0502020204030204" pitchFamily="34" charset="0"/>
              </a:rPr>
              <a:t>("The paragraph was clicked.");</a:t>
            </a:r>
          </a:p>
          <a:p>
            <a:pPr marL="0" indent="0" algn="just">
              <a:buNone/>
            </a:pPr>
            <a:endParaRPr lang="en-US" sz="2800" dirty="0">
              <a:solidFill>
                <a:schemeClr val="tx1"/>
              </a:solidFill>
              <a:latin typeface="Calibri" panose="020F0502020204030204" pitchFamily="34" charset="0"/>
            </a:endParaRPr>
          </a:p>
          <a:p>
            <a:pPr marL="0" indent="0" algn="just">
              <a:buNone/>
            </a:pPr>
            <a:r>
              <a:rPr lang="en-US" sz="2800" dirty="0" smtClean="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92149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505" y="256674"/>
            <a:ext cx="9788107" cy="753979"/>
          </a:xfrm>
        </p:spPr>
        <p:txBody>
          <a:bodyPr>
            <a:noAutofit/>
          </a:bodyPr>
          <a:lstStyle/>
          <a:p>
            <a:r>
              <a:rPr lang="en-US" dirty="0" err="1">
                <a:latin typeface="Calibri" panose="020F0502020204030204" pitchFamily="34" charset="0"/>
              </a:rPr>
              <a:t>Phân</a:t>
            </a:r>
            <a:r>
              <a:rPr lang="en-US" dirty="0">
                <a:latin typeface="Calibri" panose="020F0502020204030204" pitchFamily="34" charset="0"/>
              </a:rPr>
              <a:t> </a:t>
            </a:r>
            <a:r>
              <a:rPr lang="en-US" dirty="0" err="1">
                <a:latin typeface="Calibri" panose="020F0502020204030204" pitchFamily="34" charset="0"/>
              </a:rPr>
              <a:t>biệt</a:t>
            </a:r>
            <a:r>
              <a:rPr lang="en-US" dirty="0">
                <a:latin typeface="Calibri" panose="020F0502020204030204" pitchFamily="34" charset="0"/>
              </a:rPr>
              <a:t> $(document).ready() </a:t>
            </a:r>
            <a:r>
              <a:rPr lang="en-US" dirty="0" err="1">
                <a:latin typeface="Calibri" panose="020F0502020204030204" pitchFamily="34" charset="0"/>
              </a:rPr>
              <a:t>và</a:t>
            </a:r>
            <a:r>
              <a:rPr lang="en-US" dirty="0">
                <a:latin typeface="Calibri" panose="020F0502020204030204" pitchFamily="34" charset="0"/>
              </a:rPr>
              <a:t> </a:t>
            </a:r>
            <a:r>
              <a:rPr lang="en-US" dirty="0" err="1">
                <a:latin typeface="Calibri" panose="020F0502020204030204" pitchFamily="34" charset="0"/>
              </a:rPr>
              <a:t>window.onload</a:t>
            </a:r>
            <a:r>
              <a:rPr lang="en-US" dirty="0">
                <a:latin typeface="Calibri" panose="020F0502020204030204" pitchFamily="34" charset="0"/>
              </a:rPr>
              <a:t>()</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1716505" y="1010653"/>
            <a:ext cx="9788107" cy="5342021"/>
          </a:xfrm>
        </p:spPr>
        <p:txBody>
          <a:bodyPr>
            <a:noAutofit/>
          </a:bodyPr>
          <a:lstStyle/>
          <a:p>
            <a:pPr algn="just">
              <a:lnSpc>
                <a:spcPct val="150000"/>
              </a:lnSpc>
            </a:pPr>
            <a:r>
              <a:rPr lang="en-US" sz="2800" dirty="0" err="1" smtClean="0">
                <a:solidFill>
                  <a:schemeClr val="tx1"/>
                </a:solidFill>
                <a:latin typeface="Calibri" panose="020F0502020204030204" pitchFamily="34" charset="0"/>
              </a:rPr>
              <a:t>Trong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Javascript</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chúng</a:t>
            </a:r>
            <a:r>
              <a:rPr lang="en-US" sz="2800" dirty="0" smtClean="0">
                <a:solidFill>
                  <a:schemeClr val="tx1"/>
                </a:solidFill>
                <a:latin typeface="Calibri" panose="020F0502020204030204" pitchFamily="34" charset="0"/>
              </a:rPr>
              <a:t> ta </a:t>
            </a:r>
            <a:r>
              <a:rPr lang="en-US" sz="2800" dirty="0" err="1" smtClean="0">
                <a:solidFill>
                  <a:schemeClr val="tx1"/>
                </a:solidFill>
                <a:latin typeface="Calibri" panose="020F0502020204030204" pitchFamily="34" charset="0"/>
              </a:rPr>
              <a:t>sử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dụng</a:t>
            </a:r>
            <a:r>
              <a:rPr lang="en-US" sz="2800" dirty="0" smtClean="0">
                <a:solidFill>
                  <a:schemeClr val="tx1"/>
                </a:solidFill>
                <a:latin typeface="Calibri" panose="020F0502020204030204" pitchFamily="34" charset="0"/>
              </a:rPr>
              <a:t> window. </a:t>
            </a:r>
            <a:r>
              <a:rPr lang="en-US" sz="2800" dirty="0" err="1" smtClean="0">
                <a:solidFill>
                  <a:schemeClr val="tx1"/>
                </a:solidFill>
                <a:latin typeface="Calibri" panose="020F0502020204030204" pitchFamily="34" charset="0"/>
              </a:rPr>
              <a:t>Onload</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khi</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muốn</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thực</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hiện</a:t>
            </a:r>
            <a:r>
              <a:rPr lang="en-US" sz="2800" dirty="0" smtClean="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mã lệnh sau khi toàn bộ trang (bao gồm mã lệnh HTML, các tệp hình ảnh, CSS, JavaScript đính kèm trong trang) đã được tải xong</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algn="just">
              <a:lnSpc>
                <a:spcPct val="150000"/>
              </a:lnSpc>
            </a:pPr>
            <a:r>
              <a:rPr lang="en-US" sz="2800" dirty="0" err="1" smtClean="0">
                <a:solidFill>
                  <a:schemeClr val="tx1"/>
                </a:solidFill>
                <a:latin typeface="Calibri" panose="020F0502020204030204" pitchFamily="34" charset="0"/>
              </a:rPr>
              <a:t>Khác</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với</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window. </a:t>
            </a:r>
            <a:r>
              <a:rPr lang="en-US" sz="2800" dirty="0" err="1">
                <a:solidFill>
                  <a:schemeClr val="tx1"/>
                </a:solidFill>
                <a:latin typeface="Calibri" panose="020F0502020204030204" pitchFamily="34" charset="0"/>
              </a:rPr>
              <a:t>Onload</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sử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dụng</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$(document).ready() </a:t>
            </a:r>
            <a:r>
              <a:rPr lang="vi-VN" sz="2800" dirty="0">
                <a:solidFill>
                  <a:schemeClr val="tx1"/>
                </a:solidFill>
                <a:latin typeface="Calibri" panose="020F0502020204030204" pitchFamily="34" charset="0"/>
              </a:rPr>
              <a:t>chỉ đảm bảo mã lệnh JavaScript được thực thi sau khi trình duyệt tải xong mã </a:t>
            </a:r>
            <a:r>
              <a:rPr lang="vi-VN" sz="2800" dirty="0" smtClean="0">
                <a:solidFill>
                  <a:schemeClr val="tx1"/>
                </a:solidFill>
                <a:latin typeface="Calibri" panose="020F0502020204030204" pitchFamily="34" charset="0"/>
              </a:rPr>
              <a:t>HTML</a:t>
            </a:r>
            <a:r>
              <a:rPr lang="vi-VN" sz="2800" dirty="0">
                <a:solidFill>
                  <a:schemeClr val="tx1"/>
                </a:solidFill>
                <a:latin typeface="Calibri" panose="020F0502020204030204" pitchFamily="34" charset="0"/>
              </a:rPr>
              <a:t> (mặc dù có thể các tệp hình ảnh hay tệp CSS và JavaScript đính kèm khác vẫn chưa được tải xong).</a:t>
            </a:r>
            <a:endParaRPr lang="en-US" sz="2800" dirty="0" smtClean="0">
              <a:solidFill>
                <a:schemeClr val="tx1"/>
              </a:solidFill>
              <a:latin typeface="Calibri" panose="020F0502020204030204" pitchFamily="34" charset="0"/>
            </a:endParaRPr>
          </a:p>
        </p:txBody>
      </p:sp>
      <p:sp>
        <p:nvSpPr>
          <p:cNvPr id="10" name="Slide Number Placeholder 9"/>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54117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378" y="256674"/>
            <a:ext cx="9836233" cy="689810"/>
          </a:xfrm>
        </p:spPr>
        <p:txBody>
          <a:bodyPr/>
          <a:lstStyle/>
          <a:p>
            <a:r>
              <a:rPr lang="en-US" dirty="0" err="1" smtClean="0"/>
              <a:t>Sự</a:t>
            </a:r>
            <a:r>
              <a:rPr lang="en-US" dirty="0" smtClean="0"/>
              <a:t> </a:t>
            </a:r>
            <a:r>
              <a:rPr lang="en-US" dirty="0" err="1" smtClean="0">
                <a:latin typeface="Calibri" panose="020F0502020204030204" pitchFamily="34" charset="0"/>
              </a:rPr>
              <a:t>kiện</a:t>
            </a:r>
            <a:endParaRPr lang="en-US" dirty="0">
              <a:latin typeface="Calibri" panose="020F0502020204030204" pitchFamily="34" charset="0"/>
            </a:endParaRPr>
          </a:p>
        </p:txBody>
      </p:sp>
      <p:sp>
        <p:nvSpPr>
          <p:cNvPr id="3" name="Content Placeholder 2"/>
          <p:cNvSpPr>
            <a:spLocks noGrp="1"/>
          </p:cNvSpPr>
          <p:nvPr>
            <p:ph idx="1"/>
          </p:nvPr>
        </p:nvSpPr>
        <p:spPr>
          <a:xfrm>
            <a:off x="1668379" y="946484"/>
            <a:ext cx="9836233" cy="4964738"/>
          </a:xfrm>
        </p:spPr>
        <p:txBody>
          <a:bodyPr>
            <a:normAutofit/>
          </a:bodyPr>
          <a:lstStyle/>
          <a:p>
            <a:r>
              <a:rPr lang="vi-VN" sz="2800" dirty="0">
                <a:solidFill>
                  <a:schemeClr val="tx1"/>
                </a:solidFill>
                <a:latin typeface="Calibri" panose="020F0502020204030204" pitchFamily="34" charset="0"/>
              </a:rPr>
              <a:t>Các sự kiện DOM thông </a:t>
            </a:r>
            <a:r>
              <a:rPr lang="vi-VN" sz="2800" dirty="0" smtClean="0">
                <a:solidFill>
                  <a:schemeClr val="tx1"/>
                </a:solidFill>
                <a:latin typeface="Calibri" panose="020F0502020204030204" pitchFamily="34" charset="0"/>
              </a:rPr>
              <a:t>thường</a:t>
            </a:r>
            <a:endParaRPr lang="en-US" sz="2800" dirty="0" smtClean="0">
              <a:solidFill>
                <a:schemeClr val="tx1"/>
              </a:solidFill>
              <a:latin typeface="Calibri" panose="020F0502020204030204" pitchFamily="34" charset="0"/>
            </a:endParaRPr>
          </a:p>
          <a:p>
            <a:pPr marL="0" indent="0">
              <a:buNone/>
            </a:pPr>
            <a:endParaRPr lang="en-US" sz="2800"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668379" y="1709737"/>
            <a:ext cx="9721516" cy="4691063"/>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49212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969" y="144379"/>
            <a:ext cx="9611644" cy="753979"/>
          </a:xfrm>
        </p:spPr>
        <p:txBody>
          <a:bodyPr/>
          <a:lstStyle/>
          <a:p>
            <a:r>
              <a:rPr lang="en-US" dirty="0" err="1" smtClean="0">
                <a:latin typeface="Calibri" panose="020F0502020204030204" pitchFamily="34" charset="0"/>
              </a:rPr>
              <a:t>Sự</a:t>
            </a:r>
            <a:r>
              <a:rPr lang="en-US" dirty="0" smtClean="0">
                <a:latin typeface="Calibri" panose="020F0502020204030204" pitchFamily="34" charset="0"/>
              </a:rPr>
              <a:t> </a:t>
            </a:r>
            <a:r>
              <a:rPr lang="en-US" dirty="0" err="1" smtClean="0">
                <a:latin typeface="Calibri" panose="020F0502020204030204" pitchFamily="34" charset="0"/>
              </a:rPr>
              <a:t>kiện</a:t>
            </a:r>
            <a:r>
              <a:rPr lang="en-US" dirty="0" smtClean="0">
                <a:latin typeface="Calibri" panose="020F0502020204030204" pitchFamily="34" charset="0"/>
              </a:rPr>
              <a:t> </a:t>
            </a:r>
            <a:r>
              <a:rPr lang="en-US" dirty="0" err="1" smtClean="0">
                <a:latin typeface="Calibri" panose="020F0502020204030204" pitchFamily="34" charset="0"/>
              </a:rPr>
              <a:t>nhấp</a:t>
            </a:r>
            <a:r>
              <a:rPr lang="en-US" dirty="0" smtClean="0">
                <a:latin typeface="Calibri" panose="020F0502020204030204" pitchFamily="34" charset="0"/>
              </a:rPr>
              <a:t> </a:t>
            </a:r>
            <a:r>
              <a:rPr lang="en-US" dirty="0" err="1" smtClean="0">
                <a:latin typeface="Calibri" panose="020F0502020204030204" pitchFamily="34" charset="0"/>
              </a:rPr>
              <a:t>chuột</a:t>
            </a:r>
            <a:endParaRPr lang="en-US" dirty="0">
              <a:latin typeface="Calibri" panose="020F0502020204030204" pitchFamily="34" charset="0"/>
            </a:endParaRPr>
          </a:p>
        </p:txBody>
      </p:sp>
      <p:sp>
        <p:nvSpPr>
          <p:cNvPr id="3" name="Content Placeholder 2"/>
          <p:cNvSpPr>
            <a:spLocks noGrp="1"/>
          </p:cNvSpPr>
          <p:nvPr>
            <p:ph idx="1"/>
          </p:nvPr>
        </p:nvSpPr>
        <p:spPr>
          <a:xfrm>
            <a:off x="1892969" y="898357"/>
            <a:ext cx="9611643" cy="5678905"/>
          </a:xfrm>
        </p:spPr>
        <p:txBody>
          <a:bodyPr>
            <a:noAutofit/>
          </a:bodyPr>
          <a:lstStyle/>
          <a:p>
            <a:pPr algn="just"/>
            <a:r>
              <a:rPr lang="vi-VN" sz="2400" dirty="0">
                <a:solidFill>
                  <a:schemeClr val="tx1"/>
                </a:solidFill>
                <a:latin typeface="Calibri" panose="020F0502020204030204" pitchFamily="34" charset="0"/>
              </a:rPr>
              <a:t>Sự kiện này diễn ra khi người dùng click chuột lên phần tử nào đó của trang. Trong jQuery cú pháp để xử lý sự kiện nhấp chuột như sau</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marL="0" indent="0" algn="just">
              <a:buNone/>
            </a:pP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selector).click(</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(event) { </a:t>
            </a:r>
            <a:endParaRPr lang="en-US" sz="2400" dirty="0" smtClean="0">
              <a:solidFill>
                <a:schemeClr val="tx1"/>
              </a:solidFill>
              <a:latin typeface="Calibri" panose="020F0502020204030204" pitchFamily="34" charset="0"/>
            </a:endParaRPr>
          </a:p>
          <a:p>
            <a:pPr marL="0" indent="0" algn="just">
              <a:buNone/>
            </a:pPr>
            <a:r>
              <a:rPr lang="en-US" sz="2400" i="1" dirty="0">
                <a:solidFill>
                  <a:schemeClr val="tx1"/>
                </a:solidFill>
                <a:latin typeface="Calibri" panose="020F0502020204030204" pitchFamily="34" charset="0"/>
              </a:rPr>
              <a:t>	</a:t>
            </a:r>
            <a:r>
              <a:rPr lang="en-US" sz="2400" i="1" dirty="0" smtClean="0">
                <a:solidFill>
                  <a:schemeClr val="tx1"/>
                </a:solidFill>
                <a:latin typeface="Calibri" panose="020F0502020204030204" pitchFamily="34" charset="0"/>
              </a:rPr>
              <a:t>			// </a:t>
            </a:r>
            <a:r>
              <a:rPr lang="en-US" sz="2400" i="1" dirty="0" err="1">
                <a:solidFill>
                  <a:schemeClr val="tx1"/>
                </a:solidFill>
                <a:latin typeface="Calibri" panose="020F0502020204030204" pitchFamily="34" charset="0"/>
              </a:rPr>
              <a:t>mã</a:t>
            </a:r>
            <a:r>
              <a:rPr lang="en-US" sz="2400" i="1" dirty="0">
                <a:solidFill>
                  <a:schemeClr val="tx1"/>
                </a:solidFill>
                <a:latin typeface="Calibri" panose="020F0502020204030204" pitchFamily="34" charset="0"/>
              </a:rPr>
              <a:t> </a:t>
            </a:r>
            <a:r>
              <a:rPr lang="en-US" sz="2400" i="1" dirty="0" err="1" smtClean="0">
                <a:solidFill>
                  <a:schemeClr val="tx1"/>
                </a:solidFill>
                <a:latin typeface="Calibri" panose="020F0502020204030204" pitchFamily="34" charset="0"/>
              </a:rPr>
              <a:t>lệnh</a:t>
            </a:r>
            <a:endParaRPr lang="en-US" sz="2400" i="1" dirty="0" smtClean="0">
              <a:solidFill>
                <a:schemeClr val="tx1"/>
              </a:solidFill>
              <a:latin typeface="Calibri" panose="020F0502020204030204" pitchFamily="34" charset="0"/>
            </a:endParaRPr>
          </a:p>
          <a:p>
            <a:pPr marL="0" indent="0" algn="just">
              <a:buNone/>
            </a:pPr>
            <a:r>
              <a:rPr lang="en-US" sz="2400" i="1"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p>
          <a:p>
            <a:pPr algn="just">
              <a:buFont typeface="Wingdings" panose="05000000000000000000" pitchFamily="2" charset="2"/>
              <a:buChar char="q"/>
            </a:pP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gọi</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phương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thức</a:t>
            </a:r>
            <a:r>
              <a:rPr lang="en-US" sz="2400" dirty="0" smtClean="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preventDefault</a:t>
            </a:r>
            <a:r>
              <a:rPr lang="en-US"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của đối tượng sự kiện để ngăn cản trình duyệt mở ra trang liên kết</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marL="0" indent="0" algn="just">
              <a:buNone/>
            </a:pP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p").click(</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(e) </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b="1" dirty="0" err="1">
                <a:solidFill>
                  <a:schemeClr val="tx1"/>
                </a:solidFill>
                <a:latin typeface="Calibri" panose="020F0502020204030204" pitchFamily="34" charset="0"/>
              </a:rPr>
              <a:t>var</a:t>
            </a:r>
            <a:r>
              <a:rPr lang="en-US" sz="2400" dirty="0">
                <a:solidFill>
                  <a:schemeClr val="tx1"/>
                </a:solidFill>
                <a:latin typeface="Calibri" panose="020F0502020204030204" pitchFamily="34" charset="0"/>
              </a:rPr>
              <a:t> text = $(</a:t>
            </a:r>
            <a:r>
              <a:rPr lang="en-US" sz="2400" b="1" dirty="0">
                <a:solidFill>
                  <a:schemeClr val="tx1"/>
                </a:solidFill>
                <a:latin typeface="Calibri" panose="020F0502020204030204" pitchFamily="34" charset="0"/>
              </a:rPr>
              <a:t>this</a:t>
            </a:r>
            <a:r>
              <a:rPr lang="en-US" sz="2400" dirty="0">
                <a:solidFill>
                  <a:schemeClr val="tx1"/>
                </a:solidFill>
                <a:latin typeface="Calibri" panose="020F0502020204030204" pitchFamily="34" charset="0"/>
              </a:rPr>
              <a:t>).text(); </a:t>
            </a:r>
            <a:endParaRPr lang="en-US" sz="2400" dirty="0" smtClean="0">
              <a:solidFill>
                <a:schemeClr val="tx1"/>
              </a:solidFill>
              <a:latin typeface="Calibri" panose="020F0502020204030204" pitchFamily="34" charset="0"/>
            </a:endParaRP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alert</a:t>
            </a:r>
            <a:r>
              <a:rPr lang="en-US" sz="2400" dirty="0">
                <a:solidFill>
                  <a:schemeClr val="tx1"/>
                </a:solidFill>
                <a:latin typeface="Calibri" panose="020F0502020204030204" pitchFamily="34" charset="0"/>
              </a:rPr>
              <a:t>("</a:t>
            </a:r>
            <a:r>
              <a:rPr lang="en-US" sz="2400" dirty="0" err="1">
                <a:solidFill>
                  <a:schemeClr val="tx1"/>
                </a:solidFill>
                <a:latin typeface="Calibri" panose="020F0502020204030204" pitchFamily="34" charset="0"/>
              </a:rPr>
              <a:t>Bạn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đã</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nhấp</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vào</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liên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kết</a:t>
            </a:r>
            <a:r>
              <a:rPr lang="en-US" sz="2400" dirty="0">
                <a:solidFill>
                  <a:schemeClr val="tx1"/>
                </a:solidFill>
                <a:latin typeface="Calibri" panose="020F0502020204030204" pitchFamily="34" charset="0"/>
              </a:rPr>
              <a:t> " + text</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e.preventDefault</a:t>
            </a:r>
            <a:r>
              <a:rPr lang="en-US" sz="2400" dirty="0">
                <a:solidFill>
                  <a:schemeClr val="tx1"/>
                </a:solidFill>
                <a:latin typeface="Calibri" panose="020F0502020204030204" pitchFamily="34" charset="0"/>
              </a:rPr>
              <a:t>(); </a:t>
            </a:r>
            <a:endParaRPr lang="en-US" sz="2400" dirty="0" smtClean="0">
              <a:solidFill>
                <a:schemeClr val="tx1"/>
              </a:solidFill>
              <a:latin typeface="Calibri" panose="020F0502020204030204" pitchFamily="34" charset="0"/>
            </a:endParaRP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a:t>
            </a:r>
            <a:endParaRPr lang="en-US" sz="2400" dirty="0">
              <a:solidFill>
                <a:schemeClr val="tx1"/>
              </a:solidFill>
              <a:latin typeface="Calibri" panose="020F0502020204030204" pitchFamily="34" charset="0"/>
            </a:endParaRPr>
          </a:p>
        </p:txBody>
      </p:sp>
      <p:sp>
        <p:nvSpPr>
          <p:cNvPr id="10" name="Slide Number Placeholder 9"/>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75858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315" y="142846"/>
            <a:ext cx="8911687" cy="659259"/>
          </a:xfrm>
        </p:spPr>
        <p:txBody>
          <a:bodyPr/>
          <a:lstStyle/>
          <a:p>
            <a:r>
              <a:rPr lang="en-US" dirty="0" err="1" smtClean="0">
                <a:latin typeface="Calibri" panose="020F0502020204030204" pitchFamily="34" charset="0"/>
              </a:rPr>
              <a:t>Sự</a:t>
            </a:r>
            <a:r>
              <a:rPr lang="en-US" dirty="0" smtClean="0">
                <a:latin typeface="Calibri" panose="020F0502020204030204" pitchFamily="34" charset="0"/>
              </a:rPr>
              <a:t> </a:t>
            </a:r>
            <a:r>
              <a:rPr lang="en-US" dirty="0" err="1" smtClean="0">
                <a:latin typeface="Calibri" panose="020F0502020204030204" pitchFamily="34" charset="0"/>
              </a:rPr>
              <a:t>kiện</a:t>
            </a:r>
            <a:r>
              <a:rPr lang="en-US" dirty="0" smtClean="0">
                <a:latin typeface="Calibri" panose="020F0502020204030204" pitchFamily="34" charset="0"/>
              </a:rPr>
              <a:t> </a:t>
            </a:r>
            <a:r>
              <a:rPr lang="en-US" dirty="0" err="1" smtClean="0">
                <a:latin typeface="Calibri" panose="020F0502020204030204" pitchFamily="34" charset="0"/>
              </a:rPr>
              <a:t>Nhấp</a:t>
            </a:r>
            <a:r>
              <a:rPr lang="en-US" dirty="0" smtClean="0">
                <a:latin typeface="Calibri" panose="020F0502020204030204" pitchFamily="34" charset="0"/>
              </a:rPr>
              <a:t> </a:t>
            </a:r>
            <a:r>
              <a:rPr lang="en-US" dirty="0" err="1" smtClean="0">
                <a:latin typeface="Calibri" panose="020F0502020204030204" pitchFamily="34" charset="0"/>
              </a:rPr>
              <a:t>đúp</a:t>
            </a:r>
            <a:endParaRPr lang="en-US" dirty="0">
              <a:latin typeface="Calibri" panose="020F0502020204030204" pitchFamily="34" charset="0"/>
            </a:endParaRPr>
          </a:p>
        </p:txBody>
      </p:sp>
      <p:sp>
        <p:nvSpPr>
          <p:cNvPr id="3" name="Content Placeholder 2"/>
          <p:cNvSpPr>
            <a:spLocks noGrp="1"/>
          </p:cNvSpPr>
          <p:nvPr>
            <p:ph idx="1"/>
          </p:nvPr>
        </p:nvSpPr>
        <p:spPr>
          <a:xfrm>
            <a:off x="1598315" y="1026695"/>
            <a:ext cx="9906297" cy="4884527"/>
          </a:xfrm>
        </p:spPr>
        <p:txBody>
          <a:bodyPr>
            <a:normAutofit/>
          </a:bodyPr>
          <a:lstStyle/>
          <a:p>
            <a:pPr algn="just"/>
            <a:r>
              <a:rPr lang="en-US" sz="2400" dirty="0" err="1" smtClean="0">
                <a:solidFill>
                  <a:schemeClr val="tx1"/>
                </a:solidFill>
                <a:latin typeface="Calibri" panose="020F0502020204030204" pitchFamily="34" charset="0"/>
              </a:rPr>
              <a:t>Cú</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pháp</a:t>
            </a:r>
            <a:endParaRPr lang="en-US" sz="2400" dirty="0" smtClean="0">
              <a:solidFill>
                <a:schemeClr val="tx1"/>
              </a:solidFill>
              <a:latin typeface="Calibri" panose="020F0502020204030204" pitchFamily="34" charset="0"/>
            </a:endParaRPr>
          </a:p>
          <a:p>
            <a:pPr marL="0" indent="0" algn="just">
              <a:buNone/>
            </a:pPr>
            <a:r>
              <a:rPr lang="en-US" sz="240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 $(selector). </a:t>
            </a:r>
            <a:r>
              <a:rPr lang="en-US" sz="2400" dirty="0" err="1">
                <a:solidFill>
                  <a:schemeClr val="tx1"/>
                </a:solidFill>
                <a:latin typeface="Calibri" panose="020F0502020204030204" pitchFamily="34" charset="0"/>
              </a:rPr>
              <a:t>dblclick</a:t>
            </a:r>
            <a:r>
              <a:rPr lang="en-US" sz="2400" dirty="0">
                <a:solidFill>
                  <a:schemeClr val="tx1"/>
                </a:solidFill>
                <a:latin typeface="Calibri" panose="020F0502020204030204" pitchFamily="34" charset="0"/>
              </a:rPr>
              <a:t>(</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(event) { </a:t>
            </a:r>
            <a:endParaRPr lang="en-US" sz="2400" dirty="0" smtClean="0">
              <a:solidFill>
                <a:schemeClr val="tx1"/>
              </a:solidFill>
              <a:latin typeface="Calibri" panose="020F0502020204030204" pitchFamily="34" charset="0"/>
            </a:endParaRPr>
          </a:p>
          <a:p>
            <a:pPr marL="0" indent="0" algn="just">
              <a:buNone/>
            </a:pPr>
            <a:r>
              <a:rPr lang="en-US" sz="2400" i="1" dirty="0">
                <a:solidFill>
                  <a:schemeClr val="tx1"/>
                </a:solidFill>
                <a:latin typeface="Calibri" panose="020F0502020204030204" pitchFamily="34" charset="0"/>
              </a:rPr>
              <a:t>	</a:t>
            </a:r>
            <a:r>
              <a:rPr lang="en-US" sz="2400" i="1" dirty="0" smtClean="0">
                <a:solidFill>
                  <a:schemeClr val="tx1"/>
                </a:solidFill>
                <a:latin typeface="Calibri" panose="020F0502020204030204" pitchFamily="34" charset="0"/>
              </a:rPr>
              <a:t>		// </a:t>
            </a:r>
            <a:r>
              <a:rPr lang="en-US" sz="2400" i="1" dirty="0" err="1">
                <a:solidFill>
                  <a:schemeClr val="tx1"/>
                </a:solidFill>
                <a:latin typeface="Calibri" panose="020F0502020204030204" pitchFamily="34" charset="0"/>
              </a:rPr>
              <a:t>mã</a:t>
            </a:r>
            <a:r>
              <a:rPr lang="en-US" sz="2400" i="1" dirty="0">
                <a:solidFill>
                  <a:schemeClr val="tx1"/>
                </a:solidFill>
                <a:latin typeface="Calibri" panose="020F0502020204030204" pitchFamily="34" charset="0"/>
              </a:rPr>
              <a:t> </a:t>
            </a:r>
            <a:r>
              <a:rPr lang="en-US" sz="2400" i="1" dirty="0" err="1">
                <a:solidFill>
                  <a:schemeClr val="tx1"/>
                </a:solidFill>
                <a:latin typeface="Calibri" panose="020F0502020204030204" pitchFamily="34" charset="0"/>
              </a:rPr>
              <a:t>lệnh</a:t>
            </a:r>
            <a:r>
              <a:rPr lang="en-US" sz="2400" dirty="0">
                <a:solidFill>
                  <a:schemeClr val="tx1"/>
                </a:solidFill>
                <a:latin typeface="Calibri" panose="020F0502020204030204" pitchFamily="34" charset="0"/>
              </a:rPr>
              <a:t> </a:t>
            </a:r>
            <a:endParaRPr lang="en-US" sz="2400" dirty="0" smtClean="0">
              <a:solidFill>
                <a:schemeClr val="tx1"/>
              </a:solidFill>
              <a:latin typeface="Calibri" panose="020F0502020204030204" pitchFamily="34" charset="0"/>
            </a:endParaRP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a:t>
            </a:r>
          </a:p>
          <a:p>
            <a:pPr algn="just"/>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trình duyệt sẽ hiển thị một hộp cảnh báo khi người dùng nhấp đúp vào một đoạn văn bản.</a:t>
            </a:r>
            <a:endParaRPr lang="en-US" sz="2400" dirty="0" smtClean="0">
              <a:solidFill>
                <a:schemeClr val="tx1"/>
              </a:solidFill>
              <a:latin typeface="Calibri" panose="020F0502020204030204" pitchFamily="34" charset="0"/>
            </a:endParaRPr>
          </a:p>
          <a:p>
            <a:pPr marL="0" indent="0" algn="just">
              <a:buNone/>
            </a:pP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 $("#text").</a:t>
            </a:r>
            <a:r>
              <a:rPr lang="en-US" sz="2400" dirty="0" err="1">
                <a:solidFill>
                  <a:schemeClr val="tx1"/>
                </a:solidFill>
                <a:latin typeface="Calibri" panose="020F0502020204030204" pitchFamily="34" charset="0"/>
              </a:rPr>
              <a:t>dblclick</a:t>
            </a:r>
            <a:r>
              <a:rPr lang="en-US" sz="2400" dirty="0">
                <a:solidFill>
                  <a:schemeClr val="tx1"/>
                </a:solidFill>
                <a:latin typeface="Calibri" panose="020F0502020204030204" pitchFamily="34" charset="0"/>
              </a:rPr>
              <a:t>(</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(e) </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b="1" dirty="0" err="1">
                <a:solidFill>
                  <a:schemeClr val="tx1"/>
                </a:solidFill>
                <a:latin typeface="Calibri" panose="020F0502020204030204" pitchFamily="34" charset="0"/>
              </a:rPr>
              <a:t>var</a:t>
            </a:r>
            <a:r>
              <a:rPr lang="en-US" sz="2400" dirty="0">
                <a:solidFill>
                  <a:schemeClr val="tx1"/>
                </a:solidFill>
                <a:latin typeface="Calibri" panose="020F0502020204030204" pitchFamily="34" charset="0"/>
              </a:rPr>
              <a:t> text = $(</a:t>
            </a:r>
            <a:r>
              <a:rPr lang="en-US" sz="2400" b="1" dirty="0">
                <a:solidFill>
                  <a:schemeClr val="tx1"/>
                </a:solidFill>
                <a:latin typeface="Calibri" panose="020F0502020204030204" pitchFamily="34" charset="0"/>
              </a:rPr>
              <a:t>this</a:t>
            </a:r>
            <a:r>
              <a:rPr lang="en-US" sz="2400" dirty="0">
                <a:solidFill>
                  <a:schemeClr val="tx1"/>
                </a:solidFill>
                <a:latin typeface="Calibri" panose="020F0502020204030204" pitchFamily="34" charset="0"/>
              </a:rPr>
              <a:t>).text</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alert("</a:t>
            </a:r>
            <a:r>
              <a:rPr lang="en-US" sz="2400" dirty="0" err="1">
                <a:solidFill>
                  <a:schemeClr val="tx1"/>
                </a:solidFill>
                <a:latin typeface="Calibri" panose="020F0502020204030204" pitchFamily="34" charset="0"/>
              </a:rPr>
              <a:t>Bạn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đã</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nhấp</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đúp</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vào</a:t>
            </a:r>
            <a:r>
              <a:rPr lang="en-US" sz="2400" dirty="0">
                <a:solidFill>
                  <a:schemeClr val="tx1"/>
                </a:solidFill>
                <a:latin typeface="Calibri" panose="020F0502020204030204" pitchFamily="34" charset="0"/>
              </a:rPr>
              <a:t>: " + text</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a:t>
            </a:r>
            <a:endParaRPr lang="en-US" sz="24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95912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315" y="158889"/>
            <a:ext cx="8911687" cy="675300"/>
          </a:xfrm>
        </p:spPr>
        <p:txBody>
          <a:bodyPr/>
          <a:lstStyle/>
          <a:p>
            <a:r>
              <a:rPr lang="en-US" dirty="0" err="1" smtClean="0">
                <a:latin typeface="Calibri" panose="020F0502020204030204" pitchFamily="34" charset="0"/>
              </a:rPr>
              <a:t>Sự</a:t>
            </a:r>
            <a:r>
              <a:rPr lang="en-US" dirty="0" smtClean="0">
                <a:latin typeface="Calibri" panose="020F0502020204030204" pitchFamily="34" charset="0"/>
              </a:rPr>
              <a:t> </a:t>
            </a:r>
            <a:r>
              <a:rPr lang="en-US" dirty="0" err="1" smtClean="0">
                <a:latin typeface="Calibri" panose="020F0502020204030204" pitchFamily="34" charset="0"/>
              </a:rPr>
              <a:t>kiện</a:t>
            </a:r>
            <a:r>
              <a:rPr lang="en-US" dirty="0" smtClean="0">
                <a:latin typeface="Calibri" panose="020F0502020204030204" pitchFamily="34" charset="0"/>
              </a:rPr>
              <a:t> </a:t>
            </a:r>
            <a:r>
              <a:rPr lang="en-US" dirty="0" err="1" smtClean="0">
                <a:latin typeface="Calibri" panose="020F0502020204030204" pitchFamily="34" charset="0"/>
              </a:rPr>
              <a:t>Gõ</a:t>
            </a:r>
            <a:r>
              <a:rPr lang="en-US" dirty="0" smtClean="0">
                <a:latin typeface="Calibri" panose="020F0502020204030204" pitchFamily="34" charset="0"/>
              </a:rPr>
              <a:t> </a:t>
            </a:r>
            <a:r>
              <a:rPr lang="en-US" dirty="0" err="1" smtClean="0">
                <a:latin typeface="Calibri" panose="020F0502020204030204" pitchFamily="34" charset="0"/>
              </a:rPr>
              <a:t>bàn</a:t>
            </a:r>
            <a:r>
              <a:rPr lang="en-US" dirty="0" smtClean="0">
                <a:latin typeface="Calibri" panose="020F0502020204030204" pitchFamily="34" charset="0"/>
              </a:rPr>
              <a:t> </a:t>
            </a:r>
            <a:r>
              <a:rPr lang="en-US" dirty="0" err="1" smtClean="0">
                <a:latin typeface="Calibri" panose="020F0502020204030204" pitchFamily="34" charset="0"/>
              </a:rPr>
              <a:t>phím</a:t>
            </a:r>
            <a:endParaRPr lang="en-US" dirty="0">
              <a:latin typeface="Calibri" panose="020F0502020204030204" pitchFamily="34" charset="0"/>
            </a:endParaRPr>
          </a:p>
        </p:txBody>
      </p:sp>
      <p:sp>
        <p:nvSpPr>
          <p:cNvPr id="3" name="Content Placeholder 2"/>
          <p:cNvSpPr>
            <a:spLocks noGrp="1"/>
          </p:cNvSpPr>
          <p:nvPr>
            <p:ph idx="1"/>
          </p:nvPr>
        </p:nvSpPr>
        <p:spPr>
          <a:xfrm>
            <a:off x="1732547" y="834189"/>
            <a:ext cx="9756023" cy="5077033"/>
          </a:xfrm>
        </p:spPr>
        <p:txBody>
          <a:bodyPr>
            <a:normAutofit/>
          </a:bodyPr>
          <a:lstStyle/>
          <a:p>
            <a:pPr algn="just">
              <a:lnSpc>
                <a:spcPct val="150000"/>
              </a:lnSpc>
            </a:pPr>
            <a:r>
              <a:rPr lang="vi-VN" sz="2800" dirty="0">
                <a:solidFill>
                  <a:schemeClr val="tx1"/>
                </a:solidFill>
                <a:latin typeface="Calibri" panose="020F0502020204030204" pitchFamily="34" charset="0"/>
              </a:rPr>
              <a:t>Sử dụng phương thức </a:t>
            </a:r>
            <a:r>
              <a:rPr lang="vi-VN" sz="2800" b="1" dirty="0">
                <a:solidFill>
                  <a:schemeClr val="tx1"/>
                </a:solidFill>
                <a:latin typeface="Calibri" panose="020F0502020204030204" pitchFamily="34" charset="0"/>
              </a:rPr>
              <a:t>keypress</a:t>
            </a:r>
            <a:r>
              <a:rPr lang="vi-VN" sz="2800" dirty="0">
                <a:solidFill>
                  <a:schemeClr val="tx1"/>
                </a:solidFill>
                <a:latin typeface="Calibri" panose="020F0502020204030204" pitchFamily="34" charset="0"/>
              </a:rPr>
              <a:t> trong đối tượng jQuery để có thể bắt sự kiện xảy ra khi người dùng thực hiện động tác gõ bàn phím</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algn="just">
              <a:lnSpc>
                <a:spcPct val="150000"/>
              </a:lnSpc>
            </a:pPr>
            <a:r>
              <a:rPr lang="en-US" sz="2800" dirty="0" err="1" smtClean="0">
                <a:solidFill>
                  <a:schemeClr val="tx1"/>
                </a:solidFill>
                <a:latin typeface="Calibri" panose="020F0502020204030204" pitchFamily="34" charset="0"/>
              </a:rPr>
              <a:t>Cú</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pháp</a:t>
            </a:r>
            <a:endParaRPr lang="en-US" sz="2800" dirty="0" smtClean="0">
              <a:solidFill>
                <a:schemeClr val="tx1"/>
              </a:solidFill>
              <a:latin typeface="Calibri" panose="020F0502020204030204" pitchFamily="34" charset="0"/>
            </a:endParaRPr>
          </a:p>
          <a:p>
            <a:pPr marL="0" indent="0" algn="just">
              <a:lnSpc>
                <a:spcPct val="150000"/>
              </a:lnSpc>
              <a:buNone/>
            </a:pPr>
            <a:r>
              <a:rPr lang="en-US" sz="2800" dirty="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 $('input').</a:t>
            </a:r>
            <a:r>
              <a:rPr lang="en-US" sz="2800" dirty="0" err="1">
                <a:solidFill>
                  <a:schemeClr val="tx1"/>
                </a:solidFill>
                <a:latin typeface="Calibri" panose="020F0502020204030204" pitchFamily="34" charset="0"/>
              </a:rPr>
              <a:t>keypress</a:t>
            </a:r>
            <a:r>
              <a:rPr lang="en-US" sz="2800" dirty="0">
                <a:solidFill>
                  <a:schemeClr val="tx1"/>
                </a:solidFill>
                <a:latin typeface="Calibri" panose="020F0502020204030204" pitchFamily="34" charset="0"/>
              </a:rPr>
              <a:t>(</a:t>
            </a:r>
            <a:r>
              <a:rPr lang="en-US" sz="2800" b="1" dirty="0">
                <a:solidFill>
                  <a:schemeClr val="tx1"/>
                </a:solidFill>
                <a:latin typeface="Calibri" panose="020F0502020204030204" pitchFamily="34" charset="0"/>
              </a:rPr>
              <a:t>function</a:t>
            </a:r>
            <a:r>
              <a:rPr lang="en-US" sz="2800" dirty="0">
                <a:solidFill>
                  <a:schemeClr val="tx1"/>
                </a:solidFill>
                <a:latin typeface="Calibri" panose="020F0502020204030204" pitchFamily="34" charset="0"/>
              </a:rPr>
              <a:t> (e) </a:t>
            </a:r>
            <a:r>
              <a:rPr lang="en-US" sz="2800" dirty="0" smtClean="0">
                <a:solidFill>
                  <a:schemeClr val="tx1"/>
                </a:solidFill>
                <a:latin typeface="Calibri" panose="020F0502020204030204" pitchFamily="34" charset="0"/>
              </a:rPr>
              <a:t>{</a:t>
            </a:r>
          </a:p>
          <a:p>
            <a:pPr marL="0" indent="0" algn="just">
              <a:lnSpc>
                <a:spcPct val="150000"/>
              </a:lnSpc>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$("#character").text(</a:t>
            </a:r>
            <a:r>
              <a:rPr lang="en-US" sz="2800" dirty="0" err="1">
                <a:solidFill>
                  <a:schemeClr val="tx1"/>
                </a:solidFill>
                <a:latin typeface="Calibri" panose="020F0502020204030204" pitchFamily="34" charset="0"/>
              </a:rPr>
              <a:t>e.keyCode</a:t>
            </a:r>
            <a:r>
              <a:rPr lang="en-US" sz="2800" dirty="0" smtClean="0">
                <a:solidFill>
                  <a:schemeClr val="tx1"/>
                </a:solidFill>
                <a:latin typeface="Calibri" panose="020F0502020204030204" pitchFamily="34" charset="0"/>
              </a:rPr>
              <a:t>);</a:t>
            </a:r>
          </a:p>
          <a:p>
            <a:pPr marL="0" indent="0" algn="just">
              <a:lnSpc>
                <a:spcPct val="150000"/>
              </a:lnSpc>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a:t>
            </a:r>
            <a:endParaRPr lang="en-US" sz="28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91919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279" y="191070"/>
            <a:ext cx="9539334" cy="723329"/>
          </a:xfrm>
        </p:spPr>
        <p:txBody>
          <a:bodyPr>
            <a:normAutofit/>
          </a:bodyPr>
          <a:lstStyle/>
          <a:p>
            <a:r>
              <a:rPr lang="en-US" dirty="0" err="1" smtClean="0">
                <a:latin typeface="Calibri" panose="020F0502020204030204" pitchFamily="34" charset="0"/>
              </a:rPr>
              <a:t>Giới</a:t>
            </a:r>
            <a:r>
              <a:rPr lang="en-US" dirty="0" smtClean="0">
                <a:latin typeface="Calibri" panose="020F0502020204030204" pitchFamily="34" charset="0"/>
              </a:rPr>
              <a:t> </a:t>
            </a:r>
            <a:r>
              <a:rPr lang="en-US" dirty="0" err="1" smtClean="0">
                <a:latin typeface="Calibri" panose="020F0502020204030204" pitchFamily="34" charset="0"/>
              </a:rPr>
              <a:t>thiệu</a:t>
            </a:r>
            <a:endParaRPr lang="en-US" dirty="0">
              <a:latin typeface="Calibri" panose="020F0502020204030204" pitchFamily="34" charset="0"/>
            </a:endParaRPr>
          </a:p>
        </p:txBody>
      </p:sp>
      <p:sp>
        <p:nvSpPr>
          <p:cNvPr id="3" name="Content Placeholder 2"/>
          <p:cNvSpPr>
            <a:spLocks noGrp="1"/>
          </p:cNvSpPr>
          <p:nvPr>
            <p:ph idx="1"/>
          </p:nvPr>
        </p:nvSpPr>
        <p:spPr>
          <a:xfrm>
            <a:off x="1965278" y="1146412"/>
            <a:ext cx="9539334" cy="5445458"/>
          </a:xfrm>
        </p:spPr>
        <p:txBody>
          <a:bodyPr>
            <a:noAutofit/>
          </a:bodyPr>
          <a:lstStyle/>
          <a:p>
            <a:pPr algn="just">
              <a:lnSpc>
                <a:spcPct val="150000"/>
              </a:lnSpc>
            </a:pPr>
            <a:r>
              <a:rPr lang="vi-VN" sz="2800" dirty="0">
                <a:solidFill>
                  <a:schemeClr val="tx1"/>
                </a:solidFill>
                <a:latin typeface="Calibri" panose="020F0502020204030204" pitchFamily="34" charset="0"/>
              </a:rPr>
              <a:t>jQuery là 1 bộ thư viện được viết dựa trên ngôn ngữ JavaScript giúp đơn giản hoá việc viết mã lệnh JavaScript</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algn="just">
              <a:lnSpc>
                <a:spcPct val="150000"/>
              </a:lnSpc>
            </a:pPr>
            <a:r>
              <a:rPr lang="vi-VN" sz="2800" dirty="0">
                <a:solidFill>
                  <a:schemeClr val="tx1"/>
                </a:solidFill>
                <a:latin typeface="Calibri" panose="020F0502020204030204" pitchFamily="34" charset="0"/>
              </a:rPr>
              <a:t> jQuery là thư viện mã nguồn mở (hoàn toàn miễn phí sử dụng) được bắt đầu phát triển </a:t>
            </a:r>
            <a:r>
              <a:rPr lang="vi-VN" sz="2800" b="1" dirty="0">
                <a:solidFill>
                  <a:schemeClr val="tx1"/>
                </a:solidFill>
                <a:latin typeface="Calibri" panose="020F0502020204030204" pitchFamily="34" charset="0"/>
              </a:rPr>
              <a:t>John Resig</a:t>
            </a:r>
            <a:r>
              <a:rPr lang="vi-VN" sz="2800" dirty="0">
                <a:solidFill>
                  <a:schemeClr val="tx1"/>
                </a:solidFill>
                <a:latin typeface="Calibri" panose="020F0502020204030204" pitchFamily="34" charset="0"/>
              </a:rPr>
              <a:t> và phiên bản đầu tiên được ra đời vào tháng 8 năm 2006</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algn="just">
              <a:lnSpc>
                <a:spcPct val="150000"/>
              </a:lnSpc>
            </a:pPr>
            <a:r>
              <a:rPr lang="vi-VN" sz="2800" dirty="0">
                <a:solidFill>
                  <a:schemeClr val="tx1"/>
                </a:solidFill>
                <a:latin typeface="Calibri" panose="020F0502020204030204" pitchFamily="34" charset="0"/>
              </a:rPr>
              <a:t>Với dung lượng nhẹ và rất dễ sử dụng jQuery nhanh chóng được phổ biến rộng rãi và đang được bình chọn là một trong các thư viện Javascript tốt nhất hiện nay.</a:t>
            </a:r>
            <a:endParaRPr lang="en-US" sz="2800" dirty="0">
              <a:solidFill>
                <a:schemeClr val="tx1"/>
              </a:solidFill>
              <a:latin typeface="Calibri" panose="020F0502020204030204" pitchFamily="34" charset="0"/>
            </a:endParaRPr>
          </a:p>
          <a:p>
            <a:pPr marL="0" indent="0" algn="just">
              <a:lnSpc>
                <a:spcPct val="150000"/>
              </a:lnSpc>
              <a:buNone/>
            </a:pPr>
            <a:r>
              <a:rPr lang="en-US" sz="2800" dirty="0" smtClean="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7039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505" y="176463"/>
            <a:ext cx="9788107" cy="705853"/>
          </a:xfrm>
        </p:spPr>
        <p:txBody>
          <a:bodyPr/>
          <a:lstStyle/>
          <a:p>
            <a:pPr algn="just"/>
            <a:r>
              <a:rPr lang="en-US" dirty="0" err="1" smtClean="0">
                <a:solidFill>
                  <a:schemeClr val="tx1"/>
                </a:solidFill>
                <a:latin typeface="Calibri" panose="020F0502020204030204" pitchFamily="34" charset="0"/>
              </a:rPr>
              <a:t>Sự</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kiện</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Gửi</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biểu</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mẫu</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a:xfrm>
            <a:off x="1892968" y="882316"/>
            <a:ext cx="9611644" cy="5028906"/>
          </a:xfrm>
        </p:spPr>
        <p:txBody>
          <a:bodyPr>
            <a:normAutofit/>
          </a:bodyPr>
          <a:lstStyle/>
          <a:p>
            <a:pPr algn="just">
              <a:lnSpc>
                <a:spcPct val="150000"/>
              </a:lnSpc>
            </a:pPr>
            <a:r>
              <a:rPr lang="en-US" sz="2400" dirty="0" err="1" smtClean="0">
                <a:solidFill>
                  <a:schemeClr val="tx1"/>
                </a:solidFill>
                <a:latin typeface="Calibri" panose="020F0502020204030204" pitchFamily="34" charset="0"/>
              </a:rPr>
              <a:t>Sử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phương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thức</a:t>
            </a:r>
            <a:r>
              <a:rPr lang="en-US" sz="2400" dirty="0" smtClean="0">
                <a:solidFill>
                  <a:schemeClr val="tx1"/>
                </a:solidFill>
                <a:latin typeface="Calibri" panose="020F0502020204030204" pitchFamily="34" charset="0"/>
              </a:rPr>
              <a:t> Submit </a:t>
            </a:r>
            <a:r>
              <a:rPr lang="en-US" sz="2400" dirty="0" err="1" smtClean="0">
                <a:solidFill>
                  <a:schemeClr val="tx1"/>
                </a:solidFill>
                <a:latin typeface="Calibri" panose="020F0502020204030204" pitchFamily="34" charset="0"/>
              </a:rPr>
              <a:t>trong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jQuery</a:t>
            </a:r>
            <a:r>
              <a:rPr lang="en-US"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giúp chúng ta có thể bắt sự kiện diễn ra ngay trước khi người dùng gửi đi một biểu mẫu</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gn="just">
              <a:lnSpc>
                <a:spcPct val="150000"/>
              </a:lnSpc>
            </a:pPr>
            <a:r>
              <a:rPr lang="en-US" sz="2400" dirty="0" err="1" smtClean="0">
                <a:solidFill>
                  <a:schemeClr val="tx1"/>
                </a:solidFill>
                <a:latin typeface="Calibri" panose="020F0502020204030204" pitchFamily="34" charset="0"/>
              </a:rPr>
              <a:t>Cú</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pháp</a:t>
            </a:r>
            <a:r>
              <a:rPr lang="en-US" sz="2400" dirty="0" smtClean="0">
                <a:solidFill>
                  <a:schemeClr val="tx1"/>
                </a:solidFill>
                <a:latin typeface="Calibri" panose="020F0502020204030204" pitchFamily="34" charset="0"/>
              </a:rPr>
              <a:t>:</a:t>
            </a:r>
          </a:p>
          <a:p>
            <a:pPr marL="0" indent="0" algn="just">
              <a:lnSpc>
                <a:spcPct val="150000"/>
              </a:lnSpc>
              <a:buNone/>
            </a:pPr>
            <a:r>
              <a:rPr lang="en-US" sz="240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 $("form").submit(</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(e) {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alert</a:t>
            </a:r>
            <a:r>
              <a:rPr lang="en-US" sz="2400" dirty="0">
                <a:solidFill>
                  <a:schemeClr val="tx1"/>
                </a:solidFill>
                <a:latin typeface="Calibri" panose="020F0502020204030204" pitchFamily="34" charset="0"/>
              </a:rPr>
              <a:t>("</a:t>
            </a:r>
            <a:r>
              <a:rPr lang="en-US" sz="2400" dirty="0" err="1">
                <a:solidFill>
                  <a:schemeClr val="tx1"/>
                </a:solidFill>
                <a:latin typeface="Calibri" panose="020F0502020204030204" pitchFamily="34" charset="0"/>
              </a:rPr>
              <a:t>Xin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chào</a:t>
            </a:r>
            <a:r>
              <a:rPr lang="en-US" sz="2400" dirty="0">
                <a:solidFill>
                  <a:schemeClr val="tx1"/>
                </a:solidFill>
                <a:latin typeface="Calibri" panose="020F0502020204030204" pitchFamily="34" charset="0"/>
              </a:rPr>
              <a:t> " + $("input").</a:t>
            </a:r>
            <a:r>
              <a:rPr lang="en-US" sz="2400" dirty="0" err="1">
                <a:solidFill>
                  <a:schemeClr val="tx1"/>
                </a:solidFill>
                <a:latin typeface="Calibri" panose="020F0502020204030204" pitchFamily="34" charset="0"/>
              </a:rPr>
              <a:t>val</a:t>
            </a:r>
            <a:r>
              <a:rPr lang="en-US" sz="2400" dirty="0">
                <a:solidFill>
                  <a:schemeClr val="tx1"/>
                </a:solidFill>
                <a:latin typeface="Calibri" panose="020F0502020204030204" pitchFamily="34" charset="0"/>
              </a:rPr>
              <a:t>());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e.preventDefault</a:t>
            </a:r>
            <a:r>
              <a:rPr lang="en-US" sz="2400" dirty="0">
                <a:solidFill>
                  <a:schemeClr val="tx1"/>
                </a:solidFill>
                <a:latin typeface="Calibri" panose="020F0502020204030204" pitchFamily="34" charset="0"/>
              </a:rPr>
              <a:t>();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a:t>
            </a:r>
            <a:endParaRPr lang="en-US" sz="2400" dirty="0">
              <a:solidFill>
                <a:schemeClr val="tx1"/>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1300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549" y="176464"/>
            <a:ext cx="9403096" cy="930441"/>
          </a:xfrm>
        </p:spPr>
        <p:txBody>
          <a:bodyPr/>
          <a:lstStyle/>
          <a:p>
            <a:r>
              <a:rPr lang="en-US" dirty="0" err="1" smtClean="0">
                <a:latin typeface="Calibri" panose="020F0502020204030204" pitchFamily="34" charset="0"/>
              </a:rPr>
              <a:t>Bộ</a:t>
            </a:r>
            <a:r>
              <a:rPr lang="en-US" dirty="0" smtClean="0">
                <a:latin typeface="Calibri" panose="020F0502020204030204" pitchFamily="34" charset="0"/>
              </a:rPr>
              <a:t> </a:t>
            </a:r>
            <a:r>
              <a:rPr lang="en-US" dirty="0" err="1" smtClean="0">
                <a:latin typeface="Calibri" panose="020F0502020204030204" pitchFamily="34" charset="0"/>
              </a:rPr>
              <a:t>chọn</a:t>
            </a:r>
            <a:r>
              <a:rPr lang="en-US" dirty="0" smtClean="0">
                <a:latin typeface="Calibri" panose="020F0502020204030204" pitchFamily="34" charset="0"/>
              </a:rPr>
              <a:t> </a:t>
            </a:r>
            <a:r>
              <a:rPr lang="en-US" dirty="0" err="1" smtClean="0">
                <a:latin typeface="Calibri" panose="020F0502020204030204" pitchFamily="34" charset="0"/>
              </a:rPr>
              <a:t>phần</a:t>
            </a:r>
            <a:r>
              <a:rPr lang="en-US" dirty="0" smtClean="0">
                <a:latin typeface="Calibri" panose="020F0502020204030204" pitchFamily="34" charset="0"/>
              </a:rPr>
              <a:t> </a:t>
            </a:r>
            <a:r>
              <a:rPr lang="en-US" dirty="0" err="1" smtClean="0">
                <a:latin typeface="Calibri" panose="020F0502020204030204" pitchFamily="34" charset="0"/>
              </a:rPr>
              <a:t>tử</a:t>
            </a:r>
            <a:endParaRPr lang="en-US" dirty="0">
              <a:latin typeface="Calibri" panose="020F0502020204030204" pitchFamily="34" charset="0"/>
            </a:endParaRPr>
          </a:p>
        </p:txBody>
      </p:sp>
      <p:sp>
        <p:nvSpPr>
          <p:cNvPr id="3" name="Content Placeholder 2"/>
          <p:cNvSpPr>
            <a:spLocks noGrp="1"/>
          </p:cNvSpPr>
          <p:nvPr>
            <p:ph idx="1"/>
          </p:nvPr>
        </p:nvSpPr>
        <p:spPr>
          <a:xfrm>
            <a:off x="1989221" y="882316"/>
            <a:ext cx="9515391" cy="5028906"/>
          </a:xfrm>
        </p:spPr>
        <p:txBody>
          <a:bodyPr>
            <a:noAutofit/>
          </a:bodyPr>
          <a:lstStyle/>
          <a:p>
            <a:pPr algn="just">
              <a:lnSpc>
                <a:spcPct val="150000"/>
              </a:lnSpc>
            </a:pPr>
            <a:r>
              <a:rPr lang="en-US" sz="2800" dirty="0" err="1" smtClean="0">
                <a:solidFill>
                  <a:schemeClr val="tx1"/>
                </a:solidFill>
                <a:latin typeface="Calibri" panose="020F0502020204030204" pitchFamily="34" charset="0"/>
              </a:rPr>
              <a:t>Bộ</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chọn</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phần</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tử</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lựa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chọn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HTML </a:t>
            </a:r>
            <a:r>
              <a:rPr lang="en-US" sz="2800" dirty="0" err="1">
                <a:solidFill>
                  <a:schemeClr val="tx1"/>
                </a:solidFill>
                <a:latin typeface="Calibri" panose="020F0502020204030204" pitchFamily="34" charset="0"/>
              </a:rPr>
              <a:t>dựa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theo</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tên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của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trong</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trang</a:t>
            </a:r>
            <a:r>
              <a:rPr lang="en-US" sz="2800" dirty="0">
                <a:solidFill>
                  <a:schemeClr val="tx1"/>
                </a:solidFill>
                <a:latin typeface="Calibri" panose="020F0502020204030204" pitchFamily="34" charset="0"/>
              </a:rPr>
              <a:t> HTML </a:t>
            </a:r>
            <a:r>
              <a:rPr lang="en-US" sz="2800" dirty="0" err="1">
                <a:solidFill>
                  <a:schemeClr val="tx1"/>
                </a:solidFill>
                <a:latin typeface="Calibri" panose="020F0502020204030204" pitchFamily="34" charset="0"/>
              </a:rPr>
              <a:t>mà</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bạn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muốn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lựa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chọn</a:t>
            </a:r>
            <a:r>
              <a:rPr lang="en-US" sz="2800" dirty="0" smtClean="0">
                <a:solidFill>
                  <a:schemeClr val="tx1"/>
                </a:solidFill>
                <a:latin typeface="Calibri" panose="020F0502020204030204" pitchFamily="34" charset="0"/>
              </a:rPr>
              <a:t>.</a:t>
            </a:r>
          </a:p>
          <a:p>
            <a:pPr algn="just">
              <a:lnSpc>
                <a:spcPct val="150000"/>
              </a:lnSpc>
            </a:pPr>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lựa</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chọn</a:t>
            </a:r>
            <a:r>
              <a:rPr lang="en-US" sz="2800" dirty="0" smtClean="0">
                <a:solidFill>
                  <a:schemeClr val="tx1"/>
                </a:solidFill>
                <a:latin typeface="Calibri" panose="020F0502020204030204" pitchFamily="34" charset="0"/>
              </a:rPr>
              <a:t> button </a:t>
            </a:r>
            <a:r>
              <a:rPr lang="en-US" sz="2800" dirty="0" err="1" smtClean="0">
                <a:solidFill>
                  <a:schemeClr val="tx1"/>
                </a:solidFill>
                <a:latin typeface="Calibri" panose="020F0502020204030204" pitchFamily="34" charset="0"/>
              </a:rPr>
              <a:t>và</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phần</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tử</a:t>
            </a:r>
            <a:r>
              <a:rPr lang="en-US" sz="2800" dirty="0" smtClean="0">
                <a:solidFill>
                  <a:schemeClr val="tx1"/>
                </a:solidFill>
                <a:latin typeface="Calibri" panose="020F0502020204030204" pitchFamily="34" charset="0"/>
              </a:rPr>
              <a:t> p</a:t>
            </a:r>
          </a:p>
          <a:p>
            <a:pPr marL="0" indent="0" algn="just">
              <a:lnSpc>
                <a:spcPct val="150000"/>
              </a:lnSpc>
              <a:buNone/>
            </a:pPr>
            <a:r>
              <a:rPr lang="en-US" sz="2800" dirty="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 $("button").click(</a:t>
            </a:r>
            <a:r>
              <a:rPr lang="en-US" sz="2800" b="1" dirty="0">
                <a:solidFill>
                  <a:schemeClr val="tx1"/>
                </a:solidFill>
                <a:latin typeface="Calibri" panose="020F0502020204030204" pitchFamily="34" charset="0"/>
              </a:rPr>
              <a:t>function</a:t>
            </a:r>
            <a:r>
              <a:rPr lang="en-US" sz="2800" dirty="0">
                <a:solidFill>
                  <a:schemeClr val="tx1"/>
                </a:solidFill>
                <a:latin typeface="Calibri" panose="020F0502020204030204" pitchFamily="34" charset="0"/>
              </a:rPr>
              <a:t> () { </a:t>
            </a:r>
            <a:endParaRPr lang="en-US" sz="2800" dirty="0" smtClean="0">
              <a:solidFill>
                <a:schemeClr val="tx1"/>
              </a:solidFill>
              <a:latin typeface="Calibri" panose="020F0502020204030204" pitchFamily="34" charset="0"/>
            </a:endParaRPr>
          </a:p>
          <a:p>
            <a:pPr marL="0" indent="0" algn="just">
              <a:lnSpc>
                <a:spcPct val="150000"/>
              </a:lnSpc>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p").</a:t>
            </a:r>
            <a:r>
              <a:rPr lang="en-US" sz="2800" dirty="0" err="1">
                <a:solidFill>
                  <a:schemeClr val="tx1"/>
                </a:solidFill>
                <a:latin typeface="Calibri" panose="020F0502020204030204" pitchFamily="34" charset="0"/>
              </a:rPr>
              <a:t>css</a:t>
            </a:r>
            <a:r>
              <a:rPr lang="en-US" sz="2800" dirty="0">
                <a:solidFill>
                  <a:schemeClr val="tx1"/>
                </a:solidFill>
                <a:latin typeface="Calibri" panose="020F0502020204030204" pitchFamily="34" charset="0"/>
              </a:rPr>
              <a:t>("color", "#4CAF50"); </a:t>
            </a:r>
            <a:endParaRPr lang="en-US" sz="2800" dirty="0" smtClean="0">
              <a:solidFill>
                <a:schemeClr val="tx1"/>
              </a:solidFill>
              <a:latin typeface="Calibri" panose="020F0502020204030204" pitchFamily="34" charset="0"/>
            </a:endParaRPr>
          </a:p>
          <a:p>
            <a:pPr marL="0" indent="0" algn="just">
              <a:lnSpc>
                <a:spcPct val="150000"/>
              </a:lnSpc>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a:t>
            </a:r>
          </a:p>
          <a:p>
            <a:pPr lvl="1" algn="just">
              <a:lnSpc>
                <a:spcPct val="150000"/>
              </a:lnSpc>
            </a:pPr>
            <a:endParaRPr lang="en-US" sz="2800" dirty="0">
              <a:solidFill>
                <a:schemeClr val="tx1"/>
              </a:solidFill>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67172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693" y="158889"/>
            <a:ext cx="8911687" cy="659258"/>
          </a:xfrm>
        </p:spPr>
        <p:txBody>
          <a:bodyPr/>
          <a:lstStyle/>
          <a:p>
            <a:r>
              <a:rPr lang="en-US" dirty="0" err="1" smtClean="0">
                <a:latin typeface="Calibri" panose="020F0502020204030204" pitchFamily="34" charset="0"/>
              </a:rPr>
              <a:t>Bộ</a:t>
            </a:r>
            <a:r>
              <a:rPr lang="en-US" dirty="0" smtClean="0">
                <a:latin typeface="Calibri" panose="020F0502020204030204" pitchFamily="34" charset="0"/>
              </a:rPr>
              <a:t> </a:t>
            </a:r>
            <a:r>
              <a:rPr lang="en-US" dirty="0" err="1" smtClean="0">
                <a:latin typeface="Calibri" panose="020F0502020204030204" pitchFamily="34" charset="0"/>
              </a:rPr>
              <a:t>chọn</a:t>
            </a:r>
            <a:r>
              <a:rPr lang="en-US" dirty="0" smtClean="0">
                <a:latin typeface="Calibri" panose="020F0502020204030204" pitchFamily="34" charset="0"/>
              </a:rPr>
              <a:t> </a:t>
            </a:r>
            <a:r>
              <a:rPr lang="en-US" dirty="0" err="1" smtClean="0">
                <a:latin typeface="Calibri" panose="020F0502020204030204" pitchFamily="34" charset="0"/>
              </a:rPr>
              <a:t>Lớp</a:t>
            </a:r>
            <a:r>
              <a:rPr lang="en-US" dirty="0" smtClean="0">
                <a:latin typeface="Calibri" panose="020F0502020204030204" pitchFamily="34" charset="0"/>
              </a:rPr>
              <a:t> </a:t>
            </a:r>
            <a:r>
              <a:rPr lang="en-US" dirty="0" err="1" smtClean="0">
                <a:latin typeface="Calibri" panose="020F0502020204030204" pitchFamily="34" charset="0"/>
              </a:rPr>
              <a:t>và</a:t>
            </a:r>
            <a:r>
              <a:rPr lang="en-US" dirty="0" smtClean="0">
                <a:latin typeface="Calibri" panose="020F0502020204030204" pitchFamily="34" charset="0"/>
              </a:rPr>
              <a:t> </a:t>
            </a:r>
            <a:r>
              <a:rPr lang="en-US" dirty="0" err="1" smtClean="0">
                <a:latin typeface="Calibri" panose="020F0502020204030204" pitchFamily="34" charset="0"/>
              </a:rPr>
              <a:t>bộ</a:t>
            </a:r>
            <a:r>
              <a:rPr lang="en-US" dirty="0" smtClean="0">
                <a:latin typeface="Calibri" panose="020F0502020204030204" pitchFamily="34" charset="0"/>
              </a:rPr>
              <a:t> </a:t>
            </a:r>
            <a:r>
              <a:rPr lang="en-US" dirty="0" err="1" smtClean="0">
                <a:latin typeface="Calibri" panose="020F0502020204030204" pitchFamily="34" charset="0"/>
              </a:rPr>
              <a:t>chọn</a:t>
            </a:r>
            <a:r>
              <a:rPr lang="en-US" dirty="0" smtClean="0">
                <a:latin typeface="Calibri" panose="020F0502020204030204" pitchFamily="34" charset="0"/>
              </a:rPr>
              <a:t> ID</a:t>
            </a:r>
            <a:endParaRPr lang="en-US" dirty="0">
              <a:latin typeface="Calibri" panose="020F0502020204030204" pitchFamily="34" charset="0"/>
            </a:endParaRPr>
          </a:p>
        </p:txBody>
      </p:sp>
      <p:sp>
        <p:nvSpPr>
          <p:cNvPr id="3" name="Content Placeholder 2"/>
          <p:cNvSpPr>
            <a:spLocks noGrp="1"/>
          </p:cNvSpPr>
          <p:nvPr>
            <p:ph idx="1"/>
          </p:nvPr>
        </p:nvSpPr>
        <p:spPr>
          <a:xfrm>
            <a:off x="1742693" y="1074821"/>
            <a:ext cx="9761919" cy="5342021"/>
          </a:xfrm>
        </p:spPr>
        <p:txBody>
          <a:bodyPr>
            <a:noAutofit/>
          </a:bodyPr>
          <a:lstStyle/>
          <a:p>
            <a:pPr algn="just"/>
            <a:r>
              <a:rPr lang="vi-VN" sz="2400" dirty="0">
                <a:solidFill>
                  <a:schemeClr val="tx1"/>
                </a:solidFill>
                <a:latin typeface="Calibri" panose="020F0502020204030204" pitchFamily="34" charset="0"/>
              </a:rPr>
              <a:t>Bộ chọn lớp được sử dụng để chọn phần tử dựa trên giá trị của lớp (class) CSS. Bộ chọn lớp sẽ trả về một bộ sưu tập gồm các phần tử có giá trị lớp CSS trùng với giá trị tìm kiếm</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gn="just"/>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a:t>
            </a:r>
          </a:p>
          <a:p>
            <a:pPr marL="0" indent="0" algn="just">
              <a:buNone/>
            </a:pP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operator").</a:t>
            </a:r>
            <a:r>
              <a:rPr lang="en-US" sz="2400" dirty="0" err="1">
                <a:solidFill>
                  <a:schemeClr val="tx1"/>
                </a:solidFill>
                <a:latin typeface="Calibri" panose="020F0502020204030204" pitchFamily="34" charset="0"/>
              </a:rPr>
              <a:t>css</a:t>
            </a:r>
            <a:r>
              <a:rPr lang="en-US" sz="2400" dirty="0">
                <a:solidFill>
                  <a:schemeClr val="tx1"/>
                </a:solidFill>
                <a:latin typeface="Calibri" panose="020F0502020204030204" pitchFamily="34" charset="0"/>
              </a:rPr>
              <a:t>("color", "#4CAF50</a:t>
            </a:r>
            <a:r>
              <a:rPr lang="en-US" sz="2400" dirty="0" smtClean="0">
                <a:solidFill>
                  <a:schemeClr val="tx1"/>
                </a:solidFill>
                <a:latin typeface="Calibri" panose="020F0502020204030204" pitchFamily="34" charset="0"/>
              </a:rPr>
              <a:t>");</a:t>
            </a:r>
          </a:p>
          <a:p>
            <a:pPr algn="just">
              <a:buFont typeface="Wingdings" panose="05000000000000000000" pitchFamily="2" charset="2"/>
              <a:buChar char="q"/>
            </a:pPr>
            <a:r>
              <a:rPr lang="vi-VN" sz="2400" dirty="0">
                <a:solidFill>
                  <a:schemeClr val="tx1"/>
                </a:solidFill>
                <a:latin typeface="Calibri" panose="020F0502020204030204" pitchFamily="34" charset="0"/>
              </a:rPr>
              <a:t>Sử dụng bộ chọn ID dùng để lựa chọn phần tử thông qua giá trị </a:t>
            </a:r>
            <a:r>
              <a:rPr lang="vi-VN" sz="2400" i="1" dirty="0">
                <a:solidFill>
                  <a:schemeClr val="tx1"/>
                </a:solidFill>
                <a:latin typeface="Calibri" panose="020F0502020204030204" pitchFamily="34" charset="0"/>
              </a:rPr>
              <a:t>id</a:t>
            </a:r>
            <a:r>
              <a:rPr lang="vi-VN" sz="2400" dirty="0">
                <a:solidFill>
                  <a:schemeClr val="tx1"/>
                </a:solidFill>
                <a:latin typeface="Calibri" panose="020F0502020204030204" pitchFamily="34" charset="0"/>
              </a:rPr>
              <a:t> của phần tử đó. Bộ chọn ID thường được sử dụng khi chúng ta muốn lựa chọn </a:t>
            </a:r>
            <a:r>
              <a:rPr lang="vi-VN" sz="2400" b="1" dirty="0">
                <a:solidFill>
                  <a:schemeClr val="tx1"/>
                </a:solidFill>
                <a:latin typeface="Calibri" panose="020F0502020204030204" pitchFamily="34" charset="0"/>
              </a:rPr>
              <a:t>một phần tử duy nhất</a:t>
            </a:r>
            <a:r>
              <a:rPr lang="vi-VN" sz="2400" dirty="0">
                <a:solidFill>
                  <a:schemeClr val="tx1"/>
                </a:solidFill>
                <a:latin typeface="Calibri" panose="020F0502020204030204" pitchFamily="34" charset="0"/>
              </a:rPr>
              <a:t> có giá trị ID nhất định. </a:t>
            </a:r>
            <a:endParaRPr lang="en-US" sz="2400" dirty="0" smtClean="0">
              <a:solidFill>
                <a:schemeClr val="tx1"/>
              </a:solidFill>
              <a:latin typeface="Calibri" panose="020F0502020204030204" pitchFamily="34" charset="0"/>
            </a:endParaRPr>
          </a:p>
          <a:p>
            <a:pPr algn="just">
              <a:buFont typeface="Wingdings" panose="05000000000000000000" pitchFamily="2" charset="2"/>
              <a:buChar char="q"/>
            </a:pP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 $("button").click(</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 </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$("#first-para").</a:t>
            </a:r>
            <a:r>
              <a:rPr lang="en-US" sz="2400" dirty="0" err="1">
                <a:solidFill>
                  <a:schemeClr val="tx1"/>
                </a:solidFill>
                <a:latin typeface="Calibri" panose="020F0502020204030204" pitchFamily="34" charset="0"/>
              </a:rPr>
              <a:t>css</a:t>
            </a:r>
            <a:r>
              <a:rPr lang="en-US" sz="2400" dirty="0">
                <a:solidFill>
                  <a:schemeClr val="tx1"/>
                </a:solidFill>
                <a:latin typeface="Calibri" panose="020F0502020204030204" pitchFamily="34" charset="0"/>
              </a:rPr>
              <a:t>("color", "#4CAF50</a:t>
            </a:r>
            <a:r>
              <a:rPr lang="en-US" sz="2400" dirty="0" smtClean="0">
                <a:solidFill>
                  <a:schemeClr val="tx1"/>
                </a:solidFill>
                <a:latin typeface="Calibri" panose="020F0502020204030204" pitchFamily="34" charset="0"/>
              </a:rPr>
              <a:t>");</a:t>
            </a:r>
          </a:p>
          <a:p>
            <a:pPr marL="0" indent="0" algn="just">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gn="just">
              <a:buFont typeface="Wingdings" panose="05000000000000000000" pitchFamily="2" charset="2"/>
              <a:buChar char="q"/>
            </a:pPr>
            <a:endParaRPr lang="en-US" sz="2400" dirty="0">
              <a:solidFill>
                <a:schemeClr val="tx1"/>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28121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398" y="158889"/>
            <a:ext cx="8911687" cy="707385"/>
          </a:xfrm>
        </p:spPr>
        <p:txBody>
          <a:bodyPr/>
          <a:lstStyle/>
          <a:p>
            <a:r>
              <a:rPr lang="en-US" dirty="0" err="1">
                <a:latin typeface="Calibri" panose="020F0502020204030204" pitchFamily="34" charset="0"/>
              </a:rPr>
              <a:t>jQuery</a:t>
            </a:r>
            <a:r>
              <a:rPr lang="en-US" dirty="0">
                <a:latin typeface="Calibri" panose="020F0502020204030204" pitchFamily="34" charset="0"/>
              </a:rPr>
              <a:t> </a:t>
            </a:r>
            <a:r>
              <a:rPr lang="en-US" dirty="0" err="1">
                <a:latin typeface="Calibri" panose="020F0502020204030204" pitchFamily="34" charset="0"/>
              </a:rPr>
              <a:t>Hiệu</a:t>
            </a:r>
            <a:r>
              <a:rPr lang="en-US" dirty="0">
                <a:latin typeface="Calibri" panose="020F0502020204030204" pitchFamily="34" charset="0"/>
              </a:rPr>
              <a:t> </a:t>
            </a:r>
            <a:r>
              <a:rPr lang="en-US" dirty="0" err="1">
                <a:latin typeface="Calibri" panose="020F0502020204030204" pitchFamily="34" charset="0"/>
              </a:rPr>
              <a:t>ứng</a:t>
            </a:r>
            <a:r>
              <a:rPr lang="en-US" dirty="0">
                <a:latin typeface="Calibri" panose="020F0502020204030204" pitchFamily="34" charset="0"/>
              </a:rPr>
              <a:t> Hide/Show</a:t>
            </a:r>
          </a:p>
        </p:txBody>
      </p:sp>
      <p:sp>
        <p:nvSpPr>
          <p:cNvPr id="3" name="Content Placeholder 2"/>
          <p:cNvSpPr>
            <a:spLocks noGrp="1"/>
          </p:cNvSpPr>
          <p:nvPr>
            <p:ph idx="1"/>
          </p:nvPr>
        </p:nvSpPr>
        <p:spPr>
          <a:xfrm>
            <a:off x="2011696" y="866274"/>
            <a:ext cx="8915400" cy="5044948"/>
          </a:xfrm>
        </p:spPr>
        <p:txBody>
          <a:bodyPr>
            <a:normAutofit/>
          </a:bodyPr>
          <a:lstStyle/>
          <a:p>
            <a:pPr algn="just"/>
            <a:r>
              <a:rPr lang="vi-VN" sz="2400" dirty="0">
                <a:solidFill>
                  <a:schemeClr val="tx1"/>
                </a:solidFill>
                <a:latin typeface="Calibri" panose="020F0502020204030204" pitchFamily="34" charset="0"/>
              </a:rPr>
              <a:t>hide(): ẩn</a:t>
            </a:r>
          </a:p>
          <a:p>
            <a:pPr marL="0" indent="0" algn="just">
              <a:buNone/>
            </a:pPr>
            <a:r>
              <a:rPr lang="en-US" sz="2400" dirty="0" smtClean="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$(selector).hide(speed,callback);</a:t>
            </a:r>
          </a:p>
          <a:p>
            <a:pPr algn="just"/>
            <a:r>
              <a:rPr lang="vi-VN" sz="2400" dirty="0" smtClean="0">
                <a:solidFill>
                  <a:schemeClr val="tx1"/>
                </a:solidFill>
                <a:latin typeface="Calibri" panose="020F0502020204030204" pitchFamily="34" charset="0"/>
              </a:rPr>
              <a:t>show</a:t>
            </a:r>
            <a:r>
              <a:rPr lang="vi-VN" sz="2400" dirty="0">
                <a:solidFill>
                  <a:schemeClr val="tx1"/>
                </a:solidFill>
                <a:latin typeface="Calibri" panose="020F0502020204030204" pitchFamily="34" charset="0"/>
              </a:rPr>
              <a:t>(): hiện</a:t>
            </a:r>
          </a:p>
          <a:p>
            <a:pPr marL="0" indent="0" algn="just">
              <a:buNone/>
            </a:pPr>
            <a:r>
              <a:rPr lang="en-US" sz="2400" dirty="0" smtClean="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$(selector).show(speed,callback);</a:t>
            </a:r>
          </a:p>
          <a:p>
            <a:pPr algn="just"/>
            <a:r>
              <a:rPr lang="vi-VN" sz="2400" dirty="0" smtClean="0">
                <a:solidFill>
                  <a:schemeClr val="tx1"/>
                </a:solidFill>
                <a:latin typeface="Calibri" panose="020F0502020204030204" pitchFamily="34" charset="0"/>
              </a:rPr>
              <a:t>toggle</a:t>
            </a:r>
            <a:r>
              <a:rPr lang="vi-VN" sz="2400" dirty="0">
                <a:solidFill>
                  <a:schemeClr val="tx1"/>
                </a:solidFill>
                <a:latin typeface="Calibri" panose="020F0502020204030204" pitchFamily="34" charset="0"/>
              </a:rPr>
              <a:t>(): chuyển đổi trạng thái ẩn/hiện</a:t>
            </a:r>
          </a:p>
          <a:p>
            <a:pPr marL="0" indent="0" algn="just">
              <a:buNone/>
            </a:pPr>
            <a:r>
              <a:rPr lang="en-US" sz="2400" dirty="0" smtClean="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$(selector).toggle(speed,callback</a:t>
            </a:r>
            <a:r>
              <a:rPr lang="vi-VN" sz="2400" dirty="0" smtClean="0">
                <a:solidFill>
                  <a:schemeClr val="tx1"/>
                </a:solidFill>
                <a:latin typeface="Calibri" panose="020F0502020204030204" pitchFamily="34" charset="0"/>
              </a:rPr>
              <a:t>);</a:t>
            </a:r>
            <a:endParaRPr lang="vi-VN" sz="2400" dirty="0">
              <a:solidFill>
                <a:schemeClr val="tx1"/>
              </a:solidFill>
              <a:latin typeface="Calibri" panose="020F0502020204030204" pitchFamily="34" charset="0"/>
            </a:endParaRPr>
          </a:p>
          <a:p>
            <a:pPr algn="just">
              <a:buFont typeface="Courier New" panose="02070309020205020404" pitchFamily="49" charset="0"/>
              <a:buChar char="o"/>
            </a:pPr>
            <a:r>
              <a:rPr lang="vi-VN" sz="2400" dirty="0" smtClean="0">
                <a:solidFill>
                  <a:schemeClr val="tx1"/>
                </a:solidFill>
                <a:latin typeface="Calibri" panose="020F0502020204030204" pitchFamily="34" charset="0"/>
              </a:rPr>
              <a:t>Speed</a:t>
            </a:r>
            <a:r>
              <a:rPr lang="vi-VN" sz="2400" dirty="0">
                <a:solidFill>
                  <a:schemeClr val="tx1"/>
                </a:solidFill>
                <a:latin typeface="Calibri" panose="020F0502020204030204" pitchFamily="34" charset="0"/>
              </a:rPr>
              <a:t>: tốc độ thực hiện (miliseconds / slow /</a:t>
            </a:r>
            <a:r>
              <a:rPr lang="vi-VN" sz="2400" dirty="0" smtClean="0">
                <a:solidFill>
                  <a:schemeClr val="tx1"/>
                </a:solidFill>
                <a:latin typeface="Calibri" panose="020F0502020204030204" pitchFamily="34" charset="0"/>
              </a:rPr>
              <a:t>fast)</a:t>
            </a:r>
            <a:endParaRPr lang="en-US" sz="2400" dirty="0" smtClean="0">
              <a:solidFill>
                <a:schemeClr val="tx1"/>
              </a:solidFill>
              <a:latin typeface="Calibri" panose="020F0502020204030204" pitchFamily="34" charset="0"/>
            </a:endParaRPr>
          </a:p>
          <a:p>
            <a:pPr algn="just">
              <a:buFont typeface="Courier New" panose="02070309020205020404" pitchFamily="49" charset="0"/>
              <a:buChar char="o"/>
            </a:pPr>
            <a:r>
              <a:rPr lang="vi-VN" sz="2400" dirty="0" smtClean="0">
                <a:solidFill>
                  <a:schemeClr val="tx1"/>
                </a:solidFill>
                <a:latin typeface="Calibri" panose="020F0502020204030204" pitchFamily="34" charset="0"/>
              </a:rPr>
              <a:t>Callback</a:t>
            </a:r>
            <a:r>
              <a:rPr lang="vi-VN" sz="2400" dirty="0">
                <a:solidFill>
                  <a:schemeClr val="tx1"/>
                </a:solidFill>
                <a:latin typeface="Calibri" panose="020F0502020204030204" pitchFamily="34" charset="0"/>
              </a:rPr>
              <a:t>: hàm được gọi khi thực hiện xong </a:t>
            </a:r>
            <a:r>
              <a:rPr lang="vi-VN" sz="2400" dirty="0" smtClean="0">
                <a:solidFill>
                  <a:schemeClr val="tx1"/>
                </a:solidFill>
                <a:latin typeface="Calibri" panose="020F0502020204030204" pitchFamily="34" charset="0"/>
              </a:rPr>
              <a:t>ẩn/hiện</a:t>
            </a:r>
            <a:endParaRPr lang="en-US" sz="2400" dirty="0" smtClean="0">
              <a:solidFill>
                <a:schemeClr val="tx1"/>
              </a:solidFill>
              <a:latin typeface="Calibri" panose="020F0502020204030204" pitchFamily="34" charset="0"/>
            </a:endParaRPr>
          </a:p>
          <a:p>
            <a:pPr algn="just">
              <a:buFont typeface="Courier New" panose="02070309020205020404" pitchFamily="49" charset="0"/>
              <a:buChar char="o"/>
            </a:pPr>
            <a:endParaRPr lang="en-US" sz="2400"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2630905" y="4968247"/>
            <a:ext cx="6721641" cy="1224006"/>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79174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777" y="190973"/>
            <a:ext cx="8911687" cy="787595"/>
          </a:xfrm>
        </p:spPr>
        <p:txBody>
          <a:bodyPr/>
          <a:lstStyle/>
          <a:p>
            <a:r>
              <a:rPr lang="en-US" dirty="0" err="1">
                <a:latin typeface="Calibri" panose="020F0502020204030204" pitchFamily="34" charset="0"/>
              </a:rPr>
              <a:t>jQuery</a:t>
            </a:r>
            <a:r>
              <a:rPr lang="en-US" dirty="0">
                <a:latin typeface="Calibri" panose="020F0502020204030204" pitchFamily="34" charset="0"/>
              </a:rPr>
              <a:t> </a:t>
            </a:r>
            <a:r>
              <a:rPr lang="en-US" dirty="0" err="1">
                <a:latin typeface="Calibri" panose="020F0502020204030204" pitchFamily="34" charset="0"/>
              </a:rPr>
              <a:t>Hiệu</a:t>
            </a:r>
            <a:r>
              <a:rPr lang="en-US" dirty="0">
                <a:latin typeface="Calibri" panose="020F0502020204030204" pitchFamily="34" charset="0"/>
              </a:rPr>
              <a:t> </a:t>
            </a:r>
            <a:r>
              <a:rPr lang="en-US" dirty="0" err="1">
                <a:latin typeface="Calibri" panose="020F0502020204030204" pitchFamily="34" charset="0"/>
              </a:rPr>
              <a:t>ứng</a:t>
            </a:r>
            <a:r>
              <a:rPr lang="en-US" dirty="0">
                <a:latin typeface="Calibri" panose="020F0502020204030204" pitchFamily="34" charset="0"/>
              </a:rPr>
              <a:t> Fading</a:t>
            </a:r>
          </a:p>
        </p:txBody>
      </p:sp>
      <p:sp>
        <p:nvSpPr>
          <p:cNvPr id="3" name="Content Placeholder 2"/>
          <p:cNvSpPr>
            <a:spLocks noGrp="1"/>
          </p:cNvSpPr>
          <p:nvPr>
            <p:ph idx="1"/>
          </p:nvPr>
        </p:nvSpPr>
        <p:spPr>
          <a:xfrm>
            <a:off x="1774777" y="978568"/>
            <a:ext cx="9729835" cy="5149516"/>
          </a:xfrm>
        </p:spPr>
        <p:txBody>
          <a:bodyPr>
            <a:noAutofit/>
          </a:bodyPr>
          <a:lstStyle/>
          <a:p>
            <a:pPr algn="just"/>
            <a:r>
              <a:rPr lang="en-US" sz="2800" dirty="0" err="1">
                <a:solidFill>
                  <a:schemeClr val="tx1"/>
                </a:solidFill>
                <a:latin typeface="Calibri" panose="020F0502020204030204" pitchFamily="34" charset="0"/>
              </a:rPr>
              <a:t>Làm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mờ</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dần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các</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hiệu</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ứng</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ẩn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hiện</a:t>
            </a:r>
            <a:endParaRPr lang="en-US" sz="2800" dirty="0">
              <a:solidFill>
                <a:schemeClr val="tx1"/>
              </a:solidFill>
              <a:latin typeface="Calibri" panose="020F0502020204030204" pitchFamily="34" charset="0"/>
            </a:endParaRPr>
          </a:p>
          <a:p>
            <a:pPr algn="just"/>
            <a:r>
              <a:rPr lang="en-US" sz="2800" dirty="0" smtClean="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fadeIn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hiện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dần</a:t>
            </a:r>
            <a:r>
              <a:rPr lang="en-US" sz="2800" dirty="0">
                <a:solidFill>
                  <a:schemeClr val="tx1"/>
                </a:solidFill>
                <a:latin typeface="Calibri" panose="020F0502020204030204" pitchFamily="34" charset="0"/>
              </a:rPr>
              <a:t> 1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tử</a:t>
            </a:r>
            <a:endParaRPr lang="en-US" sz="2800" dirty="0" smtClean="0">
              <a:solidFill>
                <a:schemeClr val="tx1"/>
              </a:solidFill>
              <a:latin typeface="Calibri" panose="020F0502020204030204" pitchFamily="34" charset="0"/>
            </a:endParaRPr>
          </a:p>
          <a:p>
            <a:pPr algn="just">
              <a:buFont typeface="Courier New" panose="02070309020205020404" pitchFamily="49" charset="0"/>
              <a:buChar char="o"/>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a:t>
            </a:r>
            <a:r>
              <a:rPr lang="en-US" sz="2800" dirty="0">
                <a:solidFill>
                  <a:schemeClr val="tx1"/>
                </a:solidFill>
                <a:latin typeface="Calibri" panose="020F0502020204030204" pitchFamily="34" charset="0"/>
              </a:rPr>
              <a:t>selector).</a:t>
            </a:r>
            <a:r>
              <a:rPr lang="en-US" sz="2800" dirty="0" err="1">
                <a:solidFill>
                  <a:schemeClr val="tx1"/>
                </a:solidFill>
                <a:latin typeface="Calibri" panose="020F0502020204030204" pitchFamily="34" charset="0"/>
              </a:rPr>
              <a:t>fadeIn</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speed,callback</a:t>
            </a:r>
            <a:r>
              <a:rPr lang="en-US" sz="2800" dirty="0">
                <a:solidFill>
                  <a:schemeClr val="tx1"/>
                </a:solidFill>
                <a:latin typeface="Calibri" panose="020F0502020204030204" pitchFamily="34" charset="0"/>
              </a:rPr>
              <a:t>);</a:t>
            </a:r>
          </a:p>
          <a:p>
            <a:pPr algn="just"/>
            <a:r>
              <a:rPr lang="en-US" sz="2800" dirty="0" err="1" smtClean="0">
                <a:solidFill>
                  <a:schemeClr val="tx1"/>
                </a:solidFill>
                <a:latin typeface="Calibri" panose="020F0502020204030204" pitchFamily="34" charset="0"/>
              </a:rPr>
              <a:t>fadeOut</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ẩn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dần</a:t>
            </a:r>
            <a:r>
              <a:rPr lang="en-US" sz="2800" dirty="0">
                <a:solidFill>
                  <a:schemeClr val="tx1"/>
                </a:solidFill>
                <a:latin typeface="Calibri" panose="020F0502020204030204" pitchFamily="34" charset="0"/>
              </a:rPr>
              <a:t> 1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endParaRPr lang="en-US" sz="2800" dirty="0">
              <a:solidFill>
                <a:schemeClr val="tx1"/>
              </a:solidFill>
              <a:latin typeface="Calibri" panose="020F0502020204030204" pitchFamily="34" charset="0"/>
            </a:endParaRPr>
          </a:p>
          <a:p>
            <a:pPr algn="just">
              <a:buFont typeface="Courier New" panose="02070309020205020404" pitchFamily="49" charset="0"/>
              <a:buChar char="o"/>
            </a:pP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$(selector).</a:t>
            </a:r>
            <a:r>
              <a:rPr lang="en-US" sz="2800" dirty="0" err="1">
                <a:solidFill>
                  <a:schemeClr val="tx1"/>
                </a:solidFill>
                <a:latin typeface="Calibri" panose="020F0502020204030204" pitchFamily="34" charset="0"/>
              </a:rPr>
              <a:t>fadeOut</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speed,callback</a:t>
            </a:r>
            <a:r>
              <a:rPr lang="en-US" sz="2800" dirty="0">
                <a:solidFill>
                  <a:schemeClr val="tx1"/>
                </a:solidFill>
                <a:latin typeface="Calibri" panose="020F0502020204030204" pitchFamily="34" charset="0"/>
              </a:rPr>
              <a:t>);</a:t>
            </a:r>
          </a:p>
          <a:p>
            <a:pPr algn="just"/>
            <a:r>
              <a:rPr lang="en-US" sz="2800" dirty="0" err="1" smtClean="0">
                <a:solidFill>
                  <a:schemeClr val="tx1"/>
                </a:solidFill>
                <a:latin typeface="Calibri" panose="020F0502020204030204" pitchFamily="34" charset="0"/>
              </a:rPr>
              <a:t>fadeToggle</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ẩn</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hiện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dần</a:t>
            </a:r>
            <a:r>
              <a:rPr lang="en-US" sz="2800" dirty="0">
                <a:solidFill>
                  <a:schemeClr val="tx1"/>
                </a:solidFill>
                <a:latin typeface="Calibri" panose="020F0502020204030204" pitchFamily="34" charset="0"/>
              </a:rPr>
              <a:t> 1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endParaRPr lang="en-US" sz="2800" dirty="0">
              <a:solidFill>
                <a:schemeClr val="tx1"/>
              </a:solidFill>
              <a:latin typeface="Calibri" panose="020F0502020204030204" pitchFamily="34" charset="0"/>
            </a:endParaRPr>
          </a:p>
          <a:p>
            <a:pPr algn="just">
              <a:buFont typeface="Courier New" panose="02070309020205020404" pitchFamily="49" charset="0"/>
              <a:buChar char="o"/>
            </a:pP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$(selector).</a:t>
            </a:r>
            <a:r>
              <a:rPr lang="en-US" sz="2800" dirty="0" err="1">
                <a:solidFill>
                  <a:schemeClr val="tx1"/>
                </a:solidFill>
                <a:latin typeface="Calibri" panose="020F0502020204030204" pitchFamily="34" charset="0"/>
              </a:rPr>
              <a:t>fadeToggle</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speed,callback</a:t>
            </a:r>
            <a:r>
              <a:rPr lang="en-US" sz="2800" dirty="0">
                <a:solidFill>
                  <a:schemeClr val="tx1"/>
                </a:solidFill>
                <a:latin typeface="Calibri" panose="020F0502020204030204" pitchFamily="34" charset="0"/>
              </a:rPr>
              <a:t>);</a:t>
            </a:r>
          </a:p>
          <a:p>
            <a:pPr algn="just"/>
            <a:r>
              <a:rPr lang="en-US" sz="2800" dirty="0" smtClean="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fadeTo</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làm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mờ</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tới</a:t>
            </a:r>
            <a:r>
              <a:rPr lang="en-US" sz="2800" dirty="0">
                <a:solidFill>
                  <a:schemeClr val="tx1"/>
                </a:solidFill>
                <a:latin typeface="Calibri" panose="020F0502020204030204" pitchFamily="34" charset="0"/>
              </a:rPr>
              <a:t> 1 </a:t>
            </a:r>
            <a:r>
              <a:rPr lang="en-US" sz="2800" dirty="0" err="1">
                <a:solidFill>
                  <a:schemeClr val="tx1"/>
                </a:solidFill>
                <a:latin typeface="Calibri" panose="020F0502020204030204" pitchFamily="34" charset="0"/>
              </a:rPr>
              <a:t>mức</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độ</a:t>
            </a:r>
            <a:r>
              <a:rPr lang="en-US" sz="2800" dirty="0">
                <a:solidFill>
                  <a:schemeClr val="tx1"/>
                </a:solidFill>
                <a:latin typeface="Calibri" panose="020F0502020204030204" pitchFamily="34" charset="0"/>
              </a:rPr>
              <a:t> opacity (0-1</a:t>
            </a:r>
            <a:r>
              <a:rPr lang="en-US" sz="2800" dirty="0" smtClean="0">
                <a:solidFill>
                  <a:schemeClr val="tx1"/>
                </a:solidFill>
                <a:latin typeface="Calibri" panose="020F0502020204030204" pitchFamily="34" charset="0"/>
              </a:rPr>
              <a:t>)</a:t>
            </a:r>
          </a:p>
          <a:p>
            <a:pPr algn="just">
              <a:buFont typeface="Courier New" panose="02070309020205020404" pitchFamily="49" charset="0"/>
              <a:buChar char="o"/>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a:t>
            </a:r>
            <a:r>
              <a:rPr lang="en-US" sz="2800" dirty="0">
                <a:solidFill>
                  <a:schemeClr val="tx1"/>
                </a:solidFill>
                <a:latin typeface="Calibri" panose="020F0502020204030204" pitchFamily="34" charset="0"/>
              </a:rPr>
              <a:t>selector).</a:t>
            </a:r>
            <a:r>
              <a:rPr lang="en-US" sz="2800" dirty="0" err="1">
                <a:solidFill>
                  <a:schemeClr val="tx1"/>
                </a:solidFill>
                <a:latin typeface="Calibri" panose="020F0502020204030204" pitchFamily="34" charset="0"/>
              </a:rPr>
              <a:t>fadeTo</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speed,opacity,callback</a:t>
            </a:r>
            <a:r>
              <a:rPr lang="en-US" sz="2800" dirty="0">
                <a:solidFill>
                  <a:schemeClr val="tx1"/>
                </a:solidFill>
                <a:latin typeface="Calibri" panose="020F0502020204030204" pitchFamily="34"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37419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778" y="142847"/>
            <a:ext cx="8911687" cy="755511"/>
          </a:xfrm>
        </p:spPr>
        <p:txBody>
          <a:bodyPr/>
          <a:lstStyle/>
          <a:p>
            <a:r>
              <a:rPr lang="en-US" dirty="0" err="1">
                <a:latin typeface="Calibri" panose="020F0502020204030204" pitchFamily="34" charset="0"/>
              </a:rPr>
              <a:t>jQuery</a:t>
            </a:r>
            <a:r>
              <a:rPr lang="en-US" dirty="0">
                <a:latin typeface="Calibri" panose="020F0502020204030204" pitchFamily="34" charset="0"/>
              </a:rPr>
              <a:t> </a:t>
            </a:r>
            <a:r>
              <a:rPr lang="en-US" dirty="0" err="1">
                <a:latin typeface="Calibri" panose="020F0502020204030204" pitchFamily="34" charset="0"/>
              </a:rPr>
              <a:t>Hiệu</a:t>
            </a:r>
            <a:r>
              <a:rPr lang="en-US" dirty="0">
                <a:latin typeface="Calibri" panose="020F0502020204030204" pitchFamily="34" charset="0"/>
              </a:rPr>
              <a:t> </a:t>
            </a:r>
            <a:r>
              <a:rPr lang="en-US" dirty="0" err="1">
                <a:latin typeface="Calibri" panose="020F0502020204030204" pitchFamily="34" charset="0"/>
              </a:rPr>
              <a:t>ứng</a:t>
            </a:r>
            <a:r>
              <a:rPr lang="en-US" dirty="0">
                <a:latin typeface="Calibri" panose="020F0502020204030204" pitchFamily="34" charset="0"/>
              </a:rPr>
              <a:t> - sliding</a:t>
            </a:r>
          </a:p>
        </p:txBody>
      </p:sp>
      <p:sp>
        <p:nvSpPr>
          <p:cNvPr id="3" name="Content Placeholder 2"/>
          <p:cNvSpPr>
            <a:spLocks noGrp="1"/>
          </p:cNvSpPr>
          <p:nvPr>
            <p:ph idx="1"/>
          </p:nvPr>
        </p:nvSpPr>
        <p:spPr>
          <a:xfrm>
            <a:off x="1774778" y="898358"/>
            <a:ext cx="9729834" cy="5012864"/>
          </a:xfrm>
        </p:spPr>
        <p:txBody>
          <a:bodyPr>
            <a:normAutofit/>
          </a:bodyPr>
          <a:lstStyle/>
          <a:p>
            <a:r>
              <a:rPr lang="vi-VN" sz="2800" dirty="0">
                <a:solidFill>
                  <a:schemeClr val="tx1"/>
                </a:solidFill>
                <a:latin typeface="Calibri" panose="020F0502020204030204" pitchFamily="34" charset="0"/>
              </a:rPr>
              <a:t>slideDown(): trượt </a:t>
            </a:r>
            <a:r>
              <a:rPr lang="vi-VN" sz="2800" dirty="0" smtClean="0">
                <a:solidFill>
                  <a:schemeClr val="tx1"/>
                </a:solidFill>
                <a:latin typeface="Calibri" panose="020F0502020204030204" pitchFamily="34" charset="0"/>
              </a:rPr>
              <a:t>xuống</a:t>
            </a:r>
            <a:endParaRPr lang="en-US" sz="2800" dirty="0" smtClean="0">
              <a:solidFill>
                <a:schemeClr val="tx1"/>
              </a:solidFill>
              <a:latin typeface="Calibri" panose="020F0502020204030204" pitchFamily="34" charset="0"/>
            </a:endParaRPr>
          </a:p>
          <a:p>
            <a:pPr>
              <a:buFont typeface="Courier New" panose="02070309020205020404" pitchFamily="49" charset="0"/>
              <a:buChar char="o"/>
            </a:pPr>
            <a:r>
              <a:rPr lang="vi-VN" sz="2800" dirty="0" smtClean="0">
                <a:solidFill>
                  <a:schemeClr val="tx1"/>
                </a:solidFill>
                <a:latin typeface="Calibri" panose="020F0502020204030204" pitchFamily="34" charset="0"/>
              </a:rPr>
              <a:t>$(</a:t>
            </a:r>
            <a:r>
              <a:rPr lang="vi-VN" sz="2800" dirty="0">
                <a:solidFill>
                  <a:schemeClr val="tx1"/>
                </a:solidFill>
                <a:latin typeface="Calibri" panose="020F0502020204030204" pitchFamily="34" charset="0"/>
              </a:rPr>
              <a:t>selector). slideDown(speed,callback);</a:t>
            </a:r>
          </a:p>
          <a:p>
            <a:r>
              <a:rPr lang="vi-VN" sz="2800" dirty="0" smtClean="0">
                <a:solidFill>
                  <a:schemeClr val="tx1"/>
                </a:solidFill>
                <a:latin typeface="Calibri" panose="020F0502020204030204" pitchFamily="34" charset="0"/>
              </a:rPr>
              <a:t>slideUp</a:t>
            </a:r>
            <a:r>
              <a:rPr lang="vi-VN" sz="2800" dirty="0">
                <a:solidFill>
                  <a:schemeClr val="tx1"/>
                </a:solidFill>
                <a:latin typeface="Calibri" panose="020F0502020204030204" pitchFamily="34" charset="0"/>
              </a:rPr>
              <a:t>(): trượt lên</a:t>
            </a:r>
          </a:p>
          <a:p>
            <a:pPr>
              <a:buFont typeface="Courier New" panose="02070309020205020404" pitchFamily="49" charset="0"/>
              <a:buChar char="o"/>
            </a:pPr>
            <a:r>
              <a:rPr lang="vi-VN" sz="2800" dirty="0" smtClean="0">
                <a:solidFill>
                  <a:schemeClr val="tx1"/>
                </a:solidFill>
                <a:latin typeface="Calibri" panose="020F0502020204030204" pitchFamily="34" charset="0"/>
              </a:rPr>
              <a:t>$(</a:t>
            </a:r>
            <a:r>
              <a:rPr lang="vi-VN" sz="2800" dirty="0">
                <a:solidFill>
                  <a:schemeClr val="tx1"/>
                </a:solidFill>
                <a:latin typeface="Calibri" panose="020F0502020204030204" pitchFamily="34" charset="0"/>
              </a:rPr>
              <a:t>selector). slideUp(speed,callback);</a:t>
            </a:r>
          </a:p>
          <a:p>
            <a:r>
              <a:rPr lang="vi-VN" sz="2800" dirty="0" smtClean="0">
                <a:solidFill>
                  <a:schemeClr val="tx1"/>
                </a:solidFill>
                <a:latin typeface="Calibri" panose="020F0502020204030204" pitchFamily="34" charset="0"/>
              </a:rPr>
              <a:t>slideToggle</a:t>
            </a:r>
            <a:r>
              <a:rPr lang="vi-VN" sz="2800" dirty="0">
                <a:solidFill>
                  <a:schemeClr val="tx1"/>
                </a:solidFill>
                <a:latin typeface="Calibri" panose="020F0502020204030204" pitchFamily="34" charset="0"/>
              </a:rPr>
              <a:t>(): trượt lên/xuống</a:t>
            </a:r>
          </a:p>
          <a:p>
            <a:pPr>
              <a:buFont typeface="Courier New" panose="02070309020205020404" pitchFamily="49" charset="0"/>
              <a:buChar char="o"/>
            </a:pPr>
            <a:r>
              <a:rPr lang="vi-VN" sz="2800" dirty="0" smtClean="0">
                <a:solidFill>
                  <a:schemeClr val="tx1"/>
                </a:solidFill>
                <a:latin typeface="Calibri" panose="020F0502020204030204" pitchFamily="34" charset="0"/>
              </a:rPr>
              <a:t>$(</a:t>
            </a:r>
            <a:r>
              <a:rPr lang="vi-VN" sz="2800" dirty="0">
                <a:solidFill>
                  <a:schemeClr val="tx1"/>
                </a:solidFill>
                <a:latin typeface="Calibri" panose="020F0502020204030204" pitchFamily="34" charset="0"/>
              </a:rPr>
              <a:t>selector). slideToggle(speed,callback</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marL="0" indent="0">
              <a:buNone/>
            </a:pPr>
            <a:endParaRPr lang="en-US" sz="2800"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2181726" y="4318083"/>
            <a:ext cx="8165432" cy="1761875"/>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18787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399" y="287225"/>
            <a:ext cx="8911687" cy="755512"/>
          </a:xfrm>
        </p:spPr>
        <p:txBody>
          <a:bodyPr/>
          <a:lstStyle/>
          <a:p>
            <a:r>
              <a:rPr lang="en-US" dirty="0" err="1" smtClean="0">
                <a:latin typeface="Calibri" panose="020F0502020204030204" pitchFamily="34" charset="0"/>
              </a:rPr>
              <a:t>Vòng</a:t>
            </a:r>
            <a:r>
              <a:rPr lang="en-US" dirty="0" smtClean="0">
                <a:latin typeface="Calibri" panose="020F0502020204030204" pitchFamily="34" charset="0"/>
              </a:rPr>
              <a:t> </a:t>
            </a:r>
            <a:r>
              <a:rPr lang="en-US" dirty="0" err="1" smtClean="0">
                <a:latin typeface="Calibri" panose="020F0502020204030204" pitchFamily="34" charset="0"/>
              </a:rPr>
              <a:t>lặp</a:t>
            </a:r>
            <a:r>
              <a:rPr lang="en-US" dirty="0" smtClean="0">
                <a:latin typeface="Calibri" panose="020F0502020204030204" pitchFamily="34" charset="0"/>
              </a:rPr>
              <a:t> .each()</a:t>
            </a:r>
            <a:endParaRPr lang="en-US" dirty="0">
              <a:latin typeface="Calibri" panose="020F0502020204030204" pitchFamily="34" charset="0"/>
            </a:endParaRPr>
          </a:p>
        </p:txBody>
      </p:sp>
      <p:sp>
        <p:nvSpPr>
          <p:cNvPr id="3" name="Content Placeholder 2"/>
          <p:cNvSpPr>
            <a:spLocks noGrp="1"/>
          </p:cNvSpPr>
          <p:nvPr>
            <p:ph idx="1"/>
          </p:nvPr>
        </p:nvSpPr>
        <p:spPr>
          <a:xfrm>
            <a:off x="1630399" y="1267326"/>
            <a:ext cx="9874213" cy="5165558"/>
          </a:xfrm>
        </p:spPr>
        <p:txBody>
          <a:bodyPr>
            <a:noAutofit/>
          </a:bodyPr>
          <a:lstStyle/>
          <a:p>
            <a:pPr algn="just"/>
            <a:r>
              <a:rPr lang="en-US" sz="2800" dirty="0" err="1" smtClean="0">
                <a:solidFill>
                  <a:schemeClr val="tx1"/>
                </a:solidFill>
                <a:latin typeface="Calibri" panose="020F0502020204030204" pitchFamily="34" charset="0"/>
              </a:rPr>
              <a:t>Khi</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sử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dụng</a:t>
            </a:r>
            <a:r>
              <a:rPr lang="en-US" sz="2800" dirty="0" smtClean="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bộ chọn lớp hoặc phần tử thông thường bạn sẽ nhận được nhiều hơn một phần tử trả về</a:t>
            </a:r>
            <a:r>
              <a:rPr lang="vi-VN" sz="2800" dirty="0" smtClean="0">
                <a:solidFill>
                  <a:schemeClr val="tx1"/>
                </a:solidFill>
                <a:latin typeface="Calibri" panose="020F0502020204030204" pitchFamily="34" charset="0"/>
              </a:rPr>
              <a:t>.</a:t>
            </a:r>
            <a:r>
              <a:rPr lang="en-US" sz="2800" dirty="0" smtClean="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Thư viện jQuery cho phép bạn lặp giữa các phần tử này một cách dễ dàng nhờ sử </a:t>
            </a:r>
            <a:r>
              <a:rPr lang="vi-VN" sz="2800" dirty="0" smtClean="0">
                <a:solidFill>
                  <a:schemeClr val="tx1"/>
                </a:solidFill>
                <a:latin typeface="Calibri" panose="020F0502020204030204" pitchFamily="34" charset="0"/>
              </a:rPr>
              <a:t>dụng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phương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thức</a:t>
            </a:r>
            <a:r>
              <a:rPr lang="en-US" sz="2800" dirty="0" smtClean="0">
                <a:solidFill>
                  <a:schemeClr val="tx1"/>
                </a:solidFill>
                <a:latin typeface="Calibri" panose="020F0502020204030204" pitchFamily="34" charset="0"/>
              </a:rPr>
              <a:t> .each().</a:t>
            </a:r>
          </a:p>
          <a:p>
            <a:pPr algn="just"/>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smtClean="0">
                <a:solidFill>
                  <a:schemeClr val="tx1"/>
                </a:solidFill>
                <a:latin typeface="Calibri" panose="020F0502020204030204" pitchFamily="34" charset="0"/>
              </a:rPr>
              <a:t>:</a:t>
            </a:r>
          </a:p>
          <a:p>
            <a:pPr marL="0" indent="0" algn="just">
              <a:buNone/>
            </a:pPr>
            <a:r>
              <a:rPr lang="en-US" sz="2800" b="1" dirty="0" smtClean="0">
                <a:solidFill>
                  <a:schemeClr val="tx1"/>
                </a:solidFill>
                <a:latin typeface="Calibri" panose="020F0502020204030204" pitchFamily="34" charset="0"/>
              </a:rPr>
              <a:t>		</a:t>
            </a:r>
            <a:r>
              <a:rPr lang="en-US" sz="2800" b="1" dirty="0" err="1" smtClean="0">
                <a:solidFill>
                  <a:schemeClr val="tx1"/>
                </a:solidFill>
                <a:latin typeface="Calibri" panose="020F0502020204030204" pitchFamily="34" charset="0"/>
              </a:rPr>
              <a:t>var</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para= $("p"); </a:t>
            </a:r>
            <a:endParaRPr lang="en-US" sz="2800" dirty="0" smtClean="0">
              <a:solidFill>
                <a:schemeClr val="tx1"/>
              </a:solidFill>
              <a:latin typeface="Calibri" panose="020F0502020204030204" pitchFamily="34" charset="0"/>
            </a:endParaRP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para.each</a:t>
            </a:r>
            <a:r>
              <a:rPr lang="en-US" sz="2800" dirty="0" smtClean="0">
                <a:solidFill>
                  <a:schemeClr val="tx1"/>
                </a:solidFill>
                <a:latin typeface="Calibri" panose="020F0502020204030204" pitchFamily="34" charset="0"/>
              </a:rPr>
              <a:t>(</a:t>
            </a:r>
            <a:r>
              <a:rPr lang="en-US" sz="2800" b="1" dirty="0" smtClean="0">
                <a:solidFill>
                  <a:schemeClr val="tx1"/>
                </a:solidFill>
                <a:latin typeface="Calibri" panose="020F0502020204030204" pitchFamily="34" charset="0"/>
              </a:rPr>
              <a:t>function</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(index) { </a:t>
            </a:r>
            <a:endParaRPr lang="en-US" sz="2800" dirty="0" smtClean="0">
              <a:solidFill>
                <a:schemeClr val="tx1"/>
              </a:solidFill>
              <a:latin typeface="Calibri" panose="020F0502020204030204" pitchFamily="34" charset="0"/>
            </a:endParaRPr>
          </a:p>
          <a:p>
            <a:pPr marL="0" indent="0" algn="just">
              <a:buNone/>
            </a:pPr>
            <a:r>
              <a:rPr lang="en-US" sz="2800" b="1" dirty="0">
                <a:solidFill>
                  <a:schemeClr val="tx1"/>
                </a:solidFill>
                <a:latin typeface="Calibri" panose="020F0502020204030204" pitchFamily="34" charset="0"/>
              </a:rPr>
              <a:t>	</a:t>
            </a:r>
            <a:r>
              <a:rPr lang="en-US" sz="2800" b="1" dirty="0" smtClean="0">
                <a:solidFill>
                  <a:schemeClr val="tx1"/>
                </a:solidFill>
                <a:latin typeface="Calibri" panose="020F0502020204030204" pitchFamily="34" charset="0"/>
              </a:rPr>
              <a:t>		</a:t>
            </a:r>
            <a:r>
              <a:rPr lang="en-US" sz="2800" b="1" dirty="0" err="1" smtClean="0">
                <a:solidFill>
                  <a:schemeClr val="tx1"/>
                </a:solidFill>
                <a:latin typeface="Calibri" panose="020F0502020204030204" pitchFamily="34" charset="0"/>
              </a:rPr>
              <a:t>var</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text = $(</a:t>
            </a:r>
            <a:r>
              <a:rPr lang="en-US" sz="2800" b="1" dirty="0">
                <a:solidFill>
                  <a:schemeClr val="tx1"/>
                </a:solidFill>
                <a:latin typeface="Calibri" panose="020F0502020204030204" pitchFamily="34" charset="0"/>
              </a:rPr>
              <a:t>this</a:t>
            </a:r>
            <a:r>
              <a:rPr lang="en-US" sz="2800" dirty="0">
                <a:solidFill>
                  <a:schemeClr val="tx1"/>
                </a:solidFill>
                <a:latin typeface="Calibri" panose="020F0502020204030204" pitchFamily="34" charset="0"/>
              </a:rPr>
              <a:t>).text(); </a:t>
            </a:r>
            <a:endParaRPr lang="en-US" sz="2800" dirty="0" smtClean="0">
              <a:solidFill>
                <a:schemeClr val="tx1"/>
              </a:solidFill>
              <a:latin typeface="Calibri" panose="020F0502020204030204" pitchFamily="34" charset="0"/>
            </a:endParaRP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b="1" dirty="0">
                <a:solidFill>
                  <a:schemeClr val="tx1"/>
                </a:solidFill>
                <a:latin typeface="Calibri" panose="020F0502020204030204" pitchFamily="34" charset="0"/>
              </a:rPr>
              <a:t>this</a:t>
            </a:r>
            <a:r>
              <a:rPr lang="en-US" sz="2800" dirty="0">
                <a:solidFill>
                  <a:schemeClr val="tx1"/>
                </a:solidFill>
                <a:latin typeface="Calibri" panose="020F0502020204030204" pitchFamily="34" charset="0"/>
              </a:rPr>
              <a:t>).text(text + index</a:t>
            </a:r>
            <a:r>
              <a:rPr lang="en-US" sz="2800" dirty="0" smtClean="0">
                <a:solidFill>
                  <a:schemeClr val="tx1"/>
                </a:solidFill>
                <a:latin typeface="Calibri" panose="020F0502020204030204" pitchFamily="34" charset="0"/>
              </a:rPr>
              <a:t>);</a:t>
            </a: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algn="just"/>
            <a:endParaRPr lang="en-US" sz="2800" dirty="0">
              <a:solidFill>
                <a:schemeClr val="tx1"/>
              </a:solidFill>
              <a:latin typeface="Calibri" panose="020F0502020204030204" pitchFamily="34" charset="0"/>
            </a:endParaRPr>
          </a:p>
        </p:txBody>
      </p:sp>
      <p:sp>
        <p:nvSpPr>
          <p:cNvPr id="10" name="Slide Number Placeholder 9"/>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72243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736" y="174931"/>
            <a:ext cx="8911687" cy="771553"/>
          </a:xfrm>
        </p:spPr>
        <p:txBody>
          <a:bodyPr/>
          <a:lstStyle/>
          <a:p>
            <a:r>
              <a:rPr lang="en-US" dirty="0" err="1" smtClean="0">
                <a:latin typeface="Calibri" panose="020F0502020204030204" pitchFamily="34" charset="0"/>
              </a:rPr>
              <a:t>Vòng</a:t>
            </a:r>
            <a:r>
              <a:rPr lang="en-US" dirty="0" smtClean="0">
                <a:latin typeface="Calibri" panose="020F0502020204030204" pitchFamily="34" charset="0"/>
              </a:rPr>
              <a:t> </a:t>
            </a:r>
            <a:r>
              <a:rPr lang="en-US" dirty="0" err="1" smtClean="0">
                <a:latin typeface="Calibri" panose="020F0502020204030204" pitchFamily="34" charset="0"/>
              </a:rPr>
              <a:t>lặp</a:t>
            </a:r>
            <a:r>
              <a:rPr lang="en-US" dirty="0" smtClean="0">
                <a:latin typeface="Calibri" panose="020F0502020204030204" pitchFamily="34" charset="0"/>
              </a:rPr>
              <a:t> </a:t>
            </a:r>
            <a:r>
              <a:rPr lang="en-US" dirty="0" err="1" smtClean="0">
                <a:latin typeface="Calibri" panose="020F0502020204030204" pitchFamily="34" charset="0"/>
              </a:rPr>
              <a:t>ẩn</a:t>
            </a:r>
            <a:endParaRPr lang="en-US" dirty="0">
              <a:latin typeface="Calibri" panose="020F0502020204030204" pitchFamily="34" charset="0"/>
            </a:endParaRPr>
          </a:p>
        </p:txBody>
      </p:sp>
      <p:sp>
        <p:nvSpPr>
          <p:cNvPr id="3" name="Content Placeholder 2"/>
          <p:cNvSpPr>
            <a:spLocks noGrp="1"/>
          </p:cNvSpPr>
          <p:nvPr>
            <p:ph idx="1"/>
          </p:nvPr>
        </p:nvSpPr>
        <p:spPr>
          <a:xfrm>
            <a:off x="1758736" y="946484"/>
            <a:ext cx="9665665" cy="4868486"/>
          </a:xfrm>
        </p:spPr>
        <p:txBody>
          <a:bodyPr>
            <a:noAutofit/>
          </a:bodyPr>
          <a:lstStyle/>
          <a:p>
            <a:pPr algn="just"/>
            <a:r>
              <a:rPr lang="en-US" sz="2800" dirty="0" err="1" smtClean="0">
                <a:solidFill>
                  <a:schemeClr val="tx1"/>
                </a:solidFill>
                <a:latin typeface="Calibri" panose="020F0502020204030204" pitchFamily="34" charset="0"/>
              </a:rPr>
              <a:t>Jquery</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cho</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phép</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sử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trực</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tiếp</a:t>
            </a:r>
            <a:r>
              <a:rPr lang="en-US" sz="2800" dirty="0" smtClean="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phương thức trên một danh sách các đối tượng jQuery mà không cần thông qua vòng </a:t>
            </a:r>
            <a:r>
              <a:rPr lang="vi-VN" sz="2800" dirty="0" smtClean="0">
                <a:solidFill>
                  <a:schemeClr val="tx1"/>
                </a:solidFill>
                <a:latin typeface="Calibri" panose="020F0502020204030204" pitchFamily="34" charset="0"/>
              </a:rPr>
              <a:t>lặp</a:t>
            </a:r>
            <a:r>
              <a:rPr lang="en-US" sz="2800" dirty="0" smtClean="0">
                <a:solidFill>
                  <a:schemeClr val="tx1"/>
                </a:solidFill>
                <a:latin typeface="Calibri" panose="020F0502020204030204" pitchFamily="34" charset="0"/>
              </a:rPr>
              <a:t> each( ).</a:t>
            </a:r>
          </a:p>
          <a:p>
            <a:pPr algn="just"/>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smtClean="0">
                <a:solidFill>
                  <a:schemeClr val="tx1"/>
                </a:solidFill>
                <a:latin typeface="Calibri" panose="020F0502020204030204" pitchFamily="34" charset="0"/>
              </a:rPr>
              <a:t>:</a:t>
            </a:r>
          </a:p>
          <a:p>
            <a:pPr marL="0" indent="0" algn="just">
              <a:buNone/>
            </a:pP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$("p").</a:t>
            </a:r>
            <a:r>
              <a:rPr lang="en-US" sz="2800" dirty="0" err="1">
                <a:solidFill>
                  <a:schemeClr val="tx1"/>
                </a:solidFill>
                <a:latin typeface="Calibri" panose="020F0502020204030204" pitchFamily="34" charset="0"/>
              </a:rPr>
              <a:t>css</a:t>
            </a:r>
            <a:r>
              <a:rPr lang="en-US" sz="2800" dirty="0">
                <a:solidFill>
                  <a:schemeClr val="tx1"/>
                </a:solidFill>
                <a:latin typeface="Calibri" panose="020F0502020204030204" pitchFamily="34" charset="0"/>
              </a:rPr>
              <a:t>("color", "red</a:t>
            </a:r>
            <a:r>
              <a:rPr lang="en-US" sz="2800" dirty="0" smtClean="0">
                <a:solidFill>
                  <a:schemeClr val="tx1"/>
                </a:solidFill>
                <a:latin typeface="Calibri" panose="020F0502020204030204" pitchFamily="34" charset="0"/>
              </a:rPr>
              <a:t>");</a:t>
            </a:r>
          </a:p>
          <a:p>
            <a:pPr marL="0" indent="0" algn="just">
              <a:buNone/>
            </a:pPr>
            <a:r>
              <a:rPr lang="en-US" sz="2800" dirty="0" err="1" smtClean="0">
                <a:solidFill>
                  <a:schemeClr val="tx1"/>
                </a:solidFill>
                <a:latin typeface="Calibri" panose="020F0502020204030204" pitchFamily="34" charset="0"/>
              </a:rPr>
              <a:t>Thay</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vì</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phải</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sử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dòng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lệnh</a:t>
            </a:r>
            <a:r>
              <a:rPr lang="en-US" sz="2800" dirty="0" smtClean="0">
                <a:solidFill>
                  <a:schemeClr val="tx1"/>
                </a:solidFill>
                <a:latin typeface="Calibri" panose="020F0502020204030204" pitchFamily="34" charset="0"/>
              </a:rPr>
              <a:t> each( ) </a:t>
            </a:r>
            <a:r>
              <a:rPr lang="en-US" sz="2800" dirty="0" err="1" smtClean="0">
                <a:solidFill>
                  <a:schemeClr val="tx1"/>
                </a:solidFill>
                <a:latin typeface="Calibri" panose="020F0502020204030204" pitchFamily="34" charset="0"/>
              </a:rPr>
              <a:t>như</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dưới</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đây</a:t>
            </a:r>
            <a:r>
              <a:rPr lang="en-US" sz="2800" dirty="0" smtClean="0">
                <a:solidFill>
                  <a:schemeClr val="tx1"/>
                </a:solidFill>
                <a:latin typeface="Calibri" panose="020F0502020204030204" pitchFamily="34" charset="0"/>
              </a:rPr>
              <a:t>:</a:t>
            </a:r>
          </a:p>
          <a:p>
            <a:pPr marL="0" indent="0" algn="just">
              <a:buNone/>
            </a:pP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p").each(</a:t>
            </a:r>
            <a:r>
              <a:rPr lang="en-US" sz="2800" b="1" dirty="0">
                <a:solidFill>
                  <a:schemeClr val="tx1"/>
                </a:solidFill>
                <a:latin typeface="Calibri" panose="020F0502020204030204" pitchFamily="34" charset="0"/>
              </a:rPr>
              <a:t>function</a:t>
            </a:r>
            <a:r>
              <a:rPr lang="en-US" sz="2800" dirty="0">
                <a:solidFill>
                  <a:schemeClr val="tx1"/>
                </a:solidFill>
                <a:latin typeface="Calibri" panose="020F0502020204030204" pitchFamily="34" charset="0"/>
              </a:rPr>
              <a:t> () { </a:t>
            </a:r>
            <a:endParaRPr lang="en-US" sz="2800" dirty="0" smtClean="0">
              <a:solidFill>
                <a:schemeClr val="tx1"/>
              </a:solidFill>
              <a:latin typeface="Calibri" panose="020F0502020204030204" pitchFamily="34" charset="0"/>
            </a:endParaRP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b="1" dirty="0">
                <a:solidFill>
                  <a:schemeClr val="tx1"/>
                </a:solidFill>
                <a:latin typeface="Calibri" panose="020F0502020204030204" pitchFamily="34" charset="0"/>
              </a:rPr>
              <a:t>this</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css</a:t>
            </a:r>
            <a:r>
              <a:rPr lang="en-US" sz="2800" dirty="0">
                <a:solidFill>
                  <a:schemeClr val="tx1"/>
                </a:solidFill>
                <a:latin typeface="Calibri" panose="020F0502020204030204" pitchFamily="34" charset="0"/>
              </a:rPr>
              <a:t>("color", "red</a:t>
            </a:r>
            <a:r>
              <a:rPr lang="en-US" sz="2800" dirty="0" smtClean="0">
                <a:solidFill>
                  <a:schemeClr val="tx1"/>
                </a:solidFill>
                <a:latin typeface="Calibri" panose="020F0502020204030204" pitchFamily="34" charset="0"/>
              </a:rPr>
              <a:t>");</a:t>
            </a: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a:t>
            </a:r>
            <a:endParaRPr lang="en-US" sz="2800" dirty="0">
              <a:solidFill>
                <a:schemeClr val="tx1"/>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31346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421" y="256674"/>
            <a:ext cx="9820191" cy="689810"/>
          </a:xfrm>
        </p:spPr>
        <p:txBody>
          <a:bodyPr/>
          <a:lstStyle/>
          <a:p>
            <a:r>
              <a:rPr lang="en-US" dirty="0" err="1">
                <a:solidFill>
                  <a:schemeClr val="tx1"/>
                </a:solidFill>
                <a:latin typeface="Calibri" panose="020F0502020204030204" pitchFamily="34" charset="0"/>
              </a:rPr>
              <a:t>Truy</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xuất</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nội</a:t>
            </a:r>
            <a:r>
              <a:rPr lang="en-US" dirty="0">
                <a:solidFill>
                  <a:schemeClr val="tx1"/>
                </a:solidFill>
                <a:latin typeface="Calibri" panose="020F0502020204030204" pitchFamily="34" charset="0"/>
              </a:rPr>
              <a:t> dung </a:t>
            </a:r>
            <a:r>
              <a:rPr lang="en-US" dirty="0" err="1">
                <a:solidFill>
                  <a:schemeClr val="tx1"/>
                </a:solidFill>
                <a:latin typeface="Calibri" panose="020F0502020204030204" pitchFamily="34" charset="0"/>
              </a:rPr>
              <a:t>phần</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tử</a:t>
            </a:r>
            <a:r>
              <a:rPr lang="en-US" dirty="0">
                <a:solidFill>
                  <a:schemeClr val="tx1"/>
                </a:solidFill>
                <a:latin typeface="Calibri" panose="020F0502020204030204" pitchFamily="34" charset="0"/>
              </a:rPr>
              <a:t> HTML</a:t>
            </a:r>
          </a:p>
        </p:txBody>
      </p:sp>
      <p:sp>
        <p:nvSpPr>
          <p:cNvPr id="3" name="Content Placeholder 2"/>
          <p:cNvSpPr>
            <a:spLocks noGrp="1"/>
          </p:cNvSpPr>
          <p:nvPr>
            <p:ph idx="1"/>
          </p:nvPr>
        </p:nvSpPr>
        <p:spPr>
          <a:xfrm>
            <a:off x="1684421" y="946484"/>
            <a:ext cx="9820191" cy="4964738"/>
          </a:xfrm>
        </p:spPr>
        <p:txBody>
          <a:bodyPr>
            <a:normAutofit/>
          </a:bodyPr>
          <a:lstStyle/>
          <a:p>
            <a:pPr algn="just"/>
            <a:r>
              <a:rPr lang="vi-VN" sz="2800" dirty="0">
                <a:solidFill>
                  <a:schemeClr val="tx1"/>
                </a:solidFill>
                <a:latin typeface="Calibri" panose="020F0502020204030204" pitchFamily="34" charset="0"/>
              </a:rPr>
              <a:t>text(): truy xuất nội dung text của phần tử được chọn</a:t>
            </a:r>
          </a:p>
          <a:p>
            <a:pPr algn="just"/>
            <a:r>
              <a:rPr lang="vi-VN" sz="2800" dirty="0" smtClean="0">
                <a:solidFill>
                  <a:schemeClr val="tx1"/>
                </a:solidFill>
                <a:latin typeface="Calibri" panose="020F0502020204030204" pitchFamily="34" charset="0"/>
              </a:rPr>
              <a:t>html</a:t>
            </a:r>
            <a:r>
              <a:rPr lang="vi-VN" sz="2800" dirty="0">
                <a:solidFill>
                  <a:schemeClr val="tx1"/>
                </a:solidFill>
                <a:latin typeface="Calibri" panose="020F0502020204030204" pitchFamily="34" charset="0"/>
              </a:rPr>
              <a:t>(): truy xuất nội dung của phần tử được chọn bao </a:t>
            </a:r>
            <a:r>
              <a:rPr lang="vi-VN" sz="2800" dirty="0" smtClean="0">
                <a:solidFill>
                  <a:schemeClr val="tx1"/>
                </a:solidFill>
                <a:latin typeface="Calibri" panose="020F0502020204030204" pitchFamily="34" charset="0"/>
              </a:rPr>
              <a:t>gồm</a:t>
            </a:r>
            <a:r>
              <a:rPr lang="en-US" sz="2800" dirty="0" smtClean="0">
                <a:solidFill>
                  <a:schemeClr val="tx1"/>
                </a:solidFill>
                <a:latin typeface="Calibri" panose="020F0502020204030204" pitchFamily="34" charset="0"/>
              </a:rPr>
              <a:t> </a:t>
            </a:r>
            <a:r>
              <a:rPr lang="vi-VN" sz="2800" dirty="0" smtClean="0">
                <a:solidFill>
                  <a:schemeClr val="tx1"/>
                </a:solidFill>
                <a:latin typeface="Calibri" panose="020F0502020204030204" pitchFamily="34" charset="0"/>
              </a:rPr>
              <a:t>cả </a:t>
            </a:r>
            <a:r>
              <a:rPr lang="vi-VN" sz="2800" dirty="0">
                <a:solidFill>
                  <a:schemeClr val="tx1"/>
                </a:solidFill>
                <a:latin typeface="Calibri" panose="020F0502020204030204" pitchFamily="34" charset="0"/>
              </a:rPr>
              <a:t>thẻ HTML</a:t>
            </a:r>
          </a:p>
          <a:p>
            <a:pPr algn="just"/>
            <a:r>
              <a:rPr lang="vi-VN" sz="2800" dirty="0" smtClean="0">
                <a:solidFill>
                  <a:schemeClr val="tx1"/>
                </a:solidFill>
                <a:latin typeface="Calibri" panose="020F0502020204030204" pitchFamily="34" charset="0"/>
              </a:rPr>
              <a:t>val</a:t>
            </a:r>
            <a:r>
              <a:rPr lang="vi-VN" sz="2800" dirty="0">
                <a:solidFill>
                  <a:schemeClr val="tx1"/>
                </a:solidFill>
                <a:latin typeface="Calibri" panose="020F0502020204030204" pitchFamily="34" charset="0"/>
              </a:rPr>
              <a:t>(): truy xuất giá trị của phần tử trong </a:t>
            </a:r>
            <a:r>
              <a:rPr lang="vi-VN" sz="2800" dirty="0" smtClean="0">
                <a:solidFill>
                  <a:schemeClr val="tx1"/>
                </a:solidFill>
                <a:latin typeface="Calibri" panose="020F0502020204030204" pitchFamily="34" charset="0"/>
              </a:rPr>
              <a:t>form</a:t>
            </a:r>
            <a:endParaRPr lang="en-US" sz="2800" dirty="0" smtClean="0">
              <a:solidFill>
                <a:schemeClr val="tx1"/>
              </a:solidFill>
              <a:latin typeface="Calibri" panose="020F0502020204030204" pitchFamily="34" charset="0"/>
            </a:endParaRPr>
          </a:p>
          <a:p>
            <a:pPr marL="0" indent="0" algn="just">
              <a:buNone/>
            </a:pPr>
            <a:endParaRPr lang="en-US" sz="2800"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684420" y="2958264"/>
            <a:ext cx="9820191" cy="3490662"/>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319285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379" y="256674"/>
            <a:ext cx="9836233" cy="962526"/>
          </a:xfrm>
        </p:spPr>
        <p:txBody>
          <a:bodyPr/>
          <a:lstStyle/>
          <a:p>
            <a:r>
              <a:rPr lang="en-US" dirty="0" err="1">
                <a:latin typeface="Calibri" panose="020F0502020204030204" pitchFamily="34" charset="0"/>
              </a:rPr>
              <a:t>Thêm</a:t>
            </a:r>
            <a:r>
              <a:rPr lang="en-US" dirty="0">
                <a:latin typeface="Calibri" panose="020F0502020204030204" pitchFamily="34" charset="0"/>
              </a:rPr>
              <a:t> </a:t>
            </a:r>
            <a:r>
              <a:rPr lang="en-US" dirty="0" err="1">
                <a:latin typeface="Calibri" panose="020F0502020204030204" pitchFamily="34" charset="0"/>
              </a:rPr>
              <a:t>phần</a:t>
            </a:r>
            <a:r>
              <a:rPr lang="en-US" dirty="0">
                <a:latin typeface="Calibri" panose="020F0502020204030204" pitchFamily="34" charset="0"/>
              </a:rPr>
              <a:t> </a:t>
            </a:r>
            <a:r>
              <a:rPr lang="en-US" dirty="0" err="1">
                <a:latin typeface="Calibri" panose="020F0502020204030204" pitchFamily="34" charset="0"/>
              </a:rPr>
              <a:t>tử</a:t>
            </a:r>
            <a:endParaRPr lang="en-US" dirty="0">
              <a:latin typeface="Calibri" panose="020F0502020204030204" pitchFamily="34" charset="0"/>
            </a:endParaRPr>
          </a:p>
        </p:txBody>
      </p:sp>
      <p:sp>
        <p:nvSpPr>
          <p:cNvPr id="3" name="Content Placeholder 2"/>
          <p:cNvSpPr>
            <a:spLocks noGrp="1"/>
          </p:cNvSpPr>
          <p:nvPr>
            <p:ph idx="1"/>
          </p:nvPr>
        </p:nvSpPr>
        <p:spPr>
          <a:xfrm>
            <a:off x="1668379" y="1026695"/>
            <a:ext cx="9836233" cy="4884527"/>
          </a:xfrm>
        </p:spPr>
        <p:txBody>
          <a:bodyPr>
            <a:normAutofit lnSpcReduction="10000"/>
          </a:bodyPr>
          <a:lstStyle/>
          <a:p>
            <a:pPr algn="just">
              <a:lnSpc>
                <a:spcPct val="150000"/>
              </a:lnSpc>
            </a:pPr>
            <a:r>
              <a:rPr lang="en-US" sz="2800" dirty="0">
                <a:solidFill>
                  <a:schemeClr val="tx1"/>
                </a:solidFill>
                <a:latin typeface="Calibri" panose="020F0502020204030204" pitchFamily="34" charset="0"/>
              </a:rPr>
              <a:t>append(): </a:t>
            </a:r>
            <a:r>
              <a:rPr lang="en-US" sz="2800" dirty="0" err="1">
                <a:solidFill>
                  <a:schemeClr val="tx1"/>
                </a:solidFill>
                <a:latin typeface="Calibri" panose="020F0502020204030204" pitchFamily="34" charset="0"/>
              </a:rPr>
              <a:t>Thêm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vào</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cuối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nội</a:t>
            </a:r>
            <a:r>
              <a:rPr lang="en-US" sz="2800" dirty="0">
                <a:solidFill>
                  <a:schemeClr val="tx1"/>
                </a:solidFill>
                <a:latin typeface="Calibri" panose="020F0502020204030204" pitchFamily="34" charset="0"/>
              </a:rPr>
              <a:t> dung </a:t>
            </a:r>
            <a:r>
              <a:rPr lang="en-US" sz="2800" dirty="0" err="1">
                <a:solidFill>
                  <a:schemeClr val="tx1"/>
                </a:solidFill>
                <a:latin typeface="Calibri" panose="020F0502020204030204" pitchFamily="34" charset="0"/>
              </a:rPr>
              <a:t>của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HTML 				$(</a:t>
            </a:r>
            <a:r>
              <a:rPr lang="en-US" sz="2800" dirty="0">
                <a:solidFill>
                  <a:schemeClr val="tx1"/>
                </a:solidFill>
                <a:latin typeface="Calibri" panose="020F0502020204030204" pitchFamily="34" charset="0"/>
              </a:rPr>
              <a:t>selector).append(</a:t>
            </a:r>
            <a:r>
              <a:rPr lang="en-US" sz="2800" dirty="0" err="1">
                <a:solidFill>
                  <a:schemeClr val="tx1"/>
                </a:solidFill>
                <a:latin typeface="Calibri" panose="020F0502020204030204" pitchFamily="34" charset="0"/>
              </a:rPr>
              <a:t>content,function</a:t>
            </a:r>
            <a:r>
              <a:rPr lang="en-US" sz="2800" dirty="0">
                <a:solidFill>
                  <a:schemeClr val="tx1"/>
                </a:solidFill>
                <a:latin typeface="Calibri" panose="020F0502020204030204" pitchFamily="34" charset="0"/>
              </a:rPr>
              <a:t>(</a:t>
            </a:r>
            <a:r>
              <a:rPr lang="en-US" sz="2800" dirty="0" err="1">
                <a:solidFill>
                  <a:schemeClr val="tx1"/>
                </a:solidFill>
                <a:latin typeface="Calibri" panose="020F0502020204030204" pitchFamily="34" charset="0"/>
              </a:rPr>
              <a:t>index,html</a:t>
            </a:r>
            <a:r>
              <a:rPr lang="en-US" sz="2800" dirty="0" smtClean="0">
                <a:solidFill>
                  <a:schemeClr val="tx1"/>
                </a:solidFill>
                <a:latin typeface="Calibri" panose="020F0502020204030204" pitchFamily="34" charset="0"/>
              </a:rPr>
              <a:t>))</a:t>
            </a:r>
          </a:p>
          <a:p>
            <a:pPr algn="just">
              <a:lnSpc>
                <a:spcPct val="150000"/>
              </a:lnSpc>
            </a:pPr>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$("#para").append("&lt;p&gt;</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mới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thêm</a:t>
            </a:r>
            <a:r>
              <a:rPr lang="en-US" sz="2800" dirty="0">
                <a:solidFill>
                  <a:schemeClr val="tx1"/>
                </a:solidFill>
                <a:latin typeface="Calibri" panose="020F0502020204030204" pitchFamily="34" charset="0"/>
              </a:rPr>
              <a:t>&lt;/p</a:t>
            </a:r>
            <a:r>
              <a:rPr lang="en-US" sz="2800" dirty="0" smtClean="0">
                <a:solidFill>
                  <a:schemeClr val="tx1"/>
                </a:solidFill>
                <a:latin typeface="Calibri" panose="020F0502020204030204" pitchFamily="34" charset="0"/>
              </a:rPr>
              <a:t>&gt;");</a:t>
            </a:r>
          </a:p>
          <a:p>
            <a:pPr algn="just">
              <a:lnSpc>
                <a:spcPct val="150000"/>
              </a:lnSpc>
            </a:pPr>
            <a:r>
              <a:rPr lang="en-US" sz="2800" dirty="0" err="1">
                <a:solidFill>
                  <a:schemeClr val="tx1"/>
                </a:solidFill>
                <a:latin typeface="Calibri" panose="020F0502020204030204" pitchFamily="34" charset="0"/>
              </a:rPr>
              <a:t>appendTo</a:t>
            </a:r>
            <a:r>
              <a:rPr lang="en-US" sz="2800" dirty="0">
                <a:solidFill>
                  <a:schemeClr val="tx1"/>
                </a:solidFill>
                <a:latin typeface="Calibri" panose="020F0502020204030204" pitchFamily="34" charset="0"/>
              </a:rPr>
              <a:t>(“selector”): </a:t>
            </a:r>
            <a:r>
              <a:rPr lang="en-US" sz="2800" dirty="0" err="1">
                <a:solidFill>
                  <a:schemeClr val="tx1"/>
                </a:solidFill>
                <a:latin typeface="Calibri" panose="020F0502020204030204" pitchFamily="34" charset="0"/>
              </a:rPr>
              <a:t>Thêm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vào</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cuối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nội</a:t>
            </a:r>
            <a:r>
              <a:rPr lang="en-US" sz="2800" dirty="0">
                <a:solidFill>
                  <a:schemeClr val="tx1"/>
                </a:solidFill>
                <a:latin typeface="Calibri" panose="020F0502020204030204" pitchFamily="34" charset="0"/>
              </a:rPr>
              <a:t> dung </a:t>
            </a:r>
            <a:r>
              <a:rPr lang="en-US" sz="2800" dirty="0" err="1" smtClean="0">
                <a:solidFill>
                  <a:schemeClr val="tx1"/>
                </a:solidFill>
                <a:latin typeface="Calibri" panose="020F0502020204030204" pitchFamily="34" charset="0"/>
              </a:rPr>
              <a:t>của</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phần</a:t>
            </a:r>
            <a:r>
              <a:rPr lang="en-US" sz="2800" dirty="0" smtClean="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HTML</a:t>
            </a:r>
          </a:p>
          <a:p>
            <a:pPr marL="0" indent="0" algn="just">
              <a:lnSpc>
                <a:spcPct val="150000"/>
              </a:lnSpc>
              <a:buNone/>
            </a:pPr>
            <a:r>
              <a:rPr lang="en-US" sz="2800" dirty="0">
                <a:solidFill>
                  <a:schemeClr val="tx1"/>
                </a:solidFill>
                <a:latin typeface="Calibri" panose="020F0502020204030204" pitchFamily="34" charset="0"/>
              </a:rPr>
              <a:t>	$(content).</a:t>
            </a:r>
            <a:r>
              <a:rPr lang="en-US" sz="2800" dirty="0" err="1">
                <a:solidFill>
                  <a:schemeClr val="tx1"/>
                </a:solidFill>
                <a:latin typeface="Calibri" panose="020F0502020204030204" pitchFamily="34" charset="0"/>
              </a:rPr>
              <a:t>appendTo</a:t>
            </a:r>
            <a:r>
              <a:rPr lang="en-US" sz="2800" dirty="0">
                <a:solidFill>
                  <a:schemeClr val="tx1"/>
                </a:solidFill>
                <a:latin typeface="Calibri" panose="020F0502020204030204" pitchFamily="34" charset="0"/>
              </a:rPr>
              <a:t>(selector</a:t>
            </a:r>
            <a:r>
              <a:rPr lang="en-US" sz="2800" dirty="0" smtClean="0">
                <a:solidFill>
                  <a:schemeClr val="tx1"/>
                </a:solidFill>
                <a:latin typeface="Calibri" panose="020F0502020204030204" pitchFamily="34" charset="0"/>
              </a:rPr>
              <a:t>)</a:t>
            </a:r>
          </a:p>
          <a:p>
            <a:pPr algn="just">
              <a:lnSpc>
                <a:spcPct val="150000"/>
              </a:lnSpc>
            </a:pPr>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a:solidFill>
                  <a:schemeClr val="tx1"/>
                </a:solidFill>
                <a:latin typeface="Calibri" panose="020F0502020204030204" pitchFamily="34" charset="0"/>
              </a:rPr>
              <a:t>:  $("&lt;span&gt;Hello World!&lt;/span&gt;").</a:t>
            </a:r>
            <a:r>
              <a:rPr lang="en-US" sz="2800" dirty="0" err="1">
                <a:solidFill>
                  <a:schemeClr val="tx1"/>
                </a:solidFill>
                <a:latin typeface="Calibri" panose="020F0502020204030204" pitchFamily="34" charset="0"/>
              </a:rPr>
              <a:t>appendTo</a:t>
            </a:r>
            <a:r>
              <a:rPr lang="en-US" sz="2800" dirty="0">
                <a:solidFill>
                  <a:schemeClr val="tx1"/>
                </a:solidFill>
                <a:latin typeface="Calibri" panose="020F0502020204030204" pitchFamily="34" charset="0"/>
              </a:rPr>
              <a:t>("p");</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76793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192505"/>
            <a:ext cx="9675812" cy="770021"/>
          </a:xfrm>
        </p:spPr>
        <p:txBody>
          <a:bodyPr>
            <a:normAutofit/>
          </a:bodyPr>
          <a:lstStyle/>
          <a:p>
            <a:r>
              <a:rPr lang="en-US" dirty="0" err="1" smtClean="0">
                <a:latin typeface="Calibri" panose="020F0502020204030204" pitchFamily="34" charset="0"/>
              </a:rPr>
              <a:t>Giới</a:t>
            </a:r>
            <a:r>
              <a:rPr lang="en-US" dirty="0" smtClean="0">
                <a:latin typeface="Calibri" panose="020F0502020204030204" pitchFamily="34" charset="0"/>
              </a:rPr>
              <a:t> </a:t>
            </a:r>
            <a:r>
              <a:rPr lang="en-US" dirty="0" err="1" smtClean="0">
                <a:latin typeface="Calibri" panose="020F0502020204030204" pitchFamily="34" charset="0"/>
              </a:rPr>
              <a:t>thiệu</a:t>
            </a:r>
            <a:r>
              <a:rPr lang="en-US" dirty="0" smtClean="0">
                <a:latin typeface="Calibri" panose="020F0502020204030204" pitchFamily="34" charset="0"/>
              </a:rPr>
              <a:t> </a:t>
            </a:r>
            <a:endParaRPr lang="en-US" dirty="0">
              <a:latin typeface="Calibri" panose="020F0502020204030204" pitchFamily="34" charset="0"/>
            </a:endParaRPr>
          </a:p>
        </p:txBody>
      </p:sp>
      <p:sp>
        <p:nvSpPr>
          <p:cNvPr id="3" name="Content Placeholder 2"/>
          <p:cNvSpPr>
            <a:spLocks noGrp="1"/>
          </p:cNvSpPr>
          <p:nvPr>
            <p:ph idx="1"/>
          </p:nvPr>
        </p:nvSpPr>
        <p:spPr>
          <a:xfrm>
            <a:off x="1957137" y="962526"/>
            <a:ext cx="9547475" cy="5775158"/>
          </a:xfrm>
        </p:spPr>
        <p:txBody>
          <a:bodyPr>
            <a:noAutofit/>
          </a:bodyPr>
          <a:lstStyle/>
          <a:p>
            <a:pPr>
              <a:lnSpc>
                <a:spcPct val="150000"/>
              </a:lnSpc>
              <a:buFont typeface="Wingdings" panose="05000000000000000000" pitchFamily="2" charset="2"/>
              <a:buChar char="q"/>
            </a:pPr>
            <a:r>
              <a:rPr lang="vi-VN" sz="2800" dirty="0">
                <a:solidFill>
                  <a:schemeClr val="tx1"/>
                </a:solidFill>
                <a:latin typeface="Calibri" panose="020F0502020204030204" pitchFamily="34" charset="0"/>
              </a:rPr>
              <a:t>Thay thế nhiều dòng lệnh JavaScript bởi một số </a:t>
            </a:r>
            <a:r>
              <a:rPr lang="vi-VN" sz="2800" dirty="0" smtClean="0">
                <a:solidFill>
                  <a:schemeClr val="tx1"/>
                </a:solidFill>
                <a:latin typeface="Calibri" panose="020F0502020204030204" pitchFamily="34" charset="0"/>
              </a:rPr>
              <a:t>dòng</a:t>
            </a:r>
            <a:r>
              <a:rPr lang="en-US" sz="2800" dirty="0" smtClean="0">
                <a:solidFill>
                  <a:schemeClr val="tx1"/>
                </a:solidFill>
                <a:latin typeface="Calibri" panose="020F0502020204030204" pitchFamily="34" charset="0"/>
              </a:rPr>
              <a:t> </a:t>
            </a:r>
            <a:r>
              <a:rPr lang="vi-VN" sz="2800" dirty="0" smtClean="0">
                <a:solidFill>
                  <a:schemeClr val="tx1"/>
                </a:solidFill>
                <a:latin typeface="Calibri" panose="020F0502020204030204" pitchFamily="34" charset="0"/>
              </a:rPr>
              <a:t>lệnh </a:t>
            </a:r>
            <a:r>
              <a:rPr lang="vi-VN" sz="2800" dirty="0">
                <a:solidFill>
                  <a:schemeClr val="tx1"/>
                </a:solidFill>
                <a:latin typeface="Calibri" panose="020F0502020204030204" pitchFamily="34" charset="0"/>
              </a:rPr>
              <a:t>đơn </a:t>
            </a:r>
            <a:r>
              <a:rPr lang="vi-VN" sz="2800" dirty="0" smtClean="0">
                <a:solidFill>
                  <a:schemeClr val="tx1"/>
                </a:solidFill>
                <a:latin typeface="Calibri" panose="020F0502020204030204" pitchFamily="34" charset="0"/>
              </a:rPr>
              <a:t>giản</a:t>
            </a:r>
            <a:r>
              <a:rPr lang="en-US" sz="2800" dirty="0" smtClean="0">
                <a:solidFill>
                  <a:schemeClr val="tx1"/>
                </a:solidFill>
                <a:latin typeface="Calibri" panose="020F0502020204030204" pitchFamily="34" charset="0"/>
              </a:rPr>
              <a:t>.</a:t>
            </a:r>
          </a:p>
          <a:p>
            <a:pPr>
              <a:lnSpc>
                <a:spcPct val="150000"/>
              </a:lnSpc>
              <a:buFont typeface="Wingdings" panose="05000000000000000000" pitchFamily="2" charset="2"/>
              <a:buChar char="q"/>
            </a:pPr>
            <a:r>
              <a:rPr lang="vi-VN" sz="2800" dirty="0">
                <a:solidFill>
                  <a:schemeClr val="tx1"/>
                </a:solidFill>
                <a:latin typeface="Calibri" panose="020F0502020204030204" pitchFamily="34" charset="0"/>
              </a:rPr>
              <a:t>Giúp đơn giản hóa việc sử dụng các thành phần, </a:t>
            </a:r>
            <a:r>
              <a:rPr lang="vi-VN" sz="2800" dirty="0" smtClean="0">
                <a:solidFill>
                  <a:schemeClr val="tx1"/>
                </a:solidFill>
                <a:latin typeface="Calibri" panose="020F0502020204030204" pitchFamily="34" charset="0"/>
              </a:rPr>
              <a:t>công</a:t>
            </a:r>
            <a:r>
              <a:rPr lang="en-US" sz="2800" dirty="0" smtClean="0">
                <a:solidFill>
                  <a:schemeClr val="tx1"/>
                </a:solidFill>
                <a:latin typeface="Calibri" panose="020F0502020204030204" pitchFamily="34" charset="0"/>
              </a:rPr>
              <a:t> </a:t>
            </a:r>
            <a:r>
              <a:rPr lang="vi-VN" sz="2800" dirty="0" smtClean="0">
                <a:solidFill>
                  <a:schemeClr val="tx1"/>
                </a:solidFill>
                <a:latin typeface="Calibri" panose="020F0502020204030204" pitchFamily="34" charset="0"/>
              </a:rPr>
              <a:t>việc </a:t>
            </a:r>
            <a:r>
              <a:rPr lang="vi-VN" sz="2800" dirty="0">
                <a:solidFill>
                  <a:schemeClr val="tx1"/>
                </a:solidFill>
                <a:latin typeface="Calibri" panose="020F0502020204030204" pitchFamily="34" charset="0"/>
              </a:rPr>
              <a:t>phức tạp như gọi AJAX, hay thao tác với DOM</a:t>
            </a:r>
            <a:endParaRPr lang="en-US" sz="2800" dirty="0" smtClean="0">
              <a:solidFill>
                <a:schemeClr val="tx1"/>
              </a:solidFill>
              <a:latin typeface="Calibri" panose="020F0502020204030204" pitchFamily="34" charset="0"/>
            </a:endParaRPr>
          </a:p>
          <a:p>
            <a:pPr marL="0" indent="0">
              <a:lnSpc>
                <a:spcPct val="150000"/>
              </a:lnSpc>
              <a:buNone/>
            </a:pPr>
            <a:r>
              <a:rPr lang="vi-VN" sz="2800" dirty="0" smtClean="0">
                <a:solidFill>
                  <a:schemeClr val="tx1"/>
                </a:solidFill>
                <a:latin typeface="Calibri" panose="020F0502020204030204" pitchFamily="34" charset="0"/>
              </a:rPr>
              <a:t>$(</a:t>
            </a:r>
            <a:r>
              <a:rPr lang="vi-VN" sz="2800" b="1" dirty="0">
                <a:solidFill>
                  <a:schemeClr val="tx1"/>
                </a:solidFill>
                <a:latin typeface="Calibri" panose="020F0502020204030204" pitchFamily="34" charset="0"/>
              </a:rPr>
              <a:t>function</a:t>
            </a:r>
            <a:r>
              <a:rPr lang="vi-VN" sz="2800" dirty="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a:p>
            <a:pPr marL="0" indent="0">
              <a:lnSpc>
                <a:spcPct val="150000"/>
              </a:lnSpc>
              <a:buNone/>
            </a:pPr>
            <a:r>
              <a:rPr lang="en-US" sz="2800" dirty="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$("button").click(</a:t>
            </a:r>
            <a:r>
              <a:rPr lang="vi-VN" sz="2800" b="1" dirty="0">
                <a:solidFill>
                  <a:schemeClr val="tx1"/>
                </a:solidFill>
                <a:latin typeface="Calibri" panose="020F0502020204030204" pitchFamily="34" charset="0"/>
              </a:rPr>
              <a:t>function</a:t>
            </a:r>
            <a:r>
              <a:rPr lang="vi-VN" sz="2800" dirty="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a:p>
            <a:pPr marL="0" indent="0">
              <a:lnSpc>
                <a:spcPct val="150000"/>
              </a:lnSpc>
              <a:buNone/>
            </a:pPr>
            <a:r>
              <a:rPr lang="en-US" sz="2800" dirty="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$("#text").html("jQuery còn thú vị hơn nhiều");</a:t>
            </a:r>
            <a:endParaRPr lang="en-US" sz="2800" dirty="0">
              <a:solidFill>
                <a:schemeClr val="tx1"/>
              </a:solidFill>
              <a:latin typeface="Calibri" panose="020F0502020204030204" pitchFamily="34" charset="0"/>
            </a:endParaRPr>
          </a:p>
          <a:p>
            <a:pPr marL="0" indent="0">
              <a:lnSpc>
                <a:spcPct val="150000"/>
              </a:lnSpc>
              <a:buNone/>
            </a:pPr>
            <a:r>
              <a:rPr lang="en-US" sz="2800" dirty="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a:t>
            </a:r>
            <a:endParaRPr lang="en-US" sz="2800" dirty="0">
              <a:solidFill>
                <a:schemeClr val="tx1"/>
              </a:solidFill>
              <a:latin typeface="Calibri" panose="020F0502020204030204" pitchFamily="34" charset="0"/>
            </a:endParaRPr>
          </a:p>
          <a:p>
            <a:pPr marL="0" indent="0">
              <a:lnSpc>
                <a:spcPct val="150000"/>
              </a:lnSpc>
              <a:buNone/>
            </a:pPr>
            <a:r>
              <a:rPr lang="en-US" sz="2800" dirty="0">
                <a:solidFill>
                  <a:schemeClr val="tx1"/>
                </a:solidFill>
                <a:latin typeface="Calibri" panose="020F0502020204030204" pitchFamily="34" charset="0"/>
              </a:rPr>
              <a:t>	</a:t>
            </a:r>
            <a:r>
              <a:rPr lang="vi-VN" sz="2800" dirty="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a:p>
            <a:pPr marL="0" indent="0">
              <a:buNone/>
            </a:pPr>
            <a:endParaRPr lang="en-US" sz="28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30655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884" y="433136"/>
            <a:ext cx="9643728" cy="914399"/>
          </a:xfrm>
        </p:spPr>
        <p:txBody>
          <a:bodyPr/>
          <a:lstStyle/>
          <a:p>
            <a:r>
              <a:rPr lang="en-US" dirty="0" err="1" smtClean="0">
                <a:solidFill>
                  <a:schemeClr val="tx1"/>
                </a:solidFill>
                <a:latin typeface="Calibri" panose="020F0502020204030204" pitchFamily="34" charset="0"/>
              </a:rPr>
              <a:t>Thêm</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phần</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tử</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a:xfrm>
            <a:off x="1604211" y="1347536"/>
            <a:ext cx="9900401" cy="4563685"/>
          </a:xfrm>
        </p:spPr>
        <p:txBody>
          <a:bodyPr>
            <a:noAutofit/>
          </a:bodyPr>
          <a:lstStyle/>
          <a:p>
            <a:pPr algn="just">
              <a:lnSpc>
                <a:spcPct val="150000"/>
              </a:lnSpc>
            </a:pPr>
            <a:r>
              <a:rPr lang="vi-VN" sz="2400" dirty="0">
                <a:solidFill>
                  <a:schemeClr val="tx1"/>
                </a:solidFill>
                <a:latin typeface="Calibri" panose="020F0502020204030204" pitchFamily="34" charset="0"/>
              </a:rPr>
              <a:t>insertAfter(): Thêm phần tử vào sau phần tử </a:t>
            </a:r>
            <a:r>
              <a:rPr lang="vi-VN" sz="2400" dirty="0" smtClean="0">
                <a:solidFill>
                  <a:schemeClr val="tx1"/>
                </a:solidFill>
                <a:latin typeface="Calibri" panose="020F0502020204030204" pitchFamily="34" charset="0"/>
              </a:rPr>
              <a:t>được</a:t>
            </a:r>
            <a:r>
              <a:rPr lang="en-US" sz="2400" dirty="0" smtClean="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chọn</a:t>
            </a:r>
            <a:r>
              <a:rPr lang="en-US" sz="2400" dirty="0" smtClean="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a:t>
            </a:r>
            <a:r>
              <a:rPr lang="vi-VN" sz="2400" dirty="0">
                <a:solidFill>
                  <a:schemeClr val="tx1"/>
                </a:solidFill>
                <a:latin typeface="Calibri" panose="020F0502020204030204" pitchFamily="34" charset="0"/>
              </a:rPr>
              <a:t>content).insertAfter(selector</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gn="just">
              <a:lnSpc>
                <a:spcPct val="150000"/>
              </a:lnSpc>
            </a:pP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 "&lt;p&gt;Phần tử được thêm vào.&lt;/p&gt;" ).insertAfter("#para</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gn="just">
              <a:lnSpc>
                <a:spcPct val="150000"/>
              </a:lnSpc>
            </a:pPr>
            <a:r>
              <a:rPr lang="vi-VN" sz="2400" dirty="0">
                <a:solidFill>
                  <a:schemeClr val="tx1"/>
                </a:solidFill>
                <a:latin typeface="Calibri" panose="020F0502020204030204" pitchFamily="34" charset="0"/>
              </a:rPr>
              <a:t>insertBefore(): Thêm phần tử vào trước phần tử </a:t>
            </a:r>
            <a:r>
              <a:rPr lang="vi-VN" sz="2400" dirty="0" smtClean="0">
                <a:solidFill>
                  <a:schemeClr val="tx1"/>
                </a:solidFill>
                <a:latin typeface="Calibri" panose="020F0502020204030204" pitchFamily="34" charset="0"/>
              </a:rPr>
              <a:t>được</a:t>
            </a:r>
            <a:r>
              <a:rPr lang="en-US" sz="2400" dirty="0" smtClean="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chọn</a:t>
            </a:r>
            <a:r>
              <a:rPr lang="en-US" sz="2400" dirty="0" smtClean="0">
                <a:solidFill>
                  <a:schemeClr val="tx1"/>
                </a:solidFill>
                <a:latin typeface="Calibri" panose="020F0502020204030204" pitchFamily="34" charset="0"/>
              </a:rPr>
              <a:t>: </a:t>
            </a:r>
          </a:p>
          <a:p>
            <a:pPr marL="0" indent="0" algn="just">
              <a:lnSpc>
                <a:spcPct val="150000"/>
              </a:lnSpc>
              <a:buNone/>
            </a:pPr>
            <a:r>
              <a:rPr lang="en-US" sz="2400" dirty="0">
                <a:solidFill>
                  <a:schemeClr val="tx1"/>
                </a:solidFill>
                <a:latin typeface="Calibri" panose="020F0502020204030204" pitchFamily="34" charset="0"/>
              </a:rPr>
              <a:t>	</a:t>
            </a:r>
            <a:r>
              <a:rPr lang="vi-VN" sz="2400" dirty="0" smtClean="0">
                <a:solidFill>
                  <a:schemeClr val="tx1"/>
                </a:solidFill>
                <a:latin typeface="Calibri" panose="020F0502020204030204" pitchFamily="34" charset="0"/>
              </a:rPr>
              <a:t>$(</a:t>
            </a:r>
            <a:r>
              <a:rPr lang="vi-VN" sz="2400" dirty="0">
                <a:solidFill>
                  <a:schemeClr val="tx1"/>
                </a:solidFill>
                <a:latin typeface="Calibri" panose="020F0502020204030204" pitchFamily="34" charset="0"/>
              </a:rPr>
              <a:t>content). insertBefore(selector</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gn="just">
              <a:lnSpc>
                <a:spcPct val="150000"/>
              </a:lnSpc>
            </a:pP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 "&lt;p&gt;Phần tử được thêm vào.&lt;/p&gt;" ).insertBefore("#para");</a:t>
            </a:r>
            <a:endParaRPr lang="en-US" sz="24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717793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885" y="256674"/>
            <a:ext cx="9643728" cy="786063"/>
          </a:xfrm>
        </p:spPr>
        <p:txBody>
          <a:bodyPr/>
          <a:lstStyle/>
          <a:p>
            <a:r>
              <a:rPr lang="en-US" dirty="0" smtClean="0"/>
              <a:t>Text( )</a:t>
            </a:r>
            <a:endParaRPr lang="en-US" dirty="0"/>
          </a:p>
        </p:txBody>
      </p:sp>
      <p:sp>
        <p:nvSpPr>
          <p:cNvPr id="3" name="Content Placeholder 2"/>
          <p:cNvSpPr>
            <a:spLocks noGrp="1"/>
          </p:cNvSpPr>
          <p:nvPr>
            <p:ph idx="1"/>
          </p:nvPr>
        </p:nvSpPr>
        <p:spPr>
          <a:xfrm>
            <a:off x="1748589" y="1042737"/>
            <a:ext cx="9756023" cy="5277852"/>
          </a:xfrm>
        </p:spPr>
        <p:txBody>
          <a:bodyPr>
            <a:noAutofit/>
          </a:bodyPr>
          <a:lstStyle/>
          <a:p>
            <a:pPr algn="just">
              <a:lnSpc>
                <a:spcPct val="150000"/>
              </a:lnSpc>
            </a:pPr>
            <a:r>
              <a:rPr lang="en-US" sz="2400" dirty="0" err="1">
                <a:solidFill>
                  <a:schemeClr val="tx1"/>
                </a:solidFill>
                <a:latin typeface="Calibri" panose="020F0502020204030204" pitchFamily="34" charset="0"/>
              </a:rPr>
              <a:t>Thuộc</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tính</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này</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để</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hiển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thị</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văn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bản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bên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trong</a:t>
            </a:r>
            <a:r>
              <a:rPr lang="en-US" sz="2400" dirty="0">
                <a:solidFill>
                  <a:schemeClr val="tx1"/>
                </a:solidFill>
                <a:latin typeface="Calibri" panose="020F0502020204030204" pitchFamily="34" charset="0"/>
              </a:rPr>
              <a:t> HTML </a:t>
            </a:r>
            <a:r>
              <a:rPr lang="en-US" sz="2400" dirty="0" err="1">
                <a:solidFill>
                  <a:schemeClr val="tx1"/>
                </a:solidFill>
                <a:latin typeface="Calibri" panose="020F0502020204030204" pitchFamily="34" charset="0"/>
              </a:rPr>
              <a:t>bao</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gồm</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cả</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văn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bản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của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các</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phần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tử</a:t>
            </a:r>
            <a:r>
              <a:rPr lang="en-US" sz="2400" dirty="0">
                <a:solidFill>
                  <a:schemeClr val="tx1"/>
                </a:solidFill>
                <a:latin typeface="Calibri" panose="020F0502020204030204" pitchFamily="34" charset="0"/>
              </a:rPr>
              <a:t> con</a:t>
            </a:r>
            <a:r>
              <a:rPr lang="en-US" sz="2400" dirty="0" smtClean="0">
                <a:solidFill>
                  <a:schemeClr val="tx1"/>
                </a:solidFill>
                <a:latin typeface="Calibri" panose="020F0502020204030204" pitchFamily="34" charset="0"/>
              </a:rPr>
              <a:t>.</a:t>
            </a:r>
          </a:p>
          <a:p>
            <a:pPr algn="just">
              <a:lnSpc>
                <a:spcPct val="150000"/>
              </a:lnSpc>
            </a:pP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a:t>
            </a:r>
          </a:p>
          <a:p>
            <a:pPr marL="0" indent="0" algn="just">
              <a:lnSpc>
                <a:spcPct val="150000"/>
              </a:lnSpc>
              <a:buNone/>
            </a:pPr>
            <a:r>
              <a:rPr lang="en-US" sz="240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 {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button").click(</a:t>
            </a:r>
            <a:r>
              <a:rPr lang="en-US" sz="2400" b="1" dirty="0">
                <a:solidFill>
                  <a:schemeClr val="tx1"/>
                </a:solidFill>
                <a:latin typeface="Calibri" panose="020F0502020204030204" pitchFamily="34" charset="0"/>
              </a:rPr>
              <a:t>function</a:t>
            </a:r>
            <a:r>
              <a:rPr lang="en-US" sz="2400" dirty="0">
                <a:solidFill>
                  <a:schemeClr val="tx1"/>
                </a:solidFill>
                <a:latin typeface="Calibri" panose="020F0502020204030204" pitchFamily="34" charset="0"/>
              </a:rPr>
              <a:t> (e) {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alert</a:t>
            </a:r>
            <a:r>
              <a:rPr lang="en-US" sz="2400" dirty="0">
                <a:solidFill>
                  <a:schemeClr val="tx1"/>
                </a:solidFill>
                <a:latin typeface="Calibri" panose="020F0502020204030204" pitchFamily="34" charset="0"/>
              </a:rPr>
              <a:t>($("#para").text</a:t>
            </a:r>
            <a:r>
              <a:rPr lang="en-US" sz="2400" dirty="0" smtClean="0">
                <a:solidFill>
                  <a:schemeClr val="tx1"/>
                </a:solidFill>
                <a:latin typeface="Calibri" panose="020F0502020204030204" pitchFamily="34" charset="0"/>
              </a:rPr>
              <a:t>());</a:t>
            </a: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 </a:t>
            </a:r>
            <a:endParaRPr lang="en-US" sz="2400" dirty="0" smtClean="0">
              <a:solidFill>
                <a:schemeClr val="tx1"/>
              </a:solidFill>
              <a:latin typeface="Calibri" panose="020F0502020204030204" pitchFamily="34" charset="0"/>
            </a:endParaRPr>
          </a:p>
          <a:p>
            <a:pPr marL="0" indent="0" algn="just">
              <a:lnSpc>
                <a:spcPct val="150000"/>
              </a:lnSpc>
              <a:buNone/>
            </a:pP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a:t>
            </a:r>
            <a:endParaRPr lang="en-US" sz="24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76659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137" y="433137"/>
            <a:ext cx="9547476" cy="818147"/>
          </a:xfrm>
        </p:spPr>
        <p:txBody>
          <a:bodyPr/>
          <a:lstStyle/>
          <a:p>
            <a:r>
              <a:rPr lang="en-US" dirty="0" smtClean="0">
                <a:latin typeface="Calibri" panose="020F0502020204030204" pitchFamily="34" charset="0"/>
              </a:rPr>
              <a:t>Html( )</a:t>
            </a:r>
            <a:endParaRPr lang="en-US" dirty="0">
              <a:latin typeface="Calibri" panose="020F0502020204030204" pitchFamily="34" charset="0"/>
            </a:endParaRPr>
          </a:p>
        </p:txBody>
      </p:sp>
      <p:sp>
        <p:nvSpPr>
          <p:cNvPr id="3" name="Content Placeholder 2"/>
          <p:cNvSpPr>
            <a:spLocks noGrp="1"/>
          </p:cNvSpPr>
          <p:nvPr>
            <p:ph idx="1"/>
          </p:nvPr>
        </p:nvSpPr>
        <p:spPr>
          <a:xfrm>
            <a:off x="1668379" y="1411704"/>
            <a:ext cx="9836233" cy="4499517"/>
          </a:xfrm>
        </p:spPr>
        <p:txBody>
          <a:bodyPr>
            <a:normAutofit/>
          </a:bodyPr>
          <a:lstStyle/>
          <a:p>
            <a:pPr algn="just"/>
            <a:r>
              <a:rPr lang="en-US" sz="2800" dirty="0" err="1" smtClean="0">
                <a:solidFill>
                  <a:schemeClr val="tx1"/>
                </a:solidFill>
                <a:latin typeface="Calibri" panose="020F0502020204030204" pitchFamily="34" charset="0"/>
              </a:rPr>
              <a:t>Phương</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thức</a:t>
            </a:r>
            <a:r>
              <a:rPr lang="en-US" sz="2800" dirty="0" smtClean="0">
                <a:solidFill>
                  <a:schemeClr val="tx1"/>
                </a:solidFill>
                <a:latin typeface="Calibri" panose="020F0502020204030204" pitchFamily="34" charset="0"/>
              </a:rPr>
              <a:t> html ()</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dùng</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để</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hiển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thị</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mã</a:t>
            </a:r>
            <a:r>
              <a:rPr lang="en-US" sz="2800" dirty="0">
                <a:solidFill>
                  <a:schemeClr val="tx1"/>
                </a:solidFill>
                <a:latin typeface="Calibri" panose="020F0502020204030204" pitchFamily="34" charset="0"/>
              </a:rPr>
              <a:t> HTML </a:t>
            </a:r>
            <a:r>
              <a:rPr lang="en-US" sz="2800" dirty="0" err="1">
                <a:solidFill>
                  <a:schemeClr val="tx1"/>
                </a:solidFill>
                <a:latin typeface="Calibri" panose="020F0502020204030204" pitchFamily="34" charset="0"/>
              </a:rPr>
              <a:t>bên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trong</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bao</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gồm</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cả</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mã</a:t>
            </a:r>
            <a:r>
              <a:rPr lang="en-US" sz="2800" dirty="0">
                <a:solidFill>
                  <a:schemeClr val="tx1"/>
                </a:solidFill>
                <a:latin typeface="Calibri" panose="020F0502020204030204" pitchFamily="34" charset="0"/>
              </a:rPr>
              <a:t> HTML </a:t>
            </a:r>
            <a:r>
              <a:rPr lang="en-US" sz="2800" dirty="0" err="1">
                <a:solidFill>
                  <a:schemeClr val="tx1"/>
                </a:solidFill>
                <a:latin typeface="Calibri" panose="020F0502020204030204" pitchFamily="34" charset="0"/>
              </a:rPr>
              <a:t>của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phần</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tử</a:t>
            </a:r>
            <a:r>
              <a:rPr lang="en-US" sz="2800" dirty="0">
                <a:solidFill>
                  <a:schemeClr val="tx1"/>
                </a:solidFill>
                <a:latin typeface="Calibri" panose="020F0502020204030204" pitchFamily="34" charset="0"/>
              </a:rPr>
              <a:t> con</a:t>
            </a:r>
            <a:r>
              <a:rPr lang="en-US" sz="2800" dirty="0" smtClean="0">
                <a:solidFill>
                  <a:schemeClr val="tx1"/>
                </a:solidFill>
                <a:latin typeface="Calibri" panose="020F0502020204030204" pitchFamily="34" charset="0"/>
              </a:rPr>
              <a:t>.</a:t>
            </a:r>
          </a:p>
          <a:p>
            <a:pPr algn="just"/>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smtClean="0">
                <a:solidFill>
                  <a:schemeClr val="tx1"/>
                </a:solidFill>
                <a:latin typeface="Calibri" panose="020F0502020204030204" pitchFamily="34" charset="0"/>
              </a:rPr>
              <a:t>: </a:t>
            </a:r>
          </a:p>
          <a:p>
            <a:pPr marL="0" indent="0" algn="just">
              <a:buNone/>
            </a:pPr>
            <a:r>
              <a:rPr lang="en-US" sz="2800" dirty="0" smtClean="0">
                <a:solidFill>
                  <a:schemeClr val="tx1"/>
                </a:solidFill>
                <a:latin typeface="Calibri" panose="020F0502020204030204" pitchFamily="34" charset="0"/>
              </a:rPr>
              <a:t>	$(</a:t>
            </a:r>
            <a:r>
              <a:rPr lang="en-US" sz="2800" b="1" dirty="0">
                <a:solidFill>
                  <a:schemeClr val="tx1"/>
                </a:solidFill>
                <a:latin typeface="Calibri" panose="020F0502020204030204" pitchFamily="34" charset="0"/>
              </a:rPr>
              <a:t>function</a:t>
            </a:r>
            <a:r>
              <a:rPr lang="en-US" sz="2800" dirty="0">
                <a:solidFill>
                  <a:schemeClr val="tx1"/>
                </a:solidFill>
                <a:latin typeface="Calibri" panose="020F0502020204030204" pitchFamily="34" charset="0"/>
              </a:rPr>
              <a:t> () { </a:t>
            </a:r>
            <a:endParaRPr lang="en-US" sz="2800" dirty="0" smtClean="0">
              <a:solidFill>
                <a:schemeClr val="tx1"/>
              </a:solidFill>
              <a:latin typeface="Calibri" panose="020F0502020204030204" pitchFamily="34" charset="0"/>
            </a:endParaRP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button").click(</a:t>
            </a:r>
            <a:r>
              <a:rPr lang="en-US" sz="2800" b="1" dirty="0">
                <a:solidFill>
                  <a:schemeClr val="tx1"/>
                </a:solidFill>
                <a:latin typeface="Calibri" panose="020F0502020204030204" pitchFamily="34" charset="0"/>
              </a:rPr>
              <a:t>function</a:t>
            </a:r>
            <a:r>
              <a:rPr lang="en-US" sz="2800" dirty="0">
                <a:solidFill>
                  <a:schemeClr val="tx1"/>
                </a:solidFill>
                <a:latin typeface="Calibri" panose="020F0502020204030204" pitchFamily="34" charset="0"/>
              </a:rPr>
              <a:t> (e) </a:t>
            </a:r>
            <a:r>
              <a:rPr lang="en-US" sz="2800" dirty="0" smtClean="0">
                <a:solidFill>
                  <a:schemeClr val="tx1"/>
                </a:solidFill>
                <a:latin typeface="Calibri" panose="020F0502020204030204" pitchFamily="34" charset="0"/>
              </a:rPr>
              <a:t>{</a:t>
            </a: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alert($("#para").html</a:t>
            </a:r>
            <a:r>
              <a:rPr lang="en-US" sz="2800" dirty="0" smtClean="0">
                <a:solidFill>
                  <a:schemeClr val="tx1"/>
                </a:solidFill>
                <a:latin typeface="Calibri" panose="020F0502020204030204" pitchFamily="34" charset="0"/>
              </a:rPr>
              <a:t>());</a:t>
            </a: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 </a:t>
            </a:r>
            <a:endParaRPr lang="en-US" sz="2800" dirty="0" smtClean="0">
              <a:solidFill>
                <a:schemeClr val="tx1"/>
              </a:solidFill>
              <a:latin typeface="Calibri" panose="020F0502020204030204" pitchFamily="34" charset="0"/>
            </a:endParaRPr>
          </a:p>
          <a:p>
            <a:pPr marL="0" indent="0" algn="just">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endParaRPr lang="en-US" sz="2800" dirty="0">
              <a:solidFill>
                <a:schemeClr val="tx1"/>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653412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693" y="190974"/>
            <a:ext cx="8911687" cy="948015"/>
          </a:xfrm>
        </p:spPr>
        <p:txBody>
          <a:bodyPr/>
          <a:lstStyle/>
          <a:p>
            <a:r>
              <a:rPr lang="en-US" dirty="0" err="1" smtClean="0">
                <a:latin typeface="Calibri" panose="020F0502020204030204" pitchFamily="34" charset="0"/>
              </a:rPr>
              <a:t>Xóa</a:t>
            </a:r>
            <a:endParaRPr lang="en-US" dirty="0">
              <a:latin typeface="Calibri" panose="020F0502020204030204" pitchFamily="34" charset="0"/>
            </a:endParaRPr>
          </a:p>
        </p:txBody>
      </p:sp>
      <p:sp>
        <p:nvSpPr>
          <p:cNvPr id="3" name="Content Placeholder 2"/>
          <p:cNvSpPr>
            <a:spLocks noGrp="1"/>
          </p:cNvSpPr>
          <p:nvPr>
            <p:ph idx="1"/>
          </p:nvPr>
        </p:nvSpPr>
        <p:spPr>
          <a:xfrm>
            <a:off x="1742693" y="930442"/>
            <a:ext cx="9761919" cy="4980780"/>
          </a:xfrm>
        </p:spPr>
        <p:txBody>
          <a:bodyPr>
            <a:normAutofit/>
          </a:bodyPr>
          <a:lstStyle/>
          <a:p>
            <a:pPr>
              <a:lnSpc>
                <a:spcPct val="150000"/>
              </a:lnSpc>
            </a:pPr>
            <a:r>
              <a:rPr lang="en-US" sz="2800" dirty="0" smtClean="0">
                <a:solidFill>
                  <a:schemeClr val="tx1"/>
                </a:solidFill>
                <a:latin typeface="Calibri" panose="020F0502020204030204" pitchFamily="34" charset="0"/>
              </a:rPr>
              <a:t>Remove(): </a:t>
            </a:r>
            <a:r>
              <a:rPr lang="vi-VN" sz="2800" dirty="0">
                <a:solidFill>
                  <a:schemeClr val="tx1"/>
                </a:solidFill>
                <a:latin typeface="Calibri" panose="020F0502020204030204" pitchFamily="34" charset="0"/>
              </a:rPr>
              <a:t>Xóa phần tử được chọn và các phần tử </a:t>
            </a:r>
            <a:r>
              <a:rPr lang="vi-VN" sz="2800" dirty="0" smtClean="0">
                <a:solidFill>
                  <a:schemeClr val="tx1"/>
                </a:solidFill>
                <a:latin typeface="Calibri" panose="020F0502020204030204" pitchFamily="34" charset="0"/>
              </a:rPr>
              <a:t>con</a:t>
            </a:r>
            <a:r>
              <a:rPr lang="en-US" sz="2800" dirty="0" smtClean="0">
                <a:solidFill>
                  <a:schemeClr val="tx1"/>
                </a:solidFill>
                <a:latin typeface="Calibri" panose="020F0502020204030204" pitchFamily="34" charset="0"/>
              </a:rPr>
              <a:t>: 	</a:t>
            </a:r>
            <a:r>
              <a:rPr lang="vi-VN" sz="2800" dirty="0" smtClean="0">
                <a:solidFill>
                  <a:schemeClr val="tx1"/>
                </a:solidFill>
                <a:latin typeface="Calibri" panose="020F0502020204030204" pitchFamily="34" charset="0"/>
              </a:rPr>
              <a:t>$(</a:t>
            </a:r>
            <a:r>
              <a:rPr lang="vi-VN" sz="2800" dirty="0">
                <a:solidFill>
                  <a:schemeClr val="tx1"/>
                </a:solidFill>
                <a:latin typeface="Calibri" panose="020F0502020204030204" pitchFamily="34" charset="0"/>
              </a:rPr>
              <a:t>selector).remove</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a:lnSpc>
                <a:spcPct val="150000"/>
              </a:lnSpc>
            </a:pPr>
            <a:r>
              <a:rPr lang="en-US" sz="2800" dirty="0" err="1" smtClean="0">
                <a:solidFill>
                  <a:schemeClr val="tx1"/>
                </a:solidFill>
                <a:latin typeface="Calibri" panose="020F0502020204030204" pitchFamily="34" charset="0"/>
              </a:rPr>
              <a:t>Ví</a:t>
            </a:r>
            <a:r>
              <a:rPr lang="en-US" sz="2800" dirty="0" smtClean="0">
                <a:solidFill>
                  <a:schemeClr val="tx1"/>
                </a:solidFill>
                <a:latin typeface="Calibri" panose="020F0502020204030204" pitchFamily="34" charset="0"/>
              </a:rPr>
              <a:t> </a:t>
            </a:r>
            <a:r>
              <a:rPr lang="en-US" sz="2800" dirty="0" err="1" smtClean="0">
                <a:solidFill>
                  <a:schemeClr val="tx1"/>
                </a:solidFill>
                <a:latin typeface="Calibri" panose="020F0502020204030204" pitchFamily="34" charset="0"/>
              </a:rPr>
              <a:t>dụ</a:t>
            </a:r>
            <a:r>
              <a:rPr lang="en-US" sz="2800" dirty="0" smtClean="0">
                <a:solidFill>
                  <a:schemeClr val="tx1"/>
                </a:solidFill>
                <a:latin typeface="Calibri" panose="020F0502020204030204" pitchFamily="34" charset="0"/>
              </a:rPr>
              <a:t>: </a:t>
            </a:r>
          </a:p>
          <a:p>
            <a:pPr marL="0" indent="0">
              <a:lnSpc>
                <a:spcPct val="150000"/>
              </a:lnSpc>
              <a:buNone/>
            </a:pPr>
            <a:r>
              <a:rPr lang="en-US" sz="2800" dirty="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$("button").click(</a:t>
            </a:r>
            <a:r>
              <a:rPr lang="en-US" sz="2800" b="1" dirty="0">
                <a:solidFill>
                  <a:schemeClr val="tx1"/>
                </a:solidFill>
                <a:latin typeface="Calibri" panose="020F0502020204030204" pitchFamily="34" charset="0"/>
              </a:rPr>
              <a:t>function</a:t>
            </a:r>
            <a:r>
              <a:rPr lang="en-US" sz="2800" dirty="0">
                <a:solidFill>
                  <a:schemeClr val="tx1"/>
                </a:solidFill>
                <a:latin typeface="Calibri" panose="020F0502020204030204" pitchFamily="34" charset="0"/>
              </a:rPr>
              <a:t> (e) { </a:t>
            </a:r>
            <a:endParaRPr lang="en-US" sz="2800" dirty="0" smtClean="0">
              <a:solidFill>
                <a:schemeClr val="tx1"/>
              </a:solidFill>
              <a:latin typeface="Calibri" panose="020F0502020204030204" pitchFamily="34" charset="0"/>
            </a:endParaRPr>
          </a:p>
          <a:p>
            <a:pPr marL="0" indent="0">
              <a:lnSpc>
                <a:spcPct val="150000"/>
              </a:lnSpc>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para").remove</a:t>
            </a:r>
            <a:r>
              <a:rPr lang="en-US" sz="2800" dirty="0" smtClean="0">
                <a:solidFill>
                  <a:schemeClr val="tx1"/>
                </a:solidFill>
                <a:latin typeface="Calibri" panose="020F0502020204030204" pitchFamily="34" charset="0"/>
              </a:rPr>
              <a:t>();</a:t>
            </a:r>
          </a:p>
          <a:p>
            <a:pPr marL="0" indent="0">
              <a:lnSpc>
                <a:spcPct val="150000"/>
              </a:lnSpc>
              <a:buNone/>
            </a:pP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a:t>
            </a:r>
            <a:endParaRPr lang="en-US" sz="2800" dirty="0">
              <a:solidFill>
                <a:schemeClr val="tx1"/>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054727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245896"/>
            <a:ext cx="7966493" cy="1909010"/>
          </a:xfrm>
        </p:spPr>
        <p:txBody>
          <a:bodyPr>
            <a:normAutofit/>
          </a:bodyPr>
          <a:lstStyle/>
          <a:p>
            <a:pPr marL="0" indent="0" algn="ctr">
              <a:buNone/>
            </a:pPr>
            <a:r>
              <a:rPr lang="en-US" sz="6000" dirty="0" smtClean="0">
                <a:solidFill>
                  <a:srgbClr val="FF0000"/>
                </a:solidFill>
                <a:latin typeface="Calibri" panose="020F0502020204030204" pitchFamily="34" charset="0"/>
              </a:rPr>
              <a:t>THANK YOU!</a:t>
            </a:r>
            <a:endParaRPr lang="en-US" sz="6000" dirty="0">
              <a:solidFill>
                <a:srgbClr val="FF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99230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6674"/>
            <a:ext cx="9675812" cy="818147"/>
          </a:xfrm>
        </p:spPr>
        <p:txBody>
          <a:bodyPr/>
          <a:lstStyle/>
          <a:p>
            <a:r>
              <a:rPr lang="en-US" dirty="0" err="1" smtClean="0">
                <a:latin typeface="Calibri" panose="020F0502020204030204" pitchFamily="34" charset="0"/>
              </a:rPr>
              <a:t>Đặc</a:t>
            </a:r>
            <a:r>
              <a:rPr lang="en-US" dirty="0" smtClean="0">
                <a:latin typeface="Calibri" panose="020F0502020204030204" pitchFamily="34" charset="0"/>
              </a:rPr>
              <a:t> </a:t>
            </a:r>
            <a:r>
              <a:rPr lang="en-US" dirty="0" err="1" smtClean="0">
                <a:latin typeface="Calibri" panose="020F0502020204030204" pitchFamily="34" charset="0"/>
              </a:rPr>
              <a:t>điểm</a:t>
            </a:r>
            <a:endParaRPr lang="en-US" dirty="0">
              <a:latin typeface="Calibri" panose="020F0502020204030204" pitchFamily="34" charset="0"/>
            </a:endParaRPr>
          </a:p>
        </p:txBody>
      </p:sp>
      <p:sp>
        <p:nvSpPr>
          <p:cNvPr id="3" name="Content Placeholder 2"/>
          <p:cNvSpPr>
            <a:spLocks noGrp="1"/>
          </p:cNvSpPr>
          <p:nvPr>
            <p:ph idx="1"/>
          </p:nvPr>
        </p:nvSpPr>
        <p:spPr>
          <a:xfrm>
            <a:off x="1828800" y="1074821"/>
            <a:ext cx="9675812" cy="4836401"/>
          </a:xfrm>
        </p:spPr>
        <p:txBody>
          <a:bodyPr>
            <a:normAutofit/>
          </a:bodyPr>
          <a:lstStyle/>
          <a:p>
            <a:pPr>
              <a:lnSpc>
                <a:spcPct val="150000"/>
              </a:lnSpc>
            </a:pPr>
            <a:r>
              <a:rPr lang="vi-VN" sz="2800" dirty="0">
                <a:solidFill>
                  <a:schemeClr val="tx1"/>
                </a:solidFill>
                <a:latin typeface="Calibri" panose="020F0502020204030204" pitchFamily="34" charset="0"/>
              </a:rPr>
              <a:t>Thao tác với các đối tượng HTML/DOM</a:t>
            </a:r>
          </a:p>
          <a:p>
            <a:pPr>
              <a:lnSpc>
                <a:spcPct val="150000"/>
              </a:lnSpc>
            </a:pPr>
            <a:r>
              <a:rPr lang="vi-VN" sz="2800" dirty="0" smtClean="0">
                <a:solidFill>
                  <a:schemeClr val="tx1"/>
                </a:solidFill>
                <a:latin typeface="Calibri" panose="020F0502020204030204" pitchFamily="34" charset="0"/>
              </a:rPr>
              <a:t>Thao </a:t>
            </a:r>
            <a:r>
              <a:rPr lang="vi-VN" sz="2800" dirty="0">
                <a:solidFill>
                  <a:schemeClr val="tx1"/>
                </a:solidFill>
                <a:latin typeface="Calibri" panose="020F0502020204030204" pitchFamily="34" charset="0"/>
              </a:rPr>
              <a:t>tác thay đổi chỉnh sửa CSS</a:t>
            </a:r>
          </a:p>
          <a:p>
            <a:pPr>
              <a:lnSpc>
                <a:spcPct val="150000"/>
              </a:lnSpc>
            </a:pPr>
            <a:r>
              <a:rPr lang="vi-VN" sz="2800" dirty="0" smtClean="0">
                <a:solidFill>
                  <a:schemeClr val="tx1"/>
                </a:solidFill>
                <a:latin typeface="Calibri" panose="020F0502020204030204" pitchFamily="34" charset="0"/>
              </a:rPr>
              <a:t>Lập </a:t>
            </a:r>
            <a:r>
              <a:rPr lang="vi-VN" sz="2800" dirty="0">
                <a:solidFill>
                  <a:schemeClr val="tx1"/>
                </a:solidFill>
                <a:latin typeface="Calibri" panose="020F0502020204030204" pitchFamily="34" charset="0"/>
              </a:rPr>
              <a:t>trình xử lý sự kiện</a:t>
            </a:r>
          </a:p>
          <a:p>
            <a:pPr>
              <a:lnSpc>
                <a:spcPct val="150000"/>
              </a:lnSpc>
            </a:pPr>
            <a:r>
              <a:rPr lang="vi-VN" sz="2800" dirty="0" smtClean="0">
                <a:solidFill>
                  <a:schemeClr val="tx1"/>
                </a:solidFill>
                <a:latin typeface="Calibri" panose="020F0502020204030204" pitchFamily="34" charset="0"/>
              </a:rPr>
              <a:t>AJAX</a:t>
            </a:r>
            <a:endParaRPr lang="vi-VN" sz="2800" dirty="0">
              <a:solidFill>
                <a:schemeClr val="tx1"/>
              </a:solidFill>
              <a:latin typeface="Calibri" panose="020F0502020204030204" pitchFamily="34" charset="0"/>
            </a:endParaRPr>
          </a:p>
          <a:p>
            <a:pPr>
              <a:lnSpc>
                <a:spcPct val="150000"/>
              </a:lnSpc>
            </a:pPr>
            <a:r>
              <a:rPr lang="vi-VN" sz="2800" dirty="0" smtClean="0">
                <a:solidFill>
                  <a:schemeClr val="tx1"/>
                </a:solidFill>
                <a:latin typeface="Calibri" panose="020F0502020204030204" pitchFamily="34" charset="0"/>
              </a:rPr>
              <a:t>Và </a:t>
            </a:r>
            <a:r>
              <a:rPr lang="vi-VN" sz="2800" dirty="0">
                <a:solidFill>
                  <a:schemeClr val="tx1"/>
                </a:solidFill>
                <a:latin typeface="Calibri" panose="020F0502020204030204" pitchFamily="34" charset="0"/>
              </a:rPr>
              <a:t>các tiện ích</a:t>
            </a:r>
          </a:p>
          <a:p>
            <a:pPr>
              <a:lnSpc>
                <a:spcPct val="150000"/>
              </a:lnSpc>
            </a:pPr>
            <a:r>
              <a:rPr lang="vi-VN" sz="2800" dirty="0" smtClean="0">
                <a:solidFill>
                  <a:schemeClr val="tx1"/>
                </a:solidFill>
                <a:latin typeface="Calibri" panose="020F0502020204030204" pitchFamily="34" charset="0"/>
              </a:rPr>
              <a:t>Có </a:t>
            </a:r>
            <a:r>
              <a:rPr lang="vi-VN" sz="2800" dirty="0">
                <a:solidFill>
                  <a:schemeClr val="tx1"/>
                </a:solidFill>
                <a:latin typeface="Calibri" panose="020F0502020204030204" pitchFamily="34" charset="0"/>
              </a:rPr>
              <a:t>rất nhiều plugin tiện ích đã được xây dựng</a:t>
            </a:r>
            <a:endParaRPr lang="en-US" sz="2800" dirty="0">
              <a:solidFill>
                <a:schemeClr val="tx1"/>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2272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291" y="624110"/>
            <a:ext cx="9307322" cy="686075"/>
          </a:xfrm>
        </p:spPr>
        <p:txBody>
          <a:bodyPr>
            <a:noAutofit/>
          </a:bodyPr>
          <a:lstStyle/>
          <a:p>
            <a:r>
              <a:rPr lang="en-US" dirty="0" smtClean="0">
                <a:latin typeface="Calibri" panose="020F0502020204030204" pitchFamily="34" charset="0"/>
              </a:rPr>
              <a:t>? </a:t>
            </a:r>
            <a:r>
              <a:rPr lang="en-US" dirty="0" err="1" smtClean="0">
                <a:latin typeface="Calibri" panose="020F0502020204030204" pitchFamily="34" charset="0"/>
              </a:rPr>
              <a:t>Tại</a:t>
            </a:r>
            <a:r>
              <a:rPr lang="en-US" dirty="0" smtClean="0">
                <a:latin typeface="Calibri" panose="020F0502020204030204" pitchFamily="34" charset="0"/>
              </a:rPr>
              <a:t> </a:t>
            </a:r>
            <a:r>
              <a:rPr lang="en-US" dirty="0" err="1" smtClean="0">
                <a:latin typeface="Calibri" panose="020F0502020204030204" pitchFamily="34" charset="0"/>
              </a:rPr>
              <a:t>sao</a:t>
            </a:r>
            <a:r>
              <a:rPr lang="en-US" dirty="0" smtClean="0">
                <a:latin typeface="Calibri" panose="020F0502020204030204" pitchFamily="34" charset="0"/>
              </a:rPr>
              <a:t> </a:t>
            </a:r>
            <a:r>
              <a:rPr lang="en-US" dirty="0" err="1" smtClean="0">
                <a:latin typeface="Calibri" panose="020F0502020204030204" pitchFamily="34" charset="0"/>
              </a:rPr>
              <a:t>nên</a:t>
            </a:r>
            <a:r>
              <a:rPr lang="en-US" dirty="0" smtClean="0">
                <a:latin typeface="Calibri" panose="020F0502020204030204" pitchFamily="34" charset="0"/>
              </a:rPr>
              <a:t> </a:t>
            </a:r>
            <a:r>
              <a:rPr lang="en-US" dirty="0" err="1" smtClean="0">
                <a:latin typeface="Calibri" panose="020F0502020204030204" pitchFamily="34" charset="0"/>
              </a:rPr>
              <a:t>học</a:t>
            </a:r>
            <a:r>
              <a:rPr lang="en-US" dirty="0" smtClean="0">
                <a:latin typeface="Calibri" panose="020F0502020204030204" pitchFamily="34" charset="0"/>
              </a:rPr>
              <a:t> </a:t>
            </a:r>
            <a:r>
              <a:rPr lang="en-US" dirty="0" err="1">
                <a:latin typeface="Calibri" panose="020F0502020204030204" pitchFamily="34" charset="0"/>
              </a:rPr>
              <a:t>jQuery</a:t>
            </a: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1910687" y="1583140"/>
            <a:ext cx="9593925" cy="4328082"/>
          </a:xfrm>
        </p:spPr>
        <p:txBody>
          <a:bodyPr>
            <a:normAutofit/>
          </a:bodyPr>
          <a:lstStyle/>
          <a:p>
            <a:pPr algn="just">
              <a:lnSpc>
                <a:spcPct val="150000"/>
              </a:lnSpc>
            </a:pPr>
            <a:r>
              <a:rPr lang="vi-VN" sz="2800" dirty="0">
                <a:solidFill>
                  <a:schemeClr val="tx1"/>
                </a:solidFill>
                <a:latin typeface="Calibri" panose="020F0502020204030204" pitchFamily="34" charset="0"/>
              </a:rPr>
              <a:t>Trước khi jQuery ra đời việc tương tác với phần tử HTML sử dụng Javascript là một công việc rất gian nan và đòi hỏi lập trình viên phải viết rất nhiều các đoạn mã dài để chỉ thực hiện một công việc đơn giản ví dụ như thay đổi nội dung bên trong một phần tử. Sử dụng jQuery việc tương tác với phần tử HTML trở nên đơn giản hơn rất nhiều. </a:t>
            </a:r>
            <a:endParaRPr lang="en-US" sz="2800" dirty="0">
              <a:solidFill>
                <a:schemeClr val="tx1"/>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4884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573" y="624110"/>
            <a:ext cx="9512039" cy="713371"/>
          </a:xfrm>
        </p:spPr>
        <p:txBody>
          <a:bodyPr>
            <a:normAutofit fontScale="90000"/>
          </a:bodyPr>
          <a:lstStyle/>
          <a:p>
            <a:r>
              <a:rPr lang="en-US" dirty="0">
                <a:latin typeface="Calibri" panose="020F0502020204030204" pitchFamily="34" charset="0"/>
              </a:rPr>
              <a:t>? </a:t>
            </a:r>
            <a:r>
              <a:rPr lang="en-US" dirty="0" err="1">
                <a:latin typeface="Calibri" panose="020F0502020204030204" pitchFamily="34" charset="0"/>
              </a:rPr>
              <a:t>Tại</a:t>
            </a:r>
            <a:r>
              <a:rPr lang="en-US" dirty="0">
                <a:latin typeface="Calibri" panose="020F0502020204030204" pitchFamily="34" charset="0"/>
              </a:rPr>
              <a:t> </a:t>
            </a:r>
            <a:r>
              <a:rPr lang="en-US" dirty="0" err="1">
                <a:latin typeface="Calibri" panose="020F0502020204030204" pitchFamily="34" charset="0"/>
              </a:rPr>
              <a:t>sao</a:t>
            </a:r>
            <a:r>
              <a:rPr lang="en-US" dirty="0">
                <a:latin typeface="Calibri" panose="020F0502020204030204" pitchFamily="34" charset="0"/>
              </a:rPr>
              <a:t> </a:t>
            </a:r>
            <a:r>
              <a:rPr lang="en-US" dirty="0" err="1">
                <a:latin typeface="Calibri" panose="020F0502020204030204" pitchFamily="34" charset="0"/>
              </a:rPr>
              <a:t>nên</a:t>
            </a:r>
            <a:r>
              <a:rPr lang="en-US" dirty="0">
                <a:latin typeface="Calibri" panose="020F0502020204030204" pitchFamily="34" charset="0"/>
              </a:rPr>
              <a:t> </a:t>
            </a:r>
            <a:r>
              <a:rPr lang="en-US" dirty="0" err="1">
                <a:latin typeface="Calibri" panose="020F0502020204030204" pitchFamily="34" charset="0"/>
              </a:rPr>
              <a:t>học</a:t>
            </a:r>
            <a:r>
              <a:rPr lang="en-US" dirty="0">
                <a:latin typeface="Calibri" panose="020F0502020204030204" pitchFamily="34" charset="0"/>
              </a:rPr>
              <a:t> </a:t>
            </a:r>
            <a:r>
              <a:rPr lang="en-US" dirty="0" err="1">
                <a:latin typeface="Calibri" panose="020F0502020204030204" pitchFamily="34" charset="0"/>
              </a:rPr>
              <a:t>jQuery</a:t>
            </a:r>
            <a:r>
              <a:rPr lang="en-US" dirty="0">
                <a:latin typeface="Calibri" panose="020F0502020204030204" pitchFamily="34" charset="0"/>
              </a:rPr>
              <a:t/>
            </a:r>
            <a:br>
              <a:rPr lang="en-US" dirty="0">
                <a:latin typeface="Calibri" panose="020F0502020204030204" pitchFamily="34" charset="0"/>
              </a:rPr>
            </a:br>
            <a:endParaRPr lang="en-US" dirty="0"/>
          </a:p>
        </p:txBody>
      </p:sp>
      <p:sp>
        <p:nvSpPr>
          <p:cNvPr id="3" name="Content Placeholder 2"/>
          <p:cNvSpPr>
            <a:spLocks noGrp="1"/>
          </p:cNvSpPr>
          <p:nvPr>
            <p:ph idx="1"/>
          </p:nvPr>
        </p:nvSpPr>
        <p:spPr>
          <a:xfrm>
            <a:off x="2589212" y="1337481"/>
            <a:ext cx="8915400" cy="4573741"/>
          </a:xfrm>
        </p:spPr>
        <p:txBody>
          <a:bodyPr>
            <a:normAutofit/>
          </a:bodyPr>
          <a:lstStyle/>
          <a:p>
            <a:pPr algn="just">
              <a:lnSpc>
                <a:spcPct val="150000"/>
              </a:lnSpc>
            </a:pPr>
            <a:r>
              <a:rPr lang="vi-VN" sz="2800" dirty="0">
                <a:solidFill>
                  <a:schemeClr val="tx1"/>
                </a:solidFill>
                <a:latin typeface="Calibri" panose="020F0502020204030204" pitchFamily="34" charset="0"/>
              </a:rPr>
              <a:t>Ví dụ đoạn mã jQuery ở trên nếu viết bằng JavaScript thuần sẽ như sau:</a:t>
            </a:r>
            <a:endParaRPr lang="en-US" sz="2800" dirty="0">
              <a:solidFill>
                <a:schemeClr val="tx1"/>
              </a:solidFill>
              <a:latin typeface="Calibri" panose="020F0502020204030204" pitchFamily="34" charset="0"/>
            </a:endParaRPr>
          </a:p>
          <a:p>
            <a:pPr marL="0" indent="0" algn="just">
              <a:lnSpc>
                <a:spcPct val="150000"/>
              </a:lnSpc>
              <a:buNone/>
            </a:pPr>
            <a:endParaRPr lang="en-US" sz="2800" dirty="0"/>
          </a:p>
        </p:txBody>
      </p:sp>
      <p:pic>
        <p:nvPicPr>
          <p:cNvPr id="4" name="Picture 3"/>
          <p:cNvPicPr>
            <a:picLocks noChangeAspect="1"/>
          </p:cNvPicPr>
          <p:nvPr/>
        </p:nvPicPr>
        <p:blipFill>
          <a:blip r:embed="rId3"/>
          <a:stretch>
            <a:fillRect/>
          </a:stretch>
        </p:blipFill>
        <p:spPr>
          <a:xfrm>
            <a:off x="2238234" y="2544098"/>
            <a:ext cx="9048466" cy="3595724"/>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95416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381000"/>
            <a:ext cx="9599612" cy="647700"/>
          </a:xfrm>
        </p:spPr>
        <p:txBody>
          <a:bodyPr>
            <a:normAutofit/>
          </a:bodyPr>
          <a:lstStyle/>
          <a:p>
            <a:r>
              <a:rPr lang="en-US" dirty="0" err="1" smtClean="0">
                <a:latin typeface="Calibri" panose="020F0502020204030204" pitchFamily="34" charset="0"/>
              </a:rPr>
              <a:t>Nhúng</a:t>
            </a:r>
            <a:r>
              <a:rPr lang="en-US" dirty="0" smtClean="0">
                <a:latin typeface="Calibri" panose="020F0502020204030204" pitchFamily="34" charset="0"/>
              </a:rPr>
              <a:t> </a:t>
            </a:r>
            <a:r>
              <a:rPr lang="en-US" dirty="0" err="1" smtClean="0">
                <a:latin typeface="Calibri" panose="020F0502020204030204" pitchFamily="34" charset="0"/>
              </a:rPr>
              <a:t>JQuery</a:t>
            </a:r>
            <a:endParaRPr lang="en-US" dirty="0">
              <a:latin typeface="Calibri" panose="020F0502020204030204" pitchFamily="34" charset="0"/>
            </a:endParaRPr>
          </a:p>
        </p:txBody>
      </p:sp>
      <p:sp>
        <p:nvSpPr>
          <p:cNvPr id="3" name="Content Placeholder 2"/>
          <p:cNvSpPr>
            <a:spLocks noGrp="1"/>
          </p:cNvSpPr>
          <p:nvPr>
            <p:ph idx="1"/>
          </p:nvPr>
        </p:nvSpPr>
        <p:spPr>
          <a:xfrm>
            <a:off x="1771650" y="1371599"/>
            <a:ext cx="10153650" cy="5253789"/>
          </a:xfrm>
        </p:spPr>
        <p:txBody>
          <a:bodyPr>
            <a:noAutofit/>
          </a:bodyPr>
          <a:lstStyle/>
          <a:p>
            <a:pPr marL="0" indent="0" algn="just">
              <a:buNone/>
            </a:pPr>
            <a:r>
              <a:rPr lang="vi-VN" sz="2800" dirty="0">
                <a:solidFill>
                  <a:schemeClr val="tx1"/>
                </a:solidFill>
                <a:latin typeface="Calibri" panose="020F0502020204030204" pitchFamily="34" charset="0"/>
              </a:rPr>
              <a:t>Để nhúng thư viện jQuery vào trong trang HTML bạn có thể sử dụng một trong hai cách sau:</a:t>
            </a:r>
          </a:p>
          <a:p>
            <a:pPr algn="just"/>
            <a:r>
              <a:rPr lang="vi-VN" sz="2800" dirty="0">
                <a:solidFill>
                  <a:schemeClr val="tx1"/>
                </a:solidFill>
                <a:latin typeface="Calibri" panose="020F0502020204030204" pitchFamily="34" charset="0"/>
              </a:rPr>
              <a:t>Sử Dụng CDN</a:t>
            </a:r>
          </a:p>
          <a:p>
            <a:pPr marL="0" indent="0" algn="just">
              <a:buNone/>
            </a:pPr>
            <a:r>
              <a:rPr lang="vi-VN" sz="2800" dirty="0">
                <a:solidFill>
                  <a:schemeClr val="tx1"/>
                </a:solidFill>
                <a:latin typeface="Calibri" panose="020F0502020204030204" pitchFamily="34" charset="0"/>
              </a:rPr>
              <a:t>Với cách nhúng này chúng ta sẽ không phải tải file jQuery về máy mà sẽ sử dụng file jQuery có sẵn trên một máy chủ CDN. Máy chủ CDN (viết tắt của Content Delivery Network) dùng để phục vụ việc chia sẻ các file trên internet và thường được tài trợ bởi các công ty công nghệ nổi tiếng như </a:t>
            </a:r>
            <a:r>
              <a:rPr lang="vi-VN" sz="2800" b="1" dirty="0">
                <a:solidFill>
                  <a:schemeClr val="tx1"/>
                </a:solidFill>
                <a:latin typeface="Calibri" panose="020F0502020204030204" pitchFamily="34" charset="0"/>
              </a:rPr>
              <a:t>Google</a:t>
            </a:r>
            <a:r>
              <a:rPr lang="vi-VN" sz="2800" dirty="0">
                <a:solidFill>
                  <a:schemeClr val="tx1"/>
                </a:solidFill>
                <a:latin typeface="Calibri" panose="020F0502020204030204" pitchFamily="34" charset="0"/>
              </a:rPr>
              <a:t>, </a:t>
            </a:r>
            <a:r>
              <a:rPr lang="vi-VN" sz="2800" b="1" dirty="0">
                <a:solidFill>
                  <a:schemeClr val="tx1"/>
                </a:solidFill>
                <a:latin typeface="Calibri" panose="020F0502020204030204" pitchFamily="34" charset="0"/>
              </a:rPr>
              <a:t>Microsoft</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marL="0" indent="0" algn="just">
              <a:buNone/>
            </a:pPr>
            <a:r>
              <a:rPr lang="vi-VN" sz="2800" dirty="0">
                <a:solidFill>
                  <a:schemeClr val="tx1"/>
                </a:solidFill>
                <a:latin typeface="Calibri" panose="020F0502020204030204" pitchFamily="34" charset="0"/>
              </a:rPr>
              <a:t>Trong đoạn mã dưới đây đây chúng ta sẽ sử dụng CDN của Google</a:t>
            </a:r>
            <a:r>
              <a:rPr lang="vi-VN" sz="2800" dirty="0" smtClean="0">
                <a:solidFill>
                  <a:schemeClr val="tx1"/>
                </a:solidFill>
                <a:latin typeface="Calibri" panose="020F0502020204030204" pitchFamily="34" charset="0"/>
              </a:rPr>
              <a:t>:</a:t>
            </a:r>
            <a:endParaRPr lang="en-US" sz="2800" dirty="0" smtClean="0">
              <a:solidFill>
                <a:schemeClr val="tx1"/>
              </a:solidFill>
              <a:latin typeface="Calibri" panose="020F0502020204030204" pitchFamily="34" charset="0"/>
            </a:endParaRPr>
          </a:p>
          <a:p>
            <a:pPr marL="0" indent="0" algn="just">
              <a:buNone/>
            </a:pPr>
            <a:endParaRPr lang="en-US" sz="2800"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771649" y="5807242"/>
            <a:ext cx="9732963" cy="818146"/>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5321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885" y="128338"/>
            <a:ext cx="9643727" cy="625642"/>
          </a:xfrm>
        </p:spPr>
        <p:txBody>
          <a:bodyPr>
            <a:normAutofit fontScale="90000"/>
          </a:bodyPr>
          <a:lstStyle/>
          <a:p>
            <a:r>
              <a:rPr lang="en-US" dirty="0" err="1">
                <a:latin typeface="Calibri" panose="020F0502020204030204" pitchFamily="34" charset="0"/>
              </a:rPr>
              <a:t>Nhúng</a:t>
            </a:r>
            <a:r>
              <a:rPr lang="en-US" dirty="0">
                <a:latin typeface="Calibri" panose="020F0502020204030204" pitchFamily="34" charset="0"/>
              </a:rPr>
              <a:t> </a:t>
            </a:r>
            <a:r>
              <a:rPr lang="en-US" dirty="0" err="1">
                <a:latin typeface="Calibri" panose="020F0502020204030204" pitchFamily="34" charset="0"/>
              </a:rPr>
              <a:t>JQuery</a:t>
            </a:r>
            <a:endParaRPr lang="en-US" dirty="0"/>
          </a:p>
        </p:txBody>
      </p:sp>
      <p:sp>
        <p:nvSpPr>
          <p:cNvPr id="4" name="Rectangle 1"/>
          <p:cNvSpPr>
            <a:spLocks noGrp="1" noChangeArrowheads="1"/>
          </p:cNvSpPr>
          <p:nvPr>
            <p:ph idx="1"/>
          </p:nvPr>
        </p:nvSpPr>
        <p:spPr bwMode="auto">
          <a:xfrm>
            <a:off x="1709696" y="1400311"/>
            <a:ext cx="9946104" cy="47486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3308"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err="1" smtClean="0">
                <a:ln>
                  <a:noFill/>
                </a:ln>
                <a:effectLst/>
                <a:latin typeface="Calibri" panose="020F0502020204030204" pitchFamily="34" charset="0"/>
              </a:rPr>
              <a:t>Tải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Về</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jQuery</a:t>
            </a:r>
            <a:endParaRPr kumimoji="0" lang="en-US" sz="2800" b="0" i="0" u="none" strike="noStrike" cap="none" normalizeH="0" baseline="0" dirty="0" smtClean="0">
              <a:ln>
                <a:noFill/>
              </a:ln>
              <a:effectLst/>
              <a:latin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err="1" smtClean="0">
                <a:ln>
                  <a:noFill/>
                </a:ln>
                <a:effectLst/>
                <a:latin typeface="Calibri" panose="020F0502020204030204" pitchFamily="34" charset="0"/>
              </a:rPr>
              <a:t>Với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cách</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nhúng</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này</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bạn</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sẽ</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cần</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phải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tải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jQuery</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về</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máy</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sau</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đó</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nhúng</a:t>
            </a:r>
            <a:r>
              <a:rPr kumimoji="0" lang="en-US" sz="2800" b="0" i="0" u="none" strike="noStrike" cap="none" normalizeH="0" baseline="0" dirty="0" smtClean="0">
                <a:ln>
                  <a:noFill/>
                </a:ln>
                <a:effectLst/>
                <a:latin typeface="Calibri" panose="020F0502020204030204" pitchFamily="34" charset="0"/>
              </a:rPr>
              <a:t> file </a:t>
            </a:r>
            <a:r>
              <a:rPr kumimoji="0" lang="en-US" sz="2800" b="0" i="0" u="none" strike="noStrike" cap="none" normalizeH="0" baseline="0" dirty="0" err="1" smtClean="0">
                <a:ln>
                  <a:noFill/>
                </a:ln>
                <a:effectLst/>
                <a:latin typeface="Calibri" panose="020F0502020204030204" pitchFamily="34" charset="0"/>
              </a:rPr>
              <a:t>tải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về</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vào</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trong</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trang</a:t>
            </a:r>
            <a:r>
              <a:rPr kumimoji="0" lang="en-US" sz="2800" b="0" i="0" u="none" strike="noStrike" cap="none" normalizeH="0" baseline="0" dirty="0" smtClean="0">
                <a:ln>
                  <a:noFill/>
                </a:ln>
                <a:effectLst/>
                <a:latin typeface="Calibri" panose="020F0502020204030204" pitchFamily="34" charset="0"/>
              </a:rPr>
              <a:t> HTML </a:t>
            </a:r>
            <a:r>
              <a:rPr kumimoji="0" lang="en-US" sz="2800" b="0" i="0" u="none" strike="noStrike" cap="none" normalizeH="0" baseline="0" dirty="0" err="1" smtClean="0">
                <a:ln>
                  <a:noFill/>
                </a:ln>
                <a:effectLst/>
                <a:latin typeface="Calibri" panose="020F0502020204030204" pitchFamily="34" charset="0"/>
              </a:rPr>
              <a:t>sử</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dụng</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thẻ</a:t>
            </a:r>
            <a:r>
              <a:rPr kumimoji="0" lang="en-US" sz="2800" b="0" i="0" u="none" strike="noStrike" cap="none" normalizeH="0" baseline="0" dirty="0" smtClean="0">
                <a:ln>
                  <a:noFill/>
                </a:ln>
                <a:effectLst/>
                <a:latin typeface="Calibri" panose="020F0502020204030204" pitchFamily="34" charset="0"/>
              </a:rPr>
              <a:t> &lt;script&gt;. </a:t>
            </a:r>
            <a:r>
              <a:rPr kumimoji="0" lang="en-US" sz="2800" b="0" i="0" u="none" strike="noStrike" cap="none" normalizeH="0" baseline="0" dirty="0" err="1" smtClean="0">
                <a:ln>
                  <a:noFill/>
                </a:ln>
                <a:effectLst/>
                <a:latin typeface="Calibri" panose="020F0502020204030204" pitchFamily="34" charset="0"/>
              </a:rPr>
              <a:t>Bạn</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có</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thể</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tải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jQuery</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bằng</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cách</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truy</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cập</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vào</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địa</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chỉ</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liên</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kết</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smtClean="0">
                <a:ln>
                  <a:noFill/>
                </a:ln>
                <a:effectLst/>
                <a:latin typeface="Calibri" panose="020F0502020204030204" pitchFamily="34" charset="0"/>
                <a:hlinkClick r:id="rId2"/>
              </a:rPr>
              <a:t>https://jquery.com/download/</a:t>
            </a:r>
            <a:r>
              <a:rPr kumimoji="0" lang="en-US" sz="2800" b="0" i="0" u="none" strike="noStrike" cap="none" normalizeH="0" baseline="0" dirty="0" smtClean="0">
                <a:ln>
                  <a:noFill/>
                </a:ln>
                <a:effectLst/>
                <a:latin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err="1" smtClean="0">
                <a:ln>
                  <a:noFill/>
                </a:ln>
                <a:effectLst/>
                <a:latin typeface="Calibri" panose="020F0502020204030204" pitchFamily="34" charset="0"/>
              </a:rPr>
              <a:t>Sau</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khi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tải</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xong</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bạn</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sẽ</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nhúng</a:t>
            </a:r>
            <a:r>
              <a:rPr kumimoji="0" lang="en-US" sz="2800" b="0" i="0" u="none" strike="noStrike" cap="none" normalizeH="0" baseline="0" dirty="0" smtClean="0">
                <a:ln>
                  <a:noFill/>
                </a:ln>
                <a:effectLst/>
                <a:latin typeface="Calibri" panose="020F0502020204030204" pitchFamily="34" charset="0"/>
              </a:rPr>
              <a:t> file </a:t>
            </a:r>
            <a:r>
              <a:rPr kumimoji="0" lang="en-US" sz="2800" b="0" i="0" u="none" strike="noStrike" cap="none" normalizeH="0" baseline="0" dirty="0" err="1" smtClean="0">
                <a:ln>
                  <a:noFill/>
                </a:ln>
                <a:effectLst/>
                <a:latin typeface="Calibri" panose="020F0502020204030204" pitchFamily="34" charset="0"/>
              </a:rPr>
              <a:t>này</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vào</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trang</a:t>
            </a:r>
            <a:r>
              <a:rPr kumimoji="0" lang="en-US" sz="2800" b="0" i="0" u="none" strike="noStrike" cap="none" normalizeH="0" baseline="0" dirty="0" smtClean="0">
                <a:ln>
                  <a:noFill/>
                </a:ln>
                <a:effectLst/>
                <a:latin typeface="Calibri" panose="020F0502020204030204" pitchFamily="34" charset="0"/>
              </a:rPr>
              <a:t> HTML </a:t>
            </a:r>
            <a:r>
              <a:rPr kumimoji="0" lang="en-US" sz="2800" b="0" i="0" u="none" strike="noStrike" cap="none" normalizeH="0" baseline="0" dirty="0" err="1" smtClean="0">
                <a:ln>
                  <a:noFill/>
                </a:ln>
                <a:effectLst/>
                <a:latin typeface="Calibri" panose="020F0502020204030204" pitchFamily="34" charset="0"/>
              </a:rPr>
              <a:t>sử</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dụng</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đoạn</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mã</a:t>
            </a:r>
            <a:r>
              <a:rPr kumimoji="0" lang="en-US" sz="2800" b="0" i="0" u="none" strike="noStrike" cap="none" normalizeH="0" baseline="0" dirty="0" smtClean="0">
                <a:ln>
                  <a:noFill/>
                </a:ln>
                <a:effectLst/>
                <a:latin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rPr>
              <a:t>sau</a:t>
            </a:r>
            <a:r>
              <a:rPr kumimoji="0" lang="en-US" sz="2800" b="0" i="0" u="none" strike="noStrike" cap="none" normalizeH="0" baseline="0" dirty="0" smtClean="0">
                <a:ln>
                  <a:noFill/>
                </a:ln>
                <a:effectLst/>
                <a:latin typeface="Calibri" panose="020F0502020204030204" pitchFamily="34" charset="0"/>
              </a:rPr>
              <a:t>:</a:t>
            </a:r>
          </a:p>
        </p:txBody>
      </p:sp>
      <p:pic>
        <p:nvPicPr>
          <p:cNvPr id="5" name="Picture 4"/>
          <p:cNvPicPr>
            <a:picLocks noChangeAspect="1"/>
          </p:cNvPicPr>
          <p:nvPr/>
        </p:nvPicPr>
        <p:blipFill>
          <a:blip r:embed="rId3"/>
          <a:stretch>
            <a:fillRect/>
          </a:stretch>
        </p:blipFill>
        <p:spPr>
          <a:xfrm>
            <a:off x="1860885" y="5982288"/>
            <a:ext cx="9384631" cy="813019"/>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75430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883" y="160422"/>
            <a:ext cx="9643729" cy="545431"/>
          </a:xfrm>
        </p:spPr>
        <p:txBody>
          <a:bodyPr>
            <a:normAutofit fontScale="90000"/>
          </a:bodyPr>
          <a:lstStyle/>
          <a:p>
            <a:r>
              <a:rPr lang="vi-VN" sz="4000" dirty="0">
                <a:latin typeface="Calibri" panose="020F0502020204030204" pitchFamily="34" charset="0"/>
              </a:rPr>
              <a:t>Cú Pháp Cơ </a:t>
            </a:r>
            <a:r>
              <a:rPr lang="vi-VN" sz="4000" dirty="0" smtClean="0">
                <a:latin typeface="Calibri" panose="020F0502020204030204" pitchFamily="34" charset="0"/>
              </a:rPr>
              <a:t>Bản</a:t>
            </a:r>
            <a:r>
              <a:rPr lang="vi-VN" dirty="0"/>
              <a:t/>
            </a:r>
            <a:br>
              <a:rPr lang="vi-VN" dirty="0"/>
            </a:br>
            <a:r>
              <a:rPr lang="vi-VN" dirty="0"/>
              <a:t/>
            </a:r>
            <a:br>
              <a:rPr lang="vi-VN" dirty="0"/>
            </a:br>
            <a:endParaRPr lang="en-US" dirty="0"/>
          </a:p>
        </p:txBody>
      </p:sp>
      <p:sp>
        <p:nvSpPr>
          <p:cNvPr id="3" name="Content Placeholder 2"/>
          <p:cNvSpPr>
            <a:spLocks noGrp="1"/>
          </p:cNvSpPr>
          <p:nvPr>
            <p:ph idx="1"/>
          </p:nvPr>
        </p:nvSpPr>
        <p:spPr>
          <a:xfrm>
            <a:off x="1860883" y="705853"/>
            <a:ext cx="9643729" cy="6152147"/>
          </a:xfrm>
        </p:spPr>
        <p:txBody>
          <a:bodyPr>
            <a:noAutofit/>
          </a:bodyPr>
          <a:lstStyle/>
          <a:p>
            <a:pPr>
              <a:lnSpc>
                <a:spcPct val="150000"/>
              </a:lnSpc>
            </a:pPr>
            <a:r>
              <a:rPr lang="vi-VN" sz="2400" dirty="0">
                <a:solidFill>
                  <a:schemeClr val="tx1"/>
                </a:solidFill>
                <a:latin typeface="Calibri" panose="020F0502020204030204" pitchFamily="34" charset="0"/>
              </a:rPr>
              <a:t>Đối Tượng </a:t>
            </a:r>
            <a:r>
              <a:rPr lang="vi-VN" sz="2400" dirty="0" smtClean="0">
                <a:solidFill>
                  <a:schemeClr val="tx1"/>
                </a:solidFill>
                <a:latin typeface="Calibri" panose="020F0502020204030204" pitchFamily="34" charset="0"/>
              </a:rPr>
              <a:t>jQuery</a:t>
            </a:r>
            <a:endParaRPr lang="en-US" sz="2400" dirty="0" smtClean="0">
              <a:solidFill>
                <a:schemeClr val="tx1"/>
              </a:solidFill>
              <a:latin typeface="Calibri" panose="020F0502020204030204" pitchFamily="34" charset="0"/>
            </a:endParaRPr>
          </a:p>
          <a:p>
            <a:pPr marL="0" indent="0">
              <a:lnSpc>
                <a:spcPct val="150000"/>
              </a:lnSpc>
              <a:buNone/>
            </a:pPr>
            <a:r>
              <a:rPr lang="en-US" sz="2400" dirty="0" err="1" smtClean="0">
                <a:solidFill>
                  <a:schemeClr val="tx1"/>
                </a:solidFill>
                <a:latin typeface="Calibri" panose="020F0502020204030204" pitchFamily="34" charset="0"/>
              </a:rPr>
              <a:t>Thư</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viện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jQuery</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cung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cấp</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cho</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chúng</a:t>
            </a:r>
            <a:r>
              <a:rPr lang="en-US" sz="2400" dirty="0" smtClean="0">
                <a:solidFill>
                  <a:schemeClr val="tx1"/>
                </a:solidFill>
                <a:latin typeface="Calibri" panose="020F0502020204030204" pitchFamily="34" charset="0"/>
              </a:rPr>
              <a:t> ta </a:t>
            </a:r>
            <a:r>
              <a:rPr lang="en-US" sz="2400" dirty="0" err="1" smtClean="0">
                <a:solidFill>
                  <a:schemeClr val="tx1"/>
                </a:solidFill>
                <a:latin typeface="Calibri" panose="020F0502020204030204" pitchFamily="34" charset="0"/>
              </a:rPr>
              <a:t>đối</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tượng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jQuery</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Trong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phần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lớn</a:t>
            </a:r>
            <a:r>
              <a:rPr lang="en-US" sz="2400" dirty="0" smtClean="0">
                <a:solidFill>
                  <a:schemeClr val="tx1"/>
                </a:solidFill>
                <a:latin typeface="Calibri" panose="020F0502020204030204" pitchFamily="34" charset="0"/>
              </a:rPr>
              <a:t> </a:t>
            </a:r>
            <a:r>
              <a:rPr lang="vi-VN" sz="2400" dirty="0">
                <a:solidFill>
                  <a:schemeClr val="tx1"/>
                </a:solidFill>
                <a:latin typeface="Calibri" panose="020F0502020204030204" pitchFamily="34" charset="0"/>
              </a:rPr>
              <a:t>các trường hợp bạn sẽ sử dụng đối tượng jQuery để </a:t>
            </a:r>
            <a:r>
              <a:rPr lang="vi-VN" sz="2400" b="1" dirty="0">
                <a:solidFill>
                  <a:schemeClr val="tx1"/>
                </a:solidFill>
                <a:latin typeface="Calibri" panose="020F0502020204030204" pitchFamily="34" charset="0"/>
              </a:rPr>
              <a:t>lựa chọn</a:t>
            </a:r>
            <a:r>
              <a:rPr lang="vi-VN" sz="2400" dirty="0">
                <a:solidFill>
                  <a:schemeClr val="tx1"/>
                </a:solidFill>
                <a:latin typeface="Calibri" panose="020F0502020204030204" pitchFamily="34" charset="0"/>
              </a:rPr>
              <a:t> phần tử HTML và sau đó thêm </a:t>
            </a:r>
            <a:r>
              <a:rPr lang="vi-VN" sz="2400" i="1" dirty="0">
                <a:solidFill>
                  <a:schemeClr val="tx1"/>
                </a:solidFill>
                <a:latin typeface="Calibri" panose="020F0502020204030204" pitchFamily="34" charset="0"/>
              </a:rPr>
              <a:t>hành động</a:t>
            </a:r>
            <a:r>
              <a:rPr lang="vi-VN" sz="2400" dirty="0">
                <a:solidFill>
                  <a:schemeClr val="tx1"/>
                </a:solidFill>
                <a:latin typeface="Calibri" panose="020F0502020204030204" pitchFamily="34" charset="0"/>
              </a:rPr>
              <a:t> cho chúng</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marL="0" indent="0">
              <a:lnSpc>
                <a:spcPct val="150000"/>
              </a:lnSpc>
              <a:buNone/>
            </a:pPr>
            <a:r>
              <a:rPr lang="en-US" sz="2400" dirty="0" smtClean="0">
                <a:solidFill>
                  <a:schemeClr val="tx1"/>
                </a:solidFill>
                <a:latin typeface="Calibri" panose="020F0502020204030204" pitchFamily="34" charset="0"/>
              </a:rPr>
              <a:t>	</a:t>
            </a:r>
            <a:r>
              <a:rPr lang="en-US" sz="2400" b="1" dirty="0" smtClean="0">
                <a:solidFill>
                  <a:schemeClr val="tx1"/>
                </a:solidFill>
                <a:latin typeface="Calibri" panose="020F0502020204030204" pitchFamily="34" charset="0"/>
              </a:rPr>
              <a:t>$(</a:t>
            </a:r>
            <a:r>
              <a:rPr lang="en-US" sz="2400" b="1" dirty="0">
                <a:solidFill>
                  <a:schemeClr val="tx1"/>
                </a:solidFill>
                <a:latin typeface="Calibri" panose="020F0502020204030204" pitchFamily="34" charset="0"/>
              </a:rPr>
              <a:t>selector).action</a:t>
            </a:r>
            <a:r>
              <a:rPr lang="en-US" sz="2400" b="1" dirty="0" smtClean="0">
                <a:solidFill>
                  <a:schemeClr val="tx1"/>
                </a:solidFill>
                <a:latin typeface="Calibri" panose="020F0502020204030204" pitchFamily="34" charset="0"/>
              </a:rPr>
              <a:t>()</a:t>
            </a:r>
          </a:p>
          <a:p>
            <a:pPr>
              <a:lnSpc>
                <a:spcPct val="150000"/>
              </a:lnSpc>
              <a:buFont typeface="Courier New" panose="02070309020205020404" pitchFamily="49" charset="0"/>
              <a:buChar char="o"/>
            </a:pPr>
            <a:r>
              <a:rPr lang="vi-VN" sz="2400" b="1" dirty="0">
                <a:solidFill>
                  <a:schemeClr val="tx1"/>
                </a:solidFill>
                <a:latin typeface="Calibri" panose="020F0502020204030204" pitchFamily="34" charset="0"/>
              </a:rPr>
              <a:t>$</a:t>
            </a:r>
            <a:r>
              <a:rPr lang="vi-VN" sz="2400" dirty="0">
                <a:solidFill>
                  <a:schemeClr val="tx1"/>
                </a:solidFill>
                <a:latin typeface="Calibri" panose="020F0502020204030204" pitchFamily="34" charset="0"/>
              </a:rPr>
              <a:t>: Chính là đối tượng jQuery, bạn cũng có thể sử dụng jQuery thay cho </a:t>
            </a:r>
            <a:r>
              <a:rPr lang="vi-VN"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a:p>
            <a:pPr>
              <a:lnSpc>
                <a:spcPct val="150000"/>
              </a:lnSpc>
              <a:buFont typeface="Courier New" panose="02070309020205020404" pitchFamily="49" charset="0"/>
              <a:buChar char="o"/>
            </a:pPr>
            <a:r>
              <a:rPr lang="en-US" sz="2400" b="1" dirty="0">
                <a:solidFill>
                  <a:schemeClr val="tx1"/>
                </a:solidFill>
                <a:latin typeface="Calibri" panose="020F0502020204030204" pitchFamily="34" charset="0"/>
              </a:rPr>
              <a:t>$(selector)</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Dùng</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để</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lựa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chọn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phần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tử</a:t>
            </a:r>
            <a:r>
              <a:rPr lang="en-US" sz="2400" dirty="0">
                <a:solidFill>
                  <a:schemeClr val="tx1"/>
                </a:solidFill>
                <a:latin typeface="Calibri" panose="020F0502020204030204" pitchFamily="34" charset="0"/>
              </a:rPr>
              <a:t> HTML. Selector (hay </a:t>
            </a:r>
            <a:r>
              <a:rPr lang="en-US" sz="2400" dirty="0" err="1">
                <a:solidFill>
                  <a:schemeClr val="tx1"/>
                </a:solidFill>
                <a:latin typeface="Calibri" panose="020F0502020204030204" pitchFamily="34" charset="0"/>
              </a:rPr>
              <a:t>bộ</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chọn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có</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thể</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là</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giá</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trị</a:t>
            </a:r>
            <a:r>
              <a:rPr lang="en-US" sz="2400" dirty="0">
                <a:solidFill>
                  <a:schemeClr val="tx1"/>
                </a:solidFill>
                <a:latin typeface="Calibri" panose="020F0502020204030204" pitchFamily="34" charset="0"/>
              </a:rPr>
              <a:t> id </a:t>
            </a:r>
            <a:r>
              <a:rPr lang="en-US" sz="2400" dirty="0" err="1">
                <a:solidFill>
                  <a:schemeClr val="tx1"/>
                </a:solidFill>
                <a:latin typeface="Calibri" panose="020F0502020204030204" pitchFamily="34" charset="0"/>
              </a:rPr>
              <a:t>hoặc</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giá</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trị</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lớp</a:t>
            </a:r>
            <a:r>
              <a:rPr lang="en-US" sz="2400" dirty="0">
                <a:solidFill>
                  <a:schemeClr val="tx1"/>
                </a:solidFill>
                <a:latin typeface="Calibri" panose="020F0502020204030204" pitchFamily="34" charset="0"/>
              </a:rPr>
              <a:t> (class) CSS </a:t>
            </a:r>
            <a:r>
              <a:rPr lang="en-US" sz="2400" dirty="0" err="1">
                <a:solidFill>
                  <a:schemeClr val="tx1"/>
                </a:solidFill>
                <a:latin typeface="Calibri" panose="020F0502020204030204" pitchFamily="34" charset="0"/>
              </a:rPr>
              <a:t>của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phần</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tử</a:t>
            </a:r>
            <a:r>
              <a:rPr lang="en-US" sz="2400" dirty="0">
                <a:solidFill>
                  <a:schemeClr val="tx1"/>
                </a:solidFill>
                <a:latin typeface="Calibri" panose="020F0502020204030204" pitchFamily="34" charset="0"/>
              </a:rPr>
              <a:t> HTML</a:t>
            </a:r>
            <a:r>
              <a:rPr lang="en-US" sz="2400" dirty="0" smtClean="0">
                <a:solidFill>
                  <a:schemeClr val="tx1"/>
                </a:solidFill>
                <a:latin typeface="Calibri" panose="020F0502020204030204" pitchFamily="34" charset="0"/>
              </a:rPr>
              <a:t>.</a:t>
            </a:r>
          </a:p>
          <a:p>
            <a:pPr>
              <a:lnSpc>
                <a:spcPct val="150000"/>
              </a:lnSpc>
              <a:buFont typeface="Courier New" panose="02070309020205020404" pitchFamily="49" charset="0"/>
              <a:buChar char="o"/>
            </a:pPr>
            <a:r>
              <a:rPr lang="en-US" sz="2400" dirty="0" smtClean="0">
                <a:solidFill>
                  <a:schemeClr val="tx1"/>
                </a:solidFill>
                <a:latin typeface="Calibri" panose="020F0502020204030204" pitchFamily="34" charset="0"/>
              </a:rPr>
              <a:t>Action: </a:t>
            </a:r>
            <a:r>
              <a:rPr lang="en-US" sz="2400" dirty="0" err="1" smtClean="0">
                <a:solidFill>
                  <a:schemeClr val="tx1"/>
                </a:solidFill>
                <a:latin typeface="Calibri" panose="020F0502020204030204" pitchFamily="34" charset="0"/>
              </a:rPr>
              <a:t>tên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phương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thức</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của</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đối</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tượng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jQuery</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ví</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dụ</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như</a:t>
            </a:r>
            <a:r>
              <a:rPr lang="en-US" sz="2400" dirty="0" smtClean="0">
                <a:solidFill>
                  <a:schemeClr val="tx1"/>
                </a:solidFill>
                <a:latin typeface="Calibri" panose="020F0502020204030204" pitchFamily="34" charset="0"/>
              </a:rPr>
              <a:t> hide() </a:t>
            </a:r>
            <a:r>
              <a:rPr lang="en-US" sz="2400" dirty="0" err="1" smtClean="0">
                <a:solidFill>
                  <a:schemeClr val="tx1"/>
                </a:solidFill>
                <a:latin typeface="Calibri" panose="020F0502020204030204" pitchFamily="34" charset="0"/>
              </a:rPr>
              <a:t>dùng</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để</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ấn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phần</a:t>
            </a:r>
            <a:r>
              <a:rPr lang="en-US" sz="2400" dirty="0" smtClean="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tử</a:t>
            </a:r>
            <a:r>
              <a:rPr lang="en-US" sz="2400" dirty="0">
                <a:solidFill>
                  <a:schemeClr val="tx1"/>
                </a:solidFill>
                <a:latin typeface="Calibri" panose="020F0502020204030204" pitchFamily="34" charset="0"/>
              </a:rPr>
              <a:t>.</a:t>
            </a:r>
            <a:endParaRPr lang="vi-VN" sz="2400" dirty="0">
              <a:solidFill>
                <a:schemeClr val="tx1"/>
              </a:solidFill>
              <a:latin typeface="Calibri" panose="020F0502020204030204" pitchFamily="34" charset="0"/>
            </a:endParaRPr>
          </a:p>
          <a:p>
            <a:pPr marL="0" indent="0">
              <a:lnSpc>
                <a:spcPct val="150000"/>
              </a:lnSpc>
              <a:buNone/>
            </a:pPr>
            <a:endParaRPr lang="vi-VN" sz="2400" dirty="0">
              <a:solidFill>
                <a:schemeClr val="tx1"/>
              </a:solidFill>
              <a:latin typeface="Calibri" panose="020F0502020204030204" pitchFamily="34" charset="0"/>
            </a:endParaRPr>
          </a:p>
          <a:p>
            <a:pPr marL="0" indent="0">
              <a:lnSpc>
                <a:spcPct val="150000"/>
              </a:lnSpc>
              <a:buNone/>
            </a:pPr>
            <a:endParaRPr lang="en-US" sz="2400" dirty="0">
              <a:solidFill>
                <a:schemeClr val="tx1"/>
              </a:solidFill>
              <a:latin typeface="Calibri" panose="020F0502020204030204" pitchFamily="34" charset="0"/>
            </a:endParaRPr>
          </a:p>
        </p:txBody>
      </p:sp>
      <p:sp>
        <p:nvSpPr>
          <p:cNvPr id="12" name="Slide Number Placeholder 1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737018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108</TotalTime>
  <Words>1306</Words>
  <Application>Microsoft Office PowerPoint</Application>
  <PresentationFormat>Widescreen</PresentationFormat>
  <Paragraphs>266</Paragraphs>
  <Slides>34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Courier New</vt:lpstr>
      <vt:lpstr>Tahoma</vt:lpstr>
      <vt:lpstr>Wingdings</vt:lpstr>
      <vt:lpstr>Wingdings 3</vt:lpstr>
      <vt:lpstr>Wisp</vt:lpstr>
      <vt:lpstr>CĐTN KỸ THUẬT MÁY TÍNH VÀ MẠNG CHỦ ĐỀ: jQuery                    Nhóm 8: Hoàng Bình Dương            Nguyễn Thị Ngọc Hoàn           Nguyễn Thị Anh Tú </vt:lpstr>
      <vt:lpstr>Giới thiệu</vt:lpstr>
      <vt:lpstr>Giới thiệu </vt:lpstr>
      <vt:lpstr>Đặc điểm</vt:lpstr>
      <vt:lpstr>? Tại sao nên học jQuery </vt:lpstr>
      <vt:lpstr>? Tại sao nên học jQuery </vt:lpstr>
      <vt:lpstr>Nhúng JQuery</vt:lpstr>
      <vt:lpstr>Nhúng JQuery</vt:lpstr>
      <vt:lpstr>Cú Pháp Cơ Bản  </vt:lpstr>
      <vt:lpstr>Cú Pháp Cơ Bản  </vt:lpstr>
      <vt:lpstr>Cú Pháp Cơ Bản  </vt:lpstr>
      <vt:lpstr>Jquery Selector</vt:lpstr>
      <vt:lpstr>Jquery Selector</vt:lpstr>
      <vt:lpstr>jQuery event – bind()</vt:lpstr>
      <vt:lpstr>Phân biệt $(document).ready() và window.onload() </vt:lpstr>
      <vt:lpstr>Sự kiện</vt:lpstr>
      <vt:lpstr>Sự kiện nhấp chuột</vt:lpstr>
      <vt:lpstr>Sự kiện Nhấp đúp</vt:lpstr>
      <vt:lpstr>Sự kiện Gõ bàn phím</vt:lpstr>
      <vt:lpstr>Sự kiện Gửi biểu mẫu</vt:lpstr>
      <vt:lpstr>Bộ chọn phần tử</vt:lpstr>
      <vt:lpstr>Bộ chọn Lớp và bộ chọn ID</vt:lpstr>
      <vt:lpstr>jQuery Hiệu ứng Hide/Show</vt:lpstr>
      <vt:lpstr>jQuery Hiệu ứng Fading</vt:lpstr>
      <vt:lpstr>jQuery Hiệu ứng - sliding</vt:lpstr>
      <vt:lpstr>Vòng lặp .each()</vt:lpstr>
      <vt:lpstr>Vòng lặp ẩn</vt:lpstr>
      <vt:lpstr>Truy xuất nội dung phần tử HTML</vt:lpstr>
      <vt:lpstr>Thêm phần tử</vt:lpstr>
      <vt:lpstr>Thêm phần tử</vt:lpstr>
      <vt:lpstr>Text( )</vt:lpstr>
      <vt:lpstr>Html( )</vt:lpstr>
      <vt:lpstr>Xóa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CĐTN KỸ THUẬT MÁY TÍNH VÀ MẠNG CHỦ ĐỀ: jQuery                    Nhóm 8: Hoàng Bình Dương            Nguyễn Thị Ngọc Hoàn           Nguyễn Thị Anh Tú</dc:title>
  <dc:creator>Admin</dc:creator>
  <cp:lastModifiedBy>Admin</cp:lastModifiedBy>
  <cp:revision>13</cp:revision>
  <dcterms:created xsi:type="dcterms:W3CDTF">2018-01-23T13:26:25Z</dcterms:created>
  <dcterms:modified xsi:type="dcterms:W3CDTF">2018-01-23T15:15:14Z</dcterms:modified>
</cp:coreProperties>
</file>