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66" r:id="rId3"/>
    <p:sldId id="270" r:id="rId4"/>
    <p:sldId id="271" r:id="rId5"/>
    <p:sldId id="278" r:id="rId6"/>
    <p:sldId id="279" r:id="rId7"/>
    <p:sldId id="265" r:id="rId8"/>
    <p:sldId id="268" r:id="rId9"/>
    <p:sldId id="280" r:id="rId10"/>
    <p:sldId id="273" r:id="rId11"/>
    <p:sldId id="274" r:id="rId12"/>
    <p:sldId id="275" r:id="rId13"/>
    <p:sldId id="285" r:id="rId14"/>
    <p:sldId id="286" r:id="rId15"/>
    <p:sldId id="281" r:id="rId16"/>
    <p:sldId id="287" r:id="rId17"/>
    <p:sldId id="288" r:id="rId18"/>
    <p:sldId id="289" r:id="rId19"/>
    <p:sldId id="29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4F6"/>
    <a:srgbClr val="7BC9F9"/>
    <a:srgbClr val="7BC0F9"/>
    <a:srgbClr val="820D04"/>
    <a:srgbClr val="6CACD4"/>
    <a:srgbClr val="FA7032"/>
    <a:srgbClr val="A7DBFB"/>
    <a:srgbClr val="7F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36" y="78"/>
      </p:cViewPr>
      <p:guideLst>
        <p:guide orient="horz" pos="19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22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3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21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6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97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011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77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4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98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10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6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2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39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150" y="4235025"/>
            <a:ext cx="2937400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81459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2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9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0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 sz="2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999999"/>
                </a:solidFill>
              </a:defRPr>
            </a:lvl1pPr>
            <a:lvl2pPr lvl="1" algn="r">
              <a:buNone/>
              <a:defRPr sz="1000">
                <a:solidFill>
                  <a:srgbClr val="999999"/>
                </a:solidFill>
              </a:defRPr>
            </a:lvl2pPr>
            <a:lvl3pPr lvl="2" algn="r">
              <a:buNone/>
              <a:defRPr sz="1000">
                <a:solidFill>
                  <a:srgbClr val="999999"/>
                </a:solidFill>
              </a:defRPr>
            </a:lvl3pPr>
            <a:lvl4pPr lvl="3" algn="r">
              <a:buNone/>
              <a:defRPr sz="1000">
                <a:solidFill>
                  <a:srgbClr val="999999"/>
                </a:solidFill>
              </a:defRPr>
            </a:lvl4pPr>
            <a:lvl5pPr lvl="4" algn="r">
              <a:buNone/>
              <a:defRPr sz="1000">
                <a:solidFill>
                  <a:srgbClr val="999999"/>
                </a:solidFill>
              </a:defRPr>
            </a:lvl5pPr>
            <a:lvl6pPr lvl="5" algn="r">
              <a:buNone/>
              <a:defRPr sz="1000">
                <a:solidFill>
                  <a:srgbClr val="999999"/>
                </a:solidFill>
              </a:defRPr>
            </a:lvl6pPr>
            <a:lvl7pPr lvl="6" algn="r">
              <a:buNone/>
              <a:defRPr sz="1000">
                <a:solidFill>
                  <a:srgbClr val="999999"/>
                </a:solidFill>
              </a:defRPr>
            </a:lvl7pPr>
            <a:lvl8pPr lvl="7" algn="r">
              <a:buNone/>
              <a:defRPr sz="1000">
                <a:solidFill>
                  <a:srgbClr val="999999"/>
                </a:solidFill>
              </a:defRPr>
            </a:lvl8pPr>
            <a:lvl9pPr lvl="8" algn="r">
              <a:buNone/>
              <a:defRPr sz="1000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4357200" cy="139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Kubernetes cho người mới bắt đầu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Giới thiệu Docker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Container runtime là công cụ bậc thấp =&gt; khó thiết lập và sử dụng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Docker là công cụ bậc cao cho phép người dùng dễ dàng quản lý container runtime sử dụng dòng </a:t>
            </a: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lệnh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Docker được dùng với containerd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8" name="Picture 4" descr="https://s3-ap-southeast-1.amazonaws.com/homepage-media/wp-content/uploads/2021/01/28133406/docke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20491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vs image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17477" y="1362578"/>
            <a:ext cx="2306067" cy="1496777"/>
            <a:chOff x="5288532" y="1017725"/>
            <a:chExt cx="2306067" cy="1496777"/>
          </a:xfrm>
        </p:grpSpPr>
        <p:sp>
          <p:nvSpPr>
            <p:cNvPr id="6" name="object 7"/>
            <p:cNvSpPr/>
            <p:nvPr/>
          </p:nvSpPr>
          <p:spPr>
            <a:xfrm>
              <a:off x="5868416" y="1017725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 txBox="1"/>
            <p:nvPr/>
          </p:nvSpPr>
          <p:spPr>
            <a:xfrm>
              <a:off x="5288532" y="2206084"/>
              <a:ext cx="2306067" cy="308418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111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5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1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17478" y="3208502"/>
            <a:ext cx="2306066" cy="1453596"/>
            <a:chOff x="5288533" y="3005302"/>
            <a:chExt cx="2306066" cy="1453596"/>
          </a:xfrm>
        </p:grpSpPr>
        <p:sp>
          <p:nvSpPr>
            <p:cNvPr id="8" name="object 9"/>
            <p:cNvSpPr/>
            <p:nvPr/>
          </p:nvSpPr>
          <p:spPr>
            <a:xfrm>
              <a:off x="5868416" y="3005302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10"/>
            <p:cNvSpPr txBox="1"/>
            <p:nvPr/>
          </p:nvSpPr>
          <p:spPr>
            <a:xfrm>
              <a:off x="5288533" y="4151121"/>
              <a:ext cx="2306066" cy="307777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048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2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2280" y="2056671"/>
            <a:ext cx="1907921" cy="2020758"/>
            <a:chOff x="1304353" y="2013404"/>
            <a:chExt cx="1907921" cy="2020758"/>
          </a:xfrm>
        </p:grpSpPr>
        <p:sp>
          <p:nvSpPr>
            <p:cNvPr id="3" name="object 3"/>
            <p:cNvSpPr/>
            <p:nvPr/>
          </p:nvSpPr>
          <p:spPr>
            <a:xfrm>
              <a:off x="1769872" y="2013404"/>
              <a:ext cx="976884" cy="924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object 5"/>
            <p:cNvSpPr txBox="1"/>
            <p:nvPr/>
          </p:nvSpPr>
          <p:spPr>
            <a:xfrm>
              <a:off x="1304353" y="3005302"/>
              <a:ext cx="190792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</a:t>
              </a:r>
              <a:r>
                <a:rPr sz="1800" spc="-45" dirty="0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dirty="0">
                  <a:solidFill>
                    <a:schemeClr val="tx1"/>
                  </a:solidFill>
                  <a:latin typeface="Carlito"/>
                  <a:cs typeface="Carlito"/>
                </a:rPr>
                <a:t>Image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  <p:sp>
          <p:nvSpPr>
            <p:cNvPr id="11" name="object 5"/>
            <p:cNvSpPr txBox="1"/>
            <p:nvPr/>
          </p:nvSpPr>
          <p:spPr>
            <a:xfrm>
              <a:off x="1304353" y="3467340"/>
              <a:ext cx="1907921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15" smtClean="0">
                  <a:solidFill>
                    <a:schemeClr val="tx1"/>
                  </a:solidFill>
                  <a:latin typeface="Carlito"/>
                  <a:cs typeface="Carlito"/>
                </a:rPr>
                <a:t>Blueprint of container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6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12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8" y="1489147"/>
            <a:ext cx="7442784" cy="31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</a:t>
            </a:r>
            <a:r>
              <a:rPr lang="en-US" smtClean="0"/>
              <a:t>Orchestration Technologies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" name="Picture 3" descr="https://www.sourcefuse.com/wp-content/uploads/2017/12/container_orchestration_to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26" y="1213918"/>
            <a:ext cx="6010383" cy="338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9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Architecture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42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Node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604491" y="1511300"/>
            <a:ext cx="1935018" cy="3111500"/>
            <a:chOff x="3604491" y="1511300"/>
            <a:chExt cx="1935018" cy="3111500"/>
          </a:xfrm>
        </p:grpSpPr>
        <p:grpSp>
          <p:nvGrpSpPr>
            <p:cNvPr id="22" name="Group 21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72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Cluster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7213600" cy="3225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396999" y="1568450"/>
            <a:ext cx="1716809" cy="2832100"/>
            <a:chOff x="3604491" y="1511300"/>
            <a:chExt cx="1935018" cy="3111500"/>
          </a:xfrm>
        </p:grpSpPr>
        <p:grpSp>
          <p:nvGrpSpPr>
            <p:cNvPr id="84" name="Group 83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88" name="Group 87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2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0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85" name="TextBox 84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05604" y="1568450"/>
            <a:ext cx="1716809" cy="2832100"/>
            <a:chOff x="3604491" y="1511300"/>
            <a:chExt cx="1935018" cy="31115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21" name="Group 12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3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18" name="TextBox 117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119091" y="1568450"/>
            <a:ext cx="1716809" cy="2832100"/>
            <a:chOff x="3604491" y="1511300"/>
            <a:chExt cx="1935018" cy="31115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TextBox 128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04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Master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400" y="1371600"/>
            <a:ext cx="8171900" cy="3251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270804" y="2096851"/>
            <a:ext cx="1346200" cy="2165295"/>
            <a:chOff x="3604491" y="1511300"/>
            <a:chExt cx="1935018" cy="3111500"/>
          </a:xfrm>
        </p:grpSpPr>
        <p:grpSp>
          <p:nvGrpSpPr>
            <p:cNvPr id="38" name="Group 3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76058" y="2103201"/>
            <a:ext cx="1346200" cy="2165295"/>
            <a:chOff x="3604491" y="1511300"/>
            <a:chExt cx="1935018" cy="3111500"/>
          </a:xfrm>
        </p:grpSpPr>
        <p:grpSp>
          <p:nvGrpSpPr>
            <p:cNvPr id="49" name="Group 48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7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50" name="TextBox 49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80430" y="2103201"/>
            <a:ext cx="1346200" cy="2165295"/>
            <a:chOff x="3604491" y="1511300"/>
            <a:chExt cx="1935018" cy="3111500"/>
          </a:xfrm>
        </p:grpSpPr>
        <p:grpSp>
          <p:nvGrpSpPr>
            <p:cNvPr id="60" name="Group 59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Elbow Connector 2"/>
          <p:cNvCxnSpPr>
            <a:stCxn id="62" idx="0"/>
            <a:endCxn id="51" idx="0"/>
          </p:cNvCxnSpPr>
          <p:nvPr/>
        </p:nvCxnSpPr>
        <p:spPr>
          <a:xfrm rot="5400000" flipH="1" flipV="1">
            <a:off x="3701344" y="755387"/>
            <a:ext cx="12700" cy="2695628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2" idx="0"/>
            <a:endCxn id="40" idx="0"/>
          </p:cNvCxnSpPr>
          <p:nvPr/>
        </p:nvCxnSpPr>
        <p:spPr>
          <a:xfrm rot="5400000" flipH="1" flipV="1">
            <a:off x="4645542" y="-195161"/>
            <a:ext cx="6350" cy="4590374"/>
          </a:xfrm>
          <a:prstGeom prst="bentConnector3">
            <a:avLst>
              <a:gd name="adj1" fmla="val 630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0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2412" y="1372609"/>
            <a:ext cx="3559175" cy="3541281"/>
            <a:chOff x="3225800" y="1747976"/>
            <a:chExt cx="2692400" cy="2790550"/>
          </a:xfrm>
        </p:grpSpPr>
        <p:sp>
          <p:nvSpPr>
            <p:cNvPr id="5" name="Hexagon 4"/>
            <p:cNvSpPr/>
            <p:nvPr/>
          </p:nvSpPr>
          <p:spPr>
            <a:xfrm>
              <a:off x="3225800" y="2229713"/>
              <a:ext cx="990600" cy="863600"/>
            </a:xfrm>
            <a:prstGeom prst="hexagon">
              <a:avLst/>
            </a:prstGeom>
            <a:solidFill>
              <a:srgbClr val="4AB4F6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Scheduler</a:t>
              </a:r>
              <a:endParaRPr lang="en-US" sz="1200"/>
            </a:p>
          </p:txBody>
        </p:sp>
        <p:sp>
          <p:nvSpPr>
            <p:cNvPr id="16" name="Hexagon 15"/>
            <p:cNvSpPr/>
            <p:nvPr/>
          </p:nvSpPr>
          <p:spPr>
            <a:xfrm>
              <a:off x="4089400" y="1747976"/>
              <a:ext cx="990600" cy="863600"/>
            </a:xfrm>
            <a:prstGeom prst="hexagon">
              <a:avLst/>
            </a:prstGeom>
            <a:solidFill>
              <a:srgbClr val="4AB4F6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etcd</a:t>
              </a:r>
              <a:endParaRPr lang="en-US" sz="1200"/>
            </a:p>
          </p:txBody>
        </p:sp>
        <p:sp>
          <p:nvSpPr>
            <p:cNvPr id="17" name="Hexagon 16"/>
            <p:cNvSpPr/>
            <p:nvPr/>
          </p:nvSpPr>
          <p:spPr>
            <a:xfrm>
              <a:off x="4076700" y="2711450"/>
              <a:ext cx="990600" cy="863600"/>
            </a:xfrm>
            <a:prstGeom prst="hexagon">
              <a:avLst/>
            </a:prstGeom>
            <a:solidFill>
              <a:srgbClr val="4AB4F6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Kube</a:t>
              </a:r>
              <a:endParaRPr lang="en-US" sz="120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4927600" y="2229713"/>
              <a:ext cx="990600" cy="863600"/>
            </a:xfrm>
            <a:prstGeom prst="hexagon">
              <a:avLst/>
            </a:prstGeom>
            <a:solidFill>
              <a:srgbClr val="4AB4F6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kubelet</a:t>
              </a:r>
              <a:endParaRPr lang="en-US" sz="120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3225800" y="3193187"/>
              <a:ext cx="990600" cy="863600"/>
            </a:xfrm>
            <a:prstGeom prst="hexagon">
              <a:avLst/>
            </a:prstGeom>
            <a:solidFill>
              <a:srgbClr val="4AB4F6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Controller</a:t>
              </a:r>
              <a:endParaRPr lang="en-US" sz="1200"/>
            </a:p>
          </p:txBody>
        </p:sp>
        <p:sp>
          <p:nvSpPr>
            <p:cNvPr id="20" name="Hexagon 19"/>
            <p:cNvSpPr/>
            <p:nvPr/>
          </p:nvSpPr>
          <p:spPr>
            <a:xfrm>
              <a:off x="4089400" y="3674926"/>
              <a:ext cx="990600" cy="863600"/>
            </a:xfrm>
            <a:prstGeom prst="hexagon">
              <a:avLst/>
            </a:prstGeom>
            <a:solidFill>
              <a:srgbClr val="4AB4F6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Api Server</a:t>
              </a:r>
              <a:endParaRPr lang="en-US" sz="1200"/>
            </a:p>
          </p:txBody>
        </p:sp>
        <p:sp>
          <p:nvSpPr>
            <p:cNvPr id="21" name="Hexagon 20"/>
            <p:cNvSpPr/>
            <p:nvPr/>
          </p:nvSpPr>
          <p:spPr>
            <a:xfrm>
              <a:off x="4927600" y="3193187"/>
              <a:ext cx="990600" cy="863600"/>
            </a:xfrm>
            <a:prstGeom prst="hexagon">
              <a:avLst/>
            </a:prstGeom>
            <a:solidFill>
              <a:srgbClr val="4AB4F6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Container Runtime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270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Container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8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là gì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413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là công nghệ cho phép bạn đóng gói và cô lập một ứng dụng cùng với toàn bộ runtime và thư viện ứng dụng đó cần để chạy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Không phải công nghệ mới: đã tồn tại được hơn 10 năm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37" y="1633537"/>
            <a:ext cx="2424113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Chức năng của container</a:t>
            </a: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523215" cy="331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Đóng gói phần mềm</a:t>
            </a:r>
          </a:p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Cung cấp sự cô lập</a:t>
            </a:r>
          </a:p>
          <a:p>
            <a:pPr marL="285750" indent="-285750">
              <a:spcAft>
                <a:spcPts val="1600"/>
              </a:spcAft>
            </a:pP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834914" y="1152475"/>
            <a:ext cx="4930395" cy="3687380"/>
            <a:chOff x="4143102" y="1017725"/>
            <a:chExt cx="4246518" cy="2974849"/>
          </a:xfrm>
        </p:grpSpPr>
        <p:grpSp>
          <p:nvGrpSpPr>
            <p:cNvPr id="131" name="Group 130"/>
            <p:cNvGrpSpPr/>
            <p:nvPr/>
          </p:nvGrpSpPr>
          <p:grpSpPr>
            <a:xfrm>
              <a:off x="4143102" y="1017725"/>
              <a:ext cx="4246518" cy="2974849"/>
              <a:chOff x="4914899" y="961556"/>
              <a:chExt cx="6907861" cy="5402232"/>
            </a:xfrm>
          </p:grpSpPr>
          <p:sp>
            <p:nvSpPr>
              <p:cNvPr id="133" name="object 16"/>
              <p:cNvSpPr/>
              <p:nvPr/>
            </p:nvSpPr>
            <p:spPr>
              <a:xfrm>
                <a:off x="4914899" y="1409336"/>
                <a:ext cx="1789103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788159" h="3324225">
                    <a:moveTo>
                      <a:pt x="0" y="3323844"/>
                    </a:moveTo>
                    <a:lnTo>
                      <a:pt x="1787652" y="3323844"/>
                    </a:lnTo>
                    <a:lnTo>
                      <a:pt x="1787652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grpSp>
            <p:nvGrpSpPr>
              <p:cNvPr id="134" name="object 17"/>
              <p:cNvGrpSpPr/>
              <p:nvPr/>
            </p:nvGrpSpPr>
            <p:grpSpPr>
              <a:xfrm>
                <a:off x="4926838" y="4705421"/>
                <a:ext cx="6891478" cy="366703"/>
                <a:chOff x="4926838" y="4693665"/>
                <a:chExt cx="6887845" cy="378460"/>
              </a:xfrm>
            </p:grpSpPr>
            <p:sp>
              <p:nvSpPr>
                <p:cNvPr id="186" name="object 18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60"/>
                      </a:lnTo>
                      <a:lnTo>
                        <a:pt x="6874763" y="365760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FF9933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7" name="object 19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60"/>
                      </a:moveTo>
                      <a:lnTo>
                        <a:pt x="6874763" y="365760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60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5" name="object 20"/>
              <p:cNvSpPr txBox="1"/>
              <p:nvPr/>
            </p:nvSpPr>
            <p:spPr>
              <a:xfrm>
                <a:off x="8318628" y="4795004"/>
                <a:ext cx="106101" cy="3167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ts val="1710"/>
                  </a:lnSpc>
                </a:pPr>
                <a:r>
                  <a:rPr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?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36" name="object 21"/>
              <p:cNvGrpSpPr/>
              <p:nvPr/>
            </p:nvGrpSpPr>
            <p:grpSpPr>
              <a:xfrm>
                <a:off x="10212322" y="4200244"/>
                <a:ext cx="714116" cy="329787"/>
                <a:chOff x="10212323" y="4189475"/>
                <a:chExt cx="713740" cy="340360"/>
              </a:xfrm>
            </p:grpSpPr>
            <p:sp>
              <p:nvSpPr>
                <p:cNvPr id="184" name="object 23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713231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13231" y="339851"/>
                      </a:lnTo>
                      <a:lnTo>
                        <a:pt x="713231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5" name="object 24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0" y="339851"/>
                      </a:moveTo>
                      <a:lnTo>
                        <a:pt x="713231" y="339851"/>
                      </a:lnTo>
                      <a:lnTo>
                        <a:pt x="713231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grpSp>
            <p:nvGrpSpPr>
              <p:cNvPr id="137" name="object 27"/>
              <p:cNvGrpSpPr/>
              <p:nvPr/>
            </p:nvGrpSpPr>
            <p:grpSpPr>
              <a:xfrm>
                <a:off x="4927091" y="4699579"/>
                <a:ext cx="6890841" cy="366703"/>
                <a:chOff x="4927091" y="4687823"/>
                <a:chExt cx="6887209" cy="378460"/>
              </a:xfrm>
            </p:grpSpPr>
            <p:sp>
              <p:nvSpPr>
                <p:cNvPr id="182" name="object 28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59"/>
                      </a:lnTo>
                      <a:lnTo>
                        <a:pt x="6874763" y="365759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3" name="object 29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59"/>
                      </a:moveTo>
                      <a:lnTo>
                        <a:pt x="6874763" y="365759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59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8" name="object 30"/>
              <p:cNvSpPr txBox="1"/>
              <p:nvPr/>
            </p:nvSpPr>
            <p:spPr>
              <a:xfrm>
                <a:off x="4939282" y="4722279"/>
                <a:ext cx="6866700" cy="26678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100" spc="-15" smtClean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 runtime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39" name="object 33"/>
              <p:cNvSpPr/>
              <p:nvPr/>
            </p:nvSpPr>
            <p:spPr>
              <a:xfrm>
                <a:off x="6879334" y="2168711"/>
                <a:ext cx="1413493" cy="42970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0" name="object 34"/>
              <p:cNvSpPr/>
              <p:nvPr/>
            </p:nvSpPr>
            <p:spPr>
              <a:xfrm>
                <a:off x="8956547" y="2153550"/>
                <a:ext cx="640417" cy="52716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1" name="object 35"/>
              <p:cNvSpPr/>
              <p:nvPr/>
            </p:nvSpPr>
            <p:spPr>
              <a:xfrm>
                <a:off x="10479023" y="2098954"/>
                <a:ext cx="898108" cy="86827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2" name="object 36"/>
              <p:cNvSpPr txBox="1"/>
              <p:nvPr/>
            </p:nvSpPr>
            <p:spPr>
              <a:xfrm>
                <a:off x="5185535" y="1416342"/>
                <a:ext cx="109023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Web</a:t>
                </a:r>
                <a:r>
                  <a:rPr sz="1100" spc="-5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Server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3" name="object 37"/>
              <p:cNvSpPr txBox="1"/>
              <p:nvPr/>
            </p:nvSpPr>
            <p:spPr>
              <a:xfrm>
                <a:off x="7169151" y="1420915"/>
                <a:ext cx="878032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Database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4" name="object 38"/>
              <p:cNvSpPr txBox="1"/>
              <p:nvPr/>
            </p:nvSpPr>
            <p:spPr>
              <a:xfrm>
                <a:off x="8785606" y="1460891"/>
                <a:ext cx="1012724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Messaging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5" name="object 39"/>
              <p:cNvSpPr txBox="1"/>
              <p:nvPr/>
            </p:nvSpPr>
            <p:spPr>
              <a:xfrm>
                <a:off x="10279760" y="1464476"/>
                <a:ext cx="1297989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Orchestration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6" name="object 40"/>
              <p:cNvSpPr txBox="1"/>
              <p:nvPr/>
            </p:nvSpPr>
            <p:spPr>
              <a:xfrm>
                <a:off x="4933189" y="5280333"/>
                <a:ext cx="6878770" cy="395415"/>
              </a:xfrm>
              <a:prstGeom prst="rect">
                <a:avLst/>
              </a:prstGeom>
              <a:solidFill>
                <a:srgbClr val="FA7032"/>
              </a:solidFill>
              <a:ln w="12192">
                <a:solidFill>
                  <a:srgbClr val="BB2294"/>
                </a:solidFill>
              </a:ln>
            </p:spPr>
            <p:txBody>
              <a:bodyPr vert="horz" wrap="square" lIns="0" tIns="88265" rIns="0" bIns="0" rtlCol="0" anchor="ctr">
                <a:spAutoFit/>
              </a:bodyPr>
              <a:lstStyle/>
              <a:p>
                <a:pPr marL="1905" algn="ctr">
                  <a:lnSpc>
                    <a:spcPct val="100000"/>
                  </a:lnSpc>
                  <a:spcBef>
                    <a:spcPts val="695"/>
                  </a:spcBef>
                </a:pPr>
                <a:r>
                  <a:rPr lang="en-US" sz="1100" spc="-5" smtClean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Operating System</a:t>
                </a:r>
              </a:p>
            </p:txBody>
          </p:sp>
          <p:grpSp>
            <p:nvGrpSpPr>
              <p:cNvPr id="147" name="object 41"/>
              <p:cNvGrpSpPr/>
              <p:nvPr/>
            </p:nvGrpSpPr>
            <p:grpSpPr>
              <a:xfrm>
                <a:off x="5048757" y="4194132"/>
                <a:ext cx="726823" cy="343323"/>
                <a:chOff x="5048758" y="4183126"/>
                <a:chExt cx="726440" cy="354330"/>
              </a:xfrm>
            </p:grpSpPr>
            <p:sp>
              <p:nvSpPr>
                <p:cNvPr id="180" name="object 42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713232" y="0"/>
                      </a:moveTo>
                      <a:lnTo>
                        <a:pt x="0" y="0"/>
                      </a:lnTo>
                      <a:lnTo>
                        <a:pt x="0" y="341375"/>
                      </a:lnTo>
                      <a:lnTo>
                        <a:pt x="713232" y="341375"/>
                      </a:lnTo>
                      <a:lnTo>
                        <a:pt x="713232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1" name="object 43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0" y="341375"/>
                      </a:moveTo>
                      <a:lnTo>
                        <a:pt x="713232" y="341375"/>
                      </a:lnTo>
                      <a:lnTo>
                        <a:pt x="713232" y="0"/>
                      </a:lnTo>
                      <a:lnTo>
                        <a:pt x="0" y="0"/>
                      </a:lnTo>
                      <a:lnTo>
                        <a:pt x="0" y="34137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48" name="object 44"/>
              <p:cNvSpPr txBox="1"/>
              <p:nvPr/>
            </p:nvSpPr>
            <p:spPr>
              <a:xfrm>
                <a:off x="5233416" y="420497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</a:t>
                </a: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49" name="object 45"/>
              <p:cNvGrpSpPr/>
              <p:nvPr/>
            </p:nvGrpSpPr>
            <p:grpSpPr>
              <a:xfrm>
                <a:off x="5791200" y="4195851"/>
                <a:ext cx="780827" cy="341477"/>
                <a:chOff x="5791200" y="4184903"/>
                <a:chExt cx="780415" cy="352425"/>
              </a:xfrm>
            </p:grpSpPr>
            <p:sp>
              <p:nvSpPr>
                <p:cNvPr id="178" name="object 46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8096" y="339851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9" name="object 47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1"/>
                      </a:moveTo>
                      <a:lnTo>
                        <a:pt x="768096" y="339851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0" name="object 48"/>
              <p:cNvSpPr txBox="1"/>
              <p:nvPr/>
            </p:nvSpPr>
            <p:spPr>
              <a:xfrm>
                <a:off x="5949060" y="4206150"/>
                <a:ext cx="47586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1" name="object 49"/>
              <p:cNvGrpSpPr/>
              <p:nvPr/>
            </p:nvGrpSpPr>
            <p:grpSpPr>
              <a:xfrm>
                <a:off x="6808978" y="4191046"/>
                <a:ext cx="724917" cy="342092"/>
                <a:chOff x="6808978" y="4180078"/>
                <a:chExt cx="724535" cy="353060"/>
              </a:xfrm>
            </p:grpSpPr>
            <p:sp>
              <p:nvSpPr>
                <p:cNvPr id="176" name="object 50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711707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11707" y="339852"/>
                      </a:lnTo>
                      <a:lnTo>
                        <a:pt x="711707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7" name="object 51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0" y="339852"/>
                      </a:moveTo>
                      <a:lnTo>
                        <a:pt x="711707" y="339852"/>
                      </a:lnTo>
                      <a:lnTo>
                        <a:pt x="711707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2" name="object 52"/>
              <p:cNvSpPr txBox="1"/>
              <p:nvPr/>
            </p:nvSpPr>
            <p:spPr>
              <a:xfrm>
                <a:off x="6993381" y="420106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3" name="object 53"/>
              <p:cNvGrpSpPr/>
              <p:nvPr/>
            </p:nvGrpSpPr>
            <p:grpSpPr>
              <a:xfrm>
                <a:off x="7549642" y="4191046"/>
                <a:ext cx="781462" cy="342092"/>
                <a:chOff x="7549642" y="4180078"/>
                <a:chExt cx="781050" cy="353060"/>
              </a:xfrm>
            </p:grpSpPr>
            <p:sp>
              <p:nvSpPr>
                <p:cNvPr id="174" name="object 54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68096" y="339852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5" name="object 55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2"/>
                      </a:moveTo>
                      <a:lnTo>
                        <a:pt x="768096" y="339852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4" name="object 56"/>
              <p:cNvSpPr txBox="1"/>
              <p:nvPr/>
            </p:nvSpPr>
            <p:spPr>
              <a:xfrm>
                <a:off x="7708645" y="4201069"/>
                <a:ext cx="475865" cy="28811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55" name="object 57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713231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13231" y="339852"/>
                    </a:lnTo>
                    <a:lnTo>
                      <a:pt x="713231" y="0"/>
                    </a:lnTo>
                    <a:close/>
                  </a:path>
                </a:pathLst>
              </a:custGeom>
              <a:solidFill>
                <a:srgbClr val="CC00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6" name="object 58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0" y="339852"/>
                    </a:moveTo>
                    <a:lnTo>
                      <a:pt x="713231" y="339852"/>
                    </a:lnTo>
                    <a:lnTo>
                      <a:pt x="713231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rgbClr val="00B0F0"/>
              </a:solidFill>
              <a:ln w="12192">
                <a:solidFill>
                  <a:srgbClr val="9400BB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7" name="object 59"/>
              <p:cNvSpPr txBox="1"/>
              <p:nvPr/>
            </p:nvSpPr>
            <p:spPr>
              <a:xfrm>
                <a:off x="8695690" y="4201069"/>
                <a:ext cx="38183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8" name="object 60"/>
              <p:cNvGrpSpPr/>
              <p:nvPr/>
            </p:nvGrpSpPr>
            <p:grpSpPr>
              <a:xfrm>
                <a:off x="9282683" y="4194327"/>
                <a:ext cx="779556" cy="341477"/>
                <a:chOff x="9282683" y="4183379"/>
                <a:chExt cx="779145" cy="352425"/>
              </a:xfrm>
            </p:grpSpPr>
            <p:sp>
              <p:nvSpPr>
                <p:cNvPr id="172" name="object 61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766572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6572" y="339851"/>
                      </a:lnTo>
                      <a:lnTo>
                        <a:pt x="76657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3" name="object 62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0" y="339851"/>
                      </a:moveTo>
                      <a:lnTo>
                        <a:pt x="766572" y="339851"/>
                      </a:lnTo>
                      <a:lnTo>
                        <a:pt x="766572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9" name="object 63"/>
              <p:cNvSpPr txBox="1"/>
              <p:nvPr/>
            </p:nvSpPr>
            <p:spPr>
              <a:xfrm>
                <a:off x="9427844" y="4204374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0" name="object 64"/>
              <p:cNvSpPr txBox="1"/>
              <p:nvPr/>
            </p:nvSpPr>
            <p:spPr>
              <a:xfrm>
                <a:off x="10378820" y="4204374"/>
                <a:ext cx="381836" cy="28811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1" name="object 65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768096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68096" y="339852"/>
                    </a:lnTo>
                    <a:lnTo>
                      <a:pt x="768096" y="0"/>
                    </a:lnTo>
                    <a:close/>
                  </a:path>
                </a:pathLst>
              </a:custGeom>
              <a:solidFill>
                <a:srgbClr val="FF0066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2" name="object 66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0" y="339852"/>
                    </a:moveTo>
                    <a:lnTo>
                      <a:pt x="768096" y="339852"/>
                    </a:lnTo>
                    <a:lnTo>
                      <a:pt x="768096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chemeClr val="accent5"/>
              </a:solidFill>
              <a:ln w="12192">
                <a:solidFill>
                  <a:srgbClr val="BB0048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3" name="object 67"/>
              <p:cNvSpPr txBox="1"/>
              <p:nvPr/>
            </p:nvSpPr>
            <p:spPr>
              <a:xfrm>
                <a:off x="11111229" y="4201069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4" name="object 68"/>
              <p:cNvSpPr/>
              <p:nvPr/>
            </p:nvSpPr>
            <p:spPr>
              <a:xfrm>
                <a:off x="6783323" y="1392572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5" name="object 69"/>
              <p:cNvSpPr/>
              <p:nvPr/>
            </p:nvSpPr>
            <p:spPr>
              <a:xfrm>
                <a:off x="8465819" y="1378856"/>
                <a:ext cx="1618198" cy="3220955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6" name="object 70"/>
              <p:cNvSpPr/>
              <p:nvPr/>
            </p:nvSpPr>
            <p:spPr>
              <a:xfrm>
                <a:off x="10152888" y="1378857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3" y="3323844"/>
                    </a:lnTo>
                    <a:lnTo>
                      <a:pt x="1616963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7" name="object 71"/>
              <p:cNvSpPr txBox="1"/>
              <p:nvPr/>
            </p:nvSpPr>
            <p:spPr>
              <a:xfrm>
                <a:off x="5262729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8" name="object 72"/>
              <p:cNvSpPr txBox="1"/>
              <p:nvPr/>
            </p:nvSpPr>
            <p:spPr>
              <a:xfrm>
                <a:off x="7134606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9" name="object 73"/>
              <p:cNvSpPr txBox="1"/>
              <p:nvPr/>
            </p:nvSpPr>
            <p:spPr>
              <a:xfrm>
                <a:off x="8764269" y="978955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0" name="object 74"/>
              <p:cNvSpPr txBox="1"/>
              <p:nvPr/>
            </p:nvSpPr>
            <p:spPr>
              <a:xfrm>
                <a:off x="10394060" y="961556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1" name="object 75"/>
              <p:cNvSpPr txBox="1"/>
              <p:nvPr/>
            </p:nvSpPr>
            <p:spPr>
              <a:xfrm>
                <a:off x="4933188" y="5953941"/>
                <a:ext cx="6889572" cy="409847"/>
              </a:xfrm>
              <a:prstGeom prst="rect">
                <a:avLst/>
              </a:prstGeom>
              <a:solidFill>
                <a:srgbClr val="FF3300"/>
              </a:solidFill>
              <a:ln w="12192">
                <a:solidFill>
                  <a:srgbClr val="BB2200"/>
                </a:solidFill>
              </a:ln>
            </p:spPr>
            <p:txBody>
              <a:bodyPr vert="horz" wrap="square" lIns="0" tIns="889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700"/>
                  </a:spcBef>
                </a:pP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Hardware</a:t>
                </a:r>
                <a:r>
                  <a:rPr sz="1100" spc="2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Infrastructure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</p:grpSp>
        <p:pic>
          <p:nvPicPr>
            <p:cNvPr id="132" name="Picture 2" descr="Hướng dẫn cài đặt Node.js và Express trên Ubuntu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472" y="1506703"/>
              <a:ext cx="808777" cy="48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6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Cô lập giữa các ứng dụng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66666"/>
                </a:solidFill>
              </a:rPr>
              <a:t>Chạy ứng dụng trên nhiều hệ thống khác </a:t>
            </a:r>
            <a:r>
              <a:rPr lang="en-US" smtClean="0">
                <a:solidFill>
                  <a:srgbClr val="666666"/>
                </a:solidFill>
              </a:rPr>
              <a:t>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chịu lỗi tốt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Scale up and down nhanh chóng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Microservice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Tối ưu hóa sử dụng tài nguyên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61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không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Nếu cần tốc độ tính toán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Ưu tiên về bảo mật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desktop UI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Dùng làm môi trường phát triển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Sử dụng nhiều loại hệ điều hành khác 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Cần ứng dụng có thể được quản lý dễ dàng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8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Kernel and Userland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66636" y="1254943"/>
            <a:ext cx="6624863" cy="3514725"/>
            <a:chOff x="1480911" y="1264468"/>
            <a:chExt cx="6624863" cy="3514725"/>
          </a:xfrm>
        </p:grpSpPr>
        <p:sp>
          <p:nvSpPr>
            <p:cNvPr id="5" name="TextBox 4"/>
            <p:cNvSpPr txBox="1"/>
            <p:nvPr/>
          </p:nvSpPr>
          <p:spPr>
            <a:xfrm>
              <a:off x="1814286" y="1264468"/>
              <a:ext cx="48332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Phần mềm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528535" y="1264468"/>
              <a:ext cx="4833257" cy="962025"/>
            </a:xfrm>
            <a:prstGeom prst="rect">
              <a:avLst/>
            </a:prstGeom>
            <a:solidFill>
              <a:srgbClr val="7BC0F9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28535" y="2432247"/>
              <a:ext cx="4833257" cy="643331"/>
            </a:xfrm>
            <a:prstGeom prst="rect">
              <a:avLst/>
            </a:prstGeom>
            <a:solidFill>
              <a:srgbClr val="7FDA66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Runtime/Library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8535" y="3281333"/>
              <a:ext cx="4833257" cy="669186"/>
            </a:xfrm>
            <a:prstGeom prst="rect">
              <a:avLst/>
            </a:prstGeom>
            <a:solidFill>
              <a:srgbClr val="FA703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Linux Kernel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8535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CPU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3460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Ram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95068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Disk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6677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</a:t>
              </a:r>
              <a:r>
                <a:rPr lang="en-US" smtClean="0"/>
                <a:t>etwork</a:t>
              </a:r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6495596" y="1264468"/>
              <a:ext cx="333375" cy="181111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6515553" y="3240073"/>
              <a:ext cx="313418" cy="751705"/>
            </a:xfrm>
            <a:prstGeom prst="rightBrace">
              <a:avLst>
                <a:gd name="adj1" fmla="val 0"/>
                <a:gd name="adj2" fmla="val 487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2774" y="2021457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userland</a:t>
              </a:r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2774" y="3462036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kernel</a:t>
              </a:r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0911" y="1434449"/>
              <a:ext cx="4833257" cy="623028"/>
              <a:chOff x="1480911" y="1183615"/>
              <a:chExt cx="4833257" cy="70160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480911" y="1577447"/>
                <a:ext cx="4833257" cy="307777"/>
              </a:xfrm>
              <a:prstGeom prst="rect">
                <a:avLst/>
              </a:prstGeom>
              <a:noFill/>
            </p:spPr>
            <p:txBody>
              <a:bodyPr wrap="square" numCol="3" rtlCol="0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p</a:t>
                </a:r>
                <a:r>
                  <a:rPr lang="en-US" smtClean="0">
                    <a:solidFill>
                      <a:schemeClr val="bg2"/>
                    </a:solidFill>
                  </a:rPr>
                  <a:t>rintf()</a:t>
                </a:r>
              </a:p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write()</a:t>
                </a:r>
              </a:p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a</a:t>
                </a:r>
                <a:r>
                  <a:rPr lang="en-US" smtClean="0">
                    <a:solidFill>
                      <a:schemeClr val="bg2"/>
                    </a:solidFill>
                  </a:rPr>
                  <a:t>bs()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480911" y="1183615"/>
                <a:ext cx="4833257" cy="346596"/>
              </a:xfrm>
              <a:prstGeom prst="rect">
                <a:avLst/>
              </a:prstGeom>
              <a:noFill/>
            </p:spPr>
            <p:txBody>
              <a:bodyPr wrap="square" numCol="1" rtlCol="0" anchor="ctr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Application program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17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Container vs Virtual machine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38006" y="1197922"/>
            <a:ext cx="115054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8005" y="1607097"/>
            <a:ext cx="115054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8006" y="2105626"/>
            <a:ext cx="1150548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38005" y="3192856"/>
            <a:ext cx="27717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17089" y="1215724"/>
            <a:ext cx="1150548" cy="3520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17088" y="1644899"/>
            <a:ext cx="1150548" cy="324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17089" y="2123427"/>
            <a:ext cx="1150548" cy="9715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005" y="3809222"/>
            <a:ext cx="27717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76365" y="1645975"/>
            <a:ext cx="111891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6365" y="2113700"/>
            <a:ext cx="111891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76364" y="3230956"/>
            <a:ext cx="26955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Operating System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53022" y="1645976"/>
            <a:ext cx="1118918" cy="35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53022" y="2113700"/>
            <a:ext cx="1118918" cy="324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76364" y="3809222"/>
            <a:ext cx="26955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76364" y="2669889"/>
            <a:ext cx="2695576" cy="4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Container runtime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1121120"/>
            <a:ext cx="0" cy="363322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1104631" y="1189848"/>
            <a:ext cx="123825" cy="741550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1104677" y="2074822"/>
            <a:ext cx="123780" cy="1002354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>
            <a:off x="7843390" y="1645975"/>
            <a:ext cx="209550" cy="79202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814815" y="3230956"/>
            <a:ext cx="238125" cy="46396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6905" y="1429818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256905" y="2392890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076304" y="1910846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8052940" y="3331121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7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runtime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4600" cy="340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runtime có trách nhiệm pull và push image, thực thi container cũng như phân phối và cô lập các tài nguyên cho container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Một số container runtime:</a:t>
            </a:r>
            <a:endParaRPr lang="en-US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ontainerd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k</a:t>
            </a:r>
            <a:r>
              <a:rPr lang="en-US" sz="1800" smtClean="0">
                <a:solidFill>
                  <a:srgbClr val="666666"/>
                </a:solidFill>
              </a:rPr>
              <a:t>ata</a:t>
            </a:r>
            <a:endParaRPr lang="en-US" sz="1800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rio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smtClean="0">
                <a:solidFill>
                  <a:srgbClr val="666666"/>
                </a:solidFill>
              </a:rPr>
              <a:t>nabla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endParaRPr lang="en-US" sz="180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bernetes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343</Words>
  <Application>Microsoft Office PowerPoint</Application>
  <PresentationFormat>On-screen Show (16:9)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Carlito</vt:lpstr>
      <vt:lpstr>Arial</vt:lpstr>
      <vt:lpstr>Roboto</vt:lpstr>
      <vt:lpstr>Roboto Medium</vt:lpstr>
      <vt:lpstr>Kubernetes Slide Template</vt:lpstr>
      <vt:lpstr>Kubernetes cho người mới bắt đầu</vt:lpstr>
      <vt:lpstr>Container</vt:lpstr>
      <vt:lpstr>Container là gì</vt:lpstr>
      <vt:lpstr>Chức năng của container</vt:lpstr>
      <vt:lpstr>Khi nào nên dùng container</vt:lpstr>
      <vt:lpstr>Khi nào không nên dùng container</vt:lpstr>
      <vt:lpstr>Kernel and Userland</vt:lpstr>
      <vt:lpstr>Container vs Virtual machine</vt:lpstr>
      <vt:lpstr>Container runtime</vt:lpstr>
      <vt:lpstr>Giới thiệu Docker</vt:lpstr>
      <vt:lpstr>Container vs image</vt:lpstr>
      <vt:lpstr>Container Orchestration</vt:lpstr>
      <vt:lpstr>Container Orchestration</vt:lpstr>
      <vt:lpstr>Container Orchestration Technologies</vt:lpstr>
      <vt:lpstr>Architecture</vt:lpstr>
      <vt:lpstr>Node</vt:lpstr>
      <vt:lpstr>Cluster</vt:lpstr>
      <vt:lpstr>Master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cho người mới bắt đầu</dc:title>
  <cp:lastModifiedBy>Tungvt22</cp:lastModifiedBy>
  <cp:revision>277</cp:revision>
  <dcterms:modified xsi:type="dcterms:W3CDTF">2021-07-03T07:29:14Z</dcterms:modified>
</cp:coreProperties>
</file>