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66" r:id="rId3"/>
    <p:sldId id="270" r:id="rId4"/>
    <p:sldId id="271" r:id="rId5"/>
    <p:sldId id="278" r:id="rId6"/>
    <p:sldId id="279" r:id="rId7"/>
    <p:sldId id="265" r:id="rId8"/>
    <p:sldId id="268" r:id="rId9"/>
    <p:sldId id="280" r:id="rId10"/>
    <p:sldId id="273" r:id="rId11"/>
    <p:sldId id="274" r:id="rId12"/>
    <p:sldId id="275" r:id="rId13"/>
    <p:sldId id="285" r:id="rId14"/>
    <p:sldId id="286" r:id="rId15"/>
    <p:sldId id="281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4F6"/>
    <a:srgbClr val="7BC9F9"/>
    <a:srgbClr val="7BC0F9"/>
    <a:srgbClr val="820D04"/>
    <a:srgbClr val="6CACD4"/>
    <a:srgbClr val="FA7032"/>
    <a:srgbClr val="A7DBFB"/>
    <a:srgbClr val="7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60"/>
      </p:cViewPr>
      <p:guideLst>
        <p:guide orient="horz" pos="20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3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6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7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11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7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8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26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96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79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715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08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49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93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0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6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Kubernetes cho người mới bắt đầu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Giới thiệu Docker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 runtime là công cụ bậc thấp =&gt; khó thiết lập và sử dụng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Docker là công cụ bậc cao cho phép người dùng dễ dàng quản lý container runtime sử dụng dòng </a:t>
            </a: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lệnh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Docker được dùng với containerd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https://s3-ap-southeast-1.amazonaws.com/homepage-media/wp-content/uploads/2021/01/28133406/docke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20491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vs image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7477" y="1362578"/>
            <a:ext cx="2306067" cy="1496777"/>
            <a:chOff x="5288532" y="1017725"/>
            <a:chExt cx="2306067" cy="1496777"/>
          </a:xfrm>
        </p:grpSpPr>
        <p:sp>
          <p:nvSpPr>
            <p:cNvPr id="6" name="object 7"/>
            <p:cNvSpPr/>
            <p:nvPr/>
          </p:nvSpPr>
          <p:spPr>
            <a:xfrm>
              <a:off x="5868416" y="1017725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5288532" y="2206084"/>
              <a:ext cx="2306067" cy="308418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11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5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1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7478" y="3208502"/>
            <a:ext cx="2306066" cy="1453596"/>
            <a:chOff x="5288533" y="3005302"/>
            <a:chExt cx="2306066" cy="1453596"/>
          </a:xfrm>
        </p:grpSpPr>
        <p:sp>
          <p:nvSpPr>
            <p:cNvPr id="8" name="object 9"/>
            <p:cNvSpPr/>
            <p:nvPr/>
          </p:nvSpPr>
          <p:spPr>
            <a:xfrm>
              <a:off x="5868416" y="3005302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5288533" y="4151121"/>
              <a:ext cx="2306066" cy="307777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2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2280" y="2056671"/>
            <a:ext cx="1907921" cy="2020758"/>
            <a:chOff x="1304353" y="2013404"/>
            <a:chExt cx="1907921" cy="2020758"/>
          </a:xfrm>
        </p:grpSpPr>
        <p:sp>
          <p:nvSpPr>
            <p:cNvPr id="3" name="object 3"/>
            <p:cNvSpPr/>
            <p:nvPr/>
          </p:nvSpPr>
          <p:spPr>
            <a:xfrm>
              <a:off x="1769872" y="2013404"/>
              <a:ext cx="976884" cy="924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5"/>
            <p:cNvSpPr txBox="1"/>
            <p:nvPr/>
          </p:nvSpPr>
          <p:spPr>
            <a:xfrm>
              <a:off x="1304353" y="3005302"/>
              <a:ext cx="190792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</a:t>
              </a:r>
              <a:r>
                <a:rPr sz="1800" spc="-45" dirty="0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dirty="0">
                  <a:solidFill>
                    <a:schemeClr val="tx1"/>
                  </a:solidFill>
                  <a:latin typeface="Carlito"/>
                  <a:cs typeface="Carlito"/>
                </a:rPr>
                <a:t>Image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1304353" y="3467340"/>
              <a:ext cx="1907921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5" smtClean="0">
                  <a:solidFill>
                    <a:schemeClr val="tx1"/>
                  </a:solidFill>
                  <a:latin typeface="Carlito"/>
                  <a:cs typeface="Carlito"/>
                </a:rPr>
                <a:t>Blueprint of container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6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1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1489147"/>
            <a:ext cx="7442784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</a:t>
            </a:r>
            <a:r>
              <a:rPr lang="en-US" smtClean="0"/>
              <a:t>Orchestration Technologies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 descr="https://www.sourcefuse.com/wp-content/uploads/2017/12/container_orchestration_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26" y="1213918"/>
            <a:ext cx="6010383" cy="338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Node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04491" y="1511300"/>
            <a:ext cx="1935018" cy="3111500"/>
            <a:chOff x="3604491" y="1511300"/>
            <a:chExt cx="1935018" cy="3111500"/>
          </a:xfrm>
        </p:grpSpPr>
        <p:grpSp>
          <p:nvGrpSpPr>
            <p:cNvPr id="22" name="Group 21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213600" cy="3225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396999" y="1568450"/>
            <a:ext cx="1716809" cy="2832100"/>
            <a:chOff x="3604491" y="1511300"/>
            <a:chExt cx="1935018" cy="3111500"/>
          </a:xfrm>
        </p:grpSpPr>
        <p:grpSp>
          <p:nvGrpSpPr>
            <p:cNvPr id="84" name="Group 83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2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0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05604" y="1568450"/>
            <a:ext cx="1716809" cy="2832100"/>
            <a:chOff x="3604491" y="1511300"/>
            <a:chExt cx="1935018" cy="31115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3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18" name="TextBox 117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19091" y="1568450"/>
            <a:ext cx="1716809" cy="2832100"/>
            <a:chOff x="3604491" y="1511300"/>
            <a:chExt cx="1935018" cy="31115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TextBox 128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4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Master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371600"/>
            <a:ext cx="8171900" cy="3251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70804" y="2096851"/>
            <a:ext cx="1346200" cy="2165295"/>
            <a:chOff x="3604491" y="1511300"/>
            <a:chExt cx="1935018" cy="3111500"/>
          </a:xfrm>
        </p:grpSpPr>
        <p:grpSp>
          <p:nvGrpSpPr>
            <p:cNvPr id="38" name="Group 3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76058" y="2103201"/>
            <a:ext cx="1346200" cy="2165295"/>
            <a:chOff x="3604491" y="1511300"/>
            <a:chExt cx="1935018" cy="31115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7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80430" y="2103201"/>
            <a:ext cx="1346200" cy="2165295"/>
            <a:chOff x="3604491" y="1511300"/>
            <a:chExt cx="1935018" cy="3111500"/>
          </a:xfrm>
        </p:grpSpPr>
        <p:grpSp>
          <p:nvGrpSpPr>
            <p:cNvPr id="60" name="Group 59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Elbow Connector 2"/>
          <p:cNvCxnSpPr>
            <a:stCxn id="62" idx="0"/>
            <a:endCxn id="51" idx="0"/>
          </p:cNvCxnSpPr>
          <p:nvPr/>
        </p:nvCxnSpPr>
        <p:spPr>
          <a:xfrm rot="5400000" flipH="1" flipV="1">
            <a:off x="3701344" y="755387"/>
            <a:ext cx="12700" cy="2695628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2" idx="0"/>
            <a:endCxn id="40" idx="0"/>
          </p:cNvCxnSpPr>
          <p:nvPr/>
        </p:nvCxnSpPr>
        <p:spPr>
          <a:xfrm rot="5400000" flipH="1" flipV="1">
            <a:off x="4645542" y="-195161"/>
            <a:ext cx="6350" cy="4590374"/>
          </a:xfrm>
          <a:prstGeom prst="bentConnector3">
            <a:avLst>
              <a:gd name="adj1" fmla="val 630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56" y="1252077"/>
            <a:ext cx="7354887" cy="34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resources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4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main feature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2" y="1363146"/>
            <a:ext cx="1323646" cy="128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1" y="1363146"/>
            <a:ext cx="1323646" cy="1282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93" y="3390105"/>
            <a:ext cx="1330634" cy="1289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18" y="1363146"/>
            <a:ext cx="1323645" cy="1282282"/>
          </a:xfrm>
          <a:prstGeom prst="rect">
            <a:avLst/>
          </a:prstGeom>
        </p:spPr>
      </p:pic>
      <p:sp>
        <p:nvSpPr>
          <p:cNvPr id="12" name="AutoShape 2" descr="data:image/png;base64,iVBORw0KGgoAAAANSUhEUgAAANMAAADvCAMAAABfYRE9AAAAnFBMVEUAljn///8Akiyez6wAlTUAkzEAjh8AjyQAkzAAkCYro1PO5NNltn3q9OwAjRwAjyX5/ftRrWzV69zi8efv+PJwuoXa7eDD4cy73cVZsHKo1LWw17uIxJn0+vaTyaJGqWMZnEV6vo04pFmj0bDy8vLQ0NChoaHe3t65ubmVlZWOx55Mq2ggnUnA4Mmnp6fCwsIAiQCPj4/W1tbp6emMqYL9AAAP0UlEQVR4nO2daXPiuhKGjZBtCYKHENawQ1ZCkpmT///frs1ig5HULavFcE7d99NUTZXFE0uyelVQu4Y6m/kiWMw3nauMFlxhjPE2EjwIAi6i7fgK4/lnajbiDGgvHjea3kf0zdQaJQXRjioZtTyP6ZlpIsOgLCEnfgf1yjQO2AVRJhZ4XVYemTqNWEmUKV553AK9MXXvIq5FSpdV1Ov6GtoX00wKA9F+WdU9je2HaRhIgCiTXHx6Gd0HU39unHanE/Cj72F8eqZpL7rcv3UKo2Wb/BeQM9XBhXQuxtbUP4GYabDFLKRzye2A9keQMj18IBfSuXh0T3pcImRqbywW0rnCaEK4rOiYdAchnCiPS1RMnZX+IIRT3KA6LtEwde+SKgvpXDy5o1lWJEwzZrd/6yTYjOLnEDANnRbSuVgwvAGm9CBERpQpmjsflxyZpr246v6tUxj3pn+TqR7RLKRzidjNCnFh+qxwEMLJ7bhUnaniQQgnHs8frs40XSbUC+lcYVJ5WVVkWod0+7dOQlS0QioxVbEoqqjisqrA9FB2rfpTaoVUWFbWTO0J+RfJpDC2N+5tmR65/4V0LsYfvTI1Da5Vf/plGQuxYQJcq/7EI6tYiAXTxtIjRCkRW8RC0EyOFkUoGBOhw2tmHG3cI5k6c5eFJCIxWm5mk7ttwqpjoWMhKKaujWv1QoxPcpOouz6NhFqKR3eoWAiGCY5RGBTKkptruKg+iYXEGPcw03DhchBijcsda+lgGcsFbNxDTA/z6nMlQxqpHvroAJVaIZBxb2aaLl0Wkg7JDSoII8AKMTKthdtBiDd0T944HeyFMBr3BqaB00LKJPVf/7nbQVguDFaIlunh3vkgZPJAPjh60ExWiIapvSSwKEKTlXDn+ny9FaJmemQEFgUzHtH67q5OxtRWiIqJyKKIzXtug+CMr87IumTqjogsCmFEqk0oTvmpFXJ5XCoztSdUPq7wzsw0pPHThMlFiLHE5BbsO5MALJ4+lcl8EWI8Y3IP9p0OBTi9W3RjlayQEyaSYF+hKzJlIcaTZVUwUQX7jmIbM5PrV/dcpyHGI5ObRaEcZWlmGhAPWFghe6YWNuvJQvoD7F51akchj+atgmnAfLhWI7NFcE8/ZsgGR6ZBQv70TNLoP516CSMkgz1Tyw+SYEbnFfnU2ytp7ZgcTRm1eALku3ry6IYfGdOANhdgJx6vAKfBxlcoIRqkTB7Wan5a0b6qjregXDiqBVPySEWRuDZLNI6rbuAvmCDbQZOYqYhBfAYyiJVQ3YXHsFzcCca0EzsPwfb3qQaR4tTXCXxGGuUwIN1TRXwIlRf+jF8fZV/IxMkLCoqtKZkKZ+KpPyOMlqcusbXv4CmrEzLlGV3Nxq+z/xDJajPMto3meiS9ZyEQMuWZdyp/Bme/s3e1UFRDkcuWiYciVAb7hDxaSzN1qliUMVVxFfEwtIsvWjGxiM/venf320iWxigyWbXFJ9WYuIy29+mYcx7hfyaaicsgr0RtjednzqVf24OXzRDYqcIUJvPxcXvpbILyX1IjNBNbnB+y+6P8U83EwaYwutEqMMWj8zPjGBdgxDJFvQvX9HAfbU536sP+bXajWTNxdnEEafcwx20kU6Ky7lrpASc1lw9fVMiNZssULlRxnkeEqYdjitWxnnYjPhaawW40S6awoY5ZIBwzKCZtxu1Dvn/DbjRLJqaLxtXBIzeGKbzXPD7/22HcaHZM6uP8TqC5h2GSZhscmeprxWT6M7agPyCCiS1NROgMRSumxGT4L4F5jmAyv6YR1qK0YTLPduhFwUzAakIHkWyYpDlVBVhRMBNQldn1wmRewWvgF4NMMZBfhl0iFkyQo71jnu8wUwIk44+QFpEFU6hJ6Dlqaj5MIJjMz6/1kEErCybRA8Z0ZYqA50M7axWmJTCm+STr/p6w6Sg2cw8I2Lu/J6C2YO5hj5ibhwSCpjCTBKpAFjgkq718YR4SOJvDTECWAzrQbMMEzA0gAQZm4lvj82dY14cNE1CluzU/BXHei421Egus9WCzniLjJgEFLRBMxgPfEB0UwTNBXVogAwpjP0WGXQL9mtBMYQSkioBhTQwTD7Tpkku8DxfHpExdO1ObQ89A+SOEbvaNLcJxKKYieLXS5SHcg+cWnN+Iqdfs0Ca4jWAS0WG/y4JXkXpR3SF+Lc6/x+aK6Ve3SqsAmYoCk/EueJUovFXtD8yPRfphRVDeKLpoq30viEkeM1tz52d8sbQGAebAjPaX83h+StVa2mYomZnymOm0V3ihBDsLMA6QlSMWsZow5sthfzqdtgazVWKd6mdiSqfdwfJcnzs/RbKaDbL/ehguOTbh3S6mJmQcsTiSVWrNDEy/js1lyjHTYBdgzObkyOKPSBrPNSrZMSn+1OKY+D5VV5XuzmY2RQNXYhIxb2QL/m4Rl94xj49RIF2fsdtkYnLZOX4LHuqL0/0yTzjWdwW4RSYeT85dT0VRLAsP065lKD24QSbWuDTwertXVbTem5mK4W6PSVNPmJxkiHyaQz03x6Q5KdbGybEqugWVjt0aU7hSI6WL6jDtJmAN5q0xGeoJS9uFXjfGBBQ940p/b4zJWCeLLf29LSZzPWHnN+4pt8UEuB6Rzr7bYuJGJGw94U0xQeGJMS5selNMRPWEN8UE9aZs4dxOt8VEU094W0w09YQ3xQSFmj//hXsEELnCFnXdFFMQmd35yBql22JKjGk93d//vnNECBXfPeLaR94OE4/u4Xa8E0zl9s0w/cI1omz14MYON8KUZ9HXtPHth8O8hK+tuAkmkTcIG2x/a8LN0yIZGuphegNMYV6O0s88Quo0mGkjDGReLfFo7Az115mKZl7H9naRYkPv70okee5Ybk8MjeP+NpPcHuZau+gTGV+0opwdXSs8GR1M4Za+wd/fZSqano5PawZDtjzZ1qfr0+qYUB79yx3dZuGdiQsmJROqEYpKtcG2FBoT8XYy7Dy0+oPZRzlYw/Ibk9Sdw3myY7KoQrRi4pJ9TB7H48fJBysXBob5FVX9e0U5Cs9CjFEsVVHgoj/HZUkoi1e9bOqOR0GMjRRaMPFoNc6DLu3h/PSX89yhX6WXfrqx5JvFWTGiDOrFWmz2kPFPPBPblr6fnUY+H/L0k/YM/dc8U5jf79e9yzeLsNwNrHuHsozRTNGydqHJ3lAttgaHXsxhPCltFmx16WwfYqLjWCZloVptHGXh/uOPcbwdgIXHL9kuICWVnrQHRD8DJFOk6UIyTPKEGvR9Y3qdbBahLi2xC6aFIZmk1luyPixut6a4R6VbzeF5U60frQ9mOaGYuDYydtSGqoVVCHfqnRHUdKWLCShDGVM0VTxKXLaeKwnK7UTVE34YhxhQt2mH+spDfnYMU2xMuW0iXSU2SpamEdvutXcBN88FDz07zOnfUCkPJhcbqEbqeWj7Zf4rApMPU/cJhCfo/RnQPgt0YcXUfQIt66nb6MHBuLZrrRBUhFlrXuQRugqs6fo/k0L/xbn3X9wjoL3cub/1pYAvIlC7jTrv/fe+ubouHwf56EgIbBIUZ1hjFX8TdZu2pZhpalCcYc3dHLLrCshXlHFfAsoJaWzClsqj5yZDZ4I6iU1oyC08DD1wuK5FqVBbdkxkuwdBpDlLDH7n6dTEd0NJTXIFohEmug+VEio9QuS3MrWIL8OLl0qkLbx28T5LhetotpsGeSdY4ksL5f1l54qmMvpQEt63LMs33/TvD4fXIp/f9rp6s0T5euDpBPUttKrpuj/5+A5GJ77+3CtC26mex9si6lDrL5HuKatYTfgrHm2Gn5/D2UiWohf5BGw2KCcgl8lqMv4cDOs9jr6p1zamFjKZShFF4nnL0TVtC34udiNaPJMw9ilEXm+mCqqFLJW4xvWGpPHcvC6wszq3fTmT295sva4vV8J/51HauDvPA6BrcTJZ5KKeZ5pPhz5vR96JOj9CyLzO9jgBL8J9nZXftrcpE3kP6fN6aPZx+enceL0IlY0Dah9JcSXJYzoB1ec2q+p/W8lBQH/DgThmYU97vzVH0U8/1yrslLQCkrulSiomoBoJ05ayqnijFsBGVpUHg/E+D7cQ7CXrKVPby94qpLkMAFnZYK+wnd2vMfR0DcrC6NLCNoSzVHarQlYft/QzuaXve+8UirIxdzV/LhelGp5vrlNbeZjz+3SbfR3jo5erpo1INPfenUkcbv05DNyivXcs05XuvctVNIbP/5jNFXEg6Wr33u11cgn8yQQhvMcv0zXviDtPqjid9HT3Le6GuR5T6d7F84Vsak5hq6vde3dx7Wx5cxqQOUmI6tRAyUY5mHS54a4lzbKC6tTQLRaNyq1QIxPNfcABWKf2QTCI+l5g5YexT+I00NzYe1DXfYvg0YcyNKb52H8ShP/McSv3qScDTcaa9gBTd/c9GrPkXJGEPpioP5R1EUVkZnFD81qLtpHKR5uqFU0Hzf7K8UYtpt3OB06riZcuzLVgcr+tVVX9lOnB6S3J8sXGVkxZsZLTsoqVex8m9V0rEc+ALGCIKaugcJmAqqKIzyoN/A7i0R3QYAjB5HpLtSxP/enSwf9hXkh4plLdma14NDr5Ha2NsSLSrDwiTsCUFSY57OthvFiOm51+Z7hZxdWJijs3SZhcrZCsTi1VpU6Yx0dEI6DlvTWTsoPmFSVx1eaWTOe3Q15XzHweTvX69vL+8vZqzURmhVgqtSiAm0ueXl6ef55+nl9enmyZ0Lc9USq1KKCF9PTn+fCv5z9P1kzkKTigoLbzmd7/qb3+8/zPa8rzz58KTKkVIvy471USkPcp0/dbrfb2/v32lb2ut+8qTFkA+jrLCux/std7+n7evjK492weVmLKKiL93uu7U9HkwKynlGTP9PwnI/ypxuRuhcCS5bwwnV4znLeXn5/X92yr+HqtyqS9VJZIYQTUH5SZ3r9e/rzVHJmyRta+lhWP7jELaa9i7r1kUNXn3k5uVohel65Vo95/jusppft5r7hH5HKyQjRiwL10F3r+ytZTbf9x+qq2l59pQxxiVLtWzXp5rj1lh6L2z+5VOTPRhhgvYhQoPb1/H/71/V7lbKQQnRUiF1YLqdDXn+/Xn9fvP9mqImFy6hxxIiEQByGNfr6/Xr6+f2p0TI7G/U5hnlLrKiKm1AqBGpGbhT0IYUTG5BZiLPphEIiQqXohgAC6gluKlKlav4+iNxKRaJmytjeWx6WiuxGZqJlwDfELMaxFYSF6JpvjktC3r3GQDyZsLATOMK0mL0zZcQleVqgYRRV5YoKPS8gYRRV5YzJf/V70B/Mgf0zZcUljhRRNH73IJ5POaWsTo6giv0xZO7OL3oehpWluLd9MWfj2dFmFCRSjcJd3pp0VcvwGi0qmua2uwJT1ouRJLOOE98zdLoh0FaZUreagCSY2EOl/ZZoBvOYlV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4" y="3390105"/>
            <a:ext cx="1330632" cy="1289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2" y="3390105"/>
            <a:ext cx="1330632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Pod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Nhóm một hoặc nhiều containers, chia sẻ lưu trữ và các cấu hình cho các containers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Các containers chia sẻ địa chỉ ip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02" y="1283840"/>
            <a:ext cx="1323646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Replica set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Định sẵn một số lượng pod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Thêm hoặc bớt pod để đặt được số lượng pod định sẵn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Dải đều các pod trên các worker node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Tự động thay thế bất kì pod nào bị lỗi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Đảm bảo độ sẵn sàng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8" y="1283840"/>
            <a:ext cx="1323645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57462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Tính năng cao hơn của Replica Set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Ngoài các chức năng của Replica Set, còn cung cấp tính năng rolling update</a:t>
            </a:r>
            <a:endParaRPr lang="en-US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blogd.net/kubernetes/kien-truc-kubernetes/img/deployment-trong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61" y="1283840"/>
            <a:ext cx="2765329" cy="31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Service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4060275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Kubernetes Services cho phép kết nối giữa nhiều thành phần khác nhau trong và ngoài ứng dụng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Cung cấp domain name ổn định cho một nhóm pods cho giao tiếp giữa các pods trong một cluster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Loadbalance nhóm pod đó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283840"/>
            <a:ext cx="4296160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Ingress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4374600" cy="343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Quản lý các kết nối từ bên ngoài đến các services trong cluster, thông thường là HTTP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Smart router cho phép route đến các service khác nhau dựa trên tên miền trên tất các kết nối trên cùng một port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Có thể cung cấp SSL termination và loadbalancing</a:t>
            </a:r>
          </a:p>
          <a:p>
            <a:pPr lvl="0"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08" y="1283840"/>
            <a:ext cx="3469595" cy="32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Persitent volume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4822275" cy="3235375"/>
          </a:xfrm>
        </p:spPr>
        <p:txBody>
          <a:bodyPr/>
          <a:lstStyle/>
          <a:p>
            <a:r>
              <a:rPr lang="en-US" smtClean="0"/>
              <a:t>Khi một container down, dữ liệu của nó sẽ bị mất</a:t>
            </a:r>
          </a:p>
          <a:p>
            <a:r>
              <a:rPr lang="en-US" smtClean="0"/>
              <a:t>Persistent volume cho phép mount một ổ đĩa ảo lên một thư mục trong container, dữ liệu ghi vào volume sẽ được dữ lại cho các container khác sử dụng</a:t>
            </a:r>
          </a:p>
          <a:p>
            <a:r>
              <a:rPr lang="en-US" smtClean="0"/>
              <a:t>Nhiều container có thể mount cùng một volume</a:t>
            </a:r>
            <a:endParaRPr lang="en-US"/>
          </a:p>
        </p:txBody>
      </p:sp>
      <p:pic>
        <p:nvPicPr>
          <p:cNvPr id="5124" name="Picture 4" descr="https://docs.ovh.com/au/en/kubernetes/ovh-kubernetes-persistent-volumes/images/working-with-persistent-volume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98" y="1506608"/>
            <a:ext cx="2507577" cy="28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là gì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13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là công nghệ cho phép bạn đóng gói và cô lập một ứng dụng cùng với toàn bộ runtime và thư viện ứng dụng đó cần để chạy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Không phải công nghệ mới: đã tồn tại được hơn 10 năm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633537"/>
            <a:ext cx="2424113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Chức năng của container</a:t>
            </a: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523215" cy="331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Đóng gói phần mềm</a:t>
            </a:r>
          </a:p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Cung cấp sự cô lập</a:t>
            </a:r>
          </a:p>
          <a:p>
            <a:pPr marL="285750" indent="-285750">
              <a:spcAft>
                <a:spcPts val="1600"/>
              </a:spcAft>
            </a:pP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34914" y="1152475"/>
            <a:ext cx="4930395" cy="3687380"/>
            <a:chOff x="4143102" y="1017725"/>
            <a:chExt cx="4246518" cy="297484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143102" y="1017725"/>
              <a:ext cx="4246518" cy="2974849"/>
              <a:chOff x="4914899" y="961556"/>
              <a:chExt cx="6907861" cy="5402232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4914899" y="1409336"/>
                <a:ext cx="1789103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324225">
                    <a:moveTo>
                      <a:pt x="0" y="3323844"/>
                    </a:moveTo>
                    <a:lnTo>
                      <a:pt x="1787652" y="3323844"/>
                    </a:lnTo>
                    <a:lnTo>
                      <a:pt x="1787652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4926838" y="4705421"/>
                <a:ext cx="6891478" cy="366703"/>
                <a:chOff x="4926838" y="4693665"/>
                <a:chExt cx="6887845" cy="378460"/>
              </a:xfrm>
            </p:grpSpPr>
            <p:sp>
              <p:nvSpPr>
                <p:cNvPr id="186" name="object 18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60"/>
                      </a:lnTo>
                      <a:lnTo>
                        <a:pt x="6874763" y="365760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FF9933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7" name="object 19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60"/>
                      </a:moveTo>
                      <a:lnTo>
                        <a:pt x="6874763" y="365760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5" name="object 20"/>
              <p:cNvSpPr txBox="1"/>
              <p:nvPr/>
            </p:nvSpPr>
            <p:spPr>
              <a:xfrm>
                <a:off x="8318628" y="4795004"/>
                <a:ext cx="106101" cy="3167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1710"/>
                  </a:lnSpc>
                </a:pPr>
                <a:r>
                  <a:rPr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?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36" name="object 21"/>
              <p:cNvGrpSpPr/>
              <p:nvPr/>
            </p:nvGrpSpPr>
            <p:grpSpPr>
              <a:xfrm>
                <a:off x="10212322" y="4200244"/>
                <a:ext cx="714116" cy="329787"/>
                <a:chOff x="10212323" y="4189475"/>
                <a:chExt cx="713740" cy="340360"/>
              </a:xfrm>
            </p:grpSpPr>
            <p:sp>
              <p:nvSpPr>
                <p:cNvPr id="184" name="object 23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713231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13231" y="339851"/>
                      </a:lnTo>
                      <a:lnTo>
                        <a:pt x="713231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5" name="object 24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0" y="339851"/>
                      </a:moveTo>
                      <a:lnTo>
                        <a:pt x="713231" y="339851"/>
                      </a:lnTo>
                      <a:lnTo>
                        <a:pt x="713231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grpSp>
            <p:nvGrpSpPr>
              <p:cNvPr id="137" name="object 27"/>
              <p:cNvGrpSpPr/>
              <p:nvPr/>
            </p:nvGrpSpPr>
            <p:grpSpPr>
              <a:xfrm>
                <a:off x="4927091" y="4699579"/>
                <a:ext cx="6890841" cy="366703"/>
                <a:chOff x="4927091" y="4687823"/>
                <a:chExt cx="6887209" cy="378460"/>
              </a:xfrm>
            </p:grpSpPr>
            <p:sp>
              <p:nvSpPr>
                <p:cNvPr id="182" name="object 28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59"/>
                      </a:lnTo>
                      <a:lnTo>
                        <a:pt x="6874763" y="365759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3" name="object 29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59"/>
                      </a:moveTo>
                      <a:lnTo>
                        <a:pt x="6874763" y="365759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59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8" name="object 30"/>
              <p:cNvSpPr txBox="1"/>
              <p:nvPr/>
            </p:nvSpPr>
            <p:spPr>
              <a:xfrm>
                <a:off x="4939282" y="4722279"/>
                <a:ext cx="6866700" cy="2667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100" spc="-15" smtClean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 runtime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39" name="object 33"/>
              <p:cNvSpPr/>
              <p:nvPr/>
            </p:nvSpPr>
            <p:spPr>
              <a:xfrm>
                <a:off x="6879334" y="2168711"/>
                <a:ext cx="1413493" cy="42970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0" name="object 34"/>
              <p:cNvSpPr/>
              <p:nvPr/>
            </p:nvSpPr>
            <p:spPr>
              <a:xfrm>
                <a:off x="8956547" y="2153550"/>
                <a:ext cx="640417" cy="52716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1" name="object 35"/>
              <p:cNvSpPr/>
              <p:nvPr/>
            </p:nvSpPr>
            <p:spPr>
              <a:xfrm>
                <a:off x="10479023" y="2098954"/>
                <a:ext cx="898108" cy="86827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2" name="object 36"/>
              <p:cNvSpPr txBox="1"/>
              <p:nvPr/>
            </p:nvSpPr>
            <p:spPr>
              <a:xfrm>
                <a:off x="5185535" y="1416342"/>
                <a:ext cx="109023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Web</a:t>
                </a:r>
                <a:r>
                  <a:rPr sz="1100" spc="-5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Server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3" name="object 37"/>
              <p:cNvSpPr txBox="1"/>
              <p:nvPr/>
            </p:nvSpPr>
            <p:spPr>
              <a:xfrm>
                <a:off x="7169151" y="1420915"/>
                <a:ext cx="878032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Database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4" name="object 38"/>
              <p:cNvSpPr txBox="1"/>
              <p:nvPr/>
            </p:nvSpPr>
            <p:spPr>
              <a:xfrm>
                <a:off x="8785606" y="1460891"/>
                <a:ext cx="1012724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Messaging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5" name="object 39"/>
              <p:cNvSpPr txBox="1"/>
              <p:nvPr/>
            </p:nvSpPr>
            <p:spPr>
              <a:xfrm>
                <a:off x="10279760" y="1464476"/>
                <a:ext cx="1297989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Orchestration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6" name="object 40"/>
              <p:cNvSpPr txBox="1"/>
              <p:nvPr/>
            </p:nvSpPr>
            <p:spPr>
              <a:xfrm>
                <a:off x="4933189" y="5280333"/>
                <a:ext cx="6878770" cy="395415"/>
              </a:xfrm>
              <a:prstGeom prst="rect">
                <a:avLst/>
              </a:prstGeom>
              <a:solidFill>
                <a:srgbClr val="FA7032"/>
              </a:solidFill>
              <a:ln w="12192">
                <a:solidFill>
                  <a:srgbClr val="BB2294"/>
                </a:solidFill>
              </a:ln>
            </p:spPr>
            <p:txBody>
              <a:bodyPr vert="horz" wrap="square" lIns="0" tIns="88265" rIns="0" bIns="0" rtlCol="0" anchor="ctr">
                <a:spAutoFit/>
              </a:bodyPr>
              <a:lstStyle/>
              <a:p>
                <a:pPr marL="1905" algn="ctr">
                  <a:lnSpc>
                    <a:spcPct val="100000"/>
                  </a:lnSpc>
                  <a:spcBef>
                    <a:spcPts val="695"/>
                  </a:spcBef>
                </a:pPr>
                <a:r>
                  <a:rPr lang="en-US" sz="1100" spc="-5" smtClean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Operating System</a:t>
                </a:r>
              </a:p>
            </p:txBody>
          </p:sp>
          <p:grpSp>
            <p:nvGrpSpPr>
              <p:cNvPr id="147" name="object 41"/>
              <p:cNvGrpSpPr/>
              <p:nvPr/>
            </p:nvGrpSpPr>
            <p:grpSpPr>
              <a:xfrm>
                <a:off x="5048757" y="4194132"/>
                <a:ext cx="726823" cy="343323"/>
                <a:chOff x="5048758" y="4183126"/>
                <a:chExt cx="726440" cy="354330"/>
              </a:xfrm>
            </p:grpSpPr>
            <p:sp>
              <p:nvSpPr>
                <p:cNvPr id="180" name="object 42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713232" y="0"/>
                      </a:moveTo>
                      <a:lnTo>
                        <a:pt x="0" y="0"/>
                      </a:lnTo>
                      <a:lnTo>
                        <a:pt x="0" y="341375"/>
                      </a:lnTo>
                      <a:lnTo>
                        <a:pt x="713232" y="341375"/>
                      </a:lnTo>
                      <a:lnTo>
                        <a:pt x="713232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1" name="object 43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0" y="341375"/>
                      </a:moveTo>
                      <a:lnTo>
                        <a:pt x="713232" y="341375"/>
                      </a:lnTo>
                      <a:lnTo>
                        <a:pt x="713232" y="0"/>
                      </a:lnTo>
                      <a:lnTo>
                        <a:pt x="0" y="0"/>
                      </a:lnTo>
                      <a:lnTo>
                        <a:pt x="0" y="34137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48" name="object 44"/>
              <p:cNvSpPr txBox="1"/>
              <p:nvPr/>
            </p:nvSpPr>
            <p:spPr>
              <a:xfrm>
                <a:off x="5233416" y="420497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</a:t>
                </a: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49" name="object 45"/>
              <p:cNvGrpSpPr/>
              <p:nvPr/>
            </p:nvGrpSpPr>
            <p:grpSpPr>
              <a:xfrm>
                <a:off x="5791200" y="4195851"/>
                <a:ext cx="780827" cy="341477"/>
                <a:chOff x="5791200" y="4184903"/>
                <a:chExt cx="780415" cy="352425"/>
              </a:xfrm>
            </p:grpSpPr>
            <p:sp>
              <p:nvSpPr>
                <p:cNvPr id="178" name="object 46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8096" y="339851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9" name="object 47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1"/>
                      </a:moveTo>
                      <a:lnTo>
                        <a:pt x="768096" y="339851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0" name="object 48"/>
              <p:cNvSpPr txBox="1"/>
              <p:nvPr/>
            </p:nvSpPr>
            <p:spPr>
              <a:xfrm>
                <a:off x="5949060" y="4206150"/>
                <a:ext cx="47586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1" name="object 49"/>
              <p:cNvGrpSpPr/>
              <p:nvPr/>
            </p:nvGrpSpPr>
            <p:grpSpPr>
              <a:xfrm>
                <a:off x="6808978" y="4191046"/>
                <a:ext cx="724917" cy="342092"/>
                <a:chOff x="6808978" y="4180078"/>
                <a:chExt cx="724535" cy="353060"/>
              </a:xfrm>
            </p:grpSpPr>
            <p:sp>
              <p:nvSpPr>
                <p:cNvPr id="176" name="object 50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711707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11707" y="339852"/>
                      </a:lnTo>
                      <a:lnTo>
                        <a:pt x="711707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7" name="object 51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0" y="339852"/>
                      </a:moveTo>
                      <a:lnTo>
                        <a:pt x="711707" y="339852"/>
                      </a:lnTo>
                      <a:lnTo>
                        <a:pt x="711707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2" name="object 52"/>
              <p:cNvSpPr txBox="1"/>
              <p:nvPr/>
            </p:nvSpPr>
            <p:spPr>
              <a:xfrm>
                <a:off x="6993381" y="420106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3" name="object 53"/>
              <p:cNvGrpSpPr/>
              <p:nvPr/>
            </p:nvGrpSpPr>
            <p:grpSpPr>
              <a:xfrm>
                <a:off x="7549642" y="4191046"/>
                <a:ext cx="781462" cy="342092"/>
                <a:chOff x="7549642" y="4180078"/>
                <a:chExt cx="781050" cy="353060"/>
              </a:xfrm>
            </p:grpSpPr>
            <p:sp>
              <p:nvSpPr>
                <p:cNvPr id="174" name="object 54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68096" y="339852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5" name="object 55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2"/>
                      </a:moveTo>
                      <a:lnTo>
                        <a:pt x="768096" y="339852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4" name="object 56"/>
              <p:cNvSpPr txBox="1"/>
              <p:nvPr/>
            </p:nvSpPr>
            <p:spPr>
              <a:xfrm>
                <a:off x="7708645" y="4201069"/>
                <a:ext cx="475865" cy="288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55" name="object 57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713231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13231" y="339852"/>
                    </a:lnTo>
                    <a:lnTo>
                      <a:pt x="713231" y="0"/>
                    </a:lnTo>
                    <a:close/>
                  </a:path>
                </a:pathLst>
              </a:custGeom>
              <a:solidFill>
                <a:srgbClr val="CC00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6" name="object 58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0" y="339852"/>
                    </a:moveTo>
                    <a:lnTo>
                      <a:pt x="713231" y="339852"/>
                    </a:lnTo>
                    <a:lnTo>
                      <a:pt x="713231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rgbClr val="00B0F0"/>
              </a:solidFill>
              <a:ln w="12192">
                <a:solidFill>
                  <a:srgbClr val="9400BB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7" name="object 59"/>
              <p:cNvSpPr txBox="1"/>
              <p:nvPr/>
            </p:nvSpPr>
            <p:spPr>
              <a:xfrm>
                <a:off x="8695690" y="4201069"/>
                <a:ext cx="38183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8" name="object 60"/>
              <p:cNvGrpSpPr/>
              <p:nvPr/>
            </p:nvGrpSpPr>
            <p:grpSpPr>
              <a:xfrm>
                <a:off x="9282683" y="4194327"/>
                <a:ext cx="779556" cy="341477"/>
                <a:chOff x="9282683" y="4183379"/>
                <a:chExt cx="779145" cy="352425"/>
              </a:xfrm>
            </p:grpSpPr>
            <p:sp>
              <p:nvSpPr>
                <p:cNvPr id="172" name="object 61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766572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6572" y="339851"/>
                      </a:lnTo>
                      <a:lnTo>
                        <a:pt x="76657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3" name="object 62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0" y="339851"/>
                      </a:moveTo>
                      <a:lnTo>
                        <a:pt x="766572" y="339851"/>
                      </a:lnTo>
                      <a:lnTo>
                        <a:pt x="766572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9" name="object 63"/>
              <p:cNvSpPr txBox="1"/>
              <p:nvPr/>
            </p:nvSpPr>
            <p:spPr>
              <a:xfrm>
                <a:off x="9427844" y="4204374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0" name="object 64"/>
              <p:cNvSpPr txBox="1"/>
              <p:nvPr/>
            </p:nvSpPr>
            <p:spPr>
              <a:xfrm>
                <a:off x="10378820" y="4204374"/>
                <a:ext cx="381836" cy="2881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1" name="object 65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768096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68096" y="339852"/>
                    </a:lnTo>
                    <a:lnTo>
                      <a:pt x="768096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2" name="object 66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0" y="339852"/>
                    </a:moveTo>
                    <a:lnTo>
                      <a:pt x="768096" y="339852"/>
                    </a:lnTo>
                    <a:lnTo>
                      <a:pt x="768096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chemeClr val="accent5"/>
              </a:solidFill>
              <a:ln w="12192">
                <a:solidFill>
                  <a:srgbClr val="BB0048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3" name="object 67"/>
              <p:cNvSpPr txBox="1"/>
              <p:nvPr/>
            </p:nvSpPr>
            <p:spPr>
              <a:xfrm>
                <a:off x="11111229" y="4201069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4" name="object 68"/>
              <p:cNvSpPr/>
              <p:nvPr/>
            </p:nvSpPr>
            <p:spPr>
              <a:xfrm>
                <a:off x="6783323" y="1392572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5" name="object 69"/>
              <p:cNvSpPr/>
              <p:nvPr/>
            </p:nvSpPr>
            <p:spPr>
              <a:xfrm>
                <a:off x="8465819" y="1378856"/>
                <a:ext cx="1618198" cy="3220955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6" name="object 70"/>
              <p:cNvSpPr/>
              <p:nvPr/>
            </p:nvSpPr>
            <p:spPr>
              <a:xfrm>
                <a:off x="10152888" y="1378857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3" y="3323844"/>
                    </a:lnTo>
                    <a:lnTo>
                      <a:pt x="1616963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7" name="object 71"/>
              <p:cNvSpPr txBox="1"/>
              <p:nvPr/>
            </p:nvSpPr>
            <p:spPr>
              <a:xfrm>
                <a:off x="5262729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8" name="object 72"/>
              <p:cNvSpPr txBox="1"/>
              <p:nvPr/>
            </p:nvSpPr>
            <p:spPr>
              <a:xfrm>
                <a:off x="7134606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9" name="object 73"/>
              <p:cNvSpPr txBox="1"/>
              <p:nvPr/>
            </p:nvSpPr>
            <p:spPr>
              <a:xfrm>
                <a:off x="8764269" y="978955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0" name="object 74"/>
              <p:cNvSpPr txBox="1"/>
              <p:nvPr/>
            </p:nvSpPr>
            <p:spPr>
              <a:xfrm>
                <a:off x="10394060" y="961556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1" name="object 75"/>
              <p:cNvSpPr txBox="1"/>
              <p:nvPr/>
            </p:nvSpPr>
            <p:spPr>
              <a:xfrm>
                <a:off x="4933188" y="5953941"/>
                <a:ext cx="6889572" cy="409847"/>
              </a:xfrm>
              <a:prstGeom prst="rect">
                <a:avLst/>
              </a:prstGeom>
              <a:solidFill>
                <a:srgbClr val="FF3300"/>
              </a:solidFill>
              <a:ln w="12192">
                <a:solidFill>
                  <a:srgbClr val="BB2200"/>
                </a:solidFill>
              </a:ln>
            </p:spPr>
            <p:txBody>
              <a:bodyPr vert="horz" wrap="square" lIns="0" tIns="889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00"/>
                  </a:spcBef>
                </a:pP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Hardware</a:t>
                </a:r>
                <a:r>
                  <a:rPr sz="1100" spc="2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Infrastructure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</p:grpSp>
        <p:pic>
          <p:nvPicPr>
            <p:cNvPr id="132" name="Picture 2" descr="Hướng dẫn cài đặt Node.js và Express trên Ubunt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72" y="1506703"/>
              <a:ext cx="808777" cy="48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Cô lập giữa các ứng dụng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6666"/>
                </a:solidFill>
              </a:rPr>
              <a:t>Chạy ứng dụng trên nhiều hệ thống khác </a:t>
            </a:r>
            <a:r>
              <a:rPr lang="en-US" smtClean="0">
                <a:solidFill>
                  <a:srgbClr val="666666"/>
                </a:solidFill>
              </a:rPr>
              <a:t>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chịu lỗi tốt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Scale up and down nhanh chóng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Microservice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Tối ưu hóa sử dụng tài nguyên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không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Nếu cần tốc độ tính toán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Ưu tiên về bảo mật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desktop UI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Dùng làm môi trường phát triển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Sử dụng nhiều loại hệ điều hành khác 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Cần ứng dụng có thể được quản lý dễ dàng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8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Kernel and Userland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6636" y="1254943"/>
            <a:ext cx="6624863" cy="3514725"/>
            <a:chOff x="1480911" y="1264468"/>
            <a:chExt cx="6624863" cy="3514725"/>
          </a:xfrm>
        </p:grpSpPr>
        <p:sp>
          <p:nvSpPr>
            <p:cNvPr id="5" name="TextBox 4"/>
            <p:cNvSpPr txBox="1"/>
            <p:nvPr/>
          </p:nvSpPr>
          <p:spPr>
            <a:xfrm>
              <a:off x="1814286" y="1264468"/>
              <a:ext cx="48332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Phần mềm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8535" y="1264468"/>
              <a:ext cx="4833257" cy="962025"/>
            </a:xfrm>
            <a:prstGeom prst="rect">
              <a:avLst/>
            </a:prstGeom>
            <a:solidFill>
              <a:srgbClr val="7BC0F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8535" y="2432247"/>
              <a:ext cx="4833257" cy="643331"/>
            </a:xfrm>
            <a:prstGeom prst="rect">
              <a:avLst/>
            </a:prstGeom>
            <a:solidFill>
              <a:srgbClr val="7FDA6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Runtime/Library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8535" y="3281333"/>
              <a:ext cx="4833257" cy="669186"/>
            </a:xfrm>
            <a:prstGeom prst="rect">
              <a:avLst/>
            </a:prstGeom>
            <a:solidFill>
              <a:srgbClr val="FA703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Linux Kernel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535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CPU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3460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Ram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068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Disk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6677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</a:t>
              </a:r>
              <a:r>
                <a:rPr lang="en-US" smtClean="0"/>
                <a:t>etwork</a:t>
              </a:r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495596" y="1264468"/>
              <a:ext cx="333375" cy="181111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15553" y="3240073"/>
              <a:ext cx="313418" cy="751705"/>
            </a:xfrm>
            <a:prstGeom prst="rightBrace">
              <a:avLst>
                <a:gd name="adj1" fmla="val 0"/>
                <a:gd name="adj2" fmla="val 487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2774" y="2021457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userland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774" y="346203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kernel</a:t>
              </a:r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0911" y="1434449"/>
              <a:ext cx="4833257" cy="623028"/>
              <a:chOff x="1480911" y="1183615"/>
              <a:chExt cx="4833257" cy="7016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80911" y="1577447"/>
                <a:ext cx="4833257" cy="307777"/>
              </a:xfrm>
              <a:prstGeom prst="rect">
                <a:avLst/>
              </a:prstGeom>
              <a:noFill/>
            </p:spPr>
            <p:txBody>
              <a:bodyPr wrap="square" numCol="3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p</a:t>
                </a:r>
                <a:r>
                  <a:rPr lang="en-US" smtClean="0">
                    <a:solidFill>
                      <a:schemeClr val="bg2"/>
                    </a:solidFill>
                  </a:rPr>
                  <a:t>rintf()</a:t>
                </a:r>
              </a:p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write()</a:t>
                </a:r>
              </a:p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a</a:t>
                </a:r>
                <a:r>
                  <a:rPr lang="en-US" smtClean="0">
                    <a:solidFill>
                      <a:schemeClr val="bg2"/>
                    </a:solidFill>
                  </a:rPr>
                  <a:t>bs()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80911" y="1183615"/>
                <a:ext cx="4833257" cy="346596"/>
              </a:xfrm>
              <a:prstGeom prst="rect">
                <a:avLst/>
              </a:prstGeom>
              <a:noFill/>
            </p:spPr>
            <p:txBody>
              <a:bodyPr wrap="square" numCol="1" rtlCol="0" anchor="ctr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Application program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Container vs Virtual machine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8006" y="1197922"/>
            <a:ext cx="115054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8005" y="1607097"/>
            <a:ext cx="115054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8006" y="2105626"/>
            <a:ext cx="1150548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38005" y="3192856"/>
            <a:ext cx="27717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089" y="1215724"/>
            <a:ext cx="1150548" cy="352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088" y="1644899"/>
            <a:ext cx="1150548" cy="324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7089" y="2123427"/>
            <a:ext cx="1150548" cy="971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005" y="3809222"/>
            <a:ext cx="27717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6365" y="1645975"/>
            <a:ext cx="111891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6365" y="2113700"/>
            <a:ext cx="111891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76364" y="3230956"/>
            <a:ext cx="26955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Operating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3022" y="1645976"/>
            <a:ext cx="1118918" cy="35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3022" y="2113700"/>
            <a:ext cx="1118918" cy="32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6364" y="3809222"/>
            <a:ext cx="26955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76364" y="2669889"/>
            <a:ext cx="2695576" cy="4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Container runtime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121120"/>
            <a:ext cx="0" cy="36332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1104631" y="1189848"/>
            <a:ext cx="123825" cy="74155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1104677" y="2074822"/>
            <a:ext cx="123780" cy="100235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7843390" y="1645975"/>
            <a:ext cx="209550" cy="79202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814815" y="3230956"/>
            <a:ext cx="238125" cy="46396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905" y="1429818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256905" y="2392890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076304" y="1910846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052940" y="333112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runtime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runtime có trách nhiệm pull và push image, thực thi container cũng như phân phối và cô lập các tài nguyên cho container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Một số container runtime:</a:t>
            </a:r>
            <a:endParaRPr lang="en-US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ontainerd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k</a:t>
            </a:r>
            <a:r>
              <a:rPr lang="en-US" sz="1800" smtClean="0">
                <a:solidFill>
                  <a:srgbClr val="666666"/>
                </a:solidFill>
              </a:rPr>
              <a:t>ata</a:t>
            </a:r>
            <a:endParaRPr lang="en-US" sz="1800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rio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smtClean="0">
                <a:solidFill>
                  <a:srgbClr val="666666"/>
                </a:solidFill>
              </a:rPr>
              <a:t>nabla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endParaRPr lang="en-US" sz="180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574</Words>
  <Application>Microsoft Office PowerPoint</Application>
  <PresentationFormat>On-screen Show (16:9)</PresentationFormat>
  <Paragraphs>133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Carlito</vt:lpstr>
      <vt:lpstr>Arial</vt:lpstr>
      <vt:lpstr>Roboto</vt:lpstr>
      <vt:lpstr>Roboto Medium</vt:lpstr>
      <vt:lpstr>Kubernetes Slide Template</vt:lpstr>
      <vt:lpstr>Kubernetes cho người mới bắt đầu</vt:lpstr>
      <vt:lpstr>Container</vt:lpstr>
      <vt:lpstr>Container là gì</vt:lpstr>
      <vt:lpstr>Chức năng của container</vt:lpstr>
      <vt:lpstr>Khi nào nên dùng container</vt:lpstr>
      <vt:lpstr>Khi nào không nên dùng container</vt:lpstr>
      <vt:lpstr>Kernel and Userland</vt:lpstr>
      <vt:lpstr>Container vs Virtual machine</vt:lpstr>
      <vt:lpstr>Container runtime</vt:lpstr>
      <vt:lpstr>Giới thiệu Docker</vt:lpstr>
      <vt:lpstr>Container vs image</vt:lpstr>
      <vt:lpstr>Container Orchestration</vt:lpstr>
      <vt:lpstr>Container Orchestration</vt:lpstr>
      <vt:lpstr>Container Orchestration Technologies</vt:lpstr>
      <vt:lpstr>Architecture</vt:lpstr>
      <vt:lpstr>Node</vt:lpstr>
      <vt:lpstr>Cluster</vt:lpstr>
      <vt:lpstr>Master</vt:lpstr>
      <vt:lpstr>Components</vt:lpstr>
      <vt:lpstr>Kubernetes resources</vt:lpstr>
      <vt:lpstr>Kubernetes main feature</vt:lpstr>
      <vt:lpstr>Pod</vt:lpstr>
      <vt:lpstr>Replica set</vt:lpstr>
      <vt:lpstr>Deployment</vt:lpstr>
      <vt:lpstr>Service</vt:lpstr>
      <vt:lpstr>Ingress</vt:lpstr>
      <vt:lpstr>Persitent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cho người mới bắt đầu</dc:title>
  <cp:lastModifiedBy>Tungvt22</cp:lastModifiedBy>
  <cp:revision>370</cp:revision>
  <dcterms:modified xsi:type="dcterms:W3CDTF">2021-07-03T08:57:54Z</dcterms:modified>
</cp:coreProperties>
</file>