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40"/>
  </p:notesMasterIdLst>
  <p:sldIdLst>
    <p:sldId id="256" r:id="rId2"/>
    <p:sldId id="266" r:id="rId3"/>
    <p:sldId id="270" r:id="rId4"/>
    <p:sldId id="271" r:id="rId5"/>
    <p:sldId id="278" r:id="rId6"/>
    <p:sldId id="279" r:id="rId7"/>
    <p:sldId id="265" r:id="rId8"/>
    <p:sldId id="268" r:id="rId9"/>
    <p:sldId id="280" r:id="rId10"/>
    <p:sldId id="273" r:id="rId11"/>
    <p:sldId id="274" r:id="rId12"/>
    <p:sldId id="275" r:id="rId13"/>
    <p:sldId id="285" r:id="rId14"/>
    <p:sldId id="286" r:id="rId15"/>
    <p:sldId id="302" r:id="rId16"/>
    <p:sldId id="301" r:id="rId17"/>
    <p:sldId id="303" r:id="rId18"/>
    <p:sldId id="304" r:id="rId19"/>
    <p:sldId id="281" r:id="rId20"/>
    <p:sldId id="287" r:id="rId21"/>
    <p:sldId id="288" r:id="rId22"/>
    <p:sldId id="289" r:id="rId23"/>
    <p:sldId id="290" r:id="rId24"/>
    <p:sldId id="291" r:id="rId25"/>
    <p:sldId id="292" r:id="rId26"/>
    <p:sldId id="294" r:id="rId27"/>
    <p:sldId id="295" r:id="rId28"/>
    <p:sldId id="296" r:id="rId29"/>
    <p:sldId id="297" r:id="rId30"/>
    <p:sldId id="298" r:id="rId31"/>
    <p:sldId id="299" r:id="rId32"/>
    <p:sldId id="306" r:id="rId33"/>
    <p:sldId id="305" r:id="rId34"/>
    <p:sldId id="307" r:id="rId35"/>
    <p:sldId id="311" r:id="rId36"/>
    <p:sldId id="310" r:id="rId37"/>
    <p:sldId id="312" r:id="rId38"/>
    <p:sldId id="300" r:id="rId3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52" userDrawn="1">
          <p15:clr>
            <a:srgbClr val="A4A3A4"/>
          </p15:clr>
        </p15:guide>
        <p15:guide id="2" pos="27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ACD4"/>
    <a:srgbClr val="4AB4F6"/>
    <a:srgbClr val="A7DBFB"/>
    <a:srgbClr val="7BC9F9"/>
    <a:srgbClr val="7BC0F9"/>
    <a:srgbClr val="820D04"/>
    <a:srgbClr val="FA7032"/>
    <a:srgbClr val="7FD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84"/>
      </p:cViewPr>
      <p:guideLst>
        <p:guide orient="horz" pos="852"/>
        <p:guide pos="27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401c104a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401c104a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8ac0a8b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8ac0a8b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224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8ac0a8b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8ac0a8b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56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8ac0a8b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8ac0a8b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334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219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1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8ac0a8b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8ac0a8b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0347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8690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433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98504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8ac0a8b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8ac0a8b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360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8ac0a8b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8ac0a8b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989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97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011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08772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2548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8ac0a8b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8ac0a8b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2651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960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0799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7159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608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449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8ac0a8b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8ac0a8b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1056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2936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0691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7302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4280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8ac0a8b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8ac0a8b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71706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10739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50080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8ac0a8b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8ac0a8b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1619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401c104a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401c104a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227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8ac0a8b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8ac0a8b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29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8ac0a8b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8ac0a8b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968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8ac0a8b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8ac0a8b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56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8ac0a8b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8ac0a8b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028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8ac0a8b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8ac0a8b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391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8ac0a8b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8ac0a8b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245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#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73404" y="4568875"/>
            <a:ext cx="293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5150" y="4235025"/>
            <a:ext cx="2937400" cy="6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18000" y="1791025"/>
            <a:ext cx="8145900" cy="20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36086" y="4532676"/>
            <a:ext cx="405712" cy="39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#2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73404" y="4568875"/>
            <a:ext cx="293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8000" y="1791025"/>
            <a:ext cx="5093400" cy="20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73404" y="4568875"/>
            <a:ext cx="293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7" name="Google Shape;3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4521" y="4645072"/>
            <a:ext cx="1510252" cy="33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 Medium"/>
              <a:buNone/>
              <a:defRPr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173404" y="4568875"/>
            <a:ext cx="293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36086" y="4532676"/>
            <a:ext cx="405712" cy="393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699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73404" y="4568875"/>
            <a:ext cx="293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4521" y="4645072"/>
            <a:ext cx="1510252" cy="333226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101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 Medium"/>
              <a:buNone/>
              <a:defRPr sz="28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73404" y="4568875"/>
            <a:ext cx="293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999999"/>
                </a:solidFill>
              </a:defRPr>
            </a:lvl1pPr>
            <a:lvl2pPr lvl="1" algn="r">
              <a:buNone/>
              <a:defRPr sz="1000">
                <a:solidFill>
                  <a:srgbClr val="999999"/>
                </a:solidFill>
              </a:defRPr>
            </a:lvl2pPr>
            <a:lvl3pPr lvl="2" algn="r">
              <a:buNone/>
              <a:defRPr sz="1000">
                <a:solidFill>
                  <a:srgbClr val="999999"/>
                </a:solidFill>
              </a:defRPr>
            </a:lvl3pPr>
            <a:lvl4pPr lvl="3" algn="r">
              <a:buNone/>
              <a:defRPr sz="1000">
                <a:solidFill>
                  <a:srgbClr val="999999"/>
                </a:solidFill>
              </a:defRPr>
            </a:lvl4pPr>
            <a:lvl5pPr lvl="4" algn="r">
              <a:buNone/>
              <a:defRPr sz="1000">
                <a:solidFill>
                  <a:srgbClr val="999999"/>
                </a:solidFill>
              </a:defRPr>
            </a:lvl5pPr>
            <a:lvl6pPr lvl="5" algn="r">
              <a:buNone/>
              <a:defRPr sz="1000">
                <a:solidFill>
                  <a:srgbClr val="999999"/>
                </a:solidFill>
              </a:defRPr>
            </a:lvl6pPr>
            <a:lvl7pPr lvl="6" algn="r">
              <a:buNone/>
              <a:defRPr sz="1000">
                <a:solidFill>
                  <a:srgbClr val="999999"/>
                </a:solidFill>
              </a:defRPr>
            </a:lvl7pPr>
            <a:lvl8pPr lvl="7" algn="r">
              <a:buNone/>
              <a:defRPr sz="1000">
                <a:solidFill>
                  <a:srgbClr val="999999"/>
                </a:solidFill>
              </a:defRPr>
            </a:lvl8pPr>
            <a:lvl9pPr lvl="8" algn="r">
              <a:buNone/>
              <a:defRPr sz="1000">
                <a:solidFill>
                  <a:srgbClr val="99999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3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35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19.png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6.png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418000" y="1791025"/>
            <a:ext cx="4357200" cy="1396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Kubernetes cho người mới bắt đầu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rgbClr val="666666"/>
                </a:solidFill>
              </a:rPr>
              <a:t>Giới thiệu Docker</a:t>
            </a:r>
            <a:endParaRPr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12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smtClean="0">
                <a:solidFill>
                  <a:srgbClr val="666666"/>
                </a:solidFill>
              </a:rPr>
              <a:t>Container runtime là công cụ bậc thấp =&gt; khó thiết lập và sử dụng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Docker là công cụ bậc cao cho phép người dùng dễ dàng quản lý container runtime sử dụng dòng lệnh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smtClean="0">
                <a:solidFill>
                  <a:srgbClr val="666666"/>
                </a:solidFill>
              </a:rPr>
              <a:t>Containerd là runtime của Docker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48" name="Picture 4" descr="https://s3-ap-southeast-1.amazonaws.com/homepage-media/wp-content/uploads/2021/01/28133406/docker-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575" y="1204912"/>
            <a:ext cx="3200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63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rgbClr val="666666"/>
                </a:solidFill>
              </a:rPr>
              <a:t>Container vs image</a:t>
            </a:r>
            <a:endParaRPr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817477" y="1362578"/>
            <a:ext cx="2306067" cy="1496777"/>
            <a:chOff x="5288532" y="1017725"/>
            <a:chExt cx="2306067" cy="1496777"/>
          </a:xfrm>
        </p:grpSpPr>
        <p:sp>
          <p:nvSpPr>
            <p:cNvPr id="6" name="object 7"/>
            <p:cNvSpPr/>
            <p:nvPr/>
          </p:nvSpPr>
          <p:spPr>
            <a:xfrm>
              <a:off x="5868416" y="1017725"/>
              <a:ext cx="976883" cy="9240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8"/>
            <p:cNvSpPr txBox="1"/>
            <p:nvPr/>
          </p:nvSpPr>
          <p:spPr>
            <a:xfrm>
              <a:off x="5288532" y="2206084"/>
              <a:ext cx="2306067" cy="308418"/>
            </a:xfrm>
            <a:prstGeom prst="rect">
              <a:avLst/>
            </a:prstGeom>
            <a:noFill/>
            <a:ln w="19811">
              <a:noFill/>
            </a:ln>
          </p:spPr>
          <p:txBody>
            <a:bodyPr vert="horz" wrap="square" lIns="0" tIns="31115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45"/>
                </a:spcBef>
              </a:pPr>
              <a:r>
                <a:rPr sz="1800" spc="-15" dirty="0">
                  <a:solidFill>
                    <a:schemeClr val="tx1"/>
                  </a:solidFill>
                  <a:latin typeface="Carlito"/>
                  <a:cs typeface="Carlito"/>
                </a:rPr>
                <a:t>Docker </a:t>
              </a:r>
              <a:r>
                <a:rPr sz="1800" spc="-10">
                  <a:solidFill>
                    <a:schemeClr val="tx1"/>
                  </a:solidFill>
                  <a:latin typeface="Carlito"/>
                  <a:cs typeface="Carlito"/>
                </a:rPr>
                <a:t>Container</a:t>
              </a:r>
              <a:r>
                <a:rPr sz="1800" spc="15">
                  <a:solidFill>
                    <a:schemeClr val="tx1"/>
                  </a:solidFill>
                  <a:latin typeface="Carlito"/>
                  <a:cs typeface="Carlito"/>
                </a:rPr>
                <a:t> </a:t>
              </a:r>
              <a:r>
                <a:rPr sz="1800" spc="-5" smtClean="0">
                  <a:solidFill>
                    <a:schemeClr val="tx1"/>
                  </a:solidFill>
                  <a:latin typeface="Carlito"/>
                  <a:cs typeface="Carlito"/>
                </a:rPr>
                <a:t>#</a:t>
              </a:r>
              <a:r>
                <a:rPr lang="en-US" sz="1800" spc="-5" smtClean="0">
                  <a:solidFill>
                    <a:schemeClr val="tx1"/>
                  </a:solidFill>
                  <a:latin typeface="Carlito"/>
                  <a:cs typeface="Carlito"/>
                </a:rPr>
                <a:t>1</a:t>
              </a:r>
              <a:endParaRPr sz="1800">
                <a:solidFill>
                  <a:schemeClr val="tx1"/>
                </a:solidFill>
                <a:latin typeface="Carlito"/>
                <a:cs typeface="Carlito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817478" y="3208502"/>
            <a:ext cx="2306066" cy="1453596"/>
            <a:chOff x="5288533" y="3005302"/>
            <a:chExt cx="2306066" cy="1453596"/>
          </a:xfrm>
        </p:grpSpPr>
        <p:sp>
          <p:nvSpPr>
            <p:cNvPr id="8" name="object 9"/>
            <p:cNvSpPr/>
            <p:nvPr/>
          </p:nvSpPr>
          <p:spPr>
            <a:xfrm>
              <a:off x="5868416" y="3005302"/>
              <a:ext cx="976883" cy="9240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object 10"/>
            <p:cNvSpPr txBox="1"/>
            <p:nvPr/>
          </p:nvSpPr>
          <p:spPr>
            <a:xfrm>
              <a:off x="5288533" y="4151121"/>
              <a:ext cx="2306066" cy="307777"/>
            </a:xfrm>
            <a:prstGeom prst="rect">
              <a:avLst/>
            </a:prstGeom>
            <a:noFill/>
            <a:ln w="19811">
              <a:noFill/>
            </a:ln>
          </p:spPr>
          <p:txBody>
            <a:bodyPr vert="horz" wrap="square" lIns="0" tIns="30480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40"/>
                </a:spcBef>
              </a:pPr>
              <a:r>
                <a:rPr sz="1800" spc="-15" dirty="0">
                  <a:solidFill>
                    <a:schemeClr val="tx1"/>
                  </a:solidFill>
                  <a:latin typeface="Carlito"/>
                  <a:cs typeface="Carlito"/>
                </a:rPr>
                <a:t>Docker </a:t>
              </a:r>
              <a:r>
                <a:rPr sz="1800" spc="-10">
                  <a:solidFill>
                    <a:schemeClr val="tx1"/>
                  </a:solidFill>
                  <a:latin typeface="Carlito"/>
                  <a:cs typeface="Carlito"/>
                </a:rPr>
                <a:t>Container</a:t>
              </a:r>
              <a:r>
                <a:rPr sz="1800" spc="15">
                  <a:solidFill>
                    <a:schemeClr val="tx1"/>
                  </a:solidFill>
                  <a:latin typeface="Carlito"/>
                  <a:cs typeface="Carlito"/>
                </a:rPr>
                <a:t> </a:t>
              </a:r>
              <a:r>
                <a:rPr sz="1800" spc="-5" smtClean="0">
                  <a:solidFill>
                    <a:schemeClr val="tx1"/>
                  </a:solidFill>
                  <a:latin typeface="Carlito"/>
                  <a:cs typeface="Carlito"/>
                </a:rPr>
                <a:t>#</a:t>
              </a:r>
              <a:r>
                <a:rPr lang="en-US" sz="1800" spc="-5" smtClean="0">
                  <a:solidFill>
                    <a:schemeClr val="tx1"/>
                  </a:solidFill>
                  <a:latin typeface="Carlito"/>
                  <a:cs typeface="Carlito"/>
                </a:rPr>
                <a:t>2</a:t>
              </a:r>
              <a:endParaRPr sz="1800">
                <a:solidFill>
                  <a:schemeClr val="tx1"/>
                </a:solidFill>
                <a:latin typeface="Carlito"/>
                <a:cs typeface="Carlito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92280" y="2056671"/>
            <a:ext cx="1907921" cy="2020758"/>
            <a:chOff x="1304353" y="2013404"/>
            <a:chExt cx="1907921" cy="2020758"/>
          </a:xfrm>
        </p:grpSpPr>
        <p:sp>
          <p:nvSpPr>
            <p:cNvPr id="3" name="object 3"/>
            <p:cNvSpPr/>
            <p:nvPr/>
          </p:nvSpPr>
          <p:spPr>
            <a:xfrm>
              <a:off x="1769872" y="2013404"/>
              <a:ext cx="976884" cy="9240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" name="object 5"/>
            <p:cNvSpPr txBox="1"/>
            <p:nvPr/>
          </p:nvSpPr>
          <p:spPr>
            <a:xfrm>
              <a:off x="1304353" y="3005302"/>
              <a:ext cx="1907921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sz="1800" spc="-15" dirty="0">
                  <a:solidFill>
                    <a:schemeClr val="tx1"/>
                  </a:solidFill>
                  <a:latin typeface="Carlito"/>
                  <a:cs typeface="Carlito"/>
                </a:rPr>
                <a:t>Docker</a:t>
              </a:r>
              <a:r>
                <a:rPr sz="1800" spc="-45" dirty="0">
                  <a:solidFill>
                    <a:schemeClr val="tx1"/>
                  </a:solidFill>
                  <a:latin typeface="Carlito"/>
                  <a:cs typeface="Carlito"/>
                </a:rPr>
                <a:t> </a:t>
              </a:r>
              <a:r>
                <a:rPr sz="1800" spc="-5" dirty="0">
                  <a:solidFill>
                    <a:schemeClr val="tx1"/>
                  </a:solidFill>
                  <a:latin typeface="Carlito"/>
                  <a:cs typeface="Carlito"/>
                </a:rPr>
                <a:t>Image</a:t>
              </a:r>
              <a:endParaRPr sz="1800">
                <a:solidFill>
                  <a:schemeClr val="tx1"/>
                </a:solidFill>
                <a:latin typeface="Carlito"/>
                <a:cs typeface="Carlito"/>
              </a:endParaRPr>
            </a:p>
          </p:txBody>
        </p:sp>
        <p:sp>
          <p:nvSpPr>
            <p:cNvPr id="11" name="object 5"/>
            <p:cNvSpPr txBox="1"/>
            <p:nvPr/>
          </p:nvSpPr>
          <p:spPr>
            <a:xfrm>
              <a:off x="1304353" y="3467340"/>
              <a:ext cx="1907921" cy="56682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sz="1800" spc="-15" smtClean="0">
                  <a:solidFill>
                    <a:schemeClr val="tx1"/>
                  </a:solidFill>
                  <a:latin typeface="Carlito"/>
                  <a:cs typeface="Carlito"/>
                </a:rPr>
                <a:t>Blueprint of container</a:t>
              </a:r>
              <a:endParaRPr sz="1800">
                <a:solidFill>
                  <a:schemeClr val="tx1"/>
                </a:solidFill>
                <a:latin typeface="Carlito"/>
                <a:cs typeface="Carli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560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18000" y="1791025"/>
            <a:ext cx="5093400" cy="20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Container Orchestration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7120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Container Orchestration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8" y="1489147"/>
            <a:ext cx="7442784" cy="315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7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Container </a:t>
            </a:r>
            <a:r>
              <a:rPr lang="en-US" smtClean="0"/>
              <a:t>Orchestration Technologies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4" name="Picture 3" descr="https://www.sourcefuse.com/wp-content/uploads/2017/12/container_orchestration_tool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17" y="1223750"/>
            <a:ext cx="6503784" cy="365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19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18000" y="1791025"/>
            <a:ext cx="5093400" cy="20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mtClean="0"/>
              <a:t>Kubernetes Overviews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3287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What is Kubernetes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283840"/>
            <a:ext cx="6457400" cy="3554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Triển khai container, scale các container, cung cấp chức năng loadbalance và route traffic đến chúng</a:t>
            </a:r>
          </a:p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>
                <a:solidFill>
                  <a:srgbClr val="666666"/>
                </a:solidFill>
              </a:rPr>
              <a:t>Kubernetes cluster có thể nằm trên on-premise, public, private, </a:t>
            </a:r>
            <a:r>
              <a:rPr lang="en-US" smtClean="0">
                <a:solidFill>
                  <a:srgbClr val="666666"/>
                </a:solidFill>
              </a:rPr>
              <a:t>hoặc </a:t>
            </a:r>
            <a:r>
              <a:rPr lang="en-US">
                <a:solidFill>
                  <a:srgbClr val="666666"/>
                </a:solidFill>
              </a:rPr>
              <a:t>hybrid clouds</a:t>
            </a:r>
          </a:p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Open Sources, được tạo bởi Google</a:t>
            </a:r>
          </a:p>
          <a:p>
            <a:pPr lvl="0">
              <a:spcAft>
                <a:spcPts val="600"/>
              </a:spcAft>
              <a:buClr>
                <a:srgbClr val="66666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9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mtClean="0"/>
              <a:t>Các lựa chọn cài đặt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283840"/>
            <a:ext cx="6457400" cy="3554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Minikube (local work station)</a:t>
            </a:r>
          </a:p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/>
              <a:t>Installers (on-prem, hybrid cloud, custom)</a:t>
            </a:r>
            <a:endParaRPr lang="en-US"/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666666"/>
              </a:buClr>
            </a:pPr>
            <a:r>
              <a:rPr lang="en-US" sz="1600" smtClean="0"/>
              <a:t>Kubeadm (official installer)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666666"/>
              </a:buClr>
            </a:pPr>
            <a:r>
              <a:rPr lang="en-US" sz="1600" smtClean="0"/>
              <a:t>Kubespray (Ansible)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666666"/>
              </a:buClr>
            </a:pPr>
            <a:r>
              <a:rPr lang="en-US" sz="1600" smtClean="0"/>
              <a:t>Kops</a:t>
            </a:r>
          </a:p>
          <a:p>
            <a:pPr>
              <a:spcAft>
                <a:spcPts val="600"/>
              </a:spcAft>
              <a:buClr>
                <a:srgbClr val="666666"/>
              </a:buClr>
            </a:pPr>
            <a:r>
              <a:rPr lang="en-US" smtClean="0"/>
              <a:t>Cloud</a:t>
            </a:r>
          </a:p>
          <a:p>
            <a:pPr lvl="1">
              <a:spcBef>
                <a:spcPts val="0"/>
              </a:spcBef>
              <a:buClr>
                <a:srgbClr val="666666"/>
              </a:buClr>
            </a:pPr>
            <a:r>
              <a:rPr lang="en-US" sz="1600"/>
              <a:t>Google Container </a:t>
            </a:r>
            <a:r>
              <a:rPr lang="en-US" sz="1600" smtClean="0"/>
              <a:t>Engine (GKE)</a:t>
            </a:r>
          </a:p>
          <a:p>
            <a:pPr lvl="1">
              <a:spcBef>
                <a:spcPts val="0"/>
              </a:spcBef>
              <a:buClr>
                <a:srgbClr val="666666"/>
              </a:buClr>
            </a:pPr>
            <a:r>
              <a:rPr lang="en-US" sz="1600" smtClean="0"/>
              <a:t>Azure Container Service</a:t>
            </a:r>
          </a:p>
          <a:p>
            <a:pPr lvl="1">
              <a:spcBef>
                <a:spcPts val="0"/>
              </a:spcBef>
              <a:buClr>
                <a:srgbClr val="666666"/>
              </a:buClr>
            </a:pPr>
            <a:r>
              <a:rPr lang="en-US" sz="1600" smtClean="0"/>
              <a:t>Amazon EKS</a:t>
            </a:r>
            <a:endParaRPr lang="en-US" sz="1600"/>
          </a:p>
          <a:p>
            <a:pPr lvl="1">
              <a:spcAft>
                <a:spcPts val="600"/>
              </a:spcAft>
              <a:buClr>
                <a:srgbClr val="666666"/>
              </a:buClr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990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Container deployment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283840"/>
            <a:ext cx="6457400" cy="3554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/>
              <a:t>Kubectl </a:t>
            </a:r>
            <a:r>
              <a:rPr lang="en-US"/>
              <a:t>&amp; ~/.</a:t>
            </a:r>
            <a:r>
              <a:rPr lang="en-US" smtClean="0"/>
              <a:t>kube/config</a:t>
            </a:r>
          </a:p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/>
              <a:t>Minikube CLI</a:t>
            </a:r>
          </a:p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/>
              <a:t>CI System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0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18000" y="1791025"/>
            <a:ext cx="5093400" cy="20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Kubernetes </a:t>
            </a:r>
            <a:r>
              <a:rPr lang="en-US" smtClean="0"/>
              <a:t>Architecture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5427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18000" y="1791025"/>
            <a:ext cx="5093400" cy="20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Container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2883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mtClean="0"/>
              <a:t>Node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604491" y="1511300"/>
            <a:ext cx="1935018" cy="3111500"/>
            <a:chOff x="3604491" y="1511300"/>
            <a:chExt cx="1935018" cy="3111500"/>
          </a:xfrm>
        </p:grpSpPr>
        <p:grpSp>
          <p:nvGrpSpPr>
            <p:cNvPr id="22" name="Group 21"/>
            <p:cNvGrpSpPr/>
            <p:nvPr/>
          </p:nvGrpSpPr>
          <p:grpSpPr>
            <a:xfrm>
              <a:off x="3604491" y="1511300"/>
              <a:ext cx="1935018" cy="3111500"/>
              <a:chOff x="3475181" y="1346200"/>
              <a:chExt cx="2269837" cy="3475182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475181" y="1346200"/>
                <a:ext cx="2269837" cy="3475182"/>
              </a:xfrm>
              <a:prstGeom prst="rect">
                <a:avLst/>
              </a:prstGeom>
              <a:solidFill>
                <a:srgbClr val="7BC9F9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297" y="4180529"/>
                <a:ext cx="586521" cy="569414"/>
              </a:xfrm>
              <a:prstGeom prst="rect">
                <a:avLst/>
              </a:prstGeom>
            </p:spPr>
          </p:pic>
          <p:grpSp>
            <p:nvGrpSpPr>
              <p:cNvPr id="11" name="Group 10"/>
              <p:cNvGrpSpPr/>
              <p:nvPr/>
            </p:nvGrpSpPr>
            <p:grpSpPr>
              <a:xfrm>
                <a:off x="3652981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6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  <p:grpSp>
            <p:nvGrpSpPr>
              <p:cNvPr id="13" name="Group 12"/>
              <p:cNvGrpSpPr/>
              <p:nvPr/>
            </p:nvGrpSpPr>
            <p:grpSpPr>
              <a:xfrm>
                <a:off x="4808680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14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3604491" y="2667000"/>
              <a:ext cx="1935018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8724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mtClean="0"/>
              <a:t>Cluster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1371600"/>
            <a:ext cx="7213600" cy="32258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1396999" y="1568450"/>
            <a:ext cx="1716809" cy="2832100"/>
            <a:chOff x="3604491" y="1511300"/>
            <a:chExt cx="1935018" cy="3111500"/>
          </a:xfrm>
        </p:grpSpPr>
        <p:grpSp>
          <p:nvGrpSpPr>
            <p:cNvPr id="84" name="Group 83"/>
            <p:cNvGrpSpPr/>
            <p:nvPr/>
          </p:nvGrpSpPr>
          <p:grpSpPr>
            <a:xfrm>
              <a:off x="3604491" y="1511300"/>
              <a:ext cx="1935018" cy="3111500"/>
              <a:chOff x="3475181" y="1346200"/>
              <a:chExt cx="2269837" cy="3475182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3475181" y="1346200"/>
                <a:ext cx="2269837" cy="3475182"/>
              </a:xfrm>
              <a:prstGeom prst="rect">
                <a:avLst/>
              </a:prstGeom>
              <a:solidFill>
                <a:srgbClr val="7BC9F9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297" y="4180529"/>
                <a:ext cx="586521" cy="569414"/>
              </a:xfrm>
              <a:prstGeom prst="rect">
                <a:avLst/>
              </a:prstGeom>
            </p:spPr>
          </p:pic>
          <p:grpSp>
            <p:nvGrpSpPr>
              <p:cNvPr id="88" name="Group 87"/>
              <p:cNvGrpSpPr/>
              <p:nvPr/>
            </p:nvGrpSpPr>
            <p:grpSpPr>
              <a:xfrm>
                <a:off x="3652981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92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93" name="Picture 92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  <p:grpSp>
            <p:nvGrpSpPr>
              <p:cNvPr id="89" name="Group 88"/>
              <p:cNvGrpSpPr/>
              <p:nvPr/>
            </p:nvGrpSpPr>
            <p:grpSpPr>
              <a:xfrm>
                <a:off x="4808680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90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91" name="Picture 90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</p:grpSp>
        <p:sp>
          <p:nvSpPr>
            <p:cNvPr id="85" name="TextBox 84"/>
            <p:cNvSpPr txBox="1"/>
            <p:nvPr/>
          </p:nvSpPr>
          <p:spPr>
            <a:xfrm>
              <a:off x="3604491" y="2667000"/>
              <a:ext cx="1935018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705604" y="1568450"/>
            <a:ext cx="1716809" cy="2832100"/>
            <a:chOff x="3604491" y="1511300"/>
            <a:chExt cx="1935018" cy="31115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3604491" y="1511300"/>
              <a:ext cx="1935018" cy="3111500"/>
              <a:chOff x="3475181" y="1346200"/>
              <a:chExt cx="2269837" cy="3475182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3475181" y="1346200"/>
                <a:ext cx="2269837" cy="3475182"/>
              </a:xfrm>
              <a:prstGeom prst="rect">
                <a:avLst/>
              </a:prstGeom>
              <a:solidFill>
                <a:srgbClr val="7BC9F9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0" name="Picture 1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297" y="4180529"/>
                <a:ext cx="586521" cy="569414"/>
              </a:xfrm>
              <a:prstGeom prst="rect">
                <a:avLst/>
              </a:prstGeom>
            </p:spPr>
          </p:pic>
          <p:grpSp>
            <p:nvGrpSpPr>
              <p:cNvPr id="121" name="Group 120"/>
              <p:cNvGrpSpPr/>
              <p:nvPr/>
            </p:nvGrpSpPr>
            <p:grpSpPr>
              <a:xfrm>
                <a:off x="3652981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125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126" name="Picture 125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  <p:grpSp>
            <p:nvGrpSpPr>
              <p:cNvPr id="122" name="Group 121"/>
              <p:cNvGrpSpPr/>
              <p:nvPr/>
            </p:nvGrpSpPr>
            <p:grpSpPr>
              <a:xfrm>
                <a:off x="4808680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123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124" name="Picture 123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</p:grpSp>
        <p:sp>
          <p:nvSpPr>
            <p:cNvPr id="118" name="TextBox 117"/>
            <p:cNvSpPr txBox="1"/>
            <p:nvPr/>
          </p:nvSpPr>
          <p:spPr>
            <a:xfrm>
              <a:off x="3604491" y="2667000"/>
              <a:ext cx="1935018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119091" y="1568450"/>
            <a:ext cx="1716809" cy="2832100"/>
            <a:chOff x="3604491" y="1511300"/>
            <a:chExt cx="1935018" cy="3111500"/>
          </a:xfrm>
        </p:grpSpPr>
        <p:grpSp>
          <p:nvGrpSpPr>
            <p:cNvPr id="128" name="Group 127"/>
            <p:cNvGrpSpPr/>
            <p:nvPr/>
          </p:nvGrpSpPr>
          <p:grpSpPr>
            <a:xfrm>
              <a:off x="3604491" y="1511300"/>
              <a:ext cx="1935018" cy="3111500"/>
              <a:chOff x="3475181" y="1346200"/>
              <a:chExt cx="2269837" cy="3475182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3475181" y="1346200"/>
                <a:ext cx="2269837" cy="3475182"/>
              </a:xfrm>
              <a:prstGeom prst="rect">
                <a:avLst/>
              </a:prstGeom>
              <a:solidFill>
                <a:srgbClr val="7BC9F9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297" y="4180529"/>
                <a:ext cx="586521" cy="569414"/>
              </a:xfrm>
              <a:prstGeom prst="rect">
                <a:avLst/>
              </a:prstGeom>
            </p:spPr>
          </p:pic>
          <p:grpSp>
            <p:nvGrpSpPr>
              <p:cNvPr id="132" name="Group 131"/>
              <p:cNvGrpSpPr/>
              <p:nvPr/>
            </p:nvGrpSpPr>
            <p:grpSpPr>
              <a:xfrm>
                <a:off x="3652981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136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137" name="Picture 136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  <p:grpSp>
            <p:nvGrpSpPr>
              <p:cNvPr id="133" name="Group 132"/>
              <p:cNvGrpSpPr/>
              <p:nvPr/>
            </p:nvGrpSpPr>
            <p:grpSpPr>
              <a:xfrm>
                <a:off x="4808680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134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135" name="Picture 134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</p:grpSp>
        <p:sp>
          <p:nvSpPr>
            <p:cNvPr id="129" name="TextBox 128"/>
            <p:cNvSpPr txBox="1"/>
            <p:nvPr/>
          </p:nvSpPr>
          <p:spPr>
            <a:xfrm>
              <a:off x="3604491" y="2667000"/>
              <a:ext cx="1935018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7046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mtClean="0"/>
              <a:t>Master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400" y="1371600"/>
            <a:ext cx="8171900" cy="32512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6270804" y="2096851"/>
            <a:ext cx="1346200" cy="2165295"/>
            <a:chOff x="3604491" y="1511300"/>
            <a:chExt cx="1935018" cy="3111500"/>
          </a:xfrm>
        </p:grpSpPr>
        <p:grpSp>
          <p:nvGrpSpPr>
            <p:cNvPr id="38" name="Group 37"/>
            <p:cNvGrpSpPr/>
            <p:nvPr/>
          </p:nvGrpSpPr>
          <p:grpSpPr>
            <a:xfrm>
              <a:off x="3604491" y="1511300"/>
              <a:ext cx="1935018" cy="3111500"/>
              <a:chOff x="3475181" y="1346200"/>
              <a:chExt cx="2269837" cy="3475182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475181" y="1346200"/>
                <a:ext cx="2269837" cy="3475182"/>
              </a:xfrm>
              <a:prstGeom prst="rect">
                <a:avLst/>
              </a:prstGeom>
              <a:solidFill>
                <a:srgbClr val="7BC9F9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297" y="4180529"/>
                <a:ext cx="586521" cy="569414"/>
              </a:xfrm>
              <a:prstGeom prst="rect">
                <a:avLst/>
              </a:prstGeom>
            </p:spPr>
          </p:pic>
          <p:grpSp>
            <p:nvGrpSpPr>
              <p:cNvPr id="42" name="Group 41"/>
              <p:cNvGrpSpPr/>
              <p:nvPr/>
            </p:nvGrpSpPr>
            <p:grpSpPr>
              <a:xfrm>
                <a:off x="3652981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46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sz="1100"/>
                </a:p>
              </p:txBody>
            </p:sp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  <p:grpSp>
            <p:nvGrpSpPr>
              <p:cNvPr id="43" name="Group 42"/>
              <p:cNvGrpSpPr/>
              <p:nvPr/>
            </p:nvGrpSpPr>
            <p:grpSpPr>
              <a:xfrm>
                <a:off x="4808680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44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sz="1100"/>
                </a:p>
              </p:txBody>
            </p:sp>
            <p:pic>
              <p:nvPicPr>
                <p:cNvPr id="45" name="Picture 44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</p:grpSp>
        <p:sp>
          <p:nvSpPr>
            <p:cNvPr id="39" name="TextBox 38"/>
            <p:cNvSpPr txBox="1"/>
            <p:nvPr/>
          </p:nvSpPr>
          <p:spPr>
            <a:xfrm>
              <a:off x="3604491" y="2666999"/>
              <a:ext cx="1935018" cy="48649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376058" y="2103201"/>
            <a:ext cx="1346200" cy="2165295"/>
            <a:chOff x="3604491" y="1511300"/>
            <a:chExt cx="1935018" cy="3111500"/>
          </a:xfrm>
        </p:grpSpPr>
        <p:grpSp>
          <p:nvGrpSpPr>
            <p:cNvPr id="49" name="Group 48"/>
            <p:cNvGrpSpPr/>
            <p:nvPr/>
          </p:nvGrpSpPr>
          <p:grpSpPr>
            <a:xfrm>
              <a:off x="3604491" y="1511300"/>
              <a:ext cx="1935018" cy="3111500"/>
              <a:chOff x="3475181" y="1346200"/>
              <a:chExt cx="2269837" cy="3475182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475181" y="1346200"/>
                <a:ext cx="2269837" cy="3475182"/>
              </a:xfrm>
              <a:prstGeom prst="rect">
                <a:avLst/>
              </a:prstGeom>
              <a:solidFill>
                <a:srgbClr val="7BC9F9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297" y="4180529"/>
                <a:ext cx="586521" cy="569414"/>
              </a:xfrm>
              <a:prstGeom prst="rect">
                <a:avLst/>
              </a:prstGeom>
            </p:spPr>
          </p:pic>
          <p:grpSp>
            <p:nvGrpSpPr>
              <p:cNvPr id="53" name="Group 52"/>
              <p:cNvGrpSpPr/>
              <p:nvPr/>
            </p:nvGrpSpPr>
            <p:grpSpPr>
              <a:xfrm>
                <a:off x="3652981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57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sz="1100"/>
                </a:p>
              </p:txBody>
            </p:sp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  <p:grpSp>
            <p:nvGrpSpPr>
              <p:cNvPr id="54" name="Group 53"/>
              <p:cNvGrpSpPr/>
              <p:nvPr/>
            </p:nvGrpSpPr>
            <p:grpSpPr>
              <a:xfrm>
                <a:off x="4808680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55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sz="1100"/>
                </a:p>
              </p:txBody>
            </p:sp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</p:grpSp>
        <p:sp>
          <p:nvSpPr>
            <p:cNvPr id="50" name="TextBox 49"/>
            <p:cNvSpPr txBox="1"/>
            <p:nvPr/>
          </p:nvSpPr>
          <p:spPr>
            <a:xfrm>
              <a:off x="3604491" y="2666999"/>
              <a:ext cx="1935018" cy="48649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680430" y="2103201"/>
            <a:ext cx="1346200" cy="2165295"/>
            <a:chOff x="3604491" y="1511300"/>
            <a:chExt cx="1935018" cy="3111500"/>
          </a:xfrm>
        </p:grpSpPr>
        <p:grpSp>
          <p:nvGrpSpPr>
            <p:cNvPr id="60" name="Group 59"/>
            <p:cNvGrpSpPr/>
            <p:nvPr/>
          </p:nvGrpSpPr>
          <p:grpSpPr>
            <a:xfrm>
              <a:off x="3604491" y="1511300"/>
              <a:ext cx="1935018" cy="3111500"/>
              <a:chOff x="3475181" y="1346200"/>
              <a:chExt cx="2269837" cy="347518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3475181" y="1346200"/>
                <a:ext cx="2269837" cy="3475182"/>
              </a:xfrm>
              <a:prstGeom prst="rect">
                <a:avLst/>
              </a:prstGeom>
              <a:solidFill>
                <a:srgbClr val="7BC9F9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297" y="4180529"/>
                <a:ext cx="586521" cy="569414"/>
              </a:xfrm>
              <a:prstGeom prst="rect">
                <a:avLst/>
              </a:prstGeom>
            </p:spPr>
          </p:pic>
        </p:grpSp>
        <p:sp>
          <p:nvSpPr>
            <p:cNvPr id="61" name="TextBox 60"/>
            <p:cNvSpPr txBox="1"/>
            <p:nvPr/>
          </p:nvSpPr>
          <p:spPr>
            <a:xfrm>
              <a:off x="3604491" y="2666999"/>
              <a:ext cx="1935018" cy="48649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MASTER</a:t>
              </a:r>
              <a:endPara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" name="Elbow Connector 2"/>
          <p:cNvCxnSpPr>
            <a:stCxn id="62" idx="0"/>
            <a:endCxn id="51" idx="0"/>
          </p:cNvCxnSpPr>
          <p:nvPr/>
        </p:nvCxnSpPr>
        <p:spPr>
          <a:xfrm rot="5400000" flipH="1" flipV="1">
            <a:off x="3701344" y="755387"/>
            <a:ext cx="12700" cy="2695628"/>
          </a:xfrm>
          <a:prstGeom prst="bentConnector3">
            <a:avLst>
              <a:gd name="adj1" fmla="val 180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2" idx="0"/>
            <a:endCxn id="40" idx="0"/>
          </p:cNvCxnSpPr>
          <p:nvPr/>
        </p:nvCxnSpPr>
        <p:spPr>
          <a:xfrm rot="5400000" flipH="1" flipV="1">
            <a:off x="4645542" y="-195161"/>
            <a:ext cx="6350" cy="4590374"/>
          </a:xfrm>
          <a:prstGeom prst="bentConnector3">
            <a:avLst>
              <a:gd name="adj1" fmla="val 6300000"/>
            </a:avLst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80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mtClean="0"/>
              <a:t>Components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026" name="Picture 2" descr="https://res.cloudinary.com/dukp6c7f7/image/upload/f_auto,fl_lossy,q_auto/s3-ghost/2016/06/o7leo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204" y="1306273"/>
            <a:ext cx="5825447" cy="375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37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18000" y="1791025"/>
            <a:ext cx="5093400" cy="20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mtClean="0"/>
              <a:t>Kubernetes Resources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5402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mtClean="0"/>
              <a:t>Kubernetes main feature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88" y="1422142"/>
            <a:ext cx="1097280" cy="1062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680" y="1422140"/>
            <a:ext cx="1097280" cy="10629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102" y="3449099"/>
            <a:ext cx="1097280" cy="10629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102" y="1422140"/>
            <a:ext cx="1097280" cy="1062991"/>
          </a:xfrm>
          <a:prstGeom prst="rect">
            <a:avLst/>
          </a:prstGeom>
        </p:spPr>
      </p:pic>
      <p:sp>
        <p:nvSpPr>
          <p:cNvPr id="12" name="AutoShape 2" descr="data:image/png;base64,iVBORw0KGgoAAAANSUhEUgAAANMAAADvCAMAAABfYRE9AAAAnFBMVEUAljn///8Akiyez6wAlTUAkzEAjh8AjyQAkzAAkCYro1PO5NNltn3q9OwAjRwAjyX5/ftRrWzV69zi8efv+PJwuoXa7eDD4cy73cVZsHKo1LWw17uIxJn0+vaTyaJGqWMZnEV6vo04pFmj0bDy8vLQ0NChoaHe3t65ubmVlZWOx55Mq2ggnUnA4Mmnp6fCwsIAiQCPj4/W1tbp6emMqYL9AAAP0UlEQVR4nO2daXPiuhKGjZBtCYKHENawQ1ZCkpmT///frs1ig5HULavFcE7d99NUTZXFE0uyelVQu4Y6m/kiWMw3nauMFlxhjPE2EjwIAi6i7fgK4/lnajbiDGgvHjea3kf0zdQaJQXRjioZtTyP6ZlpIsOgLCEnfgf1yjQO2AVRJhZ4XVYemTqNWEmUKV553AK9MXXvIq5FSpdV1Ov6GtoX00wKA9F+WdU9je2HaRhIgCiTXHx6Gd0HU39unHanE/Cj72F8eqZpL7rcv3UKo2Wb/BeQM9XBhXQuxtbUP4GYabDFLKRzye2A9keQMj18IBfSuXh0T3pcImRqbywW0rnCaEK4rOiYdAchnCiPS1RMnZX+IIRT3KA6LtEwde+SKgvpXDy5o1lWJEwzZrd/6yTYjOLnEDANnRbSuVgwvAGm9CBERpQpmjsflxyZpr246v6tUxj3pn+TqR7RLKRzidjNCnFh+qxwEMLJ7bhUnaniQQgnHs8frs40XSbUC+lcYVJ5WVVkWod0+7dOQlS0QioxVbEoqqjisqrA9FB2rfpTaoVUWFbWTO0J+RfJpDC2N+5tmR65/4V0LsYfvTI1Da5Vf/plGQuxYQJcq/7EI6tYiAXTxtIjRCkRW8RC0EyOFkUoGBOhw2tmHG3cI5k6c5eFJCIxWm5mk7ttwqpjoWMhKKaujWv1QoxPcpOouz6NhFqKR3eoWAiGCY5RGBTKkptruKg+iYXEGPcw03DhchBijcsda+lgGcsFbNxDTA/z6nMlQxqpHvroAJVaIZBxb2aaLl0Wkg7JDSoII8AKMTKthdtBiDd0T944HeyFMBr3BqaB00LKJPVf/7nbQVguDFaIlunh3vkgZPJAPjh60ExWiIapvSSwKEKTlXDn+ny9FaJmemQEFgUzHtH67q5OxtRWiIqJyKKIzXtug+CMr87IumTqjogsCmFEqk0oTvmpFXJ5XCoztSdUPq7wzsw0pPHThMlFiLHE5BbsO5MALJ4+lcl8EWI8Y3IP9p0OBTi9W3RjlayQEyaSYF+hKzJlIcaTZVUwUQX7jmIbM5PrV/dcpyHGI5ObRaEcZWlmGhAPWFghe6YWNuvJQvoD7F51akchj+atgmnAfLhWI7NFcE8/ZsgGR6ZBQv70TNLoP516CSMkgz1Tyw+SYEbnFfnU2ytp7ZgcTRm1eALku3ry6IYfGdOANhdgJx6vAKfBxlcoIRqkTB7Wan5a0b6qjregXDiqBVPySEWRuDZLNI6rbuAvmCDbQZOYqYhBfAYyiJVQ3YXHsFzcCca0EzsPwfb3qQaR4tTXCXxGGuUwIN1TRXwIlRf+jF8fZV/IxMkLCoqtKZkKZ+KpPyOMlqcusbXv4CmrEzLlGV3Nxq+z/xDJajPMto3meiS9ZyEQMuWZdyp/Bme/s3e1UFRDkcuWiYciVAb7hDxaSzN1qliUMVVxFfEwtIsvWjGxiM/venf320iWxigyWbXFJ9WYuIy29+mYcx7hfyaaicsgr0RtjednzqVf24OXzRDYqcIUJvPxcXvpbILyX1IjNBNbnB+y+6P8U83EwaYwutEqMMWj8zPjGBdgxDJFvQvX9HAfbU536sP+bXajWTNxdnEEafcwx20kU6Ky7lrpASc1lw9fVMiNZssULlRxnkeEqYdjitWxnnYjPhaawW40S6awoY5ZIBwzKCZtxu1Dvn/DbjRLJqaLxtXBIzeGKbzXPD7/22HcaHZM6uP8TqC5h2GSZhscmeprxWT6M7agPyCCiS1NROgMRSumxGT4L4F5jmAyv6YR1qK0YTLPduhFwUzAakIHkWyYpDlVBVhRMBNQldn1wmRewWvgF4NMMZBfhl0iFkyQo71jnu8wUwIk44+QFpEFU6hJ6Dlqaj5MIJjMz6/1kEErCybRA8Z0ZYqA50M7axWmJTCm+STr/p6w6Sg2cw8I2Lu/J6C2YO5hj5ibhwSCpjCTBKpAFjgkq718YR4SOJvDTECWAzrQbMMEzA0gAQZm4lvj82dY14cNE1CluzU/BXHei421Egus9WCzniLjJgEFLRBMxgPfEB0UwTNBXVogAwpjP0WGXQL9mtBMYQSkioBhTQwTD7Tpkku8DxfHpExdO1ObQ89A+SOEbvaNLcJxKKYieLXS5SHcg+cWnN+Iqdfs0Ca4jWAS0WG/y4JXkXpR3SF+Lc6/x+aK6Ve3SqsAmYoCk/EueJUovFXtD8yPRfphRVDeKLpoq30viEkeM1tz52d8sbQGAebAjPaX83h+StVa2mYomZnymOm0V3ihBDsLMA6QlSMWsZow5sthfzqdtgazVWKd6mdiSqfdwfJcnzs/RbKaDbL/ehguOTbh3S6mJmQcsTiSVWrNDEy/js1lyjHTYBdgzObkyOKPSBrPNSrZMSn+1OKY+D5VV5XuzmY2RQNXYhIxb2QL/m4Rl94xj49RIF2fsdtkYnLZOX4LHuqL0/0yTzjWdwW4RSYeT85dT0VRLAsP065lKD24QSbWuDTwertXVbTem5mK4W6PSVNPmJxkiHyaQz03x6Q5KdbGybEqugWVjt0aU7hSI6WL6jDtJmAN5q0xGeoJS9uFXjfGBBQ940p/b4zJWCeLLf29LSZzPWHnN+4pt8UEuB6Rzr7bYuJGJGw94U0xQeGJMS5selNMRPWEN8UE9aZs4dxOt8VEU094W0w09YQ3xQSFmj//hXsEELnCFnXdFFMQmd35yBql22JKjGk93d//vnNECBXfPeLaR94OE4/u4Xa8E0zl9s0w/cI1omz14MYON8KUZ9HXtPHth8O8hK+tuAkmkTcIG2x/a8LN0yIZGuphegNMYV6O0s88Quo0mGkjDGReLfFo7Az115mKZl7H9naRYkPv70okee5Ybk8MjeP+NpPcHuZau+gTGV+0opwdXSs8GR1M4Za+wd/fZSqano5PawZDtjzZ1qfr0+qYUB79yx3dZuGdiQsmJROqEYpKtcG2FBoT8XYy7Dy0+oPZRzlYw/Ibk9Sdw3myY7KoQrRi4pJ9TB7H48fJBysXBob5FVX9e0U5Cs9CjFEsVVHgoj/HZUkoi1e9bOqOR0GMjRRaMPFoNc6DLu3h/PSX89yhX6WXfrqx5JvFWTGiDOrFWmz2kPFPPBPblr6fnUY+H/L0k/YM/dc8U5jf79e9yzeLsNwNrHuHsozRTNGydqHJ3lAttgaHXsxhPCltFmx16WwfYqLjWCZloVptHGXh/uOPcbwdgIXHL9kuICWVnrQHRD8DJFOk6UIyTPKEGvR9Y3qdbBahLi2xC6aFIZmk1luyPixut6a4R6VbzeF5U60frQ9mOaGYuDYydtSGqoVVCHfqnRHUdKWLCShDGVM0VTxKXLaeKwnK7UTVE34YhxhQt2mH+spDfnYMU2xMuW0iXSU2SpamEdvutXcBN88FDz07zOnfUCkPJhcbqEbqeWj7Zf4rApMPU/cJhCfo/RnQPgt0YcXUfQIt66nb6MHBuLZrrRBUhFlrXuQRugqs6fo/k0L/xbn3X9wjoL3cub/1pYAvIlC7jTrv/fe+ubouHwf56EgIbBIUZ1hjFX8TdZu2pZhpalCcYc3dHLLrCshXlHFfAsoJaWzClsqj5yZDZ4I6iU1oyC08DD1wuK5FqVBbdkxkuwdBpDlLDH7n6dTEd0NJTXIFohEmug+VEio9QuS3MrWIL8OLl0qkLbx28T5LhetotpsGeSdY4ksL5f1l54qmMvpQEt63LMs33/TvD4fXIp/f9rp6s0T5euDpBPUttKrpuj/5+A5GJ77+3CtC26mex9si6lDrL5HuKatYTfgrHm2Gn5/D2UiWohf5BGw2KCcgl8lqMv4cDOs9jr6p1zamFjKZShFF4nnL0TVtC34udiNaPJMw9ilEXm+mCqqFLJW4xvWGpPHcvC6wszq3fTmT295sva4vV8J/51HauDvPA6BrcTJZ5KKeZ5pPhz5vR96JOj9CyLzO9jgBL8J9nZXftrcpE3kP6fN6aPZx+enceL0IlY0Dah9JcSXJYzoB1ec2q+p/W8lBQH/DgThmYU97vzVH0U8/1yrslLQCkrulSiomoBoJ05ayqnijFsBGVpUHg/E+D7cQ7CXrKVPby94qpLkMAFnZYK+wnd2vMfR0DcrC6NLCNoSzVHarQlYft/QzuaXve+8UirIxdzV/LhelGp5vrlNbeZjz+3SbfR3jo5erpo1INPfenUkcbv05DNyivXcs05XuvctVNIbP/5jNFXEg6Wr33u11cgn8yQQhvMcv0zXviDtPqjid9HT3Le6GuR5T6d7F84Vsak5hq6vde3dx7Wx5cxqQOUmI6tRAyUY5mHS54a4lzbKC6tTQLRaNyq1QIxPNfcABWKf2QTCI+l5g5YexT+I00NzYe1DXfYvg0YcyNKb52H8ShP/McSv3qScDTcaa9gBTd/c9GrPkXJGEPpioP5R1EUVkZnFD81qLtpHKR5uqFU0Hzf7K8UYtpt3OB06riZcuzLVgcr+tVVX9lOnB6S3J8sXGVkxZsZLTsoqVex8m9V0rEc+ALGCIKaugcJmAqqKIzyoN/A7i0R3QYAjB5HpLtSxP/enSwf9hXkh4plLdma14NDr5Ha2NsSLSrDwiTsCUFSY57OthvFiOm51+Z7hZxdWJijs3SZhcrZCsTi1VpU6Yx0dEI6DlvTWTsoPmFSVx1eaWTOe3Q15XzHweTvX69vL+8vZqzURmhVgqtSiAm0ueXl6ef55+nl9enmyZ0Lc9USq1KKCF9PTn+fCv5z9P1kzkKTigoLbzmd7/qb3+8/zPa8rzz58KTKkVIvy471USkPcp0/dbrfb2/v32lb2ut+8qTFkA+jrLCux/std7+n7evjK492weVmLKKiL93uu7U9HkwKynlGTP9PwnI/ypxuRuhcCS5bwwnV4znLeXn5/X92yr+HqtyqS9VJZIYQTUH5SZ3r9e/rzVHJmyRta+lhWP7jELaa9i7r1kUNXn3k5uVohel65Vo95/jusppft5r7hH5HKyQjRiwL10F3r+ytZTbf9x+qq2l59pQxxiVLtWzXp5rj1lh6L2z+5VOTPRhhgvYhQoPb1/H/71/V7lbKQQnRUiF1YLqdDXn+/Xn9fvP9mqImFy6hxxIiEQByGNfr6/Xr6+f2p0TI7G/U5hnlLrKiKm1AqBGpGbhT0IYUTG5BZiLPphEIiQqXohgAC6gluKlKlav4+iNxKRaJmytjeWx6WiuxGZqJlwDfELMaxFYSF6JpvjktC3r3GQDyZsLATOMK0mL0zZcQleVqgYRRV5YoKPS8gYRRV5YzJf/V70B/Mgf0zZcUljhRRNH73IJ5POaWsTo6giv0xZO7OL3oehpWluLd9MWfj2dFmFCRSjcJd3pp0VcvwGi0qmua2uwJT1ouRJLOOE98zdLoh0FaZUreagCSY2EOl/ZZoBvOYlVe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88" y="3449099"/>
            <a:ext cx="1097280" cy="10629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694" y="1422140"/>
            <a:ext cx="1097280" cy="10629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680" y="3449099"/>
            <a:ext cx="1097280" cy="10629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694" y="3449099"/>
            <a:ext cx="1097280" cy="106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4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latin typeface="Roboto Medium"/>
                <a:ea typeface="Roboto Medium"/>
                <a:cs typeface="Roboto Medium"/>
                <a:sym typeface="Roboto Medium"/>
              </a:rPr>
              <a:t>Pod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283840"/>
            <a:ext cx="6457400" cy="3554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Nhóm một hoặc nhiều containers, chia sẻ lưu trữ và các cấu hình cho các containers</a:t>
            </a:r>
          </a:p>
          <a:p>
            <a:pPr lvl="0"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Các containers chia sẻ cùng địa chỉ IP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802" y="1283840"/>
            <a:ext cx="1323646" cy="128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0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Replica set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283840"/>
            <a:ext cx="6457400" cy="3554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Định sẵn một số lượng pod</a:t>
            </a:r>
          </a:p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Thêm hoặc bớt pod để đặt được số lượng pod định sẵn</a:t>
            </a:r>
          </a:p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Dải đều các pod trên các worker node</a:t>
            </a:r>
          </a:p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Tự động thay thế bất kì pod nào bị lỗi</a:t>
            </a:r>
          </a:p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Đảm bảo độ sẵn sàng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318" y="1283840"/>
            <a:ext cx="1323645" cy="128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7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Deployment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283840"/>
            <a:ext cx="5746200" cy="3554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Tính năng cao hơn của Replica Set</a:t>
            </a:r>
          </a:p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Ngoài các chức năng của Replica Set, còn cung cấp tính năng rolling update</a:t>
            </a:r>
            <a:endParaRPr lang="en-US" smtClea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Aft>
                <a:spcPts val="600"/>
              </a:spcAft>
              <a:buClr>
                <a:srgbClr val="666666"/>
              </a:buClr>
            </a:pP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74" name="Picture 2" descr="https://blogd.net/kubernetes/kien-truc-kubernetes/img/deployment-trong-kubernet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261" y="1283840"/>
            <a:ext cx="2765329" cy="310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71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Service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283840"/>
            <a:ext cx="4060275" cy="3554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/>
              <a:t>Kubernetes Services cho phép kết nối giữa nhiều thành phần khác nhau trong và ngoài ứng dụng</a:t>
            </a:r>
          </a:p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/>
              <a:t>Cung cấp domain name ổn định cho một nhóm pods cho giao tiếp giữa các pods trong một cluster</a:t>
            </a:r>
          </a:p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Loadbalance nhóm pod đó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5" y="1283840"/>
            <a:ext cx="4296160" cy="324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1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rgbClr val="666666"/>
                </a:solidFill>
              </a:rPr>
              <a:t>Container là gì</a:t>
            </a:r>
            <a:endParaRPr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04135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Container là công nghệ cho phép bạn đóng gói và cô lập một ứng dụng cùng với toàn bộ runtime và thư viện ứng dụng đó cần để chạy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Không phải công nghệ mới: đã tồn tại được hơn 10 năm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437" y="1633537"/>
            <a:ext cx="2424113" cy="242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latin typeface="Roboto Medium"/>
                <a:ea typeface="Roboto Medium"/>
                <a:cs typeface="Roboto Medium"/>
                <a:sym typeface="Roboto Medium"/>
              </a:rPr>
              <a:t>Ingress and Ingress Controller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283841"/>
            <a:ext cx="5022300" cy="3402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666666"/>
              </a:buClr>
            </a:pPr>
            <a:r>
              <a:rPr lang="en-US">
                <a:solidFill>
                  <a:srgbClr val="0070C0"/>
                </a:solidFill>
              </a:rPr>
              <a:t>Ingress </a:t>
            </a:r>
            <a:r>
              <a:rPr lang="en-US" smtClean="0">
                <a:solidFill>
                  <a:srgbClr val="0070C0"/>
                </a:solidFill>
              </a:rPr>
              <a:t>Controller </a:t>
            </a:r>
            <a:r>
              <a:rPr lang="en-US" smtClean="0">
                <a:solidFill>
                  <a:srgbClr val="666666"/>
                </a:solidFill>
              </a:rPr>
              <a:t>quản </a:t>
            </a:r>
            <a:r>
              <a:rPr lang="en-US">
                <a:solidFill>
                  <a:srgbClr val="666666"/>
                </a:solidFill>
              </a:rPr>
              <a:t>lý các kết nối từ bên ngoài đến các services trong cluster, thông thường là HTTP</a:t>
            </a:r>
          </a:p>
          <a:p>
            <a:pPr lvl="0"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Smart router cho phép route đến các service khác nhau dựa trên tên miền trên tất các kết nối trên cùng một port</a:t>
            </a:r>
          </a:p>
          <a:p>
            <a:pPr lvl="0"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Có thể cung cấp SSL termination và loadbalancing</a:t>
            </a:r>
          </a:p>
          <a:p>
            <a:pPr lvl="0">
              <a:buClr>
                <a:srgbClr val="666666"/>
              </a:buClr>
            </a:pPr>
            <a:r>
              <a:rPr lang="en-US" smtClean="0">
                <a:solidFill>
                  <a:srgbClr val="0070C0"/>
                </a:solidFill>
              </a:rPr>
              <a:t>Ingress 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là tập hợp các luật cho Ingress controller route đến services</a:t>
            </a:r>
            <a:endParaRPr lang="en-US" smtClean="0">
              <a:solidFill>
                <a:srgbClr val="0070C0"/>
              </a:solidFill>
            </a:endParaRPr>
          </a:p>
          <a:p>
            <a:pPr lvl="0">
              <a:buClr>
                <a:srgbClr val="666666"/>
              </a:buClr>
            </a:pP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617" y="1283841"/>
            <a:ext cx="3561649" cy="331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7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latin typeface="Roboto Medium"/>
                <a:ea typeface="Roboto Medium"/>
                <a:cs typeface="Roboto Medium"/>
                <a:sym typeface="Roboto Medium"/>
              </a:rPr>
              <a:t>Persitent volume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11700" y="1333499"/>
            <a:ext cx="4822275" cy="3235375"/>
          </a:xfrm>
        </p:spPr>
        <p:txBody>
          <a:bodyPr/>
          <a:lstStyle/>
          <a:p>
            <a:r>
              <a:rPr lang="en-US" smtClean="0"/>
              <a:t>Khi một container down, dữ liệu của nó sẽ bị mất</a:t>
            </a:r>
          </a:p>
          <a:p>
            <a:r>
              <a:rPr lang="en-US" smtClean="0"/>
              <a:t>Persistent volume cho phép mount một ổ đĩa ảo lên một thư mục trong container, dữ liệu ghi vào volume sẽ được dữ lại cho các container khác sử dụng</a:t>
            </a:r>
          </a:p>
          <a:p>
            <a:r>
              <a:rPr lang="en-US" smtClean="0"/>
              <a:t>Nhiều container có thể mount cùng một volume</a:t>
            </a:r>
            <a:endParaRPr lang="en-US"/>
          </a:p>
        </p:txBody>
      </p:sp>
      <p:pic>
        <p:nvPicPr>
          <p:cNvPr id="5124" name="Picture 4" descr="https://docs.ovh.com/au/en/kubernetes/ovh-kubernetes-persistent-volumes/images/working-with-persistent-volumes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298" y="1506608"/>
            <a:ext cx="2507577" cy="289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46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latin typeface="Roboto Medium"/>
                <a:ea typeface="Roboto Medium"/>
                <a:cs typeface="Roboto Medium"/>
                <a:sym typeface="Roboto Medium"/>
              </a:rPr>
              <a:t>ConfigMaps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283840"/>
            <a:ext cx="6457400" cy="3554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Chứa dữ liệu không nhạy cảm dưới dạng key-value</a:t>
            </a:r>
          </a:p>
          <a:p>
            <a:pPr lvl="0"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Pod có thể sử dụng ConfigMaps làm biến môi trường, command line arguments hoặc file trong volume</a:t>
            </a:r>
          </a:p>
          <a:p>
            <a:pPr lvl="0"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Cho phép decouple cấu hình môi trường khỏi containers images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9684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latin typeface="Roboto Medium"/>
                <a:ea typeface="Roboto Medium"/>
                <a:cs typeface="Roboto Medium"/>
                <a:sym typeface="Roboto Medium"/>
              </a:rPr>
              <a:t>Secret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283840"/>
            <a:ext cx="6457400" cy="3554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Giống ConfigMaps: chứa dữ liệu dưới dạng key-pair</a:t>
            </a:r>
          </a:p>
          <a:p>
            <a:pPr lvl="0"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Dữ liệu có thể được chứa dưới dạng base64 encode hoặc plain text</a:t>
            </a:r>
          </a:p>
          <a:p>
            <a:pPr lvl="0"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Dùng để chứa dữ liệu nhạy cảm: </a:t>
            </a:r>
            <a:r>
              <a:rPr lang="en-US"/>
              <a:t>passwords, OAuth </a:t>
            </a:r>
            <a:r>
              <a:rPr lang="en-US" smtClean="0"/>
              <a:t>tokens</a:t>
            </a:r>
            <a:r>
              <a:rPr lang="en-US"/>
              <a:t> </a:t>
            </a:r>
            <a:r>
              <a:rPr lang="en-US" smtClean="0"/>
              <a:t>hoặc </a:t>
            </a:r>
            <a:r>
              <a:rPr lang="en-US"/>
              <a:t>ssh </a:t>
            </a:r>
            <a:r>
              <a:rPr lang="en-US" smtClean="0"/>
              <a:t>keys</a:t>
            </a:r>
          </a:p>
        </p:txBody>
      </p:sp>
    </p:spTree>
    <p:extLst>
      <p:ext uri="{BB962C8B-B14F-4D97-AF65-F5344CB8AC3E}">
        <p14:creationId xmlns:p14="http://schemas.microsoft.com/office/powerpoint/2010/main" val="367321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18000" y="1791025"/>
            <a:ext cx="5093400" cy="20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mtClean="0"/>
              <a:t>Kubernetes Application Architecture Example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0926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Roboto Medium"/>
                <a:ea typeface="Roboto Medium"/>
                <a:cs typeface="Roboto Medium"/>
                <a:sym typeface="Roboto Medium"/>
              </a:rPr>
              <a:t>Example Vworkspace on docker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" name="object 7"/>
          <p:cNvSpPr/>
          <p:nvPr/>
        </p:nvSpPr>
        <p:spPr>
          <a:xfrm>
            <a:off x="3832757" y="1820412"/>
            <a:ext cx="809892" cy="789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6350">
            <a:solidFill>
              <a:srgbClr val="002060"/>
            </a:solidFill>
          </a:ln>
        </p:spPr>
        <p:txBody>
          <a:bodyPr wrap="square" lIns="0" tIns="0" rIns="0" bIns="0" rtlCol="0"/>
          <a:lstStyle/>
          <a:p>
            <a:endParaRPr sz="1000"/>
          </a:p>
        </p:txBody>
      </p:sp>
      <p:pic>
        <p:nvPicPr>
          <p:cNvPr id="1028" name="Picture 4" descr="https://cdn.iconscout.com/icon/free/png-512/nextcloud-2752119-228493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747" y="2002853"/>
            <a:ext cx="478053" cy="47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>
            <a:endCxn id="14" idx="0"/>
          </p:cNvCxnSpPr>
          <p:nvPr/>
        </p:nvCxnSpPr>
        <p:spPr>
          <a:xfrm>
            <a:off x="4237703" y="1248697"/>
            <a:ext cx="0" cy="57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237703" y="1390650"/>
            <a:ext cx="766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alibri" panose="020F0502020204030204" pitchFamily="34" charset="0"/>
                <a:cs typeface="Calibri" panose="020F0502020204030204" pitchFamily="34" charset="0"/>
              </a:rPr>
              <a:t>ingress</a:t>
            </a:r>
            <a:endParaRPr lang="en-US" sz="11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bject 7"/>
          <p:cNvSpPr/>
          <p:nvPr/>
        </p:nvSpPr>
        <p:spPr>
          <a:xfrm>
            <a:off x="3832757" y="3744613"/>
            <a:ext cx="809892" cy="789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6350">
            <a:solidFill>
              <a:srgbClr val="002060"/>
            </a:solidFill>
          </a:ln>
        </p:spPr>
        <p:txBody>
          <a:bodyPr wrap="square" lIns="0" tIns="0" rIns="0" bIns="0" rtlCol="0"/>
          <a:lstStyle/>
          <a:p>
            <a:endParaRPr sz="1000"/>
          </a:p>
        </p:txBody>
      </p:sp>
      <p:pic>
        <p:nvPicPr>
          <p:cNvPr id="2054" name="Picture 6" descr="https://i.pinimg.com/originals/16/aa/8a/16aa8acf3d8103d8c4ba31c722f9b34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740" y="3909030"/>
            <a:ext cx="635905" cy="42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bject 7"/>
          <p:cNvSpPr/>
          <p:nvPr/>
        </p:nvSpPr>
        <p:spPr>
          <a:xfrm>
            <a:off x="1474305" y="3744613"/>
            <a:ext cx="809892" cy="789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6350">
            <a:solidFill>
              <a:srgbClr val="002060"/>
            </a:solidFill>
          </a:ln>
        </p:spPr>
        <p:txBody>
          <a:bodyPr wrap="square" lIns="0" tIns="0" rIns="0" bIns="0" rtlCol="0"/>
          <a:lstStyle/>
          <a:p>
            <a:endParaRPr sz="100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02" y="3847710"/>
            <a:ext cx="765995" cy="619000"/>
          </a:xfrm>
          <a:prstGeom prst="rect">
            <a:avLst/>
          </a:prstGeom>
        </p:spPr>
      </p:pic>
      <p:sp>
        <p:nvSpPr>
          <p:cNvPr id="52" name="object 7"/>
          <p:cNvSpPr/>
          <p:nvPr/>
        </p:nvSpPr>
        <p:spPr>
          <a:xfrm>
            <a:off x="6356882" y="3744613"/>
            <a:ext cx="809892" cy="789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6350">
            <a:solidFill>
              <a:srgbClr val="002060"/>
            </a:solidFill>
          </a:ln>
        </p:spPr>
        <p:txBody>
          <a:bodyPr wrap="square" lIns="0" tIns="0" rIns="0" bIns="0" rtlCol="0"/>
          <a:lstStyle/>
          <a:p>
            <a:endParaRPr sz="1000"/>
          </a:p>
        </p:txBody>
      </p:sp>
      <p:pic>
        <p:nvPicPr>
          <p:cNvPr id="2062" name="Picture 14" descr="https://download.onlyoffice.com/assets/fb/fb_icon_325x325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303" y="3909030"/>
            <a:ext cx="506147" cy="50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14" idx="2"/>
            <a:endCxn id="51" idx="0"/>
          </p:cNvCxnSpPr>
          <p:nvPr/>
        </p:nvCxnSpPr>
        <p:spPr>
          <a:xfrm flipH="1">
            <a:off x="1879251" y="2610132"/>
            <a:ext cx="2358452" cy="113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  <a:endCxn id="29" idx="0"/>
          </p:cNvCxnSpPr>
          <p:nvPr/>
        </p:nvCxnSpPr>
        <p:spPr>
          <a:xfrm>
            <a:off x="4237703" y="2610132"/>
            <a:ext cx="0" cy="113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  <a:endCxn id="52" idx="0"/>
          </p:cNvCxnSpPr>
          <p:nvPr/>
        </p:nvCxnSpPr>
        <p:spPr>
          <a:xfrm>
            <a:off x="4237703" y="2610132"/>
            <a:ext cx="2524125" cy="113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60309" y="3057525"/>
            <a:ext cx="12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latin typeface="Calibri" panose="020F0502020204030204" pitchFamily="34" charset="0"/>
                <a:cs typeface="Calibri" panose="020F0502020204030204" pitchFamily="34" charset="0"/>
              </a:rPr>
              <a:t>Session Storage</a:t>
            </a:r>
            <a:endParaRPr lang="en-US" sz="11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793808" y="3057525"/>
            <a:ext cx="437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770325" y="3048000"/>
            <a:ext cx="12963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latin typeface="Calibri" panose="020F0502020204030204" pitchFamily="34" charset="0"/>
                <a:cs typeface="Calibri" panose="020F0502020204030204" pitchFamily="34" charset="0"/>
              </a:rPr>
              <a:t>Document Server</a:t>
            </a:r>
          </a:p>
        </p:txBody>
      </p:sp>
    </p:spTree>
    <p:extLst>
      <p:ext uri="{BB962C8B-B14F-4D97-AF65-F5344CB8AC3E}">
        <p14:creationId xmlns:p14="http://schemas.microsoft.com/office/powerpoint/2010/main" val="345394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Roboto Medium"/>
                <a:ea typeface="Roboto Medium"/>
                <a:cs typeface="Roboto Medium"/>
                <a:sym typeface="Roboto Medium"/>
              </a:rPr>
              <a:t>Example Vworkspace on Kubernetes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5660857" y="2077524"/>
            <a:ext cx="1179871" cy="1032386"/>
            <a:chOff x="1342103" y="3593275"/>
            <a:chExt cx="1179871" cy="1032386"/>
          </a:xfrm>
        </p:grpSpPr>
        <p:sp>
          <p:nvSpPr>
            <p:cNvPr id="69" name="Rectangle 68"/>
            <p:cNvSpPr/>
            <p:nvPr/>
          </p:nvSpPr>
          <p:spPr>
            <a:xfrm>
              <a:off x="1342103" y="3593275"/>
              <a:ext cx="1179871" cy="1032386"/>
            </a:xfrm>
            <a:prstGeom prst="rect">
              <a:avLst/>
            </a:prstGeom>
            <a:solidFill>
              <a:srgbClr val="7BC9F9"/>
            </a:solidFill>
            <a:ln w="63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smtClean="0"/>
                <a:t>POD</a:t>
              </a:r>
              <a:endParaRPr lang="en-US" sz="90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402081" y="3807885"/>
              <a:ext cx="1059913" cy="760610"/>
            </a:xfrm>
            <a:prstGeom prst="rect">
              <a:avLst/>
            </a:prstGeom>
            <a:solidFill>
              <a:srgbClr val="4AB4F6"/>
            </a:solidFill>
            <a:ln w="63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smtClean="0"/>
                <a:t>Session Storage</a:t>
              </a:r>
              <a:endParaRPr lang="en-US" sz="900"/>
            </a:p>
          </p:txBody>
        </p:sp>
        <p:sp>
          <p:nvSpPr>
            <p:cNvPr id="71" name="object 7"/>
            <p:cNvSpPr/>
            <p:nvPr/>
          </p:nvSpPr>
          <p:spPr>
            <a:xfrm>
              <a:off x="1706633" y="4060640"/>
              <a:ext cx="465067" cy="4748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  <a:ln w="6350">
              <a:solidFill>
                <a:srgbClr val="002060"/>
              </a:solidFill>
            </a:ln>
          </p:spPr>
          <p:txBody>
            <a:bodyPr wrap="square" lIns="0" tIns="0" rIns="0" bIns="0" rtlCol="0"/>
            <a:lstStyle/>
            <a:p>
              <a:endParaRPr sz="1000"/>
            </a:p>
          </p:txBody>
        </p:sp>
        <p:pic>
          <p:nvPicPr>
            <p:cNvPr id="72" name="Picture 4" descr="https://cdn.iconscout.com/icon/free/png-512/nextcloud-2752119-2284936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9338" y="4183627"/>
              <a:ext cx="275634" cy="275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5" name="Group 54"/>
          <p:cNvGrpSpPr/>
          <p:nvPr/>
        </p:nvGrpSpPr>
        <p:grpSpPr>
          <a:xfrm>
            <a:off x="3730346" y="3606896"/>
            <a:ext cx="1179871" cy="1032386"/>
            <a:chOff x="1780253" y="3776701"/>
            <a:chExt cx="1179871" cy="1032386"/>
          </a:xfrm>
        </p:grpSpPr>
        <p:grpSp>
          <p:nvGrpSpPr>
            <p:cNvPr id="53" name="Group 52"/>
            <p:cNvGrpSpPr/>
            <p:nvPr/>
          </p:nvGrpSpPr>
          <p:grpSpPr>
            <a:xfrm>
              <a:off x="1780253" y="3776701"/>
              <a:ext cx="1179871" cy="1032386"/>
              <a:chOff x="1342103" y="3593275"/>
              <a:chExt cx="1179871" cy="1032386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342103" y="3593275"/>
                <a:ext cx="1179871" cy="1032386"/>
              </a:xfrm>
              <a:prstGeom prst="rect">
                <a:avLst/>
              </a:prstGeom>
              <a:solidFill>
                <a:srgbClr val="7BC9F9"/>
              </a:solidFill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smtClean="0"/>
                  <a:t>POD</a:t>
                </a:r>
                <a:endParaRPr lang="en-US" sz="90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402081" y="3807885"/>
                <a:ext cx="1059913" cy="760610"/>
              </a:xfrm>
              <a:prstGeom prst="rect">
                <a:avLst/>
              </a:prstGeom>
              <a:solidFill>
                <a:srgbClr val="4AB4F6"/>
              </a:solidFill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smtClean="0"/>
                  <a:t>Session Storage</a:t>
                </a:r>
                <a:endParaRPr lang="en-US" sz="900"/>
              </a:p>
            </p:txBody>
          </p:sp>
          <p:sp>
            <p:nvSpPr>
              <p:cNvPr id="41" name="object 7"/>
              <p:cNvSpPr/>
              <p:nvPr/>
            </p:nvSpPr>
            <p:spPr>
              <a:xfrm>
                <a:off x="1706633" y="4060640"/>
                <a:ext cx="465067" cy="474854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  <a:ln w="6350">
                <a:solidFill>
                  <a:srgbClr val="002060"/>
                </a:solidFill>
              </a:ln>
            </p:spPr>
            <p:txBody>
              <a:bodyPr wrap="square" lIns="0" tIns="0" rIns="0" bIns="0" rtlCol="0"/>
              <a:lstStyle/>
              <a:p>
                <a:endParaRPr sz="1000"/>
              </a:p>
            </p:txBody>
          </p:sp>
        </p:grpSp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2056" y="4323703"/>
              <a:ext cx="390519" cy="315579"/>
            </a:xfrm>
            <a:prstGeom prst="rect">
              <a:avLst/>
            </a:prstGeom>
          </p:spPr>
        </p:pic>
      </p:grpSp>
      <p:grpSp>
        <p:nvGrpSpPr>
          <p:cNvPr id="56" name="Group 55"/>
          <p:cNvGrpSpPr/>
          <p:nvPr/>
        </p:nvGrpSpPr>
        <p:grpSpPr>
          <a:xfrm>
            <a:off x="5652437" y="3609297"/>
            <a:ext cx="1179871" cy="1032386"/>
            <a:chOff x="3896339" y="3776701"/>
            <a:chExt cx="1179871" cy="1032386"/>
          </a:xfrm>
        </p:grpSpPr>
        <p:grpSp>
          <p:nvGrpSpPr>
            <p:cNvPr id="73" name="Group 72"/>
            <p:cNvGrpSpPr/>
            <p:nvPr/>
          </p:nvGrpSpPr>
          <p:grpSpPr>
            <a:xfrm>
              <a:off x="3896339" y="3776701"/>
              <a:ext cx="1179871" cy="1032386"/>
              <a:chOff x="1342103" y="3593275"/>
              <a:chExt cx="1179871" cy="1032386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1342103" y="3593275"/>
                <a:ext cx="1179871" cy="1032386"/>
              </a:xfrm>
              <a:prstGeom prst="rect">
                <a:avLst/>
              </a:prstGeom>
              <a:solidFill>
                <a:srgbClr val="7BC9F9"/>
              </a:solidFill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smtClean="0"/>
                  <a:t>POD</a:t>
                </a:r>
                <a:endParaRPr lang="en-US" sz="90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402081" y="3807885"/>
                <a:ext cx="1059913" cy="760610"/>
              </a:xfrm>
              <a:prstGeom prst="rect">
                <a:avLst/>
              </a:prstGeom>
              <a:solidFill>
                <a:srgbClr val="4AB4F6"/>
              </a:solidFill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smtClean="0"/>
                  <a:t>Session Storage</a:t>
                </a:r>
                <a:endParaRPr lang="en-US" sz="900"/>
              </a:p>
            </p:txBody>
          </p:sp>
          <p:sp>
            <p:nvSpPr>
              <p:cNvPr id="76" name="object 7"/>
              <p:cNvSpPr/>
              <p:nvPr/>
            </p:nvSpPr>
            <p:spPr>
              <a:xfrm>
                <a:off x="1706633" y="4060640"/>
                <a:ext cx="465067" cy="474854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  <a:ln w="6350">
                <a:solidFill>
                  <a:srgbClr val="002060"/>
                </a:solidFill>
              </a:ln>
            </p:spPr>
            <p:txBody>
              <a:bodyPr wrap="square" lIns="0" tIns="0" rIns="0" bIns="0" rtlCol="0"/>
              <a:lstStyle/>
              <a:p>
                <a:endParaRPr sz="1000"/>
              </a:p>
            </p:txBody>
          </p:sp>
        </p:grpSp>
        <p:pic>
          <p:nvPicPr>
            <p:cNvPr id="81" name="Picture 6" descr="https://i.pinimg.com/originals/16/aa/8a/16aa8acf3d8103d8c4ba31c722f9b345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4097" y="4360011"/>
              <a:ext cx="343406" cy="227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/>
          <p:cNvGrpSpPr/>
          <p:nvPr/>
        </p:nvGrpSpPr>
        <p:grpSpPr>
          <a:xfrm>
            <a:off x="7574525" y="3606896"/>
            <a:ext cx="1179871" cy="1032386"/>
            <a:chOff x="6012425" y="3756881"/>
            <a:chExt cx="1179871" cy="1032386"/>
          </a:xfrm>
        </p:grpSpPr>
        <p:grpSp>
          <p:nvGrpSpPr>
            <p:cNvPr id="63" name="Group 62"/>
            <p:cNvGrpSpPr/>
            <p:nvPr/>
          </p:nvGrpSpPr>
          <p:grpSpPr>
            <a:xfrm>
              <a:off x="6012425" y="3756881"/>
              <a:ext cx="1179871" cy="1032386"/>
              <a:chOff x="1342103" y="3593275"/>
              <a:chExt cx="1179871" cy="1032386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342103" y="3593275"/>
                <a:ext cx="1179871" cy="1032386"/>
              </a:xfrm>
              <a:prstGeom prst="rect">
                <a:avLst/>
              </a:prstGeom>
              <a:solidFill>
                <a:srgbClr val="7BC9F9"/>
              </a:solidFill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smtClean="0"/>
                  <a:t>POD</a:t>
                </a:r>
                <a:endParaRPr lang="en-US" sz="90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402081" y="3807885"/>
                <a:ext cx="1059913" cy="760610"/>
              </a:xfrm>
              <a:prstGeom prst="rect">
                <a:avLst/>
              </a:prstGeom>
              <a:solidFill>
                <a:srgbClr val="4AB4F6"/>
              </a:solidFill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smtClean="0"/>
                  <a:t>Session Storage</a:t>
                </a:r>
                <a:endParaRPr lang="en-US" sz="900"/>
              </a:p>
            </p:txBody>
          </p:sp>
          <p:sp>
            <p:nvSpPr>
              <p:cNvPr id="66" name="object 7"/>
              <p:cNvSpPr/>
              <p:nvPr/>
            </p:nvSpPr>
            <p:spPr>
              <a:xfrm>
                <a:off x="1706633" y="4060640"/>
                <a:ext cx="465067" cy="474854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  <a:ln w="6350">
                <a:solidFill>
                  <a:srgbClr val="002060"/>
                </a:solidFill>
              </a:ln>
            </p:spPr>
            <p:txBody>
              <a:bodyPr wrap="square" lIns="0" tIns="0" rIns="0" bIns="0" rtlCol="0"/>
              <a:lstStyle/>
              <a:p>
                <a:endParaRPr sz="1000"/>
              </a:p>
            </p:txBody>
          </p:sp>
        </p:grpSp>
        <p:pic>
          <p:nvPicPr>
            <p:cNvPr id="82" name="Picture 14" descr="https://download.onlyoffice.com/assets/fb/fb_icon_325x325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7411" y="4311610"/>
              <a:ext cx="324153" cy="324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2" name="Left-Right Arrow 61"/>
          <p:cNvSpPr/>
          <p:nvPr/>
        </p:nvSpPr>
        <p:spPr>
          <a:xfrm>
            <a:off x="3730344" y="3327233"/>
            <a:ext cx="1179873" cy="200025"/>
          </a:xfrm>
          <a:prstGeom prst="leftRightArrow">
            <a:avLst/>
          </a:prstGeom>
          <a:solidFill>
            <a:srgbClr val="FF0000"/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Calibri" panose="020F0502020204030204" pitchFamily="34" charset="0"/>
                <a:cs typeface="Calibri" panose="020F0502020204030204" pitchFamily="34" charset="0"/>
              </a:rPr>
              <a:t>Service</a:t>
            </a:r>
            <a:endParaRPr 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Left-Right Arrow 84"/>
          <p:cNvSpPr/>
          <p:nvPr/>
        </p:nvSpPr>
        <p:spPr>
          <a:xfrm>
            <a:off x="5652434" y="3329634"/>
            <a:ext cx="1179873" cy="200025"/>
          </a:xfrm>
          <a:prstGeom prst="leftRightArrow">
            <a:avLst/>
          </a:prstGeom>
          <a:solidFill>
            <a:schemeClr val="bg2"/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Calibri" panose="020F0502020204030204" pitchFamily="34" charset="0"/>
                <a:cs typeface="Calibri" panose="020F0502020204030204" pitchFamily="34" charset="0"/>
              </a:rPr>
              <a:t>Service</a:t>
            </a:r>
            <a:endParaRPr 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Left-Right Arrow 85"/>
          <p:cNvSpPr/>
          <p:nvPr/>
        </p:nvSpPr>
        <p:spPr>
          <a:xfrm>
            <a:off x="7574521" y="3343534"/>
            <a:ext cx="1179873" cy="200025"/>
          </a:xfrm>
          <a:prstGeom prst="leftRightArrow">
            <a:avLst/>
          </a:prstGeom>
          <a:solidFill>
            <a:schemeClr val="accent1"/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Calibri" panose="020F0502020204030204" pitchFamily="34" charset="0"/>
                <a:cs typeface="Calibri" panose="020F0502020204030204" pitchFamily="34" charset="0"/>
              </a:rPr>
              <a:t>Service</a:t>
            </a:r>
            <a:endParaRPr 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Left-Right Arrow 86"/>
          <p:cNvSpPr/>
          <p:nvPr/>
        </p:nvSpPr>
        <p:spPr>
          <a:xfrm>
            <a:off x="5652434" y="1805817"/>
            <a:ext cx="1179873" cy="200025"/>
          </a:xfrm>
          <a:prstGeom prst="leftRightArrow">
            <a:avLst/>
          </a:prstGeom>
          <a:solidFill>
            <a:srgbClr val="0070C0"/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Calibri" panose="020F0502020204030204" pitchFamily="34" charset="0"/>
                <a:cs typeface="Calibri" panose="020F0502020204030204" pitchFamily="34" charset="0"/>
              </a:rPr>
              <a:t>Service</a:t>
            </a:r>
            <a:endParaRPr 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0" name="Straight Arrow Connector 89"/>
          <p:cNvCxnSpPr>
            <a:stCxn id="69" idx="2"/>
            <a:endCxn id="62" idx="1"/>
          </p:cNvCxnSpPr>
          <p:nvPr/>
        </p:nvCxnSpPr>
        <p:spPr>
          <a:xfrm flipH="1">
            <a:off x="4320281" y="3109910"/>
            <a:ext cx="1930512" cy="26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9" idx="2"/>
            <a:endCxn id="85" idx="1"/>
          </p:cNvCxnSpPr>
          <p:nvPr/>
        </p:nvCxnSpPr>
        <p:spPr>
          <a:xfrm flipH="1">
            <a:off x="6242371" y="3109910"/>
            <a:ext cx="8422" cy="269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9" idx="2"/>
            <a:endCxn id="86" idx="1"/>
          </p:cNvCxnSpPr>
          <p:nvPr/>
        </p:nvCxnSpPr>
        <p:spPr>
          <a:xfrm>
            <a:off x="6250793" y="3109910"/>
            <a:ext cx="1913665" cy="283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9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283841"/>
            <a:ext cx="3275313" cy="3298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666666"/>
              </a:buClr>
            </a:pPr>
            <a:r>
              <a:rPr lang="en-US" sz="160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Các bước triển khai:</a:t>
            </a:r>
            <a:endParaRPr lang="en-US" sz="1200">
              <a:solidFill>
                <a:srgbClr val="666666"/>
              </a:solidFill>
            </a:endParaRPr>
          </a:p>
          <a:p>
            <a:pPr lvl="1">
              <a:spcBef>
                <a:spcPts val="0"/>
              </a:spcBef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  <a:sym typeface="Roboto"/>
              </a:rPr>
              <a:t>Triển khai Pods</a:t>
            </a:r>
          </a:p>
          <a:p>
            <a:pPr lvl="1">
              <a:spcBef>
                <a:spcPts val="0"/>
              </a:spcBef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Triển khai ingress</a:t>
            </a:r>
            <a:endParaRPr lang="en-US" smtClean="0">
              <a:solidFill>
                <a:srgbClr val="666666"/>
              </a:solidFill>
              <a:sym typeface="Roboto"/>
            </a:endParaRPr>
          </a:p>
          <a:p>
            <a:pPr lvl="1">
              <a:spcBef>
                <a:spcPts val="0"/>
              </a:spcBef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Triển khai các service</a:t>
            </a:r>
            <a:endParaRPr lang="en-US" smtClean="0">
              <a:solidFill>
                <a:srgbClr val="666666"/>
              </a:solidFill>
              <a:sym typeface="Roboto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667616" y="1406113"/>
            <a:ext cx="1119891" cy="2476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Calibri" panose="020F0502020204030204" pitchFamily="34" charset="0"/>
                <a:cs typeface="Calibri" panose="020F0502020204030204" pitchFamily="34" charset="0"/>
              </a:rPr>
              <a:t>Ingress</a:t>
            </a:r>
            <a:endParaRPr 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0" name="Straight Arrow Connector 99"/>
          <p:cNvCxnSpPr>
            <a:endCxn id="97" idx="0"/>
          </p:cNvCxnSpPr>
          <p:nvPr/>
        </p:nvCxnSpPr>
        <p:spPr>
          <a:xfrm>
            <a:off x="6227561" y="1160732"/>
            <a:ext cx="1" cy="24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7" idx="2"/>
            <a:endCxn id="87" idx="1"/>
          </p:cNvCxnSpPr>
          <p:nvPr/>
        </p:nvCxnSpPr>
        <p:spPr>
          <a:xfrm>
            <a:off x="6227562" y="1653763"/>
            <a:ext cx="14809" cy="20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01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5976" y="2188518"/>
            <a:ext cx="923924" cy="874620"/>
          </a:xfrm>
          <a:prstGeom prst="rect">
            <a:avLst/>
          </a:prstGeom>
          <a:noFill/>
          <a:ln w="3175">
            <a:solidFill>
              <a:schemeClr val="bg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smtClean="0">
                <a:solidFill>
                  <a:schemeClr val="bg2"/>
                </a:solidFill>
              </a:rPr>
              <a:t>Ingress</a:t>
            </a:r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5170" y="2662701"/>
            <a:ext cx="688632" cy="0"/>
          </a:xfrm>
          <a:prstGeom prst="straightConnector1">
            <a:avLst/>
          </a:prstGeom>
          <a:ln w="127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974905" y="2115403"/>
            <a:ext cx="1628775" cy="1445781"/>
          </a:xfrm>
          <a:prstGeom prst="rect">
            <a:avLst/>
          </a:prstGeom>
          <a:noFill/>
          <a:ln w="12700">
            <a:solidFill>
              <a:schemeClr val="bg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smtClean="0">
                <a:solidFill>
                  <a:schemeClr val="bg2"/>
                </a:solidFill>
              </a:rPr>
              <a:t>Nextcloud</a:t>
            </a:r>
            <a:endParaRPr lang="en-US">
              <a:solidFill>
                <a:schemeClr val="bg2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803" y="2391182"/>
            <a:ext cx="548640" cy="53149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211" y="2906354"/>
            <a:ext cx="548640" cy="548640"/>
          </a:xfrm>
          <a:prstGeom prst="rect">
            <a:avLst/>
          </a:prstGeom>
        </p:spPr>
      </p:pic>
      <p:cxnSp>
        <p:nvCxnSpPr>
          <p:cNvPr id="29" name="Elbow Connector 28"/>
          <p:cNvCxnSpPr>
            <a:stCxn id="18" idx="3"/>
            <a:endCxn id="24" idx="0"/>
          </p:cNvCxnSpPr>
          <p:nvPr/>
        </p:nvCxnSpPr>
        <p:spPr>
          <a:xfrm>
            <a:off x="3093443" y="2656929"/>
            <a:ext cx="171088" cy="249425"/>
          </a:xfrm>
          <a:prstGeom prst="bentConnector2">
            <a:avLst/>
          </a:prstGeom>
          <a:ln w="127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671611" y="562296"/>
            <a:ext cx="1552575" cy="1407418"/>
          </a:xfrm>
          <a:prstGeom prst="rect">
            <a:avLst/>
          </a:prstGeom>
          <a:noFill/>
          <a:ln w="3175">
            <a:solidFill>
              <a:schemeClr val="bg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smtClean="0">
                <a:solidFill>
                  <a:schemeClr val="bg2"/>
                </a:solidFill>
              </a:rPr>
              <a:t>Database (Mariadb)</a:t>
            </a:r>
            <a:endParaRPr lang="en-US">
              <a:solidFill>
                <a:schemeClr val="bg2"/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171" y="830228"/>
            <a:ext cx="548640" cy="53149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198" y="1361722"/>
            <a:ext cx="548640" cy="548640"/>
          </a:xfrm>
          <a:prstGeom prst="rect">
            <a:avLst/>
          </a:prstGeom>
        </p:spPr>
      </p:pic>
      <p:cxnSp>
        <p:nvCxnSpPr>
          <p:cNvPr id="49" name="Elbow Connector 48"/>
          <p:cNvCxnSpPr>
            <a:stCxn id="47" idx="3"/>
            <a:endCxn id="48" idx="0"/>
          </p:cNvCxnSpPr>
          <p:nvPr/>
        </p:nvCxnSpPr>
        <p:spPr>
          <a:xfrm>
            <a:off x="4741811" y="1095975"/>
            <a:ext cx="164707" cy="265747"/>
          </a:xfrm>
          <a:prstGeom prst="bentConnector2">
            <a:avLst/>
          </a:prstGeom>
          <a:ln w="127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965351" y="450356"/>
            <a:ext cx="1577645" cy="1154568"/>
          </a:xfrm>
          <a:prstGeom prst="rect">
            <a:avLst/>
          </a:prstGeom>
          <a:noFill/>
          <a:ln w="3175">
            <a:solidFill>
              <a:schemeClr val="bg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smtClean="0">
                <a:solidFill>
                  <a:schemeClr val="bg2"/>
                </a:solidFill>
              </a:rPr>
              <a:t>Session </a:t>
            </a:r>
            <a:r>
              <a:rPr lang="en-US" sz="1050" smtClean="0">
                <a:solidFill>
                  <a:schemeClr val="bg2"/>
                </a:solidFill>
              </a:rPr>
              <a:t>Storage (Redis)</a:t>
            </a:r>
            <a:endParaRPr lang="en-US">
              <a:solidFill>
                <a:schemeClr val="bg2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399" y="842023"/>
            <a:ext cx="548640" cy="531494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1977991" y="3934474"/>
            <a:ext cx="1625689" cy="982131"/>
          </a:xfrm>
          <a:prstGeom prst="rect">
            <a:avLst/>
          </a:prstGeom>
          <a:noFill/>
          <a:ln w="3175">
            <a:solidFill>
              <a:schemeClr val="bg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smtClean="0">
                <a:solidFill>
                  <a:schemeClr val="bg2"/>
                </a:solidFill>
              </a:rPr>
              <a:t>Document Server</a:t>
            </a:r>
          </a:p>
          <a:p>
            <a:pPr algn="ctr"/>
            <a:r>
              <a:rPr lang="en-US" sz="1050" smtClean="0">
                <a:solidFill>
                  <a:schemeClr val="bg2"/>
                </a:solidFill>
              </a:rPr>
              <a:t>(OnlyOffice)</a:t>
            </a:r>
            <a:endParaRPr lang="en-US">
              <a:solidFill>
                <a:schemeClr val="bg2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588" y="4283052"/>
            <a:ext cx="548640" cy="531494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5668585" y="572431"/>
            <a:ext cx="2639673" cy="4344174"/>
          </a:xfrm>
          <a:prstGeom prst="rect">
            <a:avLst/>
          </a:prstGeom>
          <a:noFill/>
          <a:ln w="3175">
            <a:solidFill>
              <a:schemeClr val="bg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smtClean="0">
                <a:solidFill>
                  <a:schemeClr val="bg2"/>
                </a:solidFill>
              </a:rPr>
              <a:t>Volume</a:t>
            </a:r>
            <a:endParaRPr lang="en-US">
              <a:solidFill>
                <a:schemeClr val="bg2"/>
              </a:solidFill>
            </a:endParaRPr>
          </a:p>
        </p:txBody>
      </p:sp>
      <p:pic>
        <p:nvPicPr>
          <p:cNvPr id="1031" name="Picture 10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836" y="842023"/>
            <a:ext cx="548640" cy="53149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078" y="2385316"/>
            <a:ext cx="548640" cy="531495"/>
          </a:xfrm>
          <a:prstGeom prst="rect">
            <a:avLst/>
          </a:prstGeom>
        </p:spPr>
      </p:pic>
      <p:cxnSp>
        <p:nvCxnSpPr>
          <p:cNvPr id="6" name="Straight Connector 5"/>
          <p:cNvCxnSpPr>
            <a:stCxn id="47" idx="3"/>
            <a:endCxn id="1031" idx="1"/>
          </p:cNvCxnSpPr>
          <p:nvPr/>
        </p:nvCxnSpPr>
        <p:spPr>
          <a:xfrm>
            <a:off x="4741811" y="1095975"/>
            <a:ext cx="1115025" cy="11796"/>
          </a:xfrm>
          <a:prstGeom prst="line">
            <a:avLst/>
          </a:prstGeom>
          <a:ln w="127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87" y="2385316"/>
            <a:ext cx="548640" cy="531495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1031" idx="3"/>
            <a:endCxn id="32" idx="0"/>
          </p:cNvCxnSpPr>
          <p:nvPr/>
        </p:nvCxnSpPr>
        <p:spPr>
          <a:xfrm>
            <a:off x="6405476" y="1107771"/>
            <a:ext cx="477031" cy="1277545"/>
          </a:xfrm>
          <a:prstGeom prst="bentConnector2">
            <a:avLst/>
          </a:prstGeom>
          <a:ln w="127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653346" y="723275"/>
            <a:ext cx="536789" cy="3854935"/>
          </a:xfrm>
          <a:prstGeom prst="rect">
            <a:avLst/>
          </a:prstGeom>
          <a:solidFill>
            <a:srgbClr val="6CACD4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mtClean="0"/>
              <a:t>Shared Storage (Glusterfs)</a:t>
            </a:r>
            <a:endParaRPr lang="en-US"/>
          </a:p>
        </p:txBody>
      </p:sp>
      <p:cxnSp>
        <p:nvCxnSpPr>
          <p:cNvPr id="54" name="Elbow Connector 53"/>
          <p:cNvCxnSpPr>
            <a:stCxn id="32" idx="3"/>
            <a:endCxn id="19" idx="1"/>
          </p:cNvCxnSpPr>
          <p:nvPr/>
        </p:nvCxnSpPr>
        <p:spPr>
          <a:xfrm flipV="1">
            <a:off x="7156827" y="2650743"/>
            <a:ext cx="496519" cy="321"/>
          </a:xfrm>
          <a:prstGeom prst="bentConnector3">
            <a:avLst/>
          </a:prstGeom>
          <a:ln w="127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75" idx="3"/>
            <a:endCxn id="32" idx="1"/>
          </p:cNvCxnSpPr>
          <p:nvPr/>
        </p:nvCxnSpPr>
        <p:spPr>
          <a:xfrm>
            <a:off x="6345718" y="2651064"/>
            <a:ext cx="262469" cy="0"/>
          </a:xfrm>
          <a:prstGeom prst="line">
            <a:avLst/>
          </a:prstGeom>
          <a:ln w="127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5" name="Picture 8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485" y="831888"/>
            <a:ext cx="566338" cy="54864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626" y="1373518"/>
            <a:ext cx="566338" cy="54864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902" y="4274479"/>
            <a:ext cx="566338" cy="54864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570" y="2890286"/>
            <a:ext cx="566338" cy="548640"/>
          </a:xfrm>
          <a:prstGeom prst="rect">
            <a:avLst/>
          </a:prstGeom>
        </p:spPr>
      </p:pic>
      <p:cxnSp>
        <p:nvCxnSpPr>
          <p:cNvPr id="120" name="Elbow Connector 119"/>
          <p:cNvCxnSpPr>
            <a:stCxn id="18" idx="0"/>
            <a:endCxn id="85" idx="2"/>
          </p:cNvCxnSpPr>
          <p:nvPr/>
        </p:nvCxnSpPr>
        <p:spPr>
          <a:xfrm rot="16200000" flipV="1">
            <a:off x="2100062" y="1672120"/>
            <a:ext cx="1010654" cy="427469"/>
          </a:xfrm>
          <a:prstGeom prst="bentConnector3">
            <a:avLst/>
          </a:prstGeom>
          <a:ln w="127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8" idx="1"/>
            <a:endCxn id="106" idx="0"/>
          </p:cNvCxnSpPr>
          <p:nvPr/>
        </p:nvCxnSpPr>
        <p:spPr>
          <a:xfrm rot="10800000" flipV="1">
            <a:off x="2410739" y="2656928"/>
            <a:ext cx="134064" cy="233357"/>
          </a:xfrm>
          <a:prstGeom prst="bentConnector2">
            <a:avLst/>
          </a:prstGeom>
          <a:ln w="127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106" idx="1"/>
          </p:cNvCxnSpPr>
          <p:nvPr/>
        </p:nvCxnSpPr>
        <p:spPr>
          <a:xfrm rot="10800000">
            <a:off x="1432442" y="2662702"/>
            <a:ext cx="695128" cy="501905"/>
          </a:xfrm>
          <a:prstGeom prst="bentConnector3">
            <a:avLst/>
          </a:prstGeom>
          <a:ln w="127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6" name="Elbow Connector 1025"/>
          <p:cNvCxnSpPr>
            <a:stCxn id="18" idx="2"/>
            <a:endCxn id="105" idx="0"/>
          </p:cNvCxnSpPr>
          <p:nvPr/>
        </p:nvCxnSpPr>
        <p:spPr>
          <a:xfrm rot="5400000">
            <a:off x="1946696" y="3402051"/>
            <a:ext cx="1351803" cy="393052"/>
          </a:xfrm>
          <a:prstGeom prst="bentConnector3">
            <a:avLst/>
          </a:prstGeom>
          <a:ln w="127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0" name="Straight Connector 1029"/>
          <p:cNvCxnSpPr>
            <a:stCxn id="105" idx="3"/>
            <a:endCxn id="56" idx="1"/>
          </p:cNvCxnSpPr>
          <p:nvPr/>
        </p:nvCxnSpPr>
        <p:spPr>
          <a:xfrm>
            <a:off x="2709240" y="4548799"/>
            <a:ext cx="239348" cy="0"/>
          </a:xfrm>
          <a:prstGeom prst="line">
            <a:avLst/>
          </a:prstGeom>
          <a:ln w="127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4" name="Straight Connector 1033"/>
          <p:cNvCxnSpPr>
            <a:stCxn id="85" idx="3"/>
            <a:endCxn id="51" idx="1"/>
          </p:cNvCxnSpPr>
          <p:nvPr/>
        </p:nvCxnSpPr>
        <p:spPr>
          <a:xfrm>
            <a:off x="2674823" y="1106208"/>
            <a:ext cx="211576" cy="1562"/>
          </a:xfrm>
          <a:prstGeom prst="line">
            <a:avLst/>
          </a:prstGeom>
          <a:ln w="127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9" name="Elbow Connector 1038"/>
          <p:cNvCxnSpPr>
            <a:stCxn id="47" idx="1"/>
            <a:endCxn id="97" idx="0"/>
          </p:cNvCxnSpPr>
          <p:nvPr/>
        </p:nvCxnSpPr>
        <p:spPr>
          <a:xfrm rot="10800000" flipV="1">
            <a:off x="4069795" y="1095974"/>
            <a:ext cx="123376" cy="277543"/>
          </a:xfrm>
          <a:prstGeom prst="bentConnector2">
            <a:avLst/>
          </a:prstGeom>
          <a:ln w="127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1" name="Elbow Connector 1040"/>
          <p:cNvCxnSpPr>
            <a:stCxn id="18" idx="0"/>
            <a:endCxn id="97" idx="2"/>
          </p:cNvCxnSpPr>
          <p:nvPr/>
        </p:nvCxnSpPr>
        <p:spPr>
          <a:xfrm rot="5400000" flipH="1" flipV="1">
            <a:off x="3209947" y="1531334"/>
            <a:ext cx="469024" cy="1250672"/>
          </a:xfrm>
          <a:prstGeom prst="bentConnector3">
            <a:avLst/>
          </a:prstGeom>
          <a:ln w="127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4" name="Straight Connector 1043"/>
          <p:cNvCxnSpPr>
            <a:stCxn id="18" idx="3"/>
            <a:endCxn id="75" idx="1"/>
          </p:cNvCxnSpPr>
          <p:nvPr/>
        </p:nvCxnSpPr>
        <p:spPr>
          <a:xfrm flipV="1">
            <a:off x="3093443" y="2651064"/>
            <a:ext cx="2703635" cy="5865"/>
          </a:xfrm>
          <a:prstGeom prst="line">
            <a:avLst/>
          </a:prstGeom>
          <a:ln w="127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0" name="Picture 14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78" y="2397658"/>
            <a:ext cx="56633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4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418000" y="1791025"/>
            <a:ext cx="4357200" cy="1396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Cảm ơn mọi người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84705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rgbClr val="666666"/>
                </a:solidFill>
                <a:latin typeface="Roboto" panose="020B0604020202020204" charset="0"/>
                <a:ea typeface="Roboto" panose="020B0604020202020204" charset="0"/>
              </a:rPr>
              <a:t>Chức năng của container</a:t>
            </a:r>
            <a:endParaRPr>
              <a:solidFill>
                <a:srgbClr val="666666"/>
              </a:solidFill>
              <a:latin typeface="Roboto" panose="020B0604020202020204" charset="0"/>
              <a:ea typeface="Roboto" panose="020B0604020202020204" charset="0"/>
              <a:sym typeface="Roboto Medium"/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3523215" cy="3317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mtClean="0">
                <a:solidFill>
                  <a:srgbClr val="666666"/>
                </a:solidFill>
                <a:latin typeface="Roboto" panose="020B0604020202020204" charset="0"/>
                <a:ea typeface="Roboto" panose="020B0604020202020204" charset="0"/>
              </a:rPr>
              <a:t>Đóng gói phần mềm</a:t>
            </a:r>
          </a:p>
          <a:p>
            <a:pPr marL="285750" indent="-285750">
              <a:spcAft>
                <a:spcPts val="1600"/>
              </a:spcAft>
            </a:pPr>
            <a:r>
              <a:rPr lang="en-US" smtClean="0">
                <a:solidFill>
                  <a:srgbClr val="666666"/>
                </a:solidFill>
                <a:latin typeface="Roboto" panose="020B0604020202020204" charset="0"/>
                <a:ea typeface="Roboto" panose="020B0604020202020204" charset="0"/>
                <a:sym typeface="Roboto"/>
              </a:rPr>
              <a:t>Cung cấp sự cô lập</a:t>
            </a:r>
          </a:p>
          <a:p>
            <a:pPr marL="285750" indent="-285750">
              <a:spcAft>
                <a:spcPts val="1600"/>
              </a:spcAft>
            </a:pPr>
            <a:endParaRPr>
              <a:solidFill>
                <a:srgbClr val="666666"/>
              </a:solidFill>
              <a:latin typeface="Roboto" panose="020B0604020202020204" charset="0"/>
              <a:ea typeface="Roboto" panose="020B0604020202020204" charset="0"/>
              <a:sym typeface="Roboto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3834914" y="1152475"/>
            <a:ext cx="4930395" cy="3687380"/>
            <a:chOff x="4143102" y="1017725"/>
            <a:chExt cx="4246518" cy="2974849"/>
          </a:xfrm>
        </p:grpSpPr>
        <p:grpSp>
          <p:nvGrpSpPr>
            <p:cNvPr id="131" name="Group 130"/>
            <p:cNvGrpSpPr/>
            <p:nvPr/>
          </p:nvGrpSpPr>
          <p:grpSpPr>
            <a:xfrm>
              <a:off x="4143102" y="1017725"/>
              <a:ext cx="4246518" cy="2974849"/>
              <a:chOff x="4914899" y="961556"/>
              <a:chExt cx="6907861" cy="5402232"/>
            </a:xfrm>
          </p:grpSpPr>
          <p:sp>
            <p:nvSpPr>
              <p:cNvPr id="133" name="object 16"/>
              <p:cNvSpPr/>
              <p:nvPr/>
            </p:nvSpPr>
            <p:spPr>
              <a:xfrm>
                <a:off x="4914899" y="1409336"/>
                <a:ext cx="1789103" cy="3220956"/>
              </a:xfrm>
              <a:custGeom>
                <a:avLst/>
                <a:gdLst/>
                <a:ahLst/>
                <a:cxnLst/>
                <a:rect l="l" t="t" r="r" b="b"/>
                <a:pathLst>
                  <a:path w="1788159" h="3324225">
                    <a:moveTo>
                      <a:pt x="0" y="3323844"/>
                    </a:moveTo>
                    <a:lnTo>
                      <a:pt x="1787652" y="3323844"/>
                    </a:lnTo>
                    <a:lnTo>
                      <a:pt x="1787652" y="0"/>
                    </a:lnTo>
                    <a:lnTo>
                      <a:pt x="0" y="0"/>
                    </a:lnTo>
                    <a:lnTo>
                      <a:pt x="0" y="3323844"/>
                    </a:lnTo>
                    <a:close/>
                  </a:path>
                </a:pathLst>
              </a:custGeom>
              <a:ln w="12192">
                <a:solidFill>
                  <a:srgbClr val="00B050"/>
                </a:solidFill>
              </a:ln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grpSp>
            <p:nvGrpSpPr>
              <p:cNvPr id="134" name="object 17"/>
              <p:cNvGrpSpPr/>
              <p:nvPr/>
            </p:nvGrpSpPr>
            <p:grpSpPr>
              <a:xfrm>
                <a:off x="4926838" y="4705421"/>
                <a:ext cx="6891478" cy="366703"/>
                <a:chOff x="4926838" y="4693665"/>
                <a:chExt cx="6887845" cy="378460"/>
              </a:xfrm>
            </p:grpSpPr>
            <p:sp>
              <p:nvSpPr>
                <p:cNvPr id="186" name="object 18"/>
                <p:cNvSpPr/>
                <p:nvPr/>
              </p:nvSpPr>
              <p:spPr>
                <a:xfrm>
                  <a:off x="4933188" y="4700015"/>
                  <a:ext cx="6875145" cy="365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5145" h="365760">
                      <a:moveTo>
                        <a:pt x="6874763" y="0"/>
                      </a:moveTo>
                      <a:lnTo>
                        <a:pt x="0" y="0"/>
                      </a:lnTo>
                      <a:lnTo>
                        <a:pt x="0" y="365760"/>
                      </a:lnTo>
                      <a:lnTo>
                        <a:pt x="6874763" y="365760"/>
                      </a:lnTo>
                      <a:lnTo>
                        <a:pt x="6874763" y="0"/>
                      </a:lnTo>
                      <a:close/>
                    </a:path>
                  </a:pathLst>
                </a:custGeom>
                <a:solidFill>
                  <a:srgbClr val="FF9933"/>
                </a:solidFill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  <p:sp>
              <p:nvSpPr>
                <p:cNvPr id="187" name="object 19"/>
                <p:cNvSpPr/>
                <p:nvPr/>
              </p:nvSpPr>
              <p:spPr>
                <a:xfrm>
                  <a:off x="4933188" y="4700015"/>
                  <a:ext cx="6875145" cy="365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5145" h="365760">
                      <a:moveTo>
                        <a:pt x="0" y="365760"/>
                      </a:moveTo>
                      <a:lnTo>
                        <a:pt x="6874763" y="365760"/>
                      </a:lnTo>
                      <a:lnTo>
                        <a:pt x="6874763" y="0"/>
                      </a:lnTo>
                      <a:lnTo>
                        <a:pt x="0" y="0"/>
                      </a:lnTo>
                      <a:lnTo>
                        <a:pt x="0" y="365760"/>
                      </a:lnTo>
                      <a:close/>
                    </a:path>
                  </a:pathLst>
                </a:custGeom>
                <a:ln w="12192">
                  <a:solidFill>
                    <a:srgbClr val="BB6E22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</p:grpSp>
          <p:sp>
            <p:nvSpPr>
              <p:cNvPr id="135" name="object 20"/>
              <p:cNvSpPr txBox="1"/>
              <p:nvPr/>
            </p:nvSpPr>
            <p:spPr>
              <a:xfrm>
                <a:off x="8318628" y="4795004"/>
                <a:ext cx="106101" cy="31678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algn="ctr">
                  <a:lnSpc>
                    <a:spcPts val="1710"/>
                  </a:lnSpc>
                </a:pPr>
                <a:r>
                  <a:rPr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?</a:t>
                </a:r>
                <a:endPara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grpSp>
            <p:nvGrpSpPr>
              <p:cNvPr id="136" name="object 21"/>
              <p:cNvGrpSpPr/>
              <p:nvPr/>
            </p:nvGrpSpPr>
            <p:grpSpPr>
              <a:xfrm>
                <a:off x="10212322" y="4200244"/>
                <a:ext cx="714116" cy="329787"/>
                <a:chOff x="10212323" y="4189475"/>
                <a:chExt cx="713740" cy="340360"/>
              </a:xfrm>
            </p:grpSpPr>
            <p:sp>
              <p:nvSpPr>
                <p:cNvPr id="184" name="object 23"/>
                <p:cNvSpPr/>
                <p:nvPr/>
              </p:nvSpPr>
              <p:spPr>
                <a:xfrm>
                  <a:off x="10212323" y="4189475"/>
                  <a:ext cx="713740" cy="34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740" h="340360">
                      <a:moveTo>
                        <a:pt x="713231" y="0"/>
                      </a:moveTo>
                      <a:lnTo>
                        <a:pt x="0" y="0"/>
                      </a:lnTo>
                      <a:lnTo>
                        <a:pt x="0" y="339851"/>
                      </a:lnTo>
                      <a:lnTo>
                        <a:pt x="713231" y="339851"/>
                      </a:lnTo>
                      <a:lnTo>
                        <a:pt x="713231" y="0"/>
                      </a:lnTo>
                      <a:close/>
                    </a:path>
                  </a:pathLst>
                </a:custGeom>
                <a:solidFill>
                  <a:srgbClr val="CC00FF"/>
                </a:solidFill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  <p:sp>
              <p:nvSpPr>
                <p:cNvPr id="185" name="object 24"/>
                <p:cNvSpPr/>
                <p:nvPr/>
              </p:nvSpPr>
              <p:spPr>
                <a:xfrm>
                  <a:off x="10212323" y="4189475"/>
                  <a:ext cx="713740" cy="34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740" h="340360">
                      <a:moveTo>
                        <a:pt x="0" y="339851"/>
                      </a:moveTo>
                      <a:lnTo>
                        <a:pt x="713231" y="339851"/>
                      </a:lnTo>
                      <a:lnTo>
                        <a:pt x="713231" y="0"/>
                      </a:lnTo>
                      <a:lnTo>
                        <a:pt x="0" y="0"/>
                      </a:lnTo>
                      <a:lnTo>
                        <a:pt x="0" y="339851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2192">
                  <a:solidFill>
                    <a:srgbClr val="9400BB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</p:grpSp>
          <p:grpSp>
            <p:nvGrpSpPr>
              <p:cNvPr id="137" name="object 27"/>
              <p:cNvGrpSpPr/>
              <p:nvPr/>
            </p:nvGrpSpPr>
            <p:grpSpPr>
              <a:xfrm>
                <a:off x="4927091" y="4699579"/>
                <a:ext cx="6890841" cy="366703"/>
                <a:chOff x="4927091" y="4687823"/>
                <a:chExt cx="6887209" cy="378460"/>
              </a:xfrm>
            </p:grpSpPr>
            <p:sp>
              <p:nvSpPr>
                <p:cNvPr id="182" name="object 28"/>
                <p:cNvSpPr/>
                <p:nvPr/>
              </p:nvSpPr>
              <p:spPr>
                <a:xfrm>
                  <a:off x="4933187" y="4693919"/>
                  <a:ext cx="6875145" cy="365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5145" h="365760">
                      <a:moveTo>
                        <a:pt x="6874763" y="0"/>
                      </a:moveTo>
                      <a:lnTo>
                        <a:pt x="0" y="0"/>
                      </a:lnTo>
                      <a:lnTo>
                        <a:pt x="0" y="365759"/>
                      </a:lnTo>
                      <a:lnTo>
                        <a:pt x="6874763" y="365759"/>
                      </a:lnTo>
                      <a:lnTo>
                        <a:pt x="6874763" y="0"/>
                      </a:lnTo>
                      <a:close/>
                    </a:path>
                  </a:pathLst>
                </a:custGeom>
                <a:solidFill>
                  <a:srgbClr val="0070C0"/>
                </a:solidFill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  <p:sp>
              <p:nvSpPr>
                <p:cNvPr id="183" name="object 29"/>
                <p:cNvSpPr/>
                <p:nvPr/>
              </p:nvSpPr>
              <p:spPr>
                <a:xfrm>
                  <a:off x="4933187" y="4693919"/>
                  <a:ext cx="6875145" cy="365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5145" h="365760">
                      <a:moveTo>
                        <a:pt x="0" y="365759"/>
                      </a:moveTo>
                      <a:lnTo>
                        <a:pt x="6874763" y="365759"/>
                      </a:lnTo>
                      <a:lnTo>
                        <a:pt x="6874763" y="0"/>
                      </a:lnTo>
                      <a:lnTo>
                        <a:pt x="0" y="0"/>
                      </a:lnTo>
                      <a:lnTo>
                        <a:pt x="0" y="365759"/>
                      </a:lnTo>
                      <a:close/>
                    </a:path>
                  </a:pathLst>
                </a:custGeom>
                <a:ln w="12192">
                  <a:solidFill>
                    <a:srgbClr val="BB6E22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</p:grpSp>
          <p:sp>
            <p:nvSpPr>
              <p:cNvPr id="138" name="object 30"/>
              <p:cNvSpPr txBox="1"/>
              <p:nvPr/>
            </p:nvSpPr>
            <p:spPr>
              <a:xfrm>
                <a:off x="4939282" y="4722279"/>
                <a:ext cx="6866700" cy="266789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54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sz="1100" spc="-15" smtClean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Container runtime</a:t>
                </a:r>
                <a:endParaRPr sz="1100">
                  <a:solidFill>
                    <a:schemeClr val="bg1">
                      <a:lumMod val="8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39" name="object 33"/>
              <p:cNvSpPr/>
              <p:nvPr/>
            </p:nvSpPr>
            <p:spPr>
              <a:xfrm>
                <a:off x="6879334" y="2168711"/>
                <a:ext cx="1413493" cy="429707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sp>
            <p:nvSpPr>
              <p:cNvPr id="140" name="object 34"/>
              <p:cNvSpPr/>
              <p:nvPr/>
            </p:nvSpPr>
            <p:spPr>
              <a:xfrm>
                <a:off x="8956547" y="2153550"/>
                <a:ext cx="640417" cy="527165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sp>
            <p:nvSpPr>
              <p:cNvPr id="141" name="object 35"/>
              <p:cNvSpPr/>
              <p:nvPr/>
            </p:nvSpPr>
            <p:spPr>
              <a:xfrm>
                <a:off x="10479023" y="2098954"/>
                <a:ext cx="898108" cy="868274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sp>
            <p:nvSpPr>
              <p:cNvPr id="142" name="object 36"/>
              <p:cNvSpPr txBox="1"/>
              <p:nvPr/>
            </p:nvSpPr>
            <p:spPr>
              <a:xfrm>
                <a:off x="5185535" y="1416342"/>
                <a:ext cx="1090235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2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Web</a:t>
                </a:r>
                <a:r>
                  <a:rPr sz="1100" spc="-5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 </a:t>
                </a:r>
                <a:r>
                  <a:rPr sz="1100" spc="-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Server</a:t>
                </a:r>
                <a:endPara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43" name="object 37"/>
              <p:cNvSpPr txBox="1"/>
              <p:nvPr/>
            </p:nvSpPr>
            <p:spPr>
              <a:xfrm>
                <a:off x="7169151" y="1420915"/>
                <a:ext cx="878032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Database</a:t>
                </a:r>
                <a:endPara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44" name="object 38"/>
              <p:cNvSpPr txBox="1"/>
              <p:nvPr/>
            </p:nvSpPr>
            <p:spPr>
              <a:xfrm>
                <a:off x="8785606" y="1460891"/>
                <a:ext cx="1012724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Messaging</a:t>
                </a:r>
                <a:endPara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45" name="object 39"/>
              <p:cNvSpPr txBox="1"/>
              <p:nvPr/>
            </p:nvSpPr>
            <p:spPr>
              <a:xfrm>
                <a:off x="10279760" y="1464476"/>
                <a:ext cx="1297989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1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Orchestration</a:t>
                </a:r>
                <a:endPara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46" name="object 40"/>
              <p:cNvSpPr txBox="1"/>
              <p:nvPr/>
            </p:nvSpPr>
            <p:spPr>
              <a:xfrm>
                <a:off x="4933189" y="5280333"/>
                <a:ext cx="6878770" cy="395415"/>
              </a:xfrm>
              <a:prstGeom prst="rect">
                <a:avLst/>
              </a:prstGeom>
              <a:solidFill>
                <a:srgbClr val="FA7032"/>
              </a:solidFill>
              <a:ln w="12192">
                <a:solidFill>
                  <a:srgbClr val="BB2294"/>
                </a:solidFill>
              </a:ln>
            </p:spPr>
            <p:txBody>
              <a:bodyPr vert="horz" wrap="square" lIns="0" tIns="88265" rIns="0" bIns="0" rtlCol="0" anchor="ctr">
                <a:spAutoFit/>
              </a:bodyPr>
              <a:lstStyle/>
              <a:p>
                <a:pPr marL="1905" algn="ctr">
                  <a:lnSpc>
                    <a:spcPct val="100000"/>
                  </a:lnSpc>
                  <a:spcBef>
                    <a:spcPts val="695"/>
                  </a:spcBef>
                </a:pPr>
                <a:r>
                  <a:rPr lang="en-US" sz="1100" spc="-5" smtClean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Operating System</a:t>
                </a:r>
              </a:p>
            </p:txBody>
          </p:sp>
          <p:grpSp>
            <p:nvGrpSpPr>
              <p:cNvPr id="147" name="object 41"/>
              <p:cNvGrpSpPr/>
              <p:nvPr/>
            </p:nvGrpSpPr>
            <p:grpSpPr>
              <a:xfrm>
                <a:off x="5048757" y="4194132"/>
                <a:ext cx="726823" cy="343323"/>
                <a:chOff x="5048758" y="4183126"/>
                <a:chExt cx="726440" cy="354330"/>
              </a:xfrm>
            </p:grpSpPr>
            <p:sp>
              <p:nvSpPr>
                <p:cNvPr id="180" name="object 42"/>
                <p:cNvSpPr/>
                <p:nvPr/>
              </p:nvSpPr>
              <p:spPr>
                <a:xfrm>
                  <a:off x="5055108" y="4189476"/>
                  <a:ext cx="713740" cy="341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739" h="341629">
                      <a:moveTo>
                        <a:pt x="713232" y="0"/>
                      </a:moveTo>
                      <a:lnTo>
                        <a:pt x="0" y="0"/>
                      </a:lnTo>
                      <a:lnTo>
                        <a:pt x="0" y="341375"/>
                      </a:lnTo>
                      <a:lnTo>
                        <a:pt x="713232" y="341375"/>
                      </a:lnTo>
                      <a:lnTo>
                        <a:pt x="713232" y="0"/>
                      </a:lnTo>
                      <a:close/>
                    </a:path>
                  </a:pathLst>
                </a:custGeom>
                <a:solidFill>
                  <a:srgbClr val="CC00FF"/>
                </a:solidFill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  <p:sp>
              <p:nvSpPr>
                <p:cNvPr id="181" name="object 43"/>
                <p:cNvSpPr/>
                <p:nvPr/>
              </p:nvSpPr>
              <p:spPr>
                <a:xfrm>
                  <a:off x="5055108" y="4189476"/>
                  <a:ext cx="713740" cy="341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739" h="341629">
                      <a:moveTo>
                        <a:pt x="0" y="341375"/>
                      </a:moveTo>
                      <a:lnTo>
                        <a:pt x="713232" y="341375"/>
                      </a:lnTo>
                      <a:lnTo>
                        <a:pt x="713232" y="0"/>
                      </a:lnTo>
                      <a:lnTo>
                        <a:pt x="0" y="0"/>
                      </a:lnTo>
                      <a:lnTo>
                        <a:pt x="0" y="341375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2192">
                  <a:solidFill>
                    <a:srgbClr val="9400BB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</p:grpSp>
          <p:sp>
            <p:nvSpPr>
              <p:cNvPr id="148" name="object 44"/>
              <p:cNvSpPr txBox="1"/>
              <p:nvPr/>
            </p:nvSpPr>
            <p:spPr>
              <a:xfrm>
                <a:off x="5233416" y="4204979"/>
                <a:ext cx="369130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5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L</a:t>
                </a:r>
                <a:r>
                  <a:rPr sz="1100" spc="-10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i</a:t>
                </a:r>
                <a:r>
                  <a:rPr sz="1100" spc="-15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b</a:t>
                </a:r>
                <a:r>
                  <a:rPr sz="1100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s</a:t>
                </a:r>
                <a:endParaRPr sz="1100">
                  <a:solidFill>
                    <a:schemeClr val="bg1">
                      <a:lumMod val="9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grpSp>
            <p:nvGrpSpPr>
              <p:cNvPr id="149" name="object 45"/>
              <p:cNvGrpSpPr/>
              <p:nvPr/>
            </p:nvGrpSpPr>
            <p:grpSpPr>
              <a:xfrm>
                <a:off x="5791200" y="4195851"/>
                <a:ext cx="780827" cy="341477"/>
                <a:chOff x="5791200" y="4184903"/>
                <a:chExt cx="780415" cy="352425"/>
              </a:xfrm>
            </p:grpSpPr>
            <p:sp>
              <p:nvSpPr>
                <p:cNvPr id="178" name="object 46"/>
                <p:cNvSpPr/>
                <p:nvPr/>
              </p:nvSpPr>
              <p:spPr>
                <a:xfrm>
                  <a:off x="5797295" y="4190999"/>
                  <a:ext cx="768350" cy="34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350" h="340360">
                      <a:moveTo>
                        <a:pt x="768096" y="0"/>
                      </a:moveTo>
                      <a:lnTo>
                        <a:pt x="0" y="0"/>
                      </a:lnTo>
                      <a:lnTo>
                        <a:pt x="0" y="339851"/>
                      </a:lnTo>
                      <a:lnTo>
                        <a:pt x="768096" y="339851"/>
                      </a:lnTo>
                      <a:lnTo>
                        <a:pt x="768096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  <p:sp>
              <p:nvSpPr>
                <p:cNvPr id="179" name="object 47"/>
                <p:cNvSpPr/>
                <p:nvPr/>
              </p:nvSpPr>
              <p:spPr>
                <a:xfrm>
                  <a:off x="5797295" y="4190999"/>
                  <a:ext cx="768350" cy="34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350" h="340360">
                      <a:moveTo>
                        <a:pt x="0" y="339851"/>
                      </a:moveTo>
                      <a:lnTo>
                        <a:pt x="768096" y="339851"/>
                      </a:lnTo>
                      <a:lnTo>
                        <a:pt x="768096" y="0"/>
                      </a:lnTo>
                      <a:lnTo>
                        <a:pt x="0" y="0"/>
                      </a:lnTo>
                      <a:lnTo>
                        <a:pt x="0" y="339851"/>
                      </a:lnTo>
                      <a:close/>
                    </a:path>
                  </a:pathLst>
                </a:custGeom>
                <a:ln w="12192">
                  <a:solidFill>
                    <a:srgbClr val="BB0048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</p:grpSp>
          <p:sp>
            <p:nvSpPr>
              <p:cNvPr id="150" name="object 48"/>
              <p:cNvSpPr txBox="1"/>
              <p:nvPr/>
            </p:nvSpPr>
            <p:spPr>
              <a:xfrm>
                <a:off x="5949060" y="4206150"/>
                <a:ext cx="475865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5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De</a:t>
                </a:r>
                <a:r>
                  <a:rPr sz="1100" spc="-10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p</a:t>
                </a:r>
                <a:r>
                  <a:rPr sz="1100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s</a:t>
                </a:r>
                <a:endParaRPr sz="1100">
                  <a:solidFill>
                    <a:schemeClr val="bg1">
                      <a:lumMod val="8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grpSp>
            <p:nvGrpSpPr>
              <p:cNvPr id="151" name="object 49"/>
              <p:cNvGrpSpPr/>
              <p:nvPr/>
            </p:nvGrpSpPr>
            <p:grpSpPr>
              <a:xfrm>
                <a:off x="6808978" y="4191046"/>
                <a:ext cx="724917" cy="342092"/>
                <a:chOff x="6808978" y="4180078"/>
                <a:chExt cx="724535" cy="353060"/>
              </a:xfrm>
            </p:grpSpPr>
            <p:sp>
              <p:nvSpPr>
                <p:cNvPr id="176" name="object 50"/>
                <p:cNvSpPr/>
                <p:nvPr/>
              </p:nvSpPr>
              <p:spPr>
                <a:xfrm>
                  <a:off x="6815328" y="4186428"/>
                  <a:ext cx="711835" cy="34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834" h="340360">
                      <a:moveTo>
                        <a:pt x="711707" y="0"/>
                      </a:moveTo>
                      <a:lnTo>
                        <a:pt x="0" y="0"/>
                      </a:lnTo>
                      <a:lnTo>
                        <a:pt x="0" y="339852"/>
                      </a:lnTo>
                      <a:lnTo>
                        <a:pt x="711707" y="339852"/>
                      </a:lnTo>
                      <a:lnTo>
                        <a:pt x="711707" y="0"/>
                      </a:lnTo>
                      <a:close/>
                    </a:path>
                  </a:pathLst>
                </a:custGeom>
                <a:solidFill>
                  <a:srgbClr val="CC00FF"/>
                </a:solidFill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  <p:sp>
              <p:nvSpPr>
                <p:cNvPr id="177" name="object 51"/>
                <p:cNvSpPr/>
                <p:nvPr/>
              </p:nvSpPr>
              <p:spPr>
                <a:xfrm>
                  <a:off x="6815328" y="4186428"/>
                  <a:ext cx="711835" cy="34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834" h="340360">
                      <a:moveTo>
                        <a:pt x="0" y="339852"/>
                      </a:moveTo>
                      <a:lnTo>
                        <a:pt x="711707" y="339852"/>
                      </a:lnTo>
                      <a:lnTo>
                        <a:pt x="711707" y="0"/>
                      </a:lnTo>
                      <a:lnTo>
                        <a:pt x="0" y="0"/>
                      </a:lnTo>
                      <a:lnTo>
                        <a:pt x="0" y="339852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2192">
                  <a:solidFill>
                    <a:srgbClr val="9400BB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</p:grpSp>
          <p:sp>
            <p:nvSpPr>
              <p:cNvPr id="152" name="object 52"/>
              <p:cNvSpPr txBox="1"/>
              <p:nvPr/>
            </p:nvSpPr>
            <p:spPr>
              <a:xfrm>
                <a:off x="6993381" y="4201069"/>
                <a:ext cx="369130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5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L</a:t>
                </a:r>
                <a:r>
                  <a:rPr sz="1100" spc="-10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ib</a:t>
                </a:r>
                <a:r>
                  <a:rPr sz="1100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s</a:t>
                </a:r>
                <a:endParaRPr sz="1100">
                  <a:solidFill>
                    <a:schemeClr val="bg1">
                      <a:lumMod val="8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grpSp>
            <p:nvGrpSpPr>
              <p:cNvPr id="153" name="object 53"/>
              <p:cNvGrpSpPr/>
              <p:nvPr/>
            </p:nvGrpSpPr>
            <p:grpSpPr>
              <a:xfrm>
                <a:off x="7549642" y="4191046"/>
                <a:ext cx="781462" cy="342092"/>
                <a:chOff x="7549642" y="4180078"/>
                <a:chExt cx="781050" cy="353060"/>
              </a:xfrm>
            </p:grpSpPr>
            <p:sp>
              <p:nvSpPr>
                <p:cNvPr id="174" name="object 54"/>
                <p:cNvSpPr/>
                <p:nvPr/>
              </p:nvSpPr>
              <p:spPr>
                <a:xfrm>
                  <a:off x="7555992" y="4186428"/>
                  <a:ext cx="768350" cy="34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350" h="340360">
                      <a:moveTo>
                        <a:pt x="768096" y="0"/>
                      </a:moveTo>
                      <a:lnTo>
                        <a:pt x="0" y="0"/>
                      </a:lnTo>
                      <a:lnTo>
                        <a:pt x="0" y="339852"/>
                      </a:lnTo>
                      <a:lnTo>
                        <a:pt x="768096" y="339852"/>
                      </a:lnTo>
                      <a:lnTo>
                        <a:pt x="768096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  <p:sp>
              <p:nvSpPr>
                <p:cNvPr id="175" name="object 55"/>
                <p:cNvSpPr/>
                <p:nvPr/>
              </p:nvSpPr>
              <p:spPr>
                <a:xfrm>
                  <a:off x="7555992" y="4186428"/>
                  <a:ext cx="768350" cy="34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350" h="340360">
                      <a:moveTo>
                        <a:pt x="0" y="339852"/>
                      </a:moveTo>
                      <a:lnTo>
                        <a:pt x="768096" y="339852"/>
                      </a:lnTo>
                      <a:lnTo>
                        <a:pt x="768096" y="0"/>
                      </a:lnTo>
                      <a:lnTo>
                        <a:pt x="0" y="0"/>
                      </a:lnTo>
                      <a:lnTo>
                        <a:pt x="0" y="339852"/>
                      </a:lnTo>
                      <a:close/>
                    </a:path>
                  </a:pathLst>
                </a:custGeom>
                <a:ln w="12192">
                  <a:solidFill>
                    <a:srgbClr val="BB0048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</p:grpSp>
          <p:sp>
            <p:nvSpPr>
              <p:cNvPr id="154" name="object 56"/>
              <p:cNvSpPr txBox="1"/>
              <p:nvPr/>
            </p:nvSpPr>
            <p:spPr>
              <a:xfrm>
                <a:off x="7708645" y="4201069"/>
                <a:ext cx="475865" cy="288110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vert="horz" wrap="square" lIns="0" tIns="1270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5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De</a:t>
                </a:r>
                <a:r>
                  <a:rPr sz="1100" spc="-10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p</a:t>
                </a:r>
                <a:r>
                  <a:rPr sz="1100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s</a:t>
                </a:r>
                <a:endParaRPr sz="1100">
                  <a:solidFill>
                    <a:schemeClr val="bg1">
                      <a:lumMod val="9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55" name="object 57"/>
              <p:cNvSpPr/>
              <p:nvPr/>
            </p:nvSpPr>
            <p:spPr>
              <a:xfrm>
                <a:off x="8529828" y="4197000"/>
                <a:ext cx="714116" cy="329787"/>
              </a:xfrm>
              <a:custGeom>
                <a:avLst/>
                <a:gdLst/>
                <a:ahLst/>
                <a:cxnLst/>
                <a:rect l="l" t="t" r="r" b="b"/>
                <a:pathLst>
                  <a:path w="713740" h="340360">
                    <a:moveTo>
                      <a:pt x="713231" y="0"/>
                    </a:moveTo>
                    <a:lnTo>
                      <a:pt x="0" y="0"/>
                    </a:lnTo>
                    <a:lnTo>
                      <a:pt x="0" y="339852"/>
                    </a:lnTo>
                    <a:lnTo>
                      <a:pt x="713231" y="339852"/>
                    </a:lnTo>
                    <a:lnTo>
                      <a:pt x="713231" y="0"/>
                    </a:lnTo>
                    <a:close/>
                  </a:path>
                </a:pathLst>
              </a:custGeom>
              <a:solidFill>
                <a:srgbClr val="CC00FF"/>
              </a:solidFill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bg1">
                      <a:lumMod val="9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sp>
            <p:nvSpPr>
              <p:cNvPr id="156" name="object 58"/>
              <p:cNvSpPr/>
              <p:nvPr/>
            </p:nvSpPr>
            <p:spPr>
              <a:xfrm>
                <a:off x="8529828" y="4197000"/>
                <a:ext cx="714116" cy="329787"/>
              </a:xfrm>
              <a:custGeom>
                <a:avLst/>
                <a:gdLst/>
                <a:ahLst/>
                <a:cxnLst/>
                <a:rect l="l" t="t" r="r" b="b"/>
                <a:pathLst>
                  <a:path w="713740" h="340360">
                    <a:moveTo>
                      <a:pt x="0" y="339852"/>
                    </a:moveTo>
                    <a:lnTo>
                      <a:pt x="713231" y="339852"/>
                    </a:lnTo>
                    <a:lnTo>
                      <a:pt x="713231" y="0"/>
                    </a:lnTo>
                    <a:lnTo>
                      <a:pt x="0" y="0"/>
                    </a:lnTo>
                    <a:lnTo>
                      <a:pt x="0" y="339852"/>
                    </a:lnTo>
                    <a:close/>
                  </a:path>
                </a:pathLst>
              </a:custGeom>
              <a:solidFill>
                <a:srgbClr val="00B0F0"/>
              </a:solidFill>
              <a:ln w="12192">
                <a:solidFill>
                  <a:srgbClr val="9400BB"/>
                </a:solidFill>
              </a:ln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sp>
            <p:nvSpPr>
              <p:cNvPr id="157" name="object 59"/>
              <p:cNvSpPr txBox="1"/>
              <p:nvPr/>
            </p:nvSpPr>
            <p:spPr>
              <a:xfrm>
                <a:off x="8695690" y="4201069"/>
                <a:ext cx="381836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5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L</a:t>
                </a:r>
                <a:r>
                  <a:rPr sz="1100" spc="-10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ib</a:t>
                </a:r>
                <a:r>
                  <a:rPr sz="1100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s</a:t>
                </a:r>
                <a:endParaRPr sz="1100">
                  <a:solidFill>
                    <a:schemeClr val="bg1">
                      <a:lumMod val="8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grpSp>
            <p:nvGrpSpPr>
              <p:cNvPr id="158" name="object 60"/>
              <p:cNvGrpSpPr/>
              <p:nvPr/>
            </p:nvGrpSpPr>
            <p:grpSpPr>
              <a:xfrm>
                <a:off x="9282683" y="4194327"/>
                <a:ext cx="779556" cy="341477"/>
                <a:chOff x="9282683" y="4183379"/>
                <a:chExt cx="779145" cy="352425"/>
              </a:xfrm>
            </p:grpSpPr>
            <p:sp>
              <p:nvSpPr>
                <p:cNvPr id="172" name="object 61"/>
                <p:cNvSpPr/>
                <p:nvPr/>
              </p:nvSpPr>
              <p:spPr>
                <a:xfrm>
                  <a:off x="9288779" y="4189475"/>
                  <a:ext cx="767080" cy="34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079" h="340360">
                      <a:moveTo>
                        <a:pt x="766572" y="0"/>
                      </a:moveTo>
                      <a:lnTo>
                        <a:pt x="0" y="0"/>
                      </a:lnTo>
                      <a:lnTo>
                        <a:pt x="0" y="339851"/>
                      </a:lnTo>
                      <a:lnTo>
                        <a:pt x="766572" y="339851"/>
                      </a:lnTo>
                      <a:lnTo>
                        <a:pt x="766572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  <p:sp>
              <p:nvSpPr>
                <p:cNvPr id="173" name="object 62"/>
                <p:cNvSpPr/>
                <p:nvPr/>
              </p:nvSpPr>
              <p:spPr>
                <a:xfrm>
                  <a:off x="9288779" y="4189475"/>
                  <a:ext cx="767080" cy="34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079" h="340360">
                      <a:moveTo>
                        <a:pt x="0" y="339851"/>
                      </a:moveTo>
                      <a:lnTo>
                        <a:pt x="766572" y="339851"/>
                      </a:lnTo>
                      <a:lnTo>
                        <a:pt x="766572" y="0"/>
                      </a:lnTo>
                      <a:lnTo>
                        <a:pt x="0" y="0"/>
                      </a:lnTo>
                      <a:lnTo>
                        <a:pt x="0" y="339851"/>
                      </a:lnTo>
                      <a:close/>
                    </a:path>
                  </a:pathLst>
                </a:custGeom>
                <a:ln w="12192">
                  <a:solidFill>
                    <a:srgbClr val="BB0048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</p:grpSp>
          <p:sp>
            <p:nvSpPr>
              <p:cNvPr id="159" name="object 63"/>
              <p:cNvSpPr txBox="1"/>
              <p:nvPr/>
            </p:nvSpPr>
            <p:spPr>
              <a:xfrm>
                <a:off x="9427844" y="4204374"/>
                <a:ext cx="488573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5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De</a:t>
                </a:r>
                <a:r>
                  <a:rPr sz="1100" spc="-10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p</a:t>
                </a:r>
                <a:r>
                  <a:rPr sz="1100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s</a:t>
                </a:r>
                <a:endParaRPr sz="1100">
                  <a:solidFill>
                    <a:schemeClr val="bg1">
                      <a:lumMod val="8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60" name="object 64"/>
              <p:cNvSpPr txBox="1"/>
              <p:nvPr/>
            </p:nvSpPr>
            <p:spPr>
              <a:xfrm>
                <a:off x="10378820" y="4204374"/>
                <a:ext cx="381836" cy="288110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5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L</a:t>
                </a:r>
                <a:r>
                  <a:rPr sz="1100" spc="-10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ib</a:t>
                </a:r>
                <a:r>
                  <a:rPr sz="1100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s</a:t>
                </a:r>
                <a:endParaRPr sz="1100">
                  <a:solidFill>
                    <a:schemeClr val="bg1">
                      <a:lumMod val="9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61" name="object 65"/>
              <p:cNvSpPr/>
              <p:nvPr/>
            </p:nvSpPr>
            <p:spPr>
              <a:xfrm>
                <a:off x="10971275" y="4197000"/>
                <a:ext cx="768755" cy="329787"/>
              </a:xfrm>
              <a:custGeom>
                <a:avLst/>
                <a:gdLst/>
                <a:ahLst/>
                <a:cxnLst/>
                <a:rect l="l" t="t" r="r" b="b"/>
                <a:pathLst>
                  <a:path w="768350" h="340360">
                    <a:moveTo>
                      <a:pt x="768096" y="0"/>
                    </a:moveTo>
                    <a:lnTo>
                      <a:pt x="0" y="0"/>
                    </a:lnTo>
                    <a:lnTo>
                      <a:pt x="0" y="339852"/>
                    </a:lnTo>
                    <a:lnTo>
                      <a:pt x="768096" y="339852"/>
                    </a:lnTo>
                    <a:lnTo>
                      <a:pt x="768096" y="0"/>
                    </a:lnTo>
                    <a:close/>
                  </a:path>
                </a:pathLst>
              </a:custGeom>
              <a:solidFill>
                <a:srgbClr val="FF0066"/>
              </a:solidFill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sp>
            <p:nvSpPr>
              <p:cNvPr id="162" name="object 66"/>
              <p:cNvSpPr/>
              <p:nvPr/>
            </p:nvSpPr>
            <p:spPr>
              <a:xfrm>
                <a:off x="10971275" y="4197000"/>
                <a:ext cx="768755" cy="329787"/>
              </a:xfrm>
              <a:custGeom>
                <a:avLst/>
                <a:gdLst/>
                <a:ahLst/>
                <a:cxnLst/>
                <a:rect l="l" t="t" r="r" b="b"/>
                <a:pathLst>
                  <a:path w="768350" h="340360">
                    <a:moveTo>
                      <a:pt x="0" y="339852"/>
                    </a:moveTo>
                    <a:lnTo>
                      <a:pt x="768096" y="339852"/>
                    </a:lnTo>
                    <a:lnTo>
                      <a:pt x="768096" y="0"/>
                    </a:lnTo>
                    <a:lnTo>
                      <a:pt x="0" y="0"/>
                    </a:lnTo>
                    <a:lnTo>
                      <a:pt x="0" y="339852"/>
                    </a:lnTo>
                    <a:close/>
                  </a:path>
                </a:pathLst>
              </a:custGeom>
              <a:solidFill>
                <a:schemeClr val="accent5"/>
              </a:solidFill>
              <a:ln w="12192">
                <a:solidFill>
                  <a:srgbClr val="BB0048"/>
                </a:solidFill>
              </a:ln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bg1">
                      <a:lumMod val="9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sp>
            <p:nvSpPr>
              <p:cNvPr id="163" name="object 67"/>
              <p:cNvSpPr txBox="1"/>
              <p:nvPr/>
            </p:nvSpPr>
            <p:spPr>
              <a:xfrm>
                <a:off x="11111229" y="4201069"/>
                <a:ext cx="488573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5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De</a:t>
                </a:r>
                <a:r>
                  <a:rPr sz="1100" spc="-10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p</a:t>
                </a:r>
                <a:r>
                  <a:rPr sz="1100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s</a:t>
                </a:r>
                <a:endParaRPr sz="1100">
                  <a:solidFill>
                    <a:schemeClr val="bg1">
                      <a:lumMod val="9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64" name="object 68"/>
              <p:cNvSpPr/>
              <p:nvPr/>
            </p:nvSpPr>
            <p:spPr>
              <a:xfrm>
                <a:off x="6783323" y="1392572"/>
                <a:ext cx="1618198" cy="3220956"/>
              </a:xfrm>
              <a:custGeom>
                <a:avLst/>
                <a:gdLst/>
                <a:ahLst/>
                <a:cxnLst/>
                <a:rect l="l" t="t" r="r" b="b"/>
                <a:pathLst>
                  <a:path w="1617345" h="3324225">
                    <a:moveTo>
                      <a:pt x="0" y="3323844"/>
                    </a:moveTo>
                    <a:lnTo>
                      <a:pt x="1616964" y="3323844"/>
                    </a:lnTo>
                    <a:lnTo>
                      <a:pt x="1616964" y="0"/>
                    </a:lnTo>
                    <a:lnTo>
                      <a:pt x="0" y="0"/>
                    </a:lnTo>
                    <a:lnTo>
                      <a:pt x="0" y="3323844"/>
                    </a:lnTo>
                    <a:close/>
                  </a:path>
                </a:pathLst>
              </a:custGeom>
              <a:ln w="12192">
                <a:solidFill>
                  <a:srgbClr val="00B050"/>
                </a:solidFill>
              </a:ln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sp>
            <p:nvSpPr>
              <p:cNvPr id="165" name="object 69"/>
              <p:cNvSpPr/>
              <p:nvPr/>
            </p:nvSpPr>
            <p:spPr>
              <a:xfrm>
                <a:off x="8465819" y="1378856"/>
                <a:ext cx="1618198" cy="3220955"/>
              </a:xfrm>
              <a:custGeom>
                <a:avLst/>
                <a:gdLst/>
                <a:ahLst/>
                <a:cxnLst/>
                <a:rect l="l" t="t" r="r" b="b"/>
                <a:pathLst>
                  <a:path w="1617345" h="3324225">
                    <a:moveTo>
                      <a:pt x="0" y="3323844"/>
                    </a:moveTo>
                    <a:lnTo>
                      <a:pt x="1616964" y="3323844"/>
                    </a:lnTo>
                    <a:lnTo>
                      <a:pt x="1616964" y="0"/>
                    </a:lnTo>
                    <a:lnTo>
                      <a:pt x="0" y="0"/>
                    </a:lnTo>
                    <a:lnTo>
                      <a:pt x="0" y="3323844"/>
                    </a:lnTo>
                    <a:close/>
                  </a:path>
                </a:pathLst>
              </a:custGeom>
              <a:ln w="12192">
                <a:solidFill>
                  <a:srgbClr val="00B050"/>
                </a:solidFill>
              </a:ln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sp>
            <p:nvSpPr>
              <p:cNvPr id="166" name="object 70"/>
              <p:cNvSpPr/>
              <p:nvPr/>
            </p:nvSpPr>
            <p:spPr>
              <a:xfrm>
                <a:off x="10152888" y="1378857"/>
                <a:ext cx="1618198" cy="3220956"/>
              </a:xfrm>
              <a:custGeom>
                <a:avLst/>
                <a:gdLst/>
                <a:ahLst/>
                <a:cxnLst/>
                <a:rect l="l" t="t" r="r" b="b"/>
                <a:pathLst>
                  <a:path w="1617345" h="3324225">
                    <a:moveTo>
                      <a:pt x="0" y="3323844"/>
                    </a:moveTo>
                    <a:lnTo>
                      <a:pt x="1616963" y="3323844"/>
                    </a:lnTo>
                    <a:lnTo>
                      <a:pt x="1616963" y="0"/>
                    </a:lnTo>
                    <a:lnTo>
                      <a:pt x="0" y="0"/>
                    </a:lnTo>
                    <a:lnTo>
                      <a:pt x="0" y="3323844"/>
                    </a:lnTo>
                    <a:close/>
                  </a:path>
                </a:pathLst>
              </a:custGeom>
              <a:ln w="12192">
                <a:solidFill>
                  <a:srgbClr val="00B050"/>
                </a:solidFill>
              </a:ln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sp>
            <p:nvSpPr>
              <p:cNvPr id="167" name="object 71"/>
              <p:cNvSpPr txBox="1"/>
              <p:nvPr/>
            </p:nvSpPr>
            <p:spPr>
              <a:xfrm>
                <a:off x="5262729" y="974382"/>
                <a:ext cx="935846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Container</a:t>
                </a:r>
                <a:endPara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68" name="object 72"/>
              <p:cNvSpPr txBox="1"/>
              <p:nvPr/>
            </p:nvSpPr>
            <p:spPr>
              <a:xfrm>
                <a:off x="7134606" y="974382"/>
                <a:ext cx="935846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Container</a:t>
                </a:r>
                <a:endPara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69" name="object 73"/>
              <p:cNvSpPr txBox="1"/>
              <p:nvPr/>
            </p:nvSpPr>
            <p:spPr>
              <a:xfrm>
                <a:off x="8764269" y="978955"/>
                <a:ext cx="935846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Container</a:t>
                </a:r>
                <a:endPara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70" name="object 74"/>
              <p:cNvSpPr txBox="1"/>
              <p:nvPr/>
            </p:nvSpPr>
            <p:spPr>
              <a:xfrm>
                <a:off x="10394060" y="961556"/>
                <a:ext cx="935846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Container</a:t>
                </a:r>
                <a:endPara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71" name="object 75"/>
              <p:cNvSpPr txBox="1"/>
              <p:nvPr/>
            </p:nvSpPr>
            <p:spPr>
              <a:xfrm>
                <a:off x="4933188" y="5953941"/>
                <a:ext cx="6889572" cy="409847"/>
              </a:xfrm>
              <a:prstGeom prst="rect">
                <a:avLst/>
              </a:prstGeom>
              <a:solidFill>
                <a:srgbClr val="FF3300"/>
              </a:solidFill>
              <a:ln w="12192">
                <a:solidFill>
                  <a:srgbClr val="BB2200"/>
                </a:solidFill>
              </a:ln>
            </p:spPr>
            <p:txBody>
              <a:bodyPr vert="horz" wrap="square" lIns="0" tIns="8890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700"/>
                  </a:spcBef>
                </a:pPr>
                <a:r>
                  <a:rPr sz="1100" spc="-15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Hardware</a:t>
                </a:r>
                <a:r>
                  <a:rPr sz="1100" spc="20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 </a:t>
                </a:r>
                <a:r>
                  <a:rPr sz="1100" spc="-10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Infrastructure</a:t>
                </a:r>
                <a:endParaRPr sz="1100">
                  <a:solidFill>
                    <a:schemeClr val="bg1">
                      <a:lumMod val="9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</p:grpSp>
        <p:pic>
          <p:nvPicPr>
            <p:cNvPr id="132" name="Picture 2" descr="Hướng dẫn cài đặt Node.js và Express trên Ubuntu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472" y="1506703"/>
              <a:ext cx="808777" cy="484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0673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rgbClr val="666666"/>
                </a:solidFill>
              </a:rPr>
              <a:t>Khi nào nên dùng container</a:t>
            </a:r>
            <a:endParaRPr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Cô lập giữa các ứng dụng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rgbClr val="666666"/>
                </a:solidFill>
              </a:rPr>
              <a:t>Chạy ứng dụng trên nhiều hệ thống khác </a:t>
            </a:r>
            <a:r>
              <a:rPr lang="en-US" smtClean="0">
                <a:solidFill>
                  <a:srgbClr val="666666"/>
                </a:solidFill>
              </a:rPr>
              <a:t>nhau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Ứng dụng chịu lỗi tốt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Scale up and down nhanh chóng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Microservice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Tối ưu hóa sử dụng tài nguyên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8616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rgbClr val="666666"/>
                </a:solidFill>
              </a:rPr>
              <a:t>Khi nào không nên dùng container</a:t>
            </a:r>
            <a:endParaRPr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Nếu cần tốc độ tính toán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Ưu tiên về bảo mật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Ứng dụng desktop UI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Dùng làm môi trường phát triển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Sử dụng nhiều loại hệ điều hành khác nhau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Cần ứng dụng có thể được quản lý dễ dàng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0876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Kernel and Userland</a:t>
            </a:r>
            <a:endParaRPr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566636" y="1254943"/>
            <a:ext cx="6624863" cy="3514725"/>
            <a:chOff x="1480911" y="1264468"/>
            <a:chExt cx="6624863" cy="3514725"/>
          </a:xfrm>
        </p:grpSpPr>
        <p:sp>
          <p:nvSpPr>
            <p:cNvPr id="5" name="TextBox 4"/>
            <p:cNvSpPr txBox="1"/>
            <p:nvPr/>
          </p:nvSpPr>
          <p:spPr>
            <a:xfrm>
              <a:off x="1814286" y="1264468"/>
              <a:ext cx="483325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mtClean="0">
                  <a:solidFill>
                    <a:schemeClr val="bg2"/>
                  </a:solidFill>
                </a:rPr>
                <a:t>Phần mềm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1528535" y="1264468"/>
              <a:ext cx="4833257" cy="962025"/>
            </a:xfrm>
            <a:prstGeom prst="rect">
              <a:avLst/>
            </a:prstGeom>
            <a:solidFill>
              <a:srgbClr val="7BC0F9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528535" y="2432247"/>
              <a:ext cx="4833257" cy="643331"/>
            </a:xfrm>
            <a:prstGeom prst="rect">
              <a:avLst/>
            </a:prstGeom>
            <a:solidFill>
              <a:srgbClr val="7FDA66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2"/>
                  </a:solidFill>
                </a:rPr>
                <a:t>Runtime/Library</a:t>
              </a: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528535" y="3281333"/>
              <a:ext cx="4833257" cy="669186"/>
            </a:xfrm>
            <a:prstGeom prst="rect">
              <a:avLst/>
            </a:prstGeom>
            <a:solidFill>
              <a:srgbClr val="FA7032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2"/>
                  </a:solidFill>
                </a:rPr>
                <a:t>Linux Kernel</a:t>
              </a: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528535" y="4188643"/>
              <a:ext cx="1005115" cy="590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CPU</a:t>
              </a: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33460" y="4188643"/>
              <a:ext cx="1005115" cy="590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Ram</a:t>
              </a: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95068" y="4184849"/>
              <a:ext cx="1005115" cy="590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Disk</a:t>
              </a: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56677" y="4184849"/>
              <a:ext cx="1005115" cy="590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N</a:t>
              </a:r>
              <a:r>
                <a:rPr lang="en-US" smtClean="0"/>
                <a:t>etwork</a:t>
              </a:r>
              <a:endParaRPr lang="en-US"/>
            </a:p>
          </p:txBody>
        </p:sp>
        <p:sp>
          <p:nvSpPr>
            <p:cNvPr id="33" name="Right Brace 32"/>
            <p:cNvSpPr/>
            <p:nvPr/>
          </p:nvSpPr>
          <p:spPr>
            <a:xfrm>
              <a:off x="6495596" y="1264468"/>
              <a:ext cx="333375" cy="1811110"/>
            </a:xfrm>
            <a:prstGeom prst="rightBrace">
              <a:avLst>
                <a:gd name="adj1" fmla="val 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Brace 35"/>
            <p:cNvSpPr/>
            <p:nvPr/>
          </p:nvSpPr>
          <p:spPr>
            <a:xfrm>
              <a:off x="6515553" y="3240073"/>
              <a:ext cx="313418" cy="751705"/>
            </a:xfrm>
            <a:prstGeom prst="rightBrace">
              <a:avLst>
                <a:gd name="adj1" fmla="val 0"/>
                <a:gd name="adj2" fmla="val 4873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962774" y="2021457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userland</a:t>
              </a:r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62774" y="3462036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kernel</a:t>
              </a:r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480911" y="1434449"/>
              <a:ext cx="4833257" cy="623028"/>
              <a:chOff x="1480911" y="1183615"/>
              <a:chExt cx="4833257" cy="70160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480911" y="1577447"/>
                <a:ext cx="4833257" cy="307777"/>
              </a:xfrm>
              <a:prstGeom prst="rect">
                <a:avLst/>
              </a:prstGeom>
              <a:noFill/>
            </p:spPr>
            <p:txBody>
              <a:bodyPr wrap="square" numCol="3" rtlCol="0" anchor="ctr">
                <a:spAutoFit/>
              </a:bodyPr>
              <a:lstStyle/>
              <a:p>
                <a:pPr algn="ctr"/>
                <a:r>
                  <a:rPr lang="en-US">
                    <a:solidFill>
                      <a:schemeClr val="bg2"/>
                    </a:solidFill>
                  </a:rPr>
                  <a:t>p</a:t>
                </a:r>
                <a:r>
                  <a:rPr lang="en-US" smtClean="0">
                    <a:solidFill>
                      <a:schemeClr val="bg2"/>
                    </a:solidFill>
                  </a:rPr>
                  <a:t>rintf()</a:t>
                </a:r>
              </a:p>
              <a:p>
                <a:pPr algn="ctr"/>
                <a:r>
                  <a:rPr lang="en-US" smtClean="0">
                    <a:solidFill>
                      <a:schemeClr val="bg2"/>
                    </a:solidFill>
                  </a:rPr>
                  <a:t>write()</a:t>
                </a:r>
              </a:p>
              <a:p>
                <a:pPr algn="ctr"/>
                <a:r>
                  <a:rPr lang="en-US">
                    <a:solidFill>
                      <a:schemeClr val="bg2"/>
                    </a:solidFill>
                  </a:rPr>
                  <a:t>a</a:t>
                </a:r>
                <a:r>
                  <a:rPr lang="en-US" smtClean="0">
                    <a:solidFill>
                      <a:schemeClr val="bg2"/>
                    </a:solidFill>
                  </a:rPr>
                  <a:t>bs()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480911" y="1183615"/>
                <a:ext cx="4833257" cy="346596"/>
              </a:xfrm>
              <a:prstGeom prst="rect">
                <a:avLst/>
              </a:prstGeom>
              <a:noFill/>
            </p:spPr>
            <p:txBody>
              <a:bodyPr wrap="square" numCol="1" rtlCol="0" anchor="ctr">
                <a:spAutoFit/>
              </a:bodyPr>
              <a:lstStyle/>
              <a:p>
                <a:pPr algn="ctr"/>
                <a:r>
                  <a:rPr lang="en-US" smtClean="0">
                    <a:solidFill>
                      <a:schemeClr val="bg2"/>
                    </a:solidFill>
                  </a:rPr>
                  <a:t>Application program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176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Container vs Virtual machine</a:t>
            </a:r>
            <a:endParaRPr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38006" y="1197922"/>
            <a:ext cx="1150548" cy="3520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App1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38005" y="1607097"/>
            <a:ext cx="1150548" cy="324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Bin/Lib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38006" y="2105626"/>
            <a:ext cx="1150548" cy="9715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OS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438005" y="3192856"/>
            <a:ext cx="2771776" cy="4639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Hypervisor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17089" y="1215724"/>
            <a:ext cx="1150548" cy="3520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App2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017088" y="1644899"/>
            <a:ext cx="1150548" cy="3243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Bin/Lib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017089" y="2123427"/>
            <a:ext cx="1150548" cy="9715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OS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38005" y="3809222"/>
            <a:ext cx="2771776" cy="9715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Infrastructure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976365" y="1645975"/>
            <a:ext cx="1118918" cy="3520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App1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976365" y="2113700"/>
            <a:ext cx="1118918" cy="324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Bin/Lib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976364" y="3230956"/>
            <a:ext cx="2695576" cy="4639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Operating System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553022" y="1645976"/>
            <a:ext cx="1118918" cy="35204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App2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553022" y="2113700"/>
            <a:ext cx="1118918" cy="3243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Bin/Lib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976364" y="3809222"/>
            <a:ext cx="2695576" cy="9715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Infrastructure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976364" y="2669889"/>
            <a:ext cx="2695576" cy="4639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Container runtime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572000" y="1121120"/>
            <a:ext cx="0" cy="363322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Left Brace 25"/>
          <p:cNvSpPr/>
          <p:nvPr/>
        </p:nvSpPr>
        <p:spPr>
          <a:xfrm>
            <a:off x="1104631" y="1189848"/>
            <a:ext cx="123825" cy="741550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e 58"/>
          <p:cNvSpPr/>
          <p:nvPr/>
        </p:nvSpPr>
        <p:spPr>
          <a:xfrm>
            <a:off x="1104677" y="2074822"/>
            <a:ext cx="123780" cy="1002354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Brace 56"/>
          <p:cNvSpPr/>
          <p:nvPr/>
        </p:nvSpPr>
        <p:spPr>
          <a:xfrm>
            <a:off x="7843390" y="1645975"/>
            <a:ext cx="209550" cy="792025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Brace 61"/>
          <p:cNvSpPr/>
          <p:nvPr/>
        </p:nvSpPr>
        <p:spPr>
          <a:xfrm>
            <a:off x="7814815" y="3230956"/>
            <a:ext cx="238125" cy="463966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56905" y="1429818"/>
            <a:ext cx="847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Userland</a:t>
            </a:r>
            <a:endParaRPr lang="en-US" sz="1200"/>
          </a:p>
        </p:txBody>
      </p:sp>
      <p:sp>
        <p:nvSpPr>
          <p:cNvPr id="64" name="TextBox 63"/>
          <p:cNvSpPr txBox="1"/>
          <p:nvPr/>
        </p:nvSpPr>
        <p:spPr>
          <a:xfrm>
            <a:off x="256905" y="2392890"/>
            <a:ext cx="847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Kernel</a:t>
            </a:r>
            <a:endParaRPr lang="en-US" sz="1200"/>
          </a:p>
        </p:txBody>
      </p:sp>
      <p:sp>
        <p:nvSpPr>
          <p:cNvPr id="65" name="TextBox 64"/>
          <p:cNvSpPr txBox="1"/>
          <p:nvPr/>
        </p:nvSpPr>
        <p:spPr>
          <a:xfrm>
            <a:off x="8076304" y="1910846"/>
            <a:ext cx="847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Userland</a:t>
            </a:r>
            <a:endParaRPr lang="en-US" sz="1200"/>
          </a:p>
        </p:txBody>
      </p:sp>
      <p:sp>
        <p:nvSpPr>
          <p:cNvPr id="66" name="TextBox 65"/>
          <p:cNvSpPr txBox="1"/>
          <p:nvPr/>
        </p:nvSpPr>
        <p:spPr>
          <a:xfrm>
            <a:off x="8052940" y="3331121"/>
            <a:ext cx="847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Kernel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9778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rgbClr val="666666"/>
                </a:solidFill>
              </a:rPr>
              <a:t>Container runtime</a:t>
            </a:r>
            <a:endParaRPr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84600" cy="3406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Container runtime có trách nhiệm pull và push image, thực thi container cũng như phân phối và cô lập các tài nguyên cho container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Một số container runtime:</a:t>
            </a:r>
            <a:endParaRPr lang="en-US">
              <a:solidFill>
                <a:srgbClr val="666666"/>
              </a:solidFill>
            </a:endParaRPr>
          </a:p>
          <a:p>
            <a:pPr marL="742950" lvl="1" indent="-285750">
              <a:lnSpc>
                <a:spcPct val="100000"/>
              </a:lnSpc>
              <a:spcBef>
                <a:spcPts val="600"/>
              </a:spcBef>
            </a:pPr>
            <a:r>
              <a:rPr lang="en-US" sz="1800">
                <a:solidFill>
                  <a:srgbClr val="666666"/>
                </a:solidFill>
              </a:rPr>
              <a:t>c</a:t>
            </a:r>
            <a:r>
              <a:rPr lang="en-US" sz="1800" smtClean="0">
                <a:solidFill>
                  <a:srgbClr val="666666"/>
                </a:solidFill>
              </a:rPr>
              <a:t>ontainerd</a:t>
            </a:r>
          </a:p>
          <a:p>
            <a:pPr marL="742950" lvl="1" indent="-285750">
              <a:lnSpc>
                <a:spcPct val="100000"/>
              </a:lnSpc>
              <a:spcBef>
                <a:spcPts val="600"/>
              </a:spcBef>
            </a:pPr>
            <a:r>
              <a:rPr lang="en-US" sz="1800">
                <a:solidFill>
                  <a:srgbClr val="666666"/>
                </a:solidFill>
              </a:rPr>
              <a:t>k</a:t>
            </a:r>
            <a:r>
              <a:rPr lang="en-US" sz="1800" smtClean="0">
                <a:solidFill>
                  <a:srgbClr val="666666"/>
                </a:solidFill>
              </a:rPr>
              <a:t>ata</a:t>
            </a:r>
            <a:endParaRPr lang="en-US" sz="1800">
              <a:solidFill>
                <a:srgbClr val="666666"/>
              </a:solidFill>
            </a:endParaRPr>
          </a:p>
          <a:p>
            <a:pPr marL="742950" lvl="1" indent="-285750">
              <a:lnSpc>
                <a:spcPct val="100000"/>
              </a:lnSpc>
              <a:spcBef>
                <a:spcPts val="600"/>
              </a:spcBef>
            </a:pPr>
            <a:r>
              <a:rPr lang="en-US" sz="1800">
                <a:solidFill>
                  <a:srgbClr val="666666"/>
                </a:solidFill>
              </a:rPr>
              <a:t>c</a:t>
            </a:r>
            <a:r>
              <a:rPr lang="en-US" sz="1800" smtClean="0">
                <a:solidFill>
                  <a:srgbClr val="666666"/>
                </a:solidFill>
              </a:rPr>
              <a:t>rio</a:t>
            </a:r>
          </a:p>
          <a:p>
            <a:pPr marL="742950" lvl="1" indent="-285750">
              <a:lnSpc>
                <a:spcPct val="100000"/>
              </a:lnSpc>
              <a:spcBef>
                <a:spcPts val="600"/>
              </a:spcBef>
            </a:pPr>
            <a:r>
              <a:rPr lang="en-US" sz="1800" smtClean="0">
                <a:solidFill>
                  <a:srgbClr val="666666"/>
                </a:solidFill>
              </a:rPr>
              <a:t>nabla</a:t>
            </a:r>
          </a:p>
          <a:p>
            <a:pPr marL="742950" lvl="1" indent="-285750">
              <a:lnSpc>
                <a:spcPct val="100000"/>
              </a:lnSpc>
              <a:spcBef>
                <a:spcPts val="600"/>
              </a:spcBef>
            </a:pPr>
            <a:endParaRPr lang="en-US" sz="1800" smtClean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7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ubernetes Slide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842</Words>
  <Application>Microsoft Office PowerPoint</Application>
  <PresentationFormat>On-screen Show (16:9)</PresentationFormat>
  <Paragraphs>194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Carlito</vt:lpstr>
      <vt:lpstr>Roboto</vt:lpstr>
      <vt:lpstr>Roboto Medium</vt:lpstr>
      <vt:lpstr>Arial</vt:lpstr>
      <vt:lpstr>Calibri</vt:lpstr>
      <vt:lpstr>Kubernetes Slide Template</vt:lpstr>
      <vt:lpstr>Kubernetes cho người mới bắt đầu</vt:lpstr>
      <vt:lpstr>Container</vt:lpstr>
      <vt:lpstr>Container là gì</vt:lpstr>
      <vt:lpstr>Chức năng của container</vt:lpstr>
      <vt:lpstr>Khi nào nên dùng container</vt:lpstr>
      <vt:lpstr>Khi nào không nên dùng container</vt:lpstr>
      <vt:lpstr>Kernel and Userland</vt:lpstr>
      <vt:lpstr>Container vs Virtual machine</vt:lpstr>
      <vt:lpstr>Container runtime</vt:lpstr>
      <vt:lpstr>Giới thiệu Docker</vt:lpstr>
      <vt:lpstr>Container vs image</vt:lpstr>
      <vt:lpstr>Container Orchestration</vt:lpstr>
      <vt:lpstr>Container Orchestration</vt:lpstr>
      <vt:lpstr>Container Orchestration Technologies</vt:lpstr>
      <vt:lpstr>Kubernetes Overviews</vt:lpstr>
      <vt:lpstr>What is Kubernetes</vt:lpstr>
      <vt:lpstr>Các lựa chọn cài đặt</vt:lpstr>
      <vt:lpstr>Container deployment</vt:lpstr>
      <vt:lpstr>Kubernetes Architecture</vt:lpstr>
      <vt:lpstr>Node</vt:lpstr>
      <vt:lpstr>Cluster</vt:lpstr>
      <vt:lpstr>Master</vt:lpstr>
      <vt:lpstr>Components</vt:lpstr>
      <vt:lpstr>Kubernetes Resources</vt:lpstr>
      <vt:lpstr>Kubernetes main feature</vt:lpstr>
      <vt:lpstr>Pod</vt:lpstr>
      <vt:lpstr>Replica set</vt:lpstr>
      <vt:lpstr>Deployment</vt:lpstr>
      <vt:lpstr>Service</vt:lpstr>
      <vt:lpstr>Ingress and Ingress Controller</vt:lpstr>
      <vt:lpstr>Persitent volume</vt:lpstr>
      <vt:lpstr>ConfigMaps</vt:lpstr>
      <vt:lpstr>Secret</vt:lpstr>
      <vt:lpstr>Kubernetes Application Architecture Example</vt:lpstr>
      <vt:lpstr>Example Vworkspace on docker</vt:lpstr>
      <vt:lpstr>Example Vworkspace on Kubernetes</vt:lpstr>
      <vt:lpstr>PowerPoint Presentation</vt:lpstr>
      <vt:lpstr>Cảm ơn mọi người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cho người mới bắt đầu</dc:title>
  <cp:lastModifiedBy>Tungvt22</cp:lastModifiedBy>
  <cp:revision>598</cp:revision>
  <dcterms:modified xsi:type="dcterms:W3CDTF">2021-07-07T03:25:56Z</dcterms:modified>
</cp:coreProperties>
</file>