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0" r:id="rId2"/>
    <p:sldId id="269" r:id="rId3"/>
    <p:sldId id="259" r:id="rId4"/>
    <p:sldId id="263" r:id="rId5"/>
    <p:sldId id="262" r:id="rId6"/>
    <p:sldId id="264" r:id="rId7"/>
    <p:sldId id="265" r:id="rId8"/>
    <p:sldId id="266" r:id="rId9"/>
    <p:sldId id="267" r:id="rId10"/>
    <p:sldId id="268" r:id="rId11"/>
    <p:sldId id="278" r:id="rId12"/>
    <p:sldId id="273" r:id="rId13"/>
    <p:sldId id="274" r:id="rId14"/>
    <p:sldId id="275" r:id="rId15"/>
    <p:sldId id="276" r:id="rId16"/>
    <p:sldId id="277" r:id="rId17"/>
    <p:sldId id="271" r:id="rId18"/>
    <p:sldId id="272" r:id="rId19"/>
    <p:sldId id="258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3F4"/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 snapToGrid="0" snapToObjects="1" showGuides="1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92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Phần</a:t>
            </a:r>
            <a:r>
              <a:rPr lang="en-US" baseline="0" dirty="0" smtClean="0"/>
              <a:t> </a:t>
            </a:r>
            <a:r>
              <a:rPr lang="en-US" dirty="0" smtClean="0"/>
              <a:t>?: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45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1743789"/>
            <a:ext cx="6179344" cy="678021"/>
          </a:xfrm>
        </p:spPr>
        <p:txBody>
          <a:bodyPr>
            <a:noAutofit/>
          </a:bodyPr>
          <a:lstStyle>
            <a:lvl1pPr algn="l">
              <a:defRPr sz="32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" y="2571750"/>
            <a:ext cx="6179344" cy="434975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1450" y="4767263"/>
            <a:ext cx="1367315" cy="273844"/>
          </a:xfrm>
        </p:spPr>
        <p:txBody>
          <a:bodyPr/>
          <a:lstStyle/>
          <a:p>
            <a:fld id="{63A9D870-3F93-4B8A-8AC9-9D3B4FB155C2}" type="datetime1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6139587" cy="273844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22444" y="4767263"/>
            <a:ext cx="564356" cy="273844"/>
          </a:xfrm>
        </p:spPr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89B-5D05-4E47-B9C1-C0FFAEB67DE3}" type="datetime1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7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2" y="3305176"/>
            <a:ext cx="8458199" cy="1021556"/>
          </a:xfrm>
        </p:spPr>
        <p:txBody>
          <a:bodyPr anchor="t"/>
          <a:lstStyle>
            <a:lvl1pPr algn="l">
              <a:defRPr sz="3200" b="1" cap="all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912" y="2180035"/>
            <a:ext cx="8458199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2913" y="4767263"/>
            <a:ext cx="1203007" cy="273844"/>
          </a:xfrm>
        </p:spPr>
        <p:txBody>
          <a:bodyPr/>
          <a:lstStyle/>
          <a:p>
            <a:fld id="{95690783-B5B6-43F6-9D05-1F8793B02117}" type="datetime1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8606" y="900113"/>
            <a:ext cx="4217194" cy="37719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252912" cy="37719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B3E9-7592-48AC-A218-7AC85EB51A08}" type="datetime1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89B-5D05-4E47-B9C1-C0FFAEB67DE3}" type="datetime1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278606" y="900113"/>
            <a:ext cx="4217194" cy="222170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252912" cy="222170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8606" y="3258343"/>
            <a:ext cx="8622506" cy="1349375"/>
          </a:xfrm>
        </p:spPr>
        <p:txBody>
          <a:bodyPr>
            <a:noAutofit/>
          </a:bodyPr>
          <a:lstStyle>
            <a:lvl1pPr>
              <a:defRPr sz="2000"/>
            </a:lvl1pPr>
            <a:lvl2pPr marL="457200" indent="0">
              <a:buNone/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714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" y="55784"/>
            <a:ext cx="7100888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1" y="858441"/>
            <a:ext cx="4271963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161" y="1338261"/>
            <a:ext cx="4271963" cy="3276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00575" y="845344"/>
            <a:ext cx="430053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00575" y="1325165"/>
            <a:ext cx="4300537" cy="32896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7163" y="4767263"/>
            <a:ext cx="1488758" cy="273844"/>
          </a:xfrm>
        </p:spPr>
        <p:txBody>
          <a:bodyPr/>
          <a:lstStyle/>
          <a:p>
            <a:fld id="{89809214-B0AA-40EF-B713-56DABC867509}" type="datetime1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8E15-6A1B-4F98-93CA-BDA6731742CD}" type="datetime1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605" y="850106"/>
            <a:ext cx="8622507" cy="374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6789B-5D05-4E47-B9C1-C0FFAEB67DE3}" type="datetime1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1" r:id="rId4"/>
    <p:sldLayoutId id="2147483652" r:id="rId5"/>
    <p:sldLayoutId id="2147483660" r:id="rId6"/>
    <p:sldLayoutId id="2147483653" r:id="rId7"/>
    <p:sldLayoutId id="2147483658" r:id="rId8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707716" y="1336959"/>
            <a:ext cx="4118666" cy="1894272"/>
          </a:xfrm>
        </p:spPr>
        <p:txBody>
          <a:bodyPr/>
          <a:lstStyle/>
          <a:p>
            <a:r>
              <a:rPr lang="en-US" dirty="0"/>
              <a:t>Macro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Bit </a:t>
            </a:r>
            <a:r>
              <a:rPr lang="en-US" dirty="0" smtClean="0"/>
              <a:t>Manipulation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9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BITWISE OPERATION (2)</a:t>
            </a:r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278605" y="808892"/>
            <a:ext cx="8622507" cy="37857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Shift operations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62C2-9A3A-4A99-B55C-4814DDFFAC13}" type="datetime1">
              <a:rPr lang="en-US" smtClean="0"/>
              <a:t>9/25/2020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61048" y="165109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Bit6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37112" y="165109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Bit5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22617" y="165109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Bit7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717432" y="165109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41368" y="165109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65304" y="165109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989240" y="165109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Bit3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413176" y="165109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Bit4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24744" y="1606374"/>
            <a:ext cx="1584176" cy="5487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&lt;&lt;3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293496" y="1903126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869560" y="169609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709320" y="337929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Bit4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285384" y="337929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Bit3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205264" y="337929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Bit5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665204" y="337929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89140" y="337929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513076" y="337929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437512" y="337929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Bit0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861448" y="337929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Bit2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24744" y="3334566"/>
            <a:ext cx="1584176" cy="5487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&gt;&gt; 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80404" y="346211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857340" y="3631318"/>
            <a:ext cx="655736" cy="1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62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BITWISE OPERATION </a:t>
            </a:r>
            <a:r>
              <a:rPr lang="en-US" sz="2800" dirty="0" smtClean="0"/>
              <a:t>(3)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62C2-9A3A-4A99-B55C-4814DDFFAC13}" type="datetime1">
              <a:rPr lang="en-US" smtClean="0"/>
              <a:t>9/25/2020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11</a:t>
            </a:fld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5499" y="783195"/>
            <a:ext cx="3859611" cy="3970318"/>
          </a:xfrm>
          <a:prstGeom prst="rect">
            <a:avLst/>
          </a:prstGeom>
          <a:solidFill>
            <a:srgbClr val="FDE3F4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#include &lt;</a:t>
            </a:r>
            <a:r>
              <a:rPr lang="en-US" sz="1400" dirty="0" err="1"/>
              <a:t>stdio.h</a:t>
            </a:r>
            <a:r>
              <a:rPr lang="en-US" sz="1400" dirty="0" smtClean="0"/>
              <a:t>&gt;</a:t>
            </a:r>
            <a:endParaRPr lang="en-US" sz="1400" dirty="0"/>
          </a:p>
          <a:p>
            <a:r>
              <a:rPr lang="en-US" sz="1400" dirty="0" smtClean="0">
                <a:solidFill>
                  <a:srgbClr val="0070C0"/>
                </a:solidFill>
              </a:rPr>
              <a:t>void</a:t>
            </a:r>
            <a:r>
              <a:rPr lang="en-US" sz="1400" dirty="0" smtClean="0"/>
              <a:t> main</a:t>
            </a:r>
            <a:r>
              <a:rPr lang="en-US" sz="1400" dirty="0"/>
              <a:t>() </a:t>
            </a:r>
            <a:r>
              <a:rPr lang="en-US" sz="1400" dirty="0" smtClean="0"/>
              <a:t>{</a:t>
            </a:r>
            <a:endParaRPr lang="en-US" sz="1400" dirty="0"/>
          </a:p>
          <a:p>
            <a:r>
              <a:rPr lang="en-US" sz="1400" dirty="0"/>
              <a:t>   </a:t>
            </a:r>
            <a:r>
              <a:rPr lang="en-US" sz="1400" dirty="0">
                <a:solidFill>
                  <a:srgbClr val="0070C0"/>
                </a:solidFill>
              </a:rPr>
              <a:t>unsigned </a:t>
            </a:r>
            <a:r>
              <a:rPr lang="en-US" sz="1400" dirty="0" err="1">
                <a:solidFill>
                  <a:srgbClr val="0070C0"/>
                </a:solidFill>
              </a:rPr>
              <a:t>int</a:t>
            </a:r>
            <a:r>
              <a:rPr lang="en-US" sz="1400" dirty="0"/>
              <a:t> a = 60;	</a:t>
            </a:r>
            <a:r>
              <a:rPr lang="en-US" sz="1400" dirty="0">
                <a:solidFill>
                  <a:srgbClr val="00B050"/>
                </a:solidFill>
              </a:rPr>
              <a:t>/* 60 = 0011 1100 */  </a:t>
            </a:r>
          </a:p>
          <a:p>
            <a:r>
              <a:rPr lang="en-US" sz="1400" dirty="0"/>
              <a:t>   </a:t>
            </a:r>
            <a:r>
              <a:rPr lang="en-US" sz="1400" dirty="0">
                <a:solidFill>
                  <a:srgbClr val="0070C0"/>
                </a:solidFill>
              </a:rPr>
              <a:t>unsigned </a:t>
            </a:r>
            <a:r>
              <a:rPr lang="en-US" sz="1400" dirty="0" err="1">
                <a:solidFill>
                  <a:srgbClr val="0070C0"/>
                </a:solidFill>
              </a:rPr>
              <a:t>int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/>
              <a:t>b = 13;	</a:t>
            </a:r>
            <a:r>
              <a:rPr lang="en-US" sz="1400" dirty="0">
                <a:solidFill>
                  <a:srgbClr val="00B050"/>
                </a:solidFill>
              </a:rPr>
              <a:t>/* 13 = 0000 1101 */</a:t>
            </a:r>
          </a:p>
          <a:p>
            <a:r>
              <a:rPr lang="en-US" sz="1400" dirty="0"/>
              <a:t>   </a:t>
            </a:r>
            <a:r>
              <a:rPr lang="en-US" sz="1400" dirty="0" err="1">
                <a:solidFill>
                  <a:srgbClr val="0070C0"/>
                </a:solidFill>
              </a:rPr>
              <a:t>int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/>
              <a:t>c = 0;           </a:t>
            </a:r>
          </a:p>
          <a:p>
            <a:r>
              <a:rPr lang="en-US" sz="1400" dirty="0"/>
              <a:t>   c = a &amp; b;       </a:t>
            </a:r>
            <a:r>
              <a:rPr lang="en-US" sz="1400" dirty="0">
                <a:solidFill>
                  <a:srgbClr val="00B050"/>
                </a:solidFill>
              </a:rPr>
              <a:t>/* 12 = 0000 1100 */ 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printf</a:t>
            </a:r>
            <a:r>
              <a:rPr lang="en-US" sz="1400" dirty="0"/>
              <a:t>("Line 1 - Value of c is %d\n", c </a:t>
            </a:r>
            <a:r>
              <a:rPr lang="en-US" sz="1400" dirty="0" smtClean="0"/>
              <a:t>);</a:t>
            </a:r>
            <a:endParaRPr lang="en-US" sz="1400" dirty="0"/>
          </a:p>
          <a:p>
            <a:r>
              <a:rPr lang="en-US" sz="1400" dirty="0"/>
              <a:t>   c = a | b;       </a:t>
            </a:r>
            <a:r>
              <a:rPr lang="en-US" sz="1400" dirty="0">
                <a:solidFill>
                  <a:srgbClr val="00B050"/>
                </a:solidFill>
              </a:rPr>
              <a:t>/* 61 = 0011 1101 */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printf</a:t>
            </a:r>
            <a:r>
              <a:rPr lang="en-US" sz="1400" dirty="0"/>
              <a:t>("Line 2 - Value of c is %d\n", c </a:t>
            </a:r>
            <a:r>
              <a:rPr lang="en-US" sz="1400" dirty="0" smtClean="0"/>
              <a:t>);</a:t>
            </a:r>
            <a:endParaRPr lang="en-US" sz="1400" dirty="0"/>
          </a:p>
          <a:p>
            <a:r>
              <a:rPr lang="en-US" sz="1400" dirty="0"/>
              <a:t>   c = a ^ b;       </a:t>
            </a:r>
            <a:r>
              <a:rPr lang="en-US" sz="1400" dirty="0">
                <a:solidFill>
                  <a:srgbClr val="00B050"/>
                </a:solidFill>
              </a:rPr>
              <a:t>/* 49 = 0011 0001 */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printf</a:t>
            </a:r>
            <a:r>
              <a:rPr lang="en-US" sz="1400" dirty="0"/>
              <a:t>("Line 3 - Value of c is %d\n", c </a:t>
            </a:r>
            <a:r>
              <a:rPr lang="en-US" sz="1400" dirty="0" smtClean="0"/>
              <a:t>);</a:t>
            </a:r>
            <a:endParaRPr lang="en-US" sz="1400" dirty="0"/>
          </a:p>
          <a:p>
            <a:r>
              <a:rPr lang="en-US" sz="1400" dirty="0"/>
              <a:t>   c = ~a;          </a:t>
            </a:r>
            <a:r>
              <a:rPr lang="en-US" sz="1400" dirty="0">
                <a:solidFill>
                  <a:srgbClr val="00B050"/>
                </a:solidFill>
              </a:rPr>
              <a:t>/*-61 = 1100 0011 */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printf</a:t>
            </a:r>
            <a:r>
              <a:rPr lang="en-US" sz="1400" dirty="0"/>
              <a:t>("Line 4 - Value of c is %d\n", c </a:t>
            </a:r>
            <a:r>
              <a:rPr lang="en-US" sz="1400" dirty="0" smtClean="0"/>
              <a:t>);</a:t>
            </a:r>
            <a:endParaRPr lang="en-US" sz="1400" dirty="0"/>
          </a:p>
          <a:p>
            <a:r>
              <a:rPr lang="en-US" sz="1400" dirty="0"/>
              <a:t>   c = a &lt;&lt; 2;     </a:t>
            </a:r>
            <a:r>
              <a:rPr lang="en-US" sz="1400" dirty="0">
                <a:solidFill>
                  <a:srgbClr val="00B050"/>
                </a:solidFill>
              </a:rPr>
              <a:t>/* 240 = 1111 0000 */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printf</a:t>
            </a:r>
            <a:r>
              <a:rPr lang="en-US" sz="1400" dirty="0"/>
              <a:t>("Line 5 - Value of c is %d\n", c </a:t>
            </a:r>
            <a:r>
              <a:rPr lang="en-US" sz="1400" dirty="0" smtClean="0"/>
              <a:t>);</a:t>
            </a:r>
            <a:endParaRPr lang="en-US" sz="1400" dirty="0"/>
          </a:p>
          <a:p>
            <a:r>
              <a:rPr lang="en-US" sz="1400" dirty="0"/>
              <a:t>   c = a &gt;&gt; 2;     </a:t>
            </a:r>
            <a:r>
              <a:rPr lang="en-US" sz="1400" dirty="0">
                <a:solidFill>
                  <a:srgbClr val="00B050"/>
                </a:solidFill>
              </a:rPr>
              <a:t>/* 15 = 0000 1111 */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printf</a:t>
            </a:r>
            <a:r>
              <a:rPr lang="en-US" sz="1400" dirty="0"/>
              <a:t>("Line 6 - Value of c is %d\n", c 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915151" y="1723891"/>
            <a:ext cx="2497950" cy="203132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OUTPUT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Line </a:t>
            </a:r>
            <a:r>
              <a:rPr lang="en-US" dirty="0">
                <a:solidFill>
                  <a:schemeClr val="bg1"/>
                </a:solidFill>
              </a:rPr>
              <a:t>1 - Value of c is 12</a:t>
            </a:r>
          </a:p>
          <a:p>
            <a:r>
              <a:rPr lang="en-US" dirty="0">
                <a:solidFill>
                  <a:schemeClr val="bg1"/>
                </a:solidFill>
              </a:rPr>
              <a:t>Line 2 - Value of c is 61</a:t>
            </a:r>
          </a:p>
          <a:p>
            <a:r>
              <a:rPr lang="en-US" dirty="0">
                <a:solidFill>
                  <a:schemeClr val="bg1"/>
                </a:solidFill>
              </a:rPr>
              <a:t>Line 3 - Value of c is 49</a:t>
            </a:r>
          </a:p>
          <a:p>
            <a:r>
              <a:rPr lang="en-US" dirty="0">
                <a:solidFill>
                  <a:schemeClr val="bg1"/>
                </a:solidFill>
              </a:rPr>
              <a:t>Line 4 - Value of c is -61</a:t>
            </a:r>
          </a:p>
          <a:p>
            <a:r>
              <a:rPr lang="en-US" dirty="0">
                <a:solidFill>
                  <a:schemeClr val="bg1"/>
                </a:solidFill>
              </a:rPr>
              <a:t>Line 5 - Value of c is 240</a:t>
            </a:r>
          </a:p>
          <a:p>
            <a:r>
              <a:rPr lang="en-US" dirty="0">
                <a:solidFill>
                  <a:schemeClr val="bg1"/>
                </a:solidFill>
              </a:rPr>
              <a:t>Line 6 - Value of c is 15</a:t>
            </a:r>
          </a:p>
        </p:txBody>
      </p:sp>
      <p:sp>
        <p:nvSpPr>
          <p:cNvPr id="33" name="Right Brace 32"/>
          <p:cNvSpPr/>
          <p:nvPr/>
        </p:nvSpPr>
        <p:spPr>
          <a:xfrm>
            <a:off x="4764503" y="798590"/>
            <a:ext cx="763627" cy="394804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0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Fields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05" y="850107"/>
            <a:ext cx="8622507" cy="184496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US" sz="2000" dirty="0"/>
              <a:t>This structure requires 8 bytes of memory space but in actual, we are going to store either 0 or 1 in each of the variables. The C programming language offers a better way to utilize the memory space in such situations.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94114" y="2901125"/>
            <a:ext cx="48091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</a:rPr>
              <a:t>struct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{</a:t>
            </a:r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rgbClr val="0070C0"/>
                </a:solidFill>
              </a:rPr>
              <a:t>unsigned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/>
              <a:t>widthValidated</a:t>
            </a:r>
            <a:r>
              <a:rPr lang="en-US" sz="2400" dirty="0"/>
              <a:t>;</a:t>
            </a:r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rgbClr val="0070C0"/>
                </a:solidFill>
              </a:rPr>
              <a:t>unsigned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/>
              <a:t>heightValidated</a:t>
            </a:r>
            <a:r>
              <a:rPr lang="en-US" sz="2400" dirty="0"/>
              <a:t>;</a:t>
            </a:r>
          </a:p>
          <a:p>
            <a:r>
              <a:rPr lang="en-US" sz="2400" dirty="0"/>
              <a:t>} status;</a:t>
            </a:r>
          </a:p>
        </p:txBody>
      </p:sp>
    </p:spTree>
    <p:extLst>
      <p:ext uri="{BB962C8B-B14F-4D97-AF65-F5344CB8AC3E}">
        <p14:creationId xmlns:p14="http://schemas.microsoft.com/office/powerpoint/2010/main" val="328607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Fields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493" y="2780976"/>
            <a:ext cx="8622507" cy="169027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US" sz="1400" dirty="0"/>
              <a:t>The above structure requires 4 bytes of memory space for status variable, but only 2 bits will be used to store the values</a:t>
            </a:r>
            <a:r>
              <a:rPr lang="en-US" sz="1400" dirty="0" smtClean="0"/>
              <a:t>.</a:t>
            </a:r>
          </a:p>
          <a:p>
            <a:pPr>
              <a:lnSpc>
                <a:spcPct val="15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US" sz="1400" dirty="0"/>
              <a:t>If you will use up to 32 variables each one with a width of 1 bit, then also the status structure will use 4 bytes. However as soon as you have 33 variables, it will allocate the next slot of the memory and it will start using 8 bytes.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64506" y="1060684"/>
            <a:ext cx="4809193" cy="1569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</a:rPr>
              <a:t>struct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{</a:t>
            </a:r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rgbClr val="0070C0"/>
                </a:solidFill>
              </a:rPr>
              <a:t>unsigned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 smtClean="0"/>
              <a:t>widthValidated</a:t>
            </a:r>
            <a:r>
              <a:rPr lang="en-US" sz="2400" dirty="0" smtClean="0"/>
              <a:t> :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en-US" sz="2400" dirty="0" smtClean="0"/>
              <a:t>;</a:t>
            </a:r>
            <a:endParaRPr lang="en-US" sz="2400" dirty="0"/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rgbClr val="0070C0"/>
                </a:solidFill>
              </a:rPr>
              <a:t>unsigned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 smtClean="0"/>
              <a:t>heightValidated</a:t>
            </a:r>
            <a:r>
              <a:rPr lang="en-US" sz="2400" dirty="0" smtClean="0"/>
              <a:t> :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en-US" sz="2400" dirty="0" smtClean="0"/>
              <a:t>;</a:t>
            </a:r>
            <a:endParaRPr lang="en-US" sz="2400" dirty="0"/>
          </a:p>
          <a:p>
            <a:r>
              <a:rPr lang="en-US" sz="2400" dirty="0"/>
              <a:t>} status;</a:t>
            </a:r>
          </a:p>
        </p:txBody>
      </p:sp>
    </p:spTree>
    <p:extLst>
      <p:ext uri="{BB962C8B-B14F-4D97-AF65-F5344CB8AC3E}">
        <p14:creationId xmlns:p14="http://schemas.microsoft.com/office/powerpoint/2010/main" val="207266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Fields - 3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7032" y="889059"/>
            <a:ext cx="5207670" cy="3754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/>
              <a:t>#include </a:t>
            </a:r>
            <a:r>
              <a:rPr lang="en-US" sz="1400" dirty="0"/>
              <a:t>&lt;</a:t>
            </a:r>
            <a:r>
              <a:rPr lang="en-US" sz="1400" dirty="0" err="1"/>
              <a:t>stdio.h</a:t>
            </a:r>
            <a:r>
              <a:rPr lang="en-US" sz="1400" dirty="0"/>
              <a:t>&gt;</a:t>
            </a:r>
          </a:p>
          <a:p>
            <a:r>
              <a:rPr lang="en-US" sz="1400" dirty="0"/>
              <a:t>#include &lt;</a:t>
            </a:r>
            <a:r>
              <a:rPr lang="en-US" sz="1400" dirty="0" err="1"/>
              <a:t>string.h</a:t>
            </a:r>
            <a:r>
              <a:rPr lang="en-US" sz="1400" dirty="0" smtClean="0"/>
              <a:t>&gt;</a:t>
            </a:r>
            <a:endParaRPr lang="en-US" sz="1400" dirty="0"/>
          </a:p>
          <a:p>
            <a:r>
              <a:rPr lang="en-US" sz="1400" dirty="0">
                <a:solidFill>
                  <a:srgbClr val="00B050"/>
                </a:solidFill>
              </a:rPr>
              <a:t>/* define simple structure */</a:t>
            </a:r>
          </a:p>
          <a:p>
            <a:r>
              <a:rPr lang="en-US" sz="1400" dirty="0" err="1">
                <a:solidFill>
                  <a:srgbClr val="0070C0"/>
                </a:solidFill>
              </a:rPr>
              <a:t>struct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/>
              <a:t>{</a:t>
            </a:r>
          </a:p>
          <a:p>
            <a:r>
              <a:rPr lang="en-US" sz="1400" dirty="0"/>
              <a:t>   </a:t>
            </a:r>
            <a:r>
              <a:rPr lang="en-US" sz="1400" dirty="0">
                <a:solidFill>
                  <a:srgbClr val="0070C0"/>
                </a:solidFill>
              </a:rPr>
              <a:t>unsigned </a:t>
            </a:r>
            <a:r>
              <a:rPr lang="en-US" sz="1400" dirty="0" err="1">
                <a:solidFill>
                  <a:srgbClr val="0070C0"/>
                </a:solidFill>
              </a:rPr>
              <a:t>int</a:t>
            </a:r>
            <a:r>
              <a:rPr lang="en-US" sz="1400" dirty="0"/>
              <a:t> </a:t>
            </a:r>
            <a:r>
              <a:rPr lang="en-US" sz="1400" dirty="0" err="1"/>
              <a:t>widthValidated</a:t>
            </a:r>
            <a:r>
              <a:rPr lang="en-US" sz="1400" dirty="0"/>
              <a:t>;</a:t>
            </a:r>
          </a:p>
          <a:p>
            <a:r>
              <a:rPr lang="en-US" sz="1400" dirty="0"/>
              <a:t>   </a:t>
            </a:r>
            <a:r>
              <a:rPr lang="en-US" sz="1400" dirty="0">
                <a:solidFill>
                  <a:srgbClr val="0070C0"/>
                </a:solidFill>
              </a:rPr>
              <a:t>unsigned </a:t>
            </a:r>
            <a:r>
              <a:rPr lang="en-US" sz="1400" dirty="0" err="1">
                <a:solidFill>
                  <a:srgbClr val="0070C0"/>
                </a:solidFill>
              </a:rPr>
              <a:t>int</a:t>
            </a:r>
            <a:r>
              <a:rPr lang="en-US" sz="1400" dirty="0"/>
              <a:t> </a:t>
            </a:r>
            <a:r>
              <a:rPr lang="en-US" sz="1400" dirty="0" err="1"/>
              <a:t>heightValidated</a:t>
            </a:r>
            <a:r>
              <a:rPr lang="en-US" sz="1400" dirty="0"/>
              <a:t>;</a:t>
            </a:r>
          </a:p>
          <a:p>
            <a:r>
              <a:rPr lang="en-US" sz="1400" dirty="0"/>
              <a:t>} status1</a:t>
            </a:r>
            <a:r>
              <a:rPr lang="en-US" sz="1400" dirty="0" smtClean="0"/>
              <a:t>;</a:t>
            </a:r>
            <a:endParaRPr lang="en-US" sz="1400" dirty="0"/>
          </a:p>
          <a:p>
            <a:r>
              <a:rPr lang="en-US" sz="1400" dirty="0">
                <a:solidFill>
                  <a:srgbClr val="00B050"/>
                </a:solidFill>
              </a:rPr>
              <a:t>/* define a structure with bit fields */</a:t>
            </a:r>
          </a:p>
          <a:p>
            <a:r>
              <a:rPr lang="en-US" sz="1400" dirty="0" err="1">
                <a:solidFill>
                  <a:srgbClr val="0070C0"/>
                </a:solidFill>
              </a:rPr>
              <a:t>struct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/>
              <a:t>{</a:t>
            </a:r>
          </a:p>
          <a:p>
            <a:r>
              <a:rPr lang="en-US" sz="1400" dirty="0"/>
              <a:t>   </a:t>
            </a:r>
            <a:r>
              <a:rPr lang="en-US" sz="1400" dirty="0">
                <a:solidFill>
                  <a:srgbClr val="0070C0"/>
                </a:solidFill>
              </a:rPr>
              <a:t>unsigned </a:t>
            </a:r>
            <a:r>
              <a:rPr lang="en-US" sz="1400" dirty="0" err="1">
                <a:solidFill>
                  <a:srgbClr val="0070C0"/>
                </a:solidFill>
              </a:rPr>
              <a:t>int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err="1"/>
              <a:t>widthValidated</a:t>
            </a:r>
            <a:r>
              <a:rPr lang="en-US" sz="1400" dirty="0"/>
              <a:t> : 1;</a:t>
            </a:r>
          </a:p>
          <a:p>
            <a:r>
              <a:rPr lang="en-US" sz="1400" dirty="0"/>
              <a:t>   </a:t>
            </a:r>
            <a:r>
              <a:rPr lang="en-US" sz="1400" dirty="0">
                <a:solidFill>
                  <a:srgbClr val="0070C0"/>
                </a:solidFill>
              </a:rPr>
              <a:t>unsigned </a:t>
            </a:r>
            <a:r>
              <a:rPr lang="en-US" sz="1400" dirty="0" err="1">
                <a:solidFill>
                  <a:srgbClr val="0070C0"/>
                </a:solidFill>
              </a:rPr>
              <a:t>int</a:t>
            </a:r>
            <a:r>
              <a:rPr lang="en-US" sz="1400" dirty="0"/>
              <a:t> </a:t>
            </a:r>
            <a:r>
              <a:rPr lang="en-US" sz="1400" dirty="0" err="1"/>
              <a:t>heightValidated</a:t>
            </a:r>
            <a:r>
              <a:rPr lang="en-US" sz="1400" dirty="0"/>
              <a:t> : 1;</a:t>
            </a:r>
          </a:p>
          <a:p>
            <a:r>
              <a:rPr lang="en-US" sz="1400" dirty="0"/>
              <a:t>} status2</a:t>
            </a:r>
            <a:r>
              <a:rPr lang="en-US" sz="1400" dirty="0" smtClean="0"/>
              <a:t>;</a:t>
            </a:r>
            <a:endParaRPr lang="en-US" sz="1400" dirty="0"/>
          </a:p>
          <a:p>
            <a:r>
              <a:rPr lang="en-US" sz="1400" dirty="0" err="1">
                <a:solidFill>
                  <a:srgbClr val="0070C0"/>
                </a:solidFill>
              </a:rPr>
              <a:t>int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/>
              <a:t>main( ) {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printf</a:t>
            </a:r>
            <a:r>
              <a:rPr lang="en-US" sz="1400" dirty="0"/>
              <a:t>( "Memory size occupied by status1 : %d\n", </a:t>
            </a:r>
            <a:r>
              <a:rPr lang="en-US" sz="1400" dirty="0" err="1"/>
              <a:t>sizeof</a:t>
            </a:r>
            <a:r>
              <a:rPr lang="en-US" sz="1400" dirty="0"/>
              <a:t>(status1));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printf</a:t>
            </a:r>
            <a:r>
              <a:rPr lang="en-US" sz="1400" dirty="0"/>
              <a:t>( "Memory size occupied by status2 : %d\n", </a:t>
            </a:r>
            <a:r>
              <a:rPr lang="en-US" sz="1400" dirty="0" err="1"/>
              <a:t>sizeof</a:t>
            </a:r>
            <a:r>
              <a:rPr lang="en-US" sz="1400" dirty="0"/>
              <a:t>(status2));</a:t>
            </a:r>
          </a:p>
          <a:p>
            <a:r>
              <a:rPr lang="en-US" sz="1400" dirty="0"/>
              <a:t>   return 0;</a:t>
            </a:r>
          </a:p>
          <a:p>
            <a:r>
              <a:rPr lang="en-US" sz="1400" dirty="0"/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756" y="2429022"/>
            <a:ext cx="3150356" cy="6749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642063" y="1959455"/>
            <a:ext cx="13677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40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Field </a:t>
            </a:r>
            <a:r>
              <a:rPr lang="en-US" dirty="0" smtClean="0"/>
              <a:t>Declaration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378" y="1090349"/>
            <a:ext cx="6776465" cy="99216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US" dirty="0"/>
              <a:t>The declaration of a bit-field has the following form inside a </a:t>
            </a:r>
            <a:r>
              <a:rPr lang="en-US" dirty="0" smtClean="0"/>
              <a:t>structure: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328" y="2417344"/>
            <a:ext cx="5650313" cy="168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10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Field Declaration -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186" y="794894"/>
            <a:ext cx="8360228" cy="8340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0070C0"/>
                </a:solidFill>
              </a:rPr>
              <a:t>The following table describes the variable elements of a bit </a:t>
            </a:r>
            <a:r>
              <a:rPr lang="en-US" sz="1400" dirty="0" smtClean="0">
                <a:solidFill>
                  <a:srgbClr val="0070C0"/>
                </a:solidFill>
              </a:rPr>
              <a:t>field: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767" y="1211914"/>
            <a:ext cx="6875452" cy="349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427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05" y="816696"/>
            <a:ext cx="8736441" cy="39505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2565" y="2832243"/>
            <a:ext cx="8642481" cy="19350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sz="2000" dirty="0" smtClean="0"/>
              <a:t>The figure show the description of register PCR. </a:t>
            </a: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000" dirty="0" smtClean="0"/>
              <a:t>Write macros to define MASK and SHIFT location of each bit field.</a:t>
            </a: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000" dirty="0" smtClean="0"/>
              <a:t>Write macro to set IRQC to 3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65" y="791336"/>
            <a:ext cx="8220449" cy="204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9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US" dirty="0"/>
              <a:t>Write macro to convert 32bit value from big endian to little endian form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  <a:endParaRPr lang="en-US" sz="6600" dirty="0">
              <a:solidFill>
                <a:schemeClr val="accent6">
                  <a:lumMod val="75000"/>
                </a:schemeClr>
              </a:solidFill>
              <a:cs typeface="Arial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-157323" y="2705314"/>
            <a:ext cx="6179344" cy="434975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			</a:t>
            </a:r>
            <a:r>
              <a:rPr lang="en-US" sz="3600" smtClean="0">
                <a:solidFill>
                  <a:schemeClr val="accent1">
                    <a:lumMod val="75000"/>
                  </a:schemeClr>
                </a:solidFill>
              </a:rPr>
              <a:t>	Q&amp;A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10CF-D8EB-4339-A038-1E0E0D4A410F}" type="datetime1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O</a:t>
            </a:r>
            <a:r>
              <a:rPr lang="vi-VN" dirty="0">
                <a:latin typeface="Arial" charset="0"/>
                <a:cs typeface="Arial" charset="0"/>
              </a:rPr>
              <a:t>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314" y="1232042"/>
            <a:ext cx="3884480" cy="2947236"/>
          </a:xfrm>
        </p:spPr>
        <p:txBody>
          <a:bodyPr>
            <a:noAutofit/>
          </a:bodyPr>
          <a:lstStyle/>
          <a:p>
            <a:pPr marL="274320" lvl="0" indent="-274320">
              <a:lnSpc>
                <a:spcPct val="150000"/>
              </a:lnSpc>
              <a:buClr>
                <a:srgbClr val="D16349"/>
              </a:buClr>
              <a:buSzPct val="85000"/>
              <a:buFont typeface="Arial" pitchFamily="34" charset="0"/>
              <a:buChar char="•"/>
            </a:pPr>
            <a:r>
              <a:rPr lang="en-US" sz="3200" dirty="0">
                <a:solidFill>
                  <a:srgbClr val="0070C0"/>
                </a:solidFill>
              </a:rPr>
              <a:t>Macro</a:t>
            </a:r>
          </a:p>
          <a:p>
            <a:pPr marL="274320" lvl="0" indent="-274320">
              <a:lnSpc>
                <a:spcPct val="150000"/>
              </a:lnSpc>
              <a:buClr>
                <a:srgbClr val="D16349"/>
              </a:buClr>
              <a:buSzPct val="85000"/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70C0"/>
                </a:solidFill>
              </a:rPr>
              <a:t>Bitwise </a:t>
            </a:r>
            <a:r>
              <a:rPr lang="en-US" sz="3200" dirty="0" smtClean="0">
                <a:solidFill>
                  <a:srgbClr val="0070C0"/>
                </a:solidFill>
              </a:rPr>
              <a:t>Operations</a:t>
            </a:r>
          </a:p>
          <a:p>
            <a:pPr marL="274320" lvl="0" indent="-274320">
              <a:lnSpc>
                <a:spcPct val="150000"/>
              </a:lnSpc>
              <a:buClr>
                <a:srgbClr val="D16349"/>
              </a:buClr>
              <a:buSzPct val="85000"/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70C0"/>
                </a:solidFill>
              </a:rPr>
              <a:t>Bit Fields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3424-F701-442A-88EC-68194D6684A5}" type="datetime1">
              <a:rPr lang="en-US" smtClean="0"/>
              <a:t>9/25/2020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92" y="1227361"/>
            <a:ext cx="4183497" cy="295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5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Macro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US" sz="2800" dirty="0"/>
              <a:t>Macro definition</a:t>
            </a:r>
          </a:p>
          <a:p>
            <a:pPr>
              <a:lnSpc>
                <a:spcPct val="15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US" sz="2800" dirty="0"/>
              <a:t>Object-like Macros</a:t>
            </a:r>
          </a:p>
          <a:p>
            <a:pPr>
              <a:lnSpc>
                <a:spcPct val="15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US" sz="2800" dirty="0"/>
              <a:t>Function-like Macros</a:t>
            </a:r>
          </a:p>
          <a:p>
            <a:pPr>
              <a:lnSpc>
                <a:spcPct val="15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US" sz="2800" dirty="0" err="1"/>
              <a:t>Stringification</a:t>
            </a:r>
            <a:r>
              <a:rPr lang="en-US" sz="2800" dirty="0"/>
              <a:t> and Concatenation</a:t>
            </a:r>
          </a:p>
          <a:p>
            <a:pPr>
              <a:lnSpc>
                <a:spcPct val="15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US" sz="2800" dirty="0" err="1"/>
              <a:t>Undefining</a:t>
            </a:r>
            <a:r>
              <a:rPr lang="en-US" sz="2800" dirty="0"/>
              <a:t> and Redefining Macros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3602-3032-40E0-910C-A05081070B9D}" type="datetime1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8606" y="0"/>
            <a:ext cx="7411732" cy="1055077"/>
          </a:xfrm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+mn-ea"/>
                <a:cs typeface="Arial" charset="0"/>
              </a:rPr>
              <a:t/>
            </a:r>
            <a:br>
              <a:rPr 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+mn-ea"/>
                <a:cs typeface="Arial" charset="0"/>
              </a:rPr>
            </a:br>
            <a:r>
              <a:rPr lang="en-US" dirty="0"/>
              <a:t>Macro Definition</a:t>
            </a:r>
            <a:r>
              <a:rPr lang="vi-VN" sz="2400" b="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+mn-ea"/>
                <a:cs typeface="Arial" charset="0"/>
              </a:rPr>
              <a:t/>
            </a:r>
            <a:br>
              <a:rPr lang="vi-VN" sz="2400" b="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+mn-ea"/>
                <a:cs typeface="Arial" charset="0"/>
              </a:rPr>
            </a:br>
            <a:endParaRPr lang="en-US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EF71-FC9A-4939-859D-AA6007B9A73D}" type="datetime1">
              <a:rPr lang="en-US" smtClean="0"/>
              <a:t>9/25/2020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body" idx="4294967295"/>
          </p:nvPr>
        </p:nvSpPr>
        <p:spPr>
          <a:xfrm>
            <a:off x="164123" y="762000"/>
            <a:ext cx="8979877" cy="3856892"/>
          </a:xfrm>
        </p:spPr>
        <p:txBody>
          <a:bodyPr>
            <a:normAutofit fontScale="92500"/>
          </a:bodyPr>
          <a:lstStyle/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What is macro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fragment of code which has been given a name. Whenever the name is used, it is replaced by the contents of the macro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 is defined using #define preprocessor directive in the C language.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When to use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creating constants that represent numbers, strings or expressions.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Macro classification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Predefined macro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User-defined macro</a:t>
            </a:r>
          </a:p>
        </p:txBody>
      </p:sp>
    </p:spTree>
    <p:extLst>
      <p:ext uri="{BB962C8B-B14F-4D97-AF65-F5344CB8AC3E}">
        <p14:creationId xmlns:p14="http://schemas.microsoft.com/office/powerpoint/2010/main" val="75798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Object-like macros</a:t>
            </a:r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C26C-EA9B-46F9-9E85-988B19AAD8EA}" type="datetime1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78604" y="2003287"/>
            <a:ext cx="8622508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SzPct val="80000"/>
              <a:buFont typeface="Wingdings" panose="05000000000000000000" pitchFamily="2" charset="2"/>
              <a:buChar char="q"/>
            </a:pPr>
            <a:r>
              <a:rPr lang="en-US" sz="2400" dirty="0"/>
              <a:t>Give symbolic names to numeric constants</a:t>
            </a:r>
          </a:p>
          <a:p>
            <a:pPr marL="342900" indent="-342900">
              <a:buSzPct val="80000"/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macro’s body end at the end of the #define line</a:t>
            </a:r>
          </a:p>
          <a:p>
            <a:pPr marL="342900" indent="-342900">
              <a:buSzPct val="80000"/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line macro: </a:t>
            </a:r>
          </a:p>
          <a:p>
            <a:pPr>
              <a:buSzPct val="800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#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SIZE 10</a:t>
            </a:r>
          </a:p>
          <a:p>
            <a:pPr marL="342900" indent="-342900">
              <a:buSzPct val="80000"/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 macro:</a:t>
            </a:r>
          </a:p>
          <a:p>
            <a:pPr>
              <a:buSzPct val="800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#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NUMBERS	1, \</a:t>
            </a:r>
          </a:p>
          <a:p>
            <a:pPr>
              <a:buSzPct val="800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28597" y="684596"/>
            <a:ext cx="8807327" cy="5283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#define MACRO_NAME    macro’s body</a:t>
            </a:r>
          </a:p>
        </p:txBody>
      </p:sp>
      <p:sp>
        <p:nvSpPr>
          <p:cNvPr id="25" name="Oval 24"/>
          <p:cNvSpPr/>
          <p:nvPr/>
        </p:nvSpPr>
        <p:spPr>
          <a:xfrm>
            <a:off x="4238166" y="1323866"/>
            <a:ext cx="1752326" cy="645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Upper case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 flipH="1" flipV="1">
            <a:off x="2661138" y="996394"/>
            <a:ext cx="1577028" cy="65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64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Function-like macros</a:t>
            </a:r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0" y="644057"/>
            <a:ext cx="9143999" cy="4123205"/>
          </a:xfrm>
        </p:spPr>
        <p:txBody>
          <a:bodyPr>
            <a:normAutofit/>
          </a:bodyPr>
          <a:lstStyle/>
          <a:p>
            <a:pPr algn="just"/>
            <a:endParaRPr lang="en-US" altLang="en-US" sz="2000" i="1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C72-7C97-4A80-BEDB-F1B897A0A0E1}" type="datetime1">
              <a:rPr lang="en-US" smtClean="0"/>
              <a:t>9/25/2020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91357" y="2137053"/>
            <a:ext cx="4696407" cy="236787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200000"/>
              </a:lnSpc>
              <a:buNone/>
            </a:pP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#define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min(X, Y) ((X) &lt; (Y) ? (X) : (Y)) </a:t>
            </a:r>
            <a:endParaRPr lang="en-US" alt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200000"/>
              </a:lnSpc>
              <a:buNone/>
            </a:pP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 min(a, b); ==&gt; x = ((a) &lt; (b) ? (a) : (b)); </a:t>
            </a:r>
            <a:endParaRPr lang="en-US" alt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200000"/>
              </a:lnSpc>
              <a:buNone/>
            </a:pP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 min(1, 2); ==&gt; y = ((1) &lt; (2) ? (1) : (2)); 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75344" y="689419"/>
            <a:ext cx="8712674" cy="4382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#define </a:t>
            </a:r>
            <a:r>
              <a:rPr lang="en-US" sz="28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macro_name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list of parameters) macro’s body</a:t>
            </a:r>
          </a:p>
        </p:txBody>
      </p:sp>
      <p:sp>
        <p:nvSpPr>
          <p:cNvPr id="18" name="Oval 17"/>
          <p:cNvSpPr/>
          <p:nvPr/>
        </p:nvSpPr>
        <p:spPr>
          <a:xfrm>
            <a:off x="463964" y="1355357"/>
            <a:ext cx="1373361" cy="519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Lower case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448861" y="1082705"/>
            <a:ext cx="761071" cy="31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201608" y="1394307"/>
            <a:ext cx="1476804" cy="480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white space</a:t>
            </a:r>
            <a:endParaRPr lang="en-US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4571999" y="1805767"/>
            <a:ext cx="3902980" cy="28990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extern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void foo(void); </a:t>
            </a:r>
            <a:endParaRPr lang="en-US" alt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define foo() </a:t>
            </a:r>
            <a:r>
              <a:rPr lang="en-US" alt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 optimized inline version */ </a:t>
            </a:r>
            <a:endParaRPr lang="en-US" altLang="en-US" sz="16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#define f 	()       callback()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... 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foo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?</a:t>
            </a:r>
            <a:endParaRPr lang="en-US" altLang="en-US" sz="16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funcptr</a:t>
            </a: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 foo; </a:t>
            </a: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?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f() </a:t>
            </a:r>
            <a:r>
              <a:rPr lang="en-US" alt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?</a:t>
            </a:r>
            <a:endParaRPr lang="en-US" alt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altLang="en-US" sz="5400" dirty="0">
              <a:latin typeface="Arial" panose="020B0604020202020204" pitchFamily="34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/>
          <p:cNvCxnSpPr>
            <a:stCxn id="20" idx="0"/>
          </p:cNvCxnSpPr>
          <p:nvPr/>
        </p:nvCxnSpPr>
        <p:spPr>
          <a:xfrm flipH="1" flipV="1">
            <a:off x="3384125" y="1082705"/>
            <a:ext cx="555885" cy="311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8388585" y="1805767"/>
            <a:ext cx="540060" cy="289909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?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24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Stringification</a:t>
            </a:r>
            <a:r>
              <a:rPr lang="en-US" dirty="0"/>
              <a:t> and </a:t>
            </a:r>
            <a:r>
              <a:rPr lang="en-US" i="1" dirty="0"/>
              <a:t>token pasting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B440-E2B2-4B31-86A5-B73D743AFA1E}" type="datetime1">
              <a:rPr lang="en-US" smtClean="0"/>
              <a:t>9/25/2020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78605" y="745293"/>
            <a:ext cx="5104667" cy="40219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B050"/>
                </a:solidFill>
              </a:rPr>
              <a:t>struct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smtClean="0">
                <a:solidFill>
                  <a:srgbClr val="00B050"/>
                </a:solidFill>
              </a:rPr>
              <a:t>command {</a:t>
            </a: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    char *name;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    void (*function) (void);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</a:rPr>
              <a:t>};</a:t>
            </a: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#define COMMAND(NAME)  { </a:t>
            </a:r>
            <a:r>
              <a:rPr lang="en-US" sz="1600" dirty="0">
                <a:solidFill>
                  <a:srgbClr val="FF0000"/>
                </a:solidFill>
              </a:rPr>
              <a:t>#</a:t>
            </a:r>
            <a:r>
              <a:rPr lang="en-US" sz="1600" dirty="0">
                <a:solidFill>
                  <a:srgbClr val="00B050"/>
                </a:solidFill>
              </a:rPr>
              <a:t>NAME, NAME </a:t>
            </a:r>
            <a:r>
              <a:rPr lang="en-US" sz="1600" dirty="0">
                <a:solidFill>
                  <a:srgbClr val="FF0000"/>
                </a:solidFill>
              </a:rPr>
              <a:t>##</a:t>
            </a:r>
            <a:r>
              <a:rPr lang="en-US" sz="1600" dirty="0">
                <a:solidFill>
                  <a:srgbClr val="00B050"/>
                </a:solidFill>
              </a:rPr>
              <a:t> _command </a:t>
            </a:r>
            <a:r>
              <a:rPr lang="en-US" sz="1600" dirty="0" smtClean="0">
                <a:solidFill>
                  <a:srgbClr val="00B050"/>
                </a:solidFill>
              </a:rPr>
              <a:t>}</a:t>
            </a: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B050"/>
                </a:solidFill>
              </a:rPr>
              <a:t>struct</a:t>
            </a:r>
            <a:r>
              <a:rPr lang="en-US" sz="1600" dirty="0">
                <a:solidFill>
                  <a:srgbClr val="00B050"/>
                </a:solidFill>
              </a:rPr>
              <a:t> command commands[] </a:t>
            </a:r>
            <a:r>
              <a:rPr lang="en-US" sz="1600" dirty="0" smtClean="0">
                <a:solidFill>
                  <a:srgbClr val="00B050"/>
                </a:solidFill>
              </a:rPr>
              <a:t>= {</a:t>
            </a: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    COMMAND (quit),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    COMMAND (help),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</a:rPr>
              <a:t>};</a:t>
            </a: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70C0"/>
                </a:solidFill>
              </a:rPr>
              <a:t>struct</a:t>
            </a:r>
            <a:r>
              <a:rPr lang="en-US" sz="1600" dirty="0">
                <a:solidFill>
                  <a:srgbClr val="0070C0"/>
                </a:solidFill>
              </a:rPr>
              <a:t> command commands[] </a:t>
            </a:r>
            <a:r>
              <a:rPr lang="en-US" sz="1600" dirty="0" smtClean="0">
                <a:solidFill>
                  <a:srgbClr val="0070C0"/>
                </a:solidFill>
              </a:rPr>
              <a:t>= {</a:t>
            </a:r>
            <a:endParaRPr lang="en-US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    { "quit", </a:t>
            </a:r>
            <a:r>
              <a:rPr lang="en-US" sz="1600" dirty="0" err="1">
                <a:solidFill>
                  <a:srgbClr val="0070C0"/>
                </a:solidFill>
              </a:rPr>
              <a:t>quit_command</a:t>
            </a:r>
            <a:r>
              <a:rPr lang="en-US" sz="1600" dirty="0">
                <a:solidFill>
                  <a:srgbClr val="0070C0"/>
                </a:solidFill>
              </a:rPr>
              <a:t> },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    { "help", </a:t>
            </a:r>
            <a:r>
              <a:rPr lang="en-US" sz="1600" dirty="0" err="1">
                <a:solidFill>
                  <a:srgbClr val="0070C0"/>
                </a:solidFill>
              </a:rPr>
              <a:t>help_command</a:t>
            </a:r>
            <a:r>
              <a:rPr lang="en-US" sz="1600" dirty="0">
                <a:solidFill>
                  <a:srgbClr val="0070C0"/>
                </a:solidFill>
              </a:rPr>
              <a:t> },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};</a:t>
            </a:r>
            <a:endParaRPr lang="en-US" sz="1600" dirty="0" smtClean="0">
              <a:solidFill>
                <a:srgbClr val="0070C0"/>
              </a:solidFill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6507151" y="780463"/>
            <a:ext cx="2239180" cy="1681386"/>
          </a:xfrm>
          <a:prstGeom prst="wedgeEllipseCallout">
            <a:avLst>
              <a:gd name="adj1" fmla="val -123073"/>
              <a:gd name="adj2" fmla="val 23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Token pasting preprocessing </a:t>
            </a:r>
            <a:r>
              <a:rPr lang="en-US" dirty="0"/>
              <a:t>operator 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5002498" y="2860431"/>
            <a:ext cx="2161628" cy="1508250"/>
          </a:xfrm>
          <a:prstGeom prst="wedgeEllipseCallout">
            <a:avLst>
              <a:gd name="adj1" fmla="val -133751"/>
              <a:gd name="adj2" fmla="val -938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Stringification</a:t>
            </a:r>
            <a:r>
              <a:rPr lang="en-US" i="1" dirty="0" smtClean="0"/>
              <a:t> </a:t>
            </a:r>
            <a:r>
              <a:rPr lang="en-US" dirty="0" smtClean="0"/>
              <a:t>preprocessing </a:t>
            </a:r>
            <a:r>
              <a:rPr lang="en-US" dirty="0"/>
              <a:t>operator </a:t>
            </a:r>
          </a:p>
        </p:txBody>
      </p:sp>
    </p:spTree>
    <p:extLst>
      <p:ext uri="{BB962C8B-B14F-4D97-AF65-F5344CB8AC3E}">
        <p14:creationId xmlns:p14="http://schemas.microsoft.com/office/powerpoint/2010/main" val="28077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dirty="0" err="1"/>
              <a:t>Undefining</a:t>
            </a:r>
            <a:r>
              <a:rPr lang="en-US" dirty="0"/>
              <a:t> and Redefining Macros</a:t>
            </a:r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794245" y="850106"/>
            <a:ext cx="6438454" cy="374451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a-DK" sz="3200" dirty="0"/>
              <a:t>#ifdef  TRUE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a-DK" sz="3200" dirty="0"/>
              <a:t>#undef  TRUE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a-DK" sz="3200" dirty="0"/>
              <a:t>#define TRUE 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a-DK" sz="3200" dirty="0"/>
              <a:t>#endif</a:t>
            </a:r>
            <a:endParaRPr lang="en-US" sz="3200" dirty="0"/>
          </a:p>
          <a:p>
            <a:pPr>
              <a:defRPr/>
            </a:pPr>
            <a:endParaRPr lang="vi-VN" dirty="0" smtClean="0">
              <a:latin typeface="Arial" charset="0"/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839-39A4-41C9-8F06-DFDBE0D08E6E}" type="datetime1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339688"/>
            <a:ext cx="8229600" cy="784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31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BITWISE OPERATION (1)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0" y="644057"/>
            <a:ext cx="9061937" cy="4123205"/>
          </a:xfrm>
        </p:spPr>
        <p:txBody>
          <a:bodyPr>
            <a:normAutofit/>
          </a:bodyPr>
          <a:lstStyle/>
          <a:p>
            <a:pPr algn="just"/>
            <a:endParaRPr lang="en-US" alt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62ED-C7B4-41BF-990C-3909E43156E6}" type="datetime1">
              <a:rPr lang="en-US" smtClean="0"/>
              <a:t>9/25/2020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2638617"/>
              </p:ext>
            </p:extLst>
          </p:nvPr>
        </p:nvGraphicFramePr>
        <p:xfrm>
          <a:off x="39859" y="692701"/>
          <a:ext cx="4255230" cy="4073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9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722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72224"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2224">
                <a:tc>
                  <a:txBody>
                    <a:bodyPr/>
                    <a:lstStyle/>
                    <a:p>
                      <a:r>
                        <a:rPr lang="en-US" dirty="0" smtClean="0"/>
                        <a:t>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 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2224">
                <a:tc>
                  <a:txBody>
                    <a:bodyPr/>
                    <a:lstStyle/>
                    <a:p>
                      <a:r>
                        <a:rPr lang="en-US" dirty="0" smtClean="0"/>
                        <a:t>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 inclusive 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72224">
                <a:tc>
                  <a:txBody>
                    <a:bodyPr/>
                    <a:lstStyle/>
                    <a:p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 XOR (</a:t>
                      </a:r>
                      <a:r>
                        <a:rPr lang="en-US" dirty="0" err="1" smtClean="0"/>
                        <a:t>eXclusive</a:t>
                      </a:r>
                      <a:r>
                        <a:rPr lang="en-US" dirty="0" smtClean="0"/>
                        <a:t> OR)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72224">
                <a:tc>
                  <a:txBody>
                    <a:bodyPr/>
                    <a:lstStyle/>
                    <a:p>
                      <a:r>
                        <a:rPr lang="en-US" dirty="0" smtClean="0"/>
                        <a:t>&lt;&lt;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Left shift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72224">
                <a:tc>
                  <a:txBody>
                    <a:bodyPr/>
                    <a:lstStyle/>
                    <a:p>
                      <a:r>
                        <a:rPr lang="en-US" dirty="0" smtClean="0"/>
                        <a:t>&gt;&gt;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Right shift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38661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 NOT (one's complement) (unary)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610362"/>
              </p:ext>
            </p:extLst>
          </p:nvPr>
        </p:nvGraphicFramePr>
        <p:xfrm>
          <a:off x="4334949" y="692703"/>
          <a:ext cx="4629216" cy="2415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9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49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55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3895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4083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83093">
                <a:tc>
                  <a:txBody>
                    <a:bodyPr/>
                    <a:lstStyle/>
                    <a:p>
                      <a:r>
                        <a:rPr lang="en-US" dirty="0"/>
                        <a:t>bit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&amp; </a:t>
                      </a:r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| </a:t>
                      </a:r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 ^ </a:t>
                      </a:r>
                      <a:r>
                        <a:rPr lang="pt-BR" dirty="0" smtClean="0"/>
                        <a:t>b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3093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3093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3093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3093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988143"/>
              </p:ext>
            </p:extLst>
          </p:nvPr>
        </p:nvGraphicFramePr>
        <p:xfrm>
          <a:off x="4334949" y="3156815"/>
          <a:ext cx="4629216" cy="1610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0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162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36816">
                <a:tc>
                  <a:txBody>
                    <a:bodyPr/>
                    <a:lstStyle/>
                    <a:p>
                      <a:r>
                        <a:rPr lang="en-US" dirty="0"/>
                        <a:t>bit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~a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6816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6816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01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615</TotalTime>
  <Words>1110</Words>
  <Application>Microsoft Office PowerPoint</Application>
  <PresentationFormat>On-screen Show (16:9)</PresentationFormat>
  <Paragraphs>265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Template_Internal_Course</vt:lpstr>
      <vt:lpstr>Macro  and  Bit Manipulation</vt:lpstr>
      <vt:lpstr>Objectives</vt:lpstr>
      <vt:lpstr>Macro</vt:lpstr>
      <vt:lpstr> Macro Definition </vt:lpstr>
      <vt:lpstr>Object-like macros</vt:lpstr>
      <vt:lpstr>Function-like macros</vt:lpstr>
      <vt:lpstr>Stringification and token pasting</vt:lpstr>
      <vt:lpstr>Undefining and Redefining Macros</vt:lpstr>
      <vt:lpstr>BITWISE OPERATION (1)</vt:lpstr>
      <vt:lpstr>BITWISE OPERATION (2)</vt:lpstr>
      <vt:lpstr>BITWISE OPERATION (3)</vt:lpstr>
      <vt:lpstr>Bit Fields - 1</vt:lpstr>
      <vt:lpstr>Bit Fields - 2</vt:lpstr>
      <vt:lpstr>Bit Fields - 3</vt:lpstr>
      <vt:lpstr>Bit Field Declaration - 1</vt:lpstr>
      <vt:lpstr>Bit Field Declaration - 2</vt:lpstr>
      <vt:lpstr>Quiz(1)</vt:lpstr>
      <vt:lpstr>Quiz(2)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Administrator</cp:lastModifiedBy>
  <cp:revision>122</cp:revision>
  <dcterms:created xsi:type="dcterms:W3CDTF">2015-08-31T01:44:46Z</dcterms:created>
  <dcterms:modified xsi:type="dcterms:W3CDTF">2020-09-25T07:41:23Z</dcterms:modified>
</cp:coreProperties>
</file>