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jCJLIagJy5VphWaBljMEk04kL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199" y="365126"/>
            <a:ext cx="10529455" cy="6116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Happiness and coordinate correction</a:t>
            </a:r>
            <a:endParaRPr b="1" sz="3200">
              <a:solidFill>
                <a:schemeClr val="accent1"/>
              </a:solidFill>
              <a:latin typeface="Arial"/>
              <a:ea typeface="Arial"/>
              <a:cs typeface="Arial"/>
              <a:sym typeface="Arial"/>
            </a:endParaRPr>
          </a:p>
        </p:txBody>
      </p:sp>
      <p:sp>
        <p:nvSpPr>
          <p:cNvPr id="85" name="Google Shape;85;p1"/>
          <p:cNvSpPr/>
          <p:nvPr/>
        </p:nvSpPr>
        <p:spPr>
          <a:xfrm>
            <a:off x="495299" y="12573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ourier New"/>
                <a:ea typeface="Courier New"/>
                <a:cs typeface="Courier New"/>
                <a:sym typeface="Courier New"/>
              </a:rPr>
              <a:t>latest_customer_review</a:t>
            </a:r>
            <a:endParaRPr b="1" i="0" sz="1800" u="none" cap="none" strike="noStrike">
              <a:solidFill>
                <a:schemeClr val="lt1"/>
              </a:solidFill>
              <a:latin typeface="Calibri"/>
              <a:ea typeface="Calibri"/>
              <a:cs typeface="Calibri"/>
              <a:sym typeface="Calibri"/>
            </a:endParaRPr>
          </a:p>
        </p:txBody>
      </p:sp>
      <p:sp>
        <p:nvSpPr>
          <p:cNvPr id="86" name="Google Shape;86;p1"/>
          <p:cNvSpPr/>
          <p:nvPr/>
        </p:nvSpPr>
        <p:spPr>
          <a:xfrm>
            <a:off x="4284517" y="12573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is_happy_customer</a:t>
            </a:r>
            <a:endParaRPr b="1" i="0" sz="1800" u="none" cap="none" strike="noStrike">
              <a:solidFill>
                <a:schemeClr val="lt1"/>
              </a:solidFill>
              <a:latin typeface="Calibri"/>
              <a:ea typeface="Calibri"/>
              <a:cs typeface="Calibri"/>
              <a:sym typeface="Calibri"/>
            </a:endParaRPr>
          </a:p>
        </p:txBody>
      </p:sp>
      <p:pic>
        <p:nvPicPr>
          <p:cNvPr descr="Characters names | What a symbol and ..." id="87" name="Google Shape;87;p1"/>
          <p:cNvPicPr preferRelativeResize="0"/>
          <p:nvPr/>
        </p:nvPicPr>
        <p:blipFill rotWithShape="1">
          <a:blip r:embed="rId3">
            <a:alphaModFix/>
          </a:blip>
          <a:srcRect b="14580" l="11134" r="10299" t="10331"/>
          <a:stretch/>
        </p:blipFill>
        <p:spPr>
          <a:xfrm>
            <a:off x="5557339" y="1852802"/>
            <a:ext cx="1077321" cy="1091045"/>
          </a:xfrm>
          <a:prstGeom prst="rect">
            <a:avLst/>
          </a:prstGeom>
          <a:noFill/>
          <a:ln>
            <a:noFill/>
          </a:ln>
        </p:spPr>
      </p:pic>
      <p:cxnSp>
        <p:nvCxnSpPr>
          <p:cNvPr id="88" name="Google Shape;88;p1"/>
          <p:cNvCxnSpPr>
            <a:stCxn id="85" idx="2"/>
          </p:cNvCxnSpPr>
          <p:nvPr/>
        </p:nvCxnSpPr>
        <p:spPr>
          <a:xfrm flipH="1" rot="-5400000">
            <a:off x="3209318" y="742691"/>
            <a:ext cx="1088700" cy="3053100"/>
          </a:xfrm>
          <a:prstGeom prst="bentConnector2">
            <a:avLst/>
          </a:prstGeom>
          <a:noFill/>
          <a:ln cap="flat" cmpd="sng" w="63500">
            <a:solidFill>
              <a:srgbClr val="8DA9DB"/>
            </a:solidFill>
            <a:prstDash val="solid"/>
            <a:miter lim="800000"/>
            <a:headEnd len="sm" w="sm" type="none"/>
            <a:tailEnd len="med" w="med" type="triangle"/>
          </a:ln>
        </p:spPr>
      </p:cxnSp>
      <p:sp>
        <p:nvSpPr>
          <p:cNvPr id="89" name="Google Shape;89;p1"/>
          <p:cNvSpPr txBox="1"/>
          <p:nvPr/>
        </p:nvSpPr>
        <p:spPr>
          <a:xfrm>
            <a:off x="2485161" y="1991015"/>
            <a:ext cx="2909454"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sia = SentimentIntensityAnalyzer()</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scores = sia.polarity_scores(review)</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scores['compound'] &gt;= 0.05</a:t>
            </a:r>
            <a:endParaRPr b="0" i="0" sz="1400" u="none" cap="none" strike="noStrike">
              <a:solidFill>
                <a:schemeClr val="dk1"/>
              </a:solidFill>
              <a:latin typeface="Calibri"/>
              <a:ea typeface="Calibri"/>
              <a:cs typeface="Calibri"/>
              <a:sym typeface="Calibri"/>
            </a:endParaRPr>
          </a:p>
        </p:txBody>
      </p:sp>
      <p:sp>
        <p:nvSpPr>
          <p:cNvPr id="90" name="Google Shape;90;p1"/>
          <p:cNvSpPr txBox="1"/>
          <p:nvPr/>
        </p:nvSpPr>
        <p:spPr>
          <a:xfrm>
            <a:off x="5342657" y="2867891"/>
            <a:ext cx="290945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27 observations</a:t>
            </a:r>
            <a:endParaRPr sz="1400">
              <a:solidFill>
                <a:schemeClr val="dk1"/>
              </a:solidFill>
              <a:latin typeface="Calibri"/>
              <a:ea typeface="Calibri"/>
              <a:cs typeface="Calibri"/>
              <a:sym typeface="Calibri"/>
            </a:endParaRPr>
          </a:p>
        </p:txBody>
      </p:sp>
      <p:sp>
        <p:nvSpPr>
          <p:cNvPr id="91" name="Google Shape;91;p1"/>
          <p:cNvSpPr/>
          <p:nvPr/>
        </p:nvSpPr>
        <p:spPr>
          <a:xfrm>
            <a:off x="495299" y="3788731"/>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a:solidFill>
                  <a:schemeClr val="lt1"/>
                </a:solidFill>
                <a:latin typeface="Courier New"/>
                <a:ea typeface="Courier New"/>
                <a:cs typeface="Courier New"/>
                <a:sym typeface="Courier New"/>
              </a:rPr>
              <a:t>coordinates</a:t>
            </a:r>
            <a:endParaRPr b="1" sz="1800">
              <a:solidFill>
                <a:schemeClr val="lt1"/>
              </a:solidFill>
              <a:latin typeface="Calibri"/>
              <a:ea typeface="Calibri"/>
              <a:cs typeface="Calibri"/>
              <a:sym typeface="Calibri"/>
            </a:endParaRPr>
          </a:p>
        </p:txBody>
      </p:sp>
      <p:sp>
        <p:nvSpPr>
          <p:cNvPr id="92" name="Google Shape;92;p1"/>
          <p:cNvSpPr/>
          <p:nvPr/>
        </p:nvSpPr>
        <p:spPr>
          <a:xfrm>
            <a:off x="4284517" y="3788731"/>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distance_to_nearest_warehouse</a:t>
            </a:r>
            <a:endParaRPr b="1" sz="1800">
              <a:solidFill>
                <a:schemeClr val="lt1"/>
              </a:solidFill>
              <a:latin typeface="Calibri"/>
              <a:ea typeface="Calibri"/>
              <a:cs typeface="Calibri"/>
              <a:sym typeface="Calibri"/>
            </a:endParaRPr>
          </a:p>
        </p:txBody>
      </p:sp>
      <p:cxnSp>
        <p:nvCxnSpPr>
          <p:cNvPr id="93" name="Google Shape;93;p1"/>
          <p:cNvCxnSpPr>
            <a:stCxn id="91" idx="2"/>
            <a:endCxn id="94" idx="0"/>
          </p:cNvCxnSpPr>
          <p:nvPr/>
        </p:nvCxnSpPr>
        <p:spPr>
          <a:xfrm rot="5400000">
            <a:off x="1518368" y="4638672"/>
            <a:ext cx="1091100" cy="326400"/>
          </a:xfrm>
          <a:prstGeom prst="bentConnector3">
            <a:avLst>
              <a:gd fmla="val 74758" name="adj1"/>
            </a:avLst>
          </a:prstGeom>
          <a:noFill/>
          <a:ln cap="flat" cmpd="sng" w="63500">
            <a:solidFill>
              <a:srgbClr val="8DA9DB"/>
            </a:solidFill>
            <a:prstDash val="solid"/>
            <a:miter lim="800000"/>
            <a:headEnd len="sm" w="sm" type="none"/>
            <a:tailEnd len="med" w="med" type="triangle"/>
          </a:ln>
        </p:spPr>
      </p:cxnSp>
      <p:sp>
        <p:nvSpPr>
          <p:cNvPr id="95" name="Google Shape;95;p1"/>
          <p:cNvSpPr txBox="1"/>
          <p:nvPr/>
        </p:nvSpPr>
        <p:spPr>
          <a:xfrm>
            <a:off x="2518065" y="4328149"/>
            <a:ext cx="2909454"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haversine_distance &gt; 1000 km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and distance_to_nearest_warehouse != haversine_distance </a:t>
            </a:r>
            <a:endParaRPr sz="1400">
              <a:solidFill>
                <a:schemeClr val="dk1"/>
              </a:solidFill>
              <a:latin typeface="Calibri"/>
              <a:ea typeface="Calibri"/>
              <a:cs typeface="Calibri"/>
              <a:sym typeface="Calibri"/>
            </a:endParaRPr>
          </a:p>
        </p:txBody>
      </p:sp>
      <p:sp>
        <p:nvSpPr>
          <p:cNvPr id="96" name="Google Shape;96;p1"/>
          <p:cNvSpPr txBox="1"/>
          <p:nvPr/>
        </p:nvSpPr>
        <p:spPr>
          <a:xfrm>
            <a:off x="1049114" y="6444873"/>
            <a:ext cx="290945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27 swapped coordinates</a:t>
            </a:r>
            <a:endParaRPr sz="1400">
              <a:solidFill>
                <a:schemeClr val="dk1"/>
              </a:solidFill>
              <a:latin typeface="Calibri"/>
              <a:ea typeface="Calibri"/>
              <a:cs typeface="Calibri"/>
              <a:sym typeface="Calibri"/>
            </a:endParaRPr>
          </a:p>
        </p:txBody>
      </p:sp>
      <p:pic>
        <p:nvPicPr>
          <p:cNvPr descr="Characters names | What a symbol and ..." id="94" name="Google Shape;94;p1"/>
          <p:cNvPicPr preferRelativeResize="0"/>
          <p:nvPr/>
        </p:nvPicPr>
        <p:blipFill rotWithShape="1">
          <a:blip r:embed="rId3">
            <a:alphaModFix/>
          </a:blip>
          <a:srcRect b="14580" l="11134" r="10299" t="10331"/>
          <a:stretch/>
        </p:blipFill>
        <p:spPr>
          <a:xfrm>
            <a:off x="1362138" y="5347367"/>
            <a:ext cx="1077321" cy="1091045"/>
          </a:xfrm>
          <a:prstGeom prst="rect">
            <a:avLst/>
          </a:prstGeom>
          <a:noFill/>
          <a:ln>
            <a:noFill/>
          </a:ln>
        </p:spPr>
      </p:pic>
      <p:cxnSp>
        <p:nvCxnSpPr>
          <p:cNvPr id="97" name="Google Shape;97;p1"/>
          <p:cNvCxnSpPr>
            <a:stCxn id="92" idx="2"/>
            <a:endCxn id="94" idx="0"/>
          </p:cNvCxnSpPr>
          <p:nvPr/>
        </p:nvCxnSpPr>
        <p:spPr>
          <a:xfrm rot="5400000">
            <a:off x="3413086" y="2744172"/>
            <a:ext cx="1091100" cy="4115400"/>
          </a:xfrm>
          <a:prstGeom prst="bentConnector3">
            <a:avLst>
              <a:gd fmla="val 75710" name="adj1"/>
            </a:avLst>
          </a:prstGeom>
          <a:noFill/>
          <a:ln cap="flat" cmpd="sng" w="63500">
            <a:solidFill>
              <a:srgbClr val="8DA9DB"/>
            </a:solidFill>
            <a:prstDash val="solid"/>
            <a:miter lim="800000"/>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838199" y="365126"/>
            <a:ext cx="10529455" cy="6116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Shopping cart and order price correction</a:t>
            </a:r>
            <a:endParaRPr b="1" sz="3200">
              <a:solidFill>
                <a:schemeClr val="accent1"/>
              </a:solidFill>
              <a:latin typeface="Arial"/>
              <a:ea typeface="Arial"/>
              <a:cs typeface="Arial"/>
              <a:sym typeface="Arial"/>
            </a:endParaRPr>
          </a:p>
        </p:txBody>
      </p:sp>
      <p:sp>
        <p:nvSpPr>
          <p:cNvPr id="103" name="Google Shape;103;p2"/>
          <p:cNvSpPr/>
          <p:nvPr/>
        </p:nvSpPr>
        <p:spPr>
          <a:xfrm>
            <a:off x="495299" y="12573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shopping_cart </a:t>
            </a:r>
            <a:endParaRPr b="1" sz="1800">
              <a:solidFill>
                <a:schemeClr val="lt1"/>
              </a:solidFill>
              <a:latin typeface="Calibri"/>
              <a:ea typeface="Calibri"/>
              <a:cs typeface="Calibri"/>
              <a:sym typeface="Calibri"/>
            </a:endParaRPr>
          </a:p>
        </p:txBody>
      </p:sp>
      <p:sp>
        <p:nvSpPr>
          <p:cNvPr id="104" name="Google Shape;104;p2"/>
          <p:cNvSpPr/>
          <p:nvPr/>
        </p:nvSpPr>
        <p:spPr>
          <a:xfrm>
            <a:off x="4284517" y="12573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order_price</a:t>
            </a:r>
            <a:endParaRPr b="1" sz="1800">
              <a:solidFill>
                <a:schemeClr val="lt1"/>
              </a:solidFill>
              <a:latin typeface="Calibri"/>
              <a:ea typeface="Calibri"/>
              <a:cs typeface="Calibri"/>
              <a:sym typeface="Calibri"/>
            </a:endParaRPr>
          </a:p>
        </p:txBody>
      </p:sp>
      <p:pic>
        <p:nvPicPr>
          <p:cNvPr descr="Characters names | What a symbol and ..." id="105" name="Google Shape;105;p2"/>
          <p:cNvPicPr preferRelativeResize="0"/>
          <p:nvPr/>
        </p:nvPicPr>
        <p:blipFill rotWithShape="1">
          <a:blip r:embed="rId3">
            <a:alphaModFix/>
          </a:blip>
          <a:srcRect b="14580" l="11134" r="10299" t="10331"/>
          <a:stretch/>
        </p:blipFill>
        <p:spPr>
          <a:xfrm>
            <a:off x="5341527" y="4660442"/>
            <a:ext cx="1077321" cy="1091045"/>
          </a:xfrm>
          <a:prstGeom prst="rect">
            <a:avLst/>
          </a:prstGeom>
          <a:noFill/>
          <a:ln>
            <a:noFill/>
          </a:ln>
        </p:spPr>
      </p:pic>
      <p:cxnSp>
        <p:nvCxnSpPr>
          <p:cNvPr id="106" name="Google Shape;106;p2"/>
          <p:cNvCxnSpPr>
            <a:stCxn id="103" idx="2"/>
            <a:endCxn id="107" idx="0"/>
          </p:cNvCxnSpPr>
          <p:nvPr/>
        </p:nvCxnSpPr>
        <p:spPr>
          <a:xfrm flipH="1" rot="-5400000">
            <a:off x="2438018" y="1513991"/>
            <a:ext cx="1499400" cy="1921200"/>
          </a:xfrm>
          <a:prstGeom prst="bentConnector3">
            <a:avLst>
              <a:gd fmla="val 72873" name="adj1"/>
            </a:avLst>
          </a:prstGeom>
          <a:noFill/>
          <a:ln cap="flat" cmpd="sng" w="63500">
            <a:solidFill>
              <a:srgbClr val="8DA9DB"/>
            </a:solidFill>
            <a:prstDash val="solid"/>
            <a:miter lim="800000"/>
            <a:headEnd len="sm" w="sm" type="none"/>
            <a:tailEnd len="med" w="med" type="triangle"/>
          </a:ln>
        </p:spPr>
      </p:cxnSp>
      <p:sp>
        <p:nvSpPr>
          <p:cNvPr id="108" name="Google Shape;108;p2"/>
          <p:cNvSpPr txBox="1"/>
          <p:nvPr/>
        </p:nvSpPr>
        <p:spPr>
          <a:xfrm>
            <a:off x="2693643" y="1857315"/>
            <a:ext cx="2909454"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Based on </a:t>
            </a:r>
            <a:r>
              <a:rPr b="1" lang="en-US" sz="1400">
                <a:solidFill>
                  <a:schemeClr val="dk1"/>
                </a:solidFill>
                <a:latin typeface="Calibri"/>
                <a:ea typeface="Calibri"/>
                <a:cs typeface="Calibri"/>
                <a:sym typeface="Calibri"/>
              </a:rPr>
              <a:t>corrected</a:t>
            </a:r>
            <a:r>
              <a:rPr lang="en-US" sz="1400">
                <a:solidFill>
                  <a:schemeClr val="dk1"/>
                </a:solidFill>
                <a:latin typeface="Calibri"/>
                <a:ea typeface="Calibri"/>
                <a:cs typeface="Calibri"/>
                <a:sym typeface="Calibri"/>
              </a:rPr>
              <a:t> rows calculate prices of every brand using np.linalg.solve()</a:t>
            </a:r>
            <a:endParaRPr/>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09" name="Google Shape;109;p2"/>
          <p:cNvSpPr txBox="1"/>
          <p:nvPr/>
        </p:nvSpPr>
        <p:spPr>
          <a:xfrm>
            <a:off x="6016335" y="5422830"/>
            <a:ext cx="573804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27 order price correction</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true value = (order_total -delivery_charges) / *(1-coupon_discount/100)</a:t>
            </a:r>
            <a:endParaRPr sz="1400">
              <a:solidFill>
                <a:schemeClr val="dk1"/>
              </a:solidFill>
              <a:latin typeface="Calibri"/>
              <a:ea typeface="Calibri"/>
              <a:cs typeface="Calibri"/>
              <a:sym typeface="Calibri"/>
            </a:endParaRPr>
          </a:p>
        </p:txBody>
      </p:sp>
      <p:sp>
        <p:nvSpPr>
          <p:cNvPr id="107" name="Google Shape;107;p2"/>
          <p:cNvSpPr/>
          <p:nvPr/>
        </p:nvSpPr>
        <p:spPr>
          <a:xfrm>
            <a:off x="2416551" y="3224400"/>
            <a:ext cx="3463637" cy="467591"/>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1"/>
                </a:solidFill>
                <a:latin typeface="Calibri"/>
                <a:ea typeface="Calibri"/>
                <a:cs typeface="Calibri"/>
                <a:sym typeface="Calibri"/>
              </a:rPr>
              <a:t>prices</a:t>
            </a:r>
            <a:endParaRPr b="1" sz="1800">
              <a:solidFill>
                <a:schemeClr val="accent1"/>
              </a:solidFill>
              <a:latin typeface="Calibri"/>
              <a:ea typeface="Calibri"/>
              <a:cs typeface="Calibri"/>
              <a:sym typeface="Calibri"/>
            </a:endParaRPr>
          </a:p>
        </p:txBody>
      </p:sp>
      <p:cxnSp>
        <p:nvCxnSpPr>
          <p:cNvPr id="110" name="Google Shape;110;p2"/>
          <p:cNvCxnSpPr>
            <a:stCxn id="104" idx="2"/>
            <a:endCxn id="107" idx="0"/>
          </p:cNvCxnSpPr>
          <p:nvPr/>
        </p:nvCxnSpPr>
        <p:spPr>
          <a:xfrm rot="5400000">
            <a:off x="4332586" y="1540541"/>
            <a:ext cx="1499400" cy="1868100"/>
          </a:xfrm>
          <a:prstGeom prst="bentConnector3">
            <a:avLst>
              <a:gd fmla="val 73565" name="adj1"/>
            </a:avLst>
          </a:prstGeom>
          <a:noFill/>
          <a:ln cap="flat" cmpd="sng" w="63500">
            <a:solidFill>
              <a:srgbClr val="8DA9DB"/>
            </a:solidFill>
            <a:prstDash val="solid"/>
            <a:miter lim="800000"/>
            <a:headEnd len="sm" w="sm" type="none"/>
            <a:tailEnd len="med" w="med" type="triangle"/>
          </a:ln>
        </p:spPr>
      </p:cxnSp>
      <p:sp>
        <p:nvSpPr>
          <p:cNvPr id="111" name="Google Shape;111;p2"/>
          <p:cNvSpPr/>
          <p:nvPr/>
        </p:nvSpPr>
        <p:spPr>
          <a:xfrm>
            <a:off x="8325382" y="126249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coupon_discount</a:t>
            </a:r>
            <a:endParaRPr b="1" sz="1800">
              <a:solidFill>
                <a:schemeClr val="lt1"/>
              </a:solidFill>
              <a:latin typeface="Calibri"/>
              <a:ea typeface="Calibri"/>
              <a:cs typeface="Calibri"/>
              <a:sym typeface="Calibri"/>
            </a:endParaRPr>
          </a:p>
        </p:txBody>
      </p:sp>
      <p:sp>
        <p:nvSpPr>
          <p:cNvPr id="112" name="Google Shape;112;p2"/>
          <p:cNvSpPr/>
          <p:nvPr/>
        </p:nvSpPr>
        <p:spPr>
          <a:xfrm>
            <a:off x="8325382" y="2043042"/>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delivery_charges</a:t>
            </a:r>
            <a:endParaRPr b="1" sz="1800">
              <a:solidFill>
                <a:schemeClr val="lt1"/>
              </a:solidFill>
              <a:latin typeface="Calibri"/>
              <a:ea typeface="Calibri"/>
              <a:cs typeface="Calibri"/>
              <a:sym typeface="Calibri"/>
            </a:endParaRPr>
          </a:p>
        </p:txBody>
      </p:sp>
      <p:sp>
        <p:nvSpPr>
          <p:cNvPr id="113" name="Google Shape;113;p2"/>
          <p:cNvSpPr/>
          <p:nvPr/>
        </p:nvSpPr>
        <p:spPr>
          <a:xfrm>
            <a:off x="8325382" y="2823594"/>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order_total</a:t>
            </a:r>
            <a:endParaRPr b="1" sz="1800">
              <a:solidFill>
                <a:schemeClr val="lt1"/>
              </a:solidFill>
              <a:latin typeface="Calibri"/>
              <a:ea typeface="Calibri"/>
              <a:cs typeface="Calibri"/>
              <a:sym typeface="Calibri"/>
            </a:endParaRPr>
          </a:p>
        </p:txBody>
      </p:sp>
      <p:sp>
        <p:nvSpPr>
          <p:cNvPr id="114" name="Google Shape;114;p2"/>
          <p:cNvSpPr/>
          <p:nvPr/>
        </p:nvSpPr>
        <p:spPr>
          <a:xfrm>
            <a:off x="8239991" y="1070264"/>
            <a:ext cx="3667991" cy="2358736"/>
          </a:xfrm>
          <a:prstGeom prst="rect">
            <a:avLst/>
          </a:prstGeom>
          <a:noFill/>
          <a:ln cap="flat" cmpd="sng" w="12700">
            <a:solidFill>
              <a:srgbClr val="31538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15" name="Google Shape;115;p2"/>
          <p:cNvCxnSpPr>
            <a:stCxn id="114" idx="2"/>
            <a:endCxn id="105" idx="3"/>
          </p:cNvCxnSpPr>
          <p:nvPr/>
        </p:nvCxnSpPr>
        <p:spPr>
          <a:xfrm rot="5400000">
            <a:off x="7357937" y="2489850"/>
            <a:ext cx="1776900" cy="3655200"/>
          </a:xfrm>
          <a:prstGeom prst="bentConnector2">
            <a:avLst/>
          </a:prstGeom>
          <a:noFill/>
          <a:ln cap="flat" cmpd="sng" w="63500">
            <a:solidFill>
              <a:srgbClr val="8DA9DB"/>
            </a:solidFill>
            <a:prstDash val="solid"/>
            <a:miter lim="800000"/>
            <a:headEnd len="sm" w="sm" type="none"/>
            <a:tailEnd len="med" w="med" type="triangle"/>
          </a:ln>
        </p:spPr>
      </p:cxnSp>
      <p:cxnSp>
        <p:nvCxnSpPr>
          <p:cNvPr id="116" name="Google Shape;116;p2"/>
          <p:cNvCxnSpPr>
            <a:stCxn id="107" idx="2"/>
            <a:endCxn id="105" idx="1"/>
          </p:cNvCxnSpPr>
          <p:nvPr/>
        </p:nvCxnSpPr>
        <p:spPr>
          <a:xfrm flipH="1" rot="-5400000">
            <a:off x="3987870" y="3852491"/>
            <a:ext cx="1514100" cy="1193100"/>
          </a:xfrm>
          <a:prstGeom prst="bentConnector2">
            <a:avLst/>
          </a:prstGeom>
          <a:noFill/>
          <a:ln cap="flat" cmpd="sng" w="63500">
            <a:solidFill>
              <a:srgbClr val="8DA9DB"/>
            </a:solidFill>
            <a:prstDash val="solid"/>
            <a:miter lim="800000"/>
            <a:headEnd len="sm" w="sm" type="none"/>
            <a:tailEnd len="med" w="med" type="triangle"/>
          </a:ln>
        </p:spPr>
      </p:cxnSp>
      <p:sp>
        <p:nvSpPr>
          <p:cNvPr id="117" name="Google Shape;117;p2"/>
          <p:cNvSpPr txBox="1"/>
          <p:nvPr/>
        </p:nvSpPr>
        <p:spPr>
          <a:xfrm>
            <a:off x="5082353" y="3840429"/>
            <a:ext cx="4192728"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If order price calculated from shopping cart != order_price and order_total != order_price*(1-coupon_discount/100) + delivery_charges</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2"/>
          <p:cNvSpPr txBox="1"/>
          <p:nvPr/>
        </p:nvSpPr>
        <p:spPr>
          <a:xfrm>
            <a:off x="-44359" y="4179003"/>
            <a:ext cx="4192728"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If order price calculated from shopping cart != order_price and order_total == order_price*(1-coupon_discount/100) + delivery_charges</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pic>
        <p:nvPicPr>
          <p:cNvPr descr="Characters names | What a symbol and ..." id="119" name="Google Shape;119;p2"/>
          <p:cNvPicPr preferRelativeResize="0"/>
          <p:nvPr/>
        </p:nvPicPr>
        <p:blipFill rotWithShape="1">
          <a:blip r:embed="rId3">
            <a:alphaModFix/>
          </a:blip>
          <a:srcRect b="14580" l="11134" r="10299" t="10331"/>
          <a:stretch/>
        </p:blipFill>
        <p:spPr>
          <a:xfrm>
            <a:off x="1339230" y="4996668"/>
            <a:ext cx="1077321" cy="1091045"/>
          </a:xfrm>
          <a:prstGeom prst="rect">
            <a:avLst/>
          </a:prstGeom>
          <a:noFill/>
          <a:ln>
            <a:noFill/>
          </a:ln>
        </p:spPr>
      </p:pic>
      <p:sp>
        <p:nvSpPr>
          <p:cNvPr id="120" name="Google Shape;120;p2"/>
          <p:cNvSpPr txBox="1"/>
          <p:nvPr/>
        </p:nvSpPr>
        <p:spPr>
          <a:xfrm>
            <a:off x="278289" y="6186483"/>
            <a:ext cx="573804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27 shopping_cart correction</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by selecting the correct brand names in the shopping cart</a:t>
            </a:r>
            <a:endParaRPr sz="1400">
              <a:solidFill>
                <a:schemeClr val="dk1"/>
              </a:solidFill>
              <a:latin typeface="Calibri"/>
              <a:ea typeface="Calibri"/>
              <a:cs typeface="Calibri"/>
              <a:sym typeface="Calibri"/>
            </a:endParaRPr>
          </a:p>
        </p:txBody>
      </p:sp>
      <p:cxnSp>
        <p:nvCxnSpPr>
          <p:cNvPr id="121" name="Google Shape;121;p2"/>
          <p:cNvCxnSpPr>
            <a:stCxn id="107" idx="2"/>
            <a:endCxn id="119" idx="3"/>
          </p:cNvCxnSpPr>
          <p:nvPr/>
        </p:nvCxnSpPr>
        <p:spPr>
          <a:xfrm rot="5400000">
            <a:off x="2357370" y="3751091"/>
            <a:ext cx="1850100" cy="1731900"/>
          </a:xfrm>
          <a:prstGeom prst="bentConnector2">
            <a:avLst/>
          </a:prstGeom>
          <a:noFill/>
          <a:ln cap="flat" cmpd="sng" w="63500">
            <a:solidFill>
              <a:srgbClr val="8DA9DB"/>
            </a:solidFill>
            <a:prstDash val="solid"/>
            <a:miter lim="800000"/>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838199" y="365126"/>
            <a:ext cx="10529455" cy="6116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Nearest warehouse and distance correction</a:t>
            </a:r>
            <a:endParaRPr b="1" sz="3200">
              <a:solidFill>
                <a:schemeClr val="accent1"/>
              </a:solidFill>
              <a:latin typeface="Arial"/>
              <a:ea typeface="Arial"/>
              <a:cs typeface="Arial"/>
              <a:sym typeface="Arial"/>
            </a:endParaRPr>
          </a:p>
        </p:txBody>
      </p:sp>
      <p:sp>
        <p:nvSpPr>
          <p:cNvPr id="127" name="Google Shape;127;p3"/>
          <p:cNvSpPr/>
          <p:nvPr/>
        </p:nvSpPr>
        <p:spPr>
          <a:xfrm>
            <a:off x="495299" y="12573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coordinates</a:t>
            </a:r>
            <a:endParaRPr b="1" sz="1800">
              <a:solidFill>
                <a:schemeClr val="lt1"/>
              </a:solidFill>
              <a:latin typeface="Calibri"/>
              <a:ea typeface="Calibri"/>
              <a:cs typeface="Calibri"/>
              <a:sym typeface="Calibri"/>
            </a:endParaRPr>
          </a:p>
        </p:txBody>
      </p:sp>
      <p:sp>
        <p:nvSpPr>
          <p:cNvPr id="128" name="Google Shape;128;p3"/>
          <p:cNvSpPr/>
          <p:nvPr/>
        </p:nvSpPr>
        <p:spPr>
          <a:xfrm>
            <a:off x="4284517" y="12573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distance_to_nearest_warehouse</a:t>
            </a:r>
            <a:endParaRPr b="1" sz="1800">
              <a:solidFill>
                <a:schemeClr val="lt1"/>
              </a:solidFill>
              <a:latin typeface="Calibri"/>
              <a:ea typeface="Calibri"/>
              <a:cs typeface="Calibri"/>
              <a:sym typeface="Calibri"/>
            </a:endParaRPr>
          </a:p>
        </p:txBody>
      </p:sp>
      <p:cxnSp>
        <p:nvCxnSpPr>
          <p:cNvPr id="129" name="Google Shape;129;p3"/>
          <p:cNvCxnSpPr>
            <a:stCxn id="127" idx="2"/>
            <a:endCxn id="130" idx="0"/>
          </p:cNvCxnSpPr>
          <p:nvPr/>
        </p:nvCxnSpPr>
        <p:spPr>
          <a:xfrm flipH="1" rot="-5400000">
            <a:off x="3527768" y="424241"/>
            <a:ext cx="1188000" cy="3789300"/>
          </a:xfrm>
          <a:prstGeom prst="bentConnector3">
            <a:avLst>
              <a:gd fmla="val 50001" name="adj1"/>
            </a:avLst>
          </a:prstGeom>
          <a:noFill/>
          <a:ln cap="flat" cmpd="sng" w="63500">
            <a:solidFill>
              <a:srgbClr val="8DA9DB"/>
            </a:solidFill>
            <a:prstDash val="solid"/>
            <a:miter lim="800000"/>
            <a:headEnd len="sm" w="sm" type="none"/>
            <a:tailEnd len="med" w="med" type="triangle"/>
          </a:ln>
        </p:spPr>
      </p:cxnSp>
      <p:cxnSp>
        <p:nvCxnSpPr>
          <p:cNvPr id="131" name="Google Shape;131;p3"/>
          <p:cNvCxnSpPr>
            <a:stCxn id="128" idx="2"/>
            <a:endCxn id="130" idx="0"/>
          </p:cNvCxnSpPr>
          <p:nvPr/>
        </p:nvCxnSpPr>
        <p:spPr>
          <a:xfrm flipH="1" rot="-5400000">
            <a:off x="5422636" y="2318591"/>
            <a:ext cx="1188000" cy="600"/>
          </a:xfrm>
          <a:prstGeom prst="bentConnector3">
            <a:avLst>
              <a:gd fmla="val 50001" name="adj1"/>
            </a:avLst>
          </a:prstGeom>
          <a:noFill/>
          <a:ln cap="flat" cmpd="sng" w="63500">
            <a:solidFill>
              <a:srgbClr val="8DA9DB"/>
            </a:solidFill>
            <a:prstDash val="solid"/>
            <a:miter lim="800000"/>
            <a:headEnd len="sm" w="sm" type="none"/>
            <a:tailEnd len="med" w="med" type="triangle"/>
          </a:ln>
        </p:spPr>
      </p:cxnSp>
      <p:sp>
        <p:nvSpPr>
          <p:cNvPr id="132" name="Google Shape;132;p3"/>
          <p:cNvSpPr txBox="1"/>
          <p:nvPr/>
        </p:nvSpPr>
        <p:spPr>
          <a:xfrm>
            <a:off x="2666999" y="1741998"/>
            <a:ext cx="290945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distance_to_nearest_warehouse != haversine_distance </a:t>
            </a:r>
            <a:endParaRPr sz="1400">
              <a:solidFill>
                <a:schemeClr val="dk1"/>
              </a:solidFill>
              <a:latin typeface="Calibri"/>
              <a:ea typeface="Calibri"/>
              <a:cs typeface="Calibri"/>
              <a:sym typeface="Calibri"/>
            </a:endParaRPr>
          </a:p>
        </p:txBody>
      </p:sp>
      <p:sp>
        <p:nvSpPr>
          <p:cNvPr id="133" name="Google Shape;133;p3"/>
          <p:cNvSpPr txBox="1"/>
          <p:nvPr/>
        </p:nvSpPr>
        <p:spPr>
          <a:xfrm>
            <a:off x="202685" y="6000782"/>
            <a:ext cx="635231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Assumption: </a:t>
            </a:r>
            <a:r>
              <a:rPr lang="en-US" sz="1400">
                <a:solidFill>
                  <a:schemeClr val="dk1"/>
                </a:solidFill>
                <a:latin typeface="Calibri"/>
                <a:ea typeface="Calibri"/>
                <a:cs typeface="Calibri"/>
                <a:sym typeface="Calibri"/>
              </a:rPr>
              <a:t>if the error is not in the distance, but in the coordinates, then we do not have enough data to correct the coordinates, since there are an infinite number of possibilities. In this case, we believe that the error is in the distance.</a:t>
            </a:r>
            <a:endParaRPr sz="1400">
              <a:solidFill>
                <a:schemeClr val="dk1"/>
              </a:solidFill>
              <a:latin typeface="Calibri"/>
              <a:ea typeface="Calibri"/>
              <a:cs typeface="Calibri"/>
              <a:sym typeface="Calibri"/>
            </a:endParaRPr>
          </a:p>
        </p:txBody>
      </p:sp>
      <p:sp>
        <p:nvSpPr>
          <p:cNvPr id="134" name="Google Shape;134;p3"/>
          <p:cNvSpPr/>
          <p:nvPr/>
        </p:nvSpPr>
        <p:spPr>
          <a:xfrm>
            <a:off x="8073735" y="1257299"/>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nearest_warehouse</a:t>
            </a:r>
            <a:endParaRPr b="1" sz="1800">
              <a:solidFill>
                <a:schemeClr val="lt1"/>
              </a:solidFill>
              <a:latin typeface="Calibri"/>
              <a:ea typeface="Calibri"/>
              <a:cs typeface="Calibri"/>
              <a:sym typeface="Calibri"/>
            </a:endParaRPr>
          </a:p>
        </p:txBody>
      </p:sp>
      <p:pic>
        <p:nvPicPr>
          <p:cNvPr descr="Characters names | What a symbol and ..." id="130" name="Google Shape;130;p3"/>
          <p:cNvPicPr preferRelativeResize="0"/>
          <p:nvPr/>
        </p:nvPicPr>
        <p:blipFill rotWithShape="1">
          <a:blip r:embed="rId3">
            <a:alphaModFix/>
          </a:blip>
          <a:srcRect b="14580" l="11134" r="10299" t="10331"/>
          <a:stretch/>
        </p:blipFill>
        <p:spPr>
          <a:xfrm>
            <a:off x="5477674" y="2912918"/>
            <a:ext cx="1077321" cy="1091045"/>
          </a:xfrm>
          <a:prstGeom prst="rect">
            <a:avLst/>
          </a:prstGeom>
          <a:noFill/>
          <a:ln>
            <a:noFill/>
          </a:ln>
        </p:spPr>
      </p:pic>
      <p:sp>
        <p:nvSpPr>
          <p:cNvPr id="135" name="Google Shape;135;p3"/>
          <p:cNvSpPr txBox="1"/>
          <p:nvPr/>
        </p:nvSpPr>
        <p:spPr>
          <a:xfrm>
            <a:off x="5413660" y="3893614"/>
            <a:ext cx="290945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27 corrected distances</a:t>
            </a:r>
            <a:endParaRPr sz="1400">
              <a:solidFill>
                <a:schemeClr val="dk1"/>
              </a:solidFill>
              <a:latin typeface="Calibri"/>
              <a:ea typeface="Calibri"/>
              <a:cs typeface="Calibri"/>
              <a:sym typeface="Calibri"/>
            </a:endParaRPr>
          </a:p>
        </p:txBody>
      </p:sp>
      <p:cxnSp>
        <p:nvCxnSpPr>
          <p:cNvPr id="136" name="Google Shape;136;p3"/>
          <p:cNvCxnSpPr>
            <a:stCxn id="127" idx="2"/>
            <a:endCxn id="137" idx="1"/>
          </p:cNvCxnSpPr>
          <p:nvPr/>
        </p:nvCxnSpPr>
        <p:spPr>
          <a:xfrm flipH="1" rot="-5400000">
            <a:off x="4042868" y="-90859"/>
            <a:ext cx="3408300" cy="7039800"/>
          </a:xfrm>
          <a:prstGeom prst="bentConnector2">
            <a:avLst/>
          </a:prstGeom>
          <a:noFill/>
          <a:ln cap="flat" cmpd="sng" w="63500">
            <a:solidFill>
              <a:srgbClr val="8DA9DB"/>
            </a:solidFill>
            <a:prstDash val="solid"/>
            <a:miter lim="800000"/>
            <a:headEnd len="sm" w="sm" type="none"/>
            <a:tailEnd len="med" w="med" type="triangle"/>
          </a:ln>
        </p:spPr>
      </p:cxnSp>
      <p:pic>
        <p:nvPicPr>
          <p:cNvPr descr="Characters names | What a symbol and ..." id="137" name="Google Shape;137;p3"/>
          <p:cNvPicPr preferRelativeResize="0"/>
          <p:nvPr/>
        </p:nvPicPr>
        <p:blipFill rotWithShape="1">
          <a:blip r:embed="rId3">
            <a:alphaModFix/>
          </a:blip>
          <a:srcRect b="14580" l="11134" r="10299" t="10331"/>
          <a:stretch/>
        </p:blipFill>
        <p:spPr>
          <a:xfrm>
            <a:off x="9266892" y="4587588"/>
            <a:ext cx="1077321" cy="1091045"/>
          </a:xfrm>
          <a:prstGeom prst="rect">
            <a:avLst/>
          </a:prstGeom>
          <a:noFill/>
          <a:ln>
            <a:noFill/>
          </a:ln>
        </p:spPr>
      </p:pic>
      <p:cxnSp>
        <p:nvCxnSpPr>
          <p:cNvPr id="138" name="Google Shape;138;p3"/>
          <p:cNvCxnSpPr>
            <a:stCxn id="134" idx="2"/>
            <a:endCxn id="137" idx="0"/>
          </p:cNvCxnSpPr>
          <p:nvPr/>
        </p:nvCxnSpPr>
        <p:spPr>
          <a:xfrm flipH="1" rot="-5400000">
            <a:off x="8374554" y="3155890"/>
            <a:ext cx="2862600" cy="600"/>
          </a:xfrm>
          <a:prstGeom prst="bentConnector3">
            <a:avLst>
              <a:gd fmla="val 50002" name="adj1"/>
            </a:avLst>
          </a:prstGeom>
          <a:noFill/>
          <a:ln cap="flat" cmpd="sng" w="63500">
            <a:solidFill>
              <a:srgbClr val="8DA9DB"/>
            </a:solidFill>
            <a:prstDash val="solid"/>
            <a:miter lim="800000"/>
            <a:headEnd len="sm" w="sm" type="none"/>
            <a:tailEnd len="med" w="med" type="triangle"/>
          </a:ln>
        </p:spPr>
      </p:cxnSp>
      <p:sp>
        <p:nvSpPr>
          <p:cNvPr id="139" name="Google Shape;139;p3"/>
          <p:cNvSpPr txBox="1"/>
          <p:nvPr/>
        </p:nvSpPr>
        <p:spPr>
          <a:xfrm>
            <a:off x="8808024" y="5655148"/>
            <a:ext cx="290945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27 corrected nearest_warehouse</a:t>
            </a:r>
            <a:endParaRPr sz="1400">
              <a:solidFill>
                <a:schemeClr val="dk1"/>
              </a:solidFill>
              <a:latin typeface="Calibri"/>
              <a:ea typeface="Calibri"/>
              <a:cs typeface="Calibri"/>
              <a:sym typeface="Calibri"/>
            </a:endParaRPr>
          </a:p>
        </p:txBody>
      </p:sp>
      <p:sp>
        <p:nvSpPr>
          <p:cNvPr id="140" name="Google Shape;140;p3"/>
          <p:cNvSpPr txBox="1"/>
          <p:nvPr/>
        </p:nvSpPr>
        <p:spPr>
          <a:xfrm>
            <a:off x="2504208" y="4439911"/>
            <a:ext cx="465512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If based on haversine_distance the nearest warehouse is different + spelling of nearest warehouse errors</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type="title"/>
          </p:nvPr>
        </p:nvSpPr>
        <p:spPr>
          <a:xfrm>
            <a:off x="838199" y="365126"/>
            <a:ext cx="10529455" cy="6116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Delivery charges calculation</a:t>
            </a:r>
            <a:endParaRPr b="1" sz="3200">
              <a:solidFill>
                <a:schemeClr val="accent1"/>
              </a:solidFill>
              <a:latin typeface="Arial"/>
              <a:ea typeface="Arial"/>
              <a:cs typeface="Arial"/>
              <a:sym typeface="Arial"/>
            </a:endParaRPr>
          </a:p>
        </p:txBody>
      </p:sp>
      <p:sp>
        <p:nvSpPr>
          <p:cNvPr id="146" name="Google Shape;146;p4"/>
          <p:cNvSpPr txBox="1"/>
          <p:nvPr/>
        </p:nvSpPr>
        <p:spPr>
          <a:xfrm>
            <a:off x="838198" y="1244251"/>
            <a:ext cx="654973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Based on </a:t>
            </a:r>
            <a:r>
              <a:rPr b="1" lang="en-US" sz="1400">
                <a:solidFill>
                  <a:schemeClr val="dk1"/>
                </a:solidFill>
                <a:latin typeface="Calibri"/>
                <a:ea typeface="Calibri"/>
                <a:cs typeface="Calibri"/>
                <a:sym typeface="Calibri"/>
              </a:rPr>
              <a:t>corrected</a:t>
            </a:r>
            <a:r>
              <a:rPr lang="en-US" sz="1400">
                <a:solidFill>
                  <a:schemeClr val="dk1"/>
                </a:solidFill>
                <a:latin typeface="Calibri"/>
                <a:ea typeface="Calibri"/>
                <a:cs typeface="Calibri"/>
                <a:sym typeface="Calibri"/>
              </a:rPr>
              <a:t> rows find the delivery charges calculation rule</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47" name="Google Shape;147;p4"/>
          <p:cNvPicPr preferRelativeResize="0"/>
          <p:nvPr/>
        </p:nvPicPr>
        <p:blipFill rotWithShape="1">
          <a:blip r:embed="rId3">
            <a:alphaModFix/>
          </a:blip>
          <a:srcRect b="0" l="0" r="0" t="0"/>
          <a:stretch/>
        </p:blipFill>
        <p:spPr>
          <a:xfrm>
            <a:off x="942107" y="1625086"/>
            <a:ext cx="7360229" cy="4867788"/>
          </a:xfrm>
          <a:prstGeom prst="rect">
            <a:avLst/>
          </a:prstGeom>
          <a:noFill/>
          <a:ln>
            <a:noFill/>
          </a:ln>
        </p:spPr>
      </p:pic>
      <p:pic>
        <p:nvPicPr>
          <p:cNvPr id="148" name="Google Shape;148;p4"/>
          <p:cNvPicPr preferRelativeResize="0"/>
          <p:nvPr/>
        </p:nvPicPr>
        <p:blipFill rotWithShape="1">
          <a:blip r:embed="rId4">
            <a:alphaModFix/>
          </a:blip>
          <a:srcRect b="0" l="0" r="0" t="0"/>
          <a:stretch/>
        </p:blipFill>
        <p:spPr>
          <a:xfrm>
            <a:off x="7570542" y="481013"/>
            <a:ext cx="4225738" cy="27193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838199" y="365126"/>
            <a:ext cx="10529455" cy="6116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Date and season correction</a:t>
            </a:r>
            <a:endParaRPr b="1" sz="3200">
              <a:solidFill>
                <a:schemeClr val="accent1"/>
              </a:solidFill>
              <a:latin typeface="Arial"/>
              <a:ea typeface="Arial"/>
              <a:cs typeface="Arial"/>
              <a:sym typeface="Arial"/>
            </a:endParaRPr>
          </a:p>
        </p:txBody>
      </p:sp>
      <p:sp>
        <p:nvSpPr>
          <p:cNvPr id="154" name="Google Shape;154;p5"/>
          <p:cNvSpPr/>
          <p:nvPr/>
        </p:nvSpPr>
        <p:spPr>
          <a:xfrm>
            <a:off x="495299" y="12573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Date</a:t>
            </a:r>
            <a:endParaRPr b="1" sz="1800">
              <a:solidFill>
                <a:schemeClr val="lt1"/>
              </a:solidFill>
              <a:latin typeface="Calibri"/>
              <a:ea typeface="Calibri"/>
              <a:cs typeface="Calibri"/>
              <a:sym typeface="Calibri"/>
            </a:endParaRPr>
          </a:p>
        </p:txBody>
      </p:sp>
      <p:sp>
        <p:nvSpPr>
          <p:cNvPr id="155" name="Google Shape;155;p5"/>
          <p:cNvSpPr/>
          <p:nvPr/>
        </p:nvSpPr>
        <p:spPr>
          <a:xfrm>
            <a:off x="4284517" y="12573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season</a:t>
            </a:r>
            <a:endParaRPr/>
          </a:p>
        </p:txBody>
      </p:sp>
      <p:cxnSp>
        <p:nvCxnSpPr>
          <p:cNvPr id="156" name="Google Shape;156;p5"/>
          <p:cNvCxnSpPr>
            <a:stCxn id="155" idx="2"/>
            <a:endCxn id="157" idx="0"/>
          </p:cNvCxnSpPr>
          <p:nvPr/>
        </p:nvCxnSpPr>
        <p:spPr>
          <a:xfrm flipH="1" rot="-5400000">
            <a:off x="5058436" y="2682791"/>
            <a:ext cx="1916400" cy="600"/>
          </a:xfrm>
          <a:prstGeom prst="bentConnector3">
            <a:avLst>
              <a:gd fmla="val 49999" name="adj1"/>
            </a:avLst>
          </a:prstGeom>
          <a:noFill/>
          <a:ln cap="flat" cmpd="sng" w="63500">
            <a:solidFill>
              <a:srgbClr val="8DA9DB"/>
            </a:solidFill>
            <a:prstDash val="solid"/>
            <a:miter lim="800000"/>
            <a:headEnd len="sm" w="sm" type="none"/>
            <a:tailEnd len="med" w="med" type="triangle"/>
          </a:ln>
        </p:spPr>
      </p:cxnSp>
      <p:cxnSp>
        <p:nvCxnSpPr>
          <p:cNvPr id="158" name="Google Shape;158;p5"/>
          <p:cNvCxnSpPr>
            <a:stCxn id="154" idx="2"/>
            <a:endCxn id="159" idx="0"/>
          </p:cNvCxnSpPr>
          <p:nvPr/>
        </p:nvCxnSpPr>
        <p:spPr>
          <a:xfrm rot="5400000">
            <a:off x="2053568" y="1892741"/>
            <a:ext cx="341400" cy="5700"/>
          </a:xfrm>
          <a:prstGeom prst="bentConnector3">
            <a:avLst>
              <a:gd fmla="val 49979" name="adj1"/>
            </a:avLst>
          </a:prstGeom>
          <a:noFill/>
          <a:ln cap="flat" cmpd="sng" w="63500">
            <a:solidFill>
              <a:srgbClr val="8DA9DB"/>
            </a:solidFill>
            <a:prstDash val="solid"/>
            <a:miter lim="800000"/>
            <a:headEnd len="sm" w="sm" type="none"/>
            <a:tailEnd len="med" w="med" type="triangle"/>
          </a:ln>
        </p:spPr>
      </p:cxnSp>
      <p:cxnSp>
        <p:nvCxnSpPr>
          <p:cNvPr id="160" name="Google Shape;160;p5"/>
          <p:cNvCxnSpPr>
            <a:stCxn id="161" idx="2"/>
            <a:endCxn id="157" idx="3"/>
          </p:cNvCxnSpPr>
          <p:nvPr/>
        </p:nvCxnSpPr>
        <p:spPr>
          <a:xfrm rot="5400000">
            <a:off x="7519412" y="1712619"/>
            <a:ext cx="1509600" cy="3438600"/>
          </a:xfrm>
          <a:prstGeom prst="bentConnector2">
            <a:avLst/>
          </a:prstGeom>
          <a:noFill/>
          <a:ln cap="flat" cmpd="sng" w="63500">
            <a:solidFill>
              <a:srgbClr val="8DA9DB"/>
            </a:solidFill>
            <a:prstDash val="solid"/>
            <a:miter lim="800000"/>
            <a:headEnd len="sm" w="sm" type="none"/>
            <a:tailEnd len="med" w="med" type="triangle"/>
          </a:ln>
        </p:spPr>
      </p:cxnSp>
      <p:sp>
        <p:nvSpPr>
          <p:cNvPr id="162" name="Google Shape;162;p5"/>
          <p:cNvSpPr txBox="1"/>
          <p:nvPr/>
        </p:nvSpPr>
        <p:spPr>
          <a:xfrm>
            <a:off x="412763" y="2975234"/>
            <a:ext cx="14740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27 date-format corrections</a:t>
            </a:r>
            <a:endParaRPr sz="1400">
              <a:solidFill>
                <a:schemeClr val="dk1"/>
              </a:solidFill>
              <a:latin typeface="Calibri"/>
              <a:ea typeface="Calibri"/>
              <a:cs typeface="Calibri"/>
              <a:sym typeface="Calibri"/>
            </a:endParaRPr>
          </a:p>
        </p:txBody>
      </p:sp>
      <p:sp>
        <p:nvSpPr>
          <p:cNvPr id="163" name="Google Shape;163;p5"/>
          <p:cNvSpPr txBox="1"/>
          <p:nvPr/>
        </p:nvSpPr>
        <p:spPr>
          <a:xfrm>
            <a:off x="208714" y="5619082"/>
            <a:ext cx="8151606"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Assumption: 1. </a:t>
            </a:r>
            <a:r>
              <a:rPr lang="en-US" sz="1400">
                <a:solidFill>
                  <a:schemeClr val="dk1"/>
                </a:solidFill>
                <a:latin typeface="Calibri"/>
                <a:ea typeface="Calibri"/>
                <a:cs typeface="Calibri"/>
                <a:sym typeface="Calibri"/>
              </a:rPr>
              <a:t>We don't have enough data to identify errors like replacing 2019-01-12 with 2019-12-01, so we assume there are no such errors.</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2.</a:t>
            </a:r>
            <a:r>
              <a:rPr lang="en-US" sz="1400">
                <a:solidFill>
                  <a:schemeClr val="dk1"/>
                </a:solidFill>
                <a:latin typeface="Calibri"/>
                <a:ea typeface="Calibri"/>
                <a:cs typeface="Calibri"/>
                <a:sym typeface="Calibri"/>
              </a:rPr>
              <a:t> When dates like 02-12-2019 we cannot say with accuracy which is the month and which is the day, so we assume that all errors of this kind are day-month-year (this is consistent with other observations where the month can be determined by the season)</a:t>
            </a:r>
            <a:endParaRPr sz="1400">
              <a:solidFill>
                <a:schemeClr val="dk1"/>
              </a:solidFill>
              <a:latin typeface="Calibri"/>
              <a:ea typeface="Calibri"/>
              <a:cs typeface="Calibri"/>
              <a:sym typeface="Calibri"/>
            </a:endParaRPr>
          </a:p>
        </p:txBody>
      </p:sp>
      <p:cxnSp>
        <p:nvCxnSpPr>
          <p:cNvPr id="164" name="Google Shape;164;p5"/>
          <p:cNvCxnSpPr>
            <a:stCxn id="154" idx="2"/>
            <a:endCxn id="157" idx="1"/>
          </p:cNvCxnSpPr>
          <p:nvPr/>
        </p:nvCxnSpPr>
        <p:spPr>
          <a:xfrm flipH="1" rot="-5400000">
            <a:off x="2621467" y="1330541"/>
            <a:ext cx="2461800" cy="3250500"/>
          </a:xfrm>
          <a:prstGeom prst="bentConnector2">
            <a:avLst/>
          </a:prstGeom>
          <a:noFill/>
          <a:ln cap="flat" cmpd="sng" w="63500">
            <a:solidFill>
              <a:srgbClr val="8DA9DB"/>
            </a:solidFill>
            <a:prstDash val="solid"/>
            <a:miter lim="800000"/>
            <a:headEnd len="sm" w="sm" type="none"/>
            <a:tailEnd len="med" w="med" type="triangle"/>
          </a:ln>
        </p:spPr>
      </p:cxnSp>
      <p:pic>
        <p:nvPicPr>
          <p:cNvPr descr="Characters names | What a symbol and ..." id="157" name="Google Shape;157;p5"/>
          <p:cNvPicPr preferRelativeResize="0"/>
          <p:nvPr/>
        </p:nvPicPr>
        <p:blipFill rotWithShape="1">
          <a:blip r:embed="rId3">
            <a:alphaModFix/>
          </a:blip>
          <a:srcRect b="14580" l="11134" r="10299" t="10331"/>
          <a:stretch/>
        </p:blipFill>
        <p:spPr>
          <a:xfrm>
            <a:off x="5477674" y="3641255"/>
            <a:ext cx="1077321" cy="1091045"/>
          </a:xfrm>
          <a:prstGeom prst="rect">
            <a:avLst/>
          </a:prstGeom>
          <a:noFill/>
          <a:ln>
            <a:noFill/>
          </a:ln>
        </p:spPr>
      </p:pic>
      <p:pic>
        <p:nvPicPr>
          <p:cNvPr descr="Characters names | What a symbol and ..." id="159" name="Google Shape;159;p5"/>
          <p:cNvPicPr preferRelativeResize="0"/>
          <p:nvPr/>
        </p:nvPicPr>
        <p:blipFill rotWithShape="1">
          <a:blip r:embed="rId3">
            <a:alphaModFix/>
          </a:blip>
          <a:srcRect b="14580" l="11134" r="10299" t="10331"/>
          <a:stretch/>
        </p:blipFill>
        <p:spPr>
          <a:xfrm>
            <a:off x="1682780" y="2066150"/>
            <a:ext cx="1077321" cy="1091045"/>
          </a:xfrm>
          <a:prstGeom prst="rect">
            <a:avLst/>
          </a:prstGeom>
          <a:noFill/>
          <a:ln>
            <a:noFill/>
          </a:ln>
        </p:spPr>
      </p:pic>
      <p:pic>
        <p:nvPicPr>
          <p:cNvPr id="161" name="Google Shape;161;p5"/>
          <p:cNvPicPr preferRelativeResize="0"/>
          <p:nvPr/>
        </p:nvPicPr>
        <p:blipFill rotWithShape="1">
          <a:blip r:embed="rId4">
            <a:alphaModFix/>
          </a:blip>
          <a:srcRect b="0" l="0" r="0" t="0"/>
          <a:stretch/>
        </p:blipFill>
        <p:spPr>
          <a:xfrm>
            <a:off x="8080710" y="215230"/>
            <a:ext cx="3825604" cy="2461889"/>
          </a:xfrm>
          <a:prstGeom prst="rect">
            <a:avLst/>
          </a:prstGeom>
          <a:noFill/>
          <a:ln>
            <a:noFill/>
          </a:ln>
        </p:spPr>
      </p:pic>
      <p:sp>
        <p:nvSpPr>
          <p:cNvPr id="165" name="Google Shape;165;p5"/>
          <p:cNvSpPr txBox="1"/>
          <p:nvPr/>
        </p:nvSpPr>
        <p:spPr>
          <a:xfrm>
            <a:off x="4399184" y="2943363"/>
            <a:ext cx="14740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 Mismatching date and season</a:t>
            </a:r>
            <a:endParaRPr sz="1400">
              <a:solidFill>
                <a:schemeClr val="dk1"/>
              </a:solidFill>
              <a:latin typeface="Calibri"/>
              <a:ea typeface="Calibri"/>
              <a:cs typeface="Calibri"/>
              <a:sym typeface="Calibri"/>
            </a:endParaRPr>
          </a:p>
        </p:txBody>
      </p:sp>
      <p:sp>
        <p:nvSpPr>
          <p:cNvPr id="166" name="Google Shape;166;p5"/>
          <p:cNvSpPr txBox="1"/>
          <p:nvPr/>
        </p:nvSpPr>
        <p:spPr>
          <a:xfrm>
            <a:off x="6321006" y="2956855"/>
            <a:ext cx="20393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 Outlier on the delivery charges regression</a:t>
            </a:r>
            <a:endParaRPr sz="1400">
              <a:solidFill>
                <a:schemeClr val="dk1"/>
              </a:solidFill>
              <a:latin typeface="Calibri"/>
              <a:ea typeface="Calibri"/>
              <a:cs typeface="Calibri"/>
              <a:sym typeface="Calibri"/>
            </a:endParaRPr>
          </a:p>
        </p:txBody>
      </p:sp>
      <p:sp>
        <p:nvSpPr>
          <p:cNvPr id="167" name="Google Shape;167;p5"/>
          <p:cNvSpPr txBox="1"/>
          <p:nvPr/>
        </p:nvSpPr>
        <p:spPr>
          <a:xfrm>
            <a:off x="4399184" y="2211425"/>
            <a:ext cx="14740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Misspelling of season</a:t>
            </a:r>
            <a:endParaRPr sz="1400">
              <a:solidFill>
                <a:schemeClr val="dk1"/>
              </a:solidFill>
              <a:latin typeface="Calibri"/>
              <a:ea typeface="Calibri"/>
              <a:cs typeface="Calibri"/>
              <a:sym typeface="Calibri"/>
            </a:endParaRPr>
          </a:p>
        </p:txBody>
      </p:sp>
      <p:sp>
        <p:nvSpPr>
          <p:cNvPr id="168" name="Google Shape;168;p5"/>
          <p:cNvSpPr txBox="1"/>
          <p:nvPr/>
        </p:nvSpPr>
        <p:spPr>
          <a:xfrm>
            <a:off x="5279301" y="4624975"/>
            <a:ext cx="14740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27 season corrections</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838199" y="365126"/>
            <a:ext cx="10529455" cy="6116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Is expedited delivery and order total correction</a:t>
            </a:r>
            <a:endParaRPr b="1" sz="3200">
              <a:solidFill>
                <a:schemeClr val="accent1"/>
              </a:solidFill>
              <a:latin typeface="Arial"/>
              <a:ea typeface="Arial"/>
              <a:cs typeface="Arial"/>
              <a:sym typeface="Arial"/>
            </a:endParaRPr>
          </a:p>
        </p:txBody>
      </p:sp>
      <p:sp>
        <p:nvSpPr>
          <p:cNvPr id="174" name="Google Shape;174;p6"/>
          <p:cNvSpPr/>
          <p:nvPr/>
        </p:nvSpPr>
        <p:spPr>
          <a:xfrm>
            <a:off x="495299" y="12573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is_expedited_delivery</a:t>
            </a:r>
            <a:endParaRPr b="1" sz="1800">
              <a:solidFill>
                <a:schemeClr val="lt1"/>
              </a:solidFill>
              <a:latin typeface="Calibri"/>
              <a:ea typeface="Calibri"/>
              <a:cs typeface="Calibri"/>
              <a:sym typeface="Calibri"/>
            </a:endParaRPr>
          </a:p>
        </p:txBody>
      </p:sp>
      <p:sp>
        <p:nvSpPr>
          <p:cNvPr id="175" name="Google Shape;175;p6"/>
          <p:cNvSpPr/>
          <p:nvPr/>
        </p:nvSpPr>
        <p:spPr>
          <a:xfrm>
            <a:off x="4284517" y="12573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order_total</a:t>
            </a:r>
            <a:endParaRPr b="1" sz="1800">
              <a:solidFill>
                <a:schemeClr val="lt1"/>
              </a:solidFill>
              <a:latin typeface="Calibri"/>
              <a:ea typeface="Calibri"/>
              <a:cs typeface="Calibri"/>
              <a:sym typeface="Calibri"/>
            </a:endParaRPr>
          </a:p>
        </p:txBody>
      </p:sp>
      <p:cxnSp>
        <p:nvCxnSpPr>
          <p:cNvPr id="176" name="Google Shape;176;p6"/>
          <p:cNvCxnSpPr>
            <a:stCxn id="174" idx="2"/>
            <a:endCxn id="177" idx="0"/>
          </p:cNvCxnSpPr>
          <p:nvPr/>
        </p:nvCxnSpPr>
        <p:spPr>
          <a:xfrm flipH="1" rot="-5400000">
            <a:off x="425467" y="3526541"/>
            <a:ext cx="3603900" cy="600"/>
          </a:xfrm>
          <a:prstGeom prst="bentConnector3">
            <a:avLst>
              <a:gd fmla="val 50001" name="adj1"/>
            </a:avLst>
          </a:prstGeom>
          <a:noFill/>
          <a:ln cap="flat" cmpd="sng" w="63500">
            <a:solidFill>
              <a:srgbClr val="8DA9DB"/>
            </a:solidFill>
            <a:prstDash val="solid"/>
            <a:miter lim="800000"/>
            <a:headEnd len="sm" w="sm" type="none"/>
            <a:tailEnd len="med" w="med" type="triangle"/>
          </a:ln>
        </p:spPr>
      </p:cxnSp>
      <p:cxnSp>
        <p:nvCxnSpPr>
          <p:cNvPr id="178" name="Google Shape;178;p6"/>
          <p:cNvCxnSpPr>
            <a:stCxn id="179" idx="1"/>
            <a:endCxn id="180" idx="3"/>
          </p:cNvCxnSpPr>
          <p:nvPr/>
        </p:nvCxnSpPr>
        <p:spPr>
          <a:xfrm flipH="1">
            <a:off x="6035751" y="3026604"/>
            <a:ext cx="1857000" cy="755700"/>
          </a:xfrm>
          <a:prstGeom prst="bentConnector3">
            <a:avLst>
              <a:gd fmla="val 50003" name="adj1"/>
            </a:avLst>
          </a:prstGeom>
          <a:noFill/>
          <a:ln cap="flat" cmpd="sng" w="63500">
            <a:solidFill>
              <a:srgbClr val="8DA9DB"/>
            </a:solidFill>
            <a:prstDash val="solid"/>
            <a:miter lim="800000"/>
            <a:headEnd len="sm" w="sm" type="none"/>
            <a:tailEnd len="med" w="med" type="triangle"/>
          </a:ln>
        </p:spPr>
      </p:cxnSp>
      <p:sp>
        <p:nvSpPr>
          <p:cNvPr id="181" name="Google Shape;181;p6"/>
          <p:cNvSpPr txBox="1"/>
          <p:nvPr/>
        </p:nvSpPr>
        <p:spPr>
          <a:xfrm>
            <a:off x="279688" y="4763778"/>
            <a:ext cx="1795071"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54 is_expedited_delivery corrections</a:t>
            </a:r>
            <a:endParaRPr sz="1400">
              <a:solidFill>
                <a:schemeClr val="dk1"/>
              </a:solidFill>
              <a:latin typeface="Calibri"/>
              <a:ea typeface="Calibri"/>
              <a:cs typeface="Calibri"/>
              <a:sym typeface="Calibri"/>
            </a:endParaRPr>
          </a:p>
        </p:txBody>
      </p:sp>
      <p:cxnSp>
        <p:nvCxnSpPr>
          <p:cNvPr id="182" name="Google Shape;182;p6"/>
          <p:cNvCxnSpPr>
            <a:stCxn id="175" idx="2"/>
            <a:endCxn id="180" idx="1"/>
          </p:cNvCxnSpPr>
          <p:nvPr/>
        </p:nvCxnSpPr>
        <p:spPr>
          <a:xfrm rot="5400000">
            <a:off x="4458586" y="2224541"/>
            <a:ext cx="2057400" cy="1058100"/>
          </a:xfrm>
          <a:prstGeom prst="bentConnector4">
            <a:avLst>
              <a:gd fmla="val 11491" name="adj1"/>
              <a:gd fmla="val 121599" name="adj2"/>
            </a:avLst>
          </a:prstGeom>
          <a:noFill/>
          <a:ln cap="flat" cmpd="sng" w="63500">
            <a:solidFill>
              <a:srgbClr val="8DA9DB"/>
            </a:solidFill>
            <a:prstDash val="solid"/>
            <a:miter lim="800000"/>
            <a:headEnd len="sm" w="sm" type="none"/>
            <a:tailEnd len="med" w="med" type="triangle"/>
          </a:ln>
        </p:spPr>
      </p:cxnSp>
      <p:pic>
        <p:nvPicPr>
          <p:cNvPr descr="Characters names | What a symbol and ..." id="180" name="Google Shape;180;p6"/>
          <p:cNvPicPr preferRelativeResize="0"/>
          <p:nvPr/>
        </p:nvPicPr>
        <p:blipFill rotWithShape="1">
          <a:blip r:embed="rId3">
            <a:alphaModFix/>
          </a:blip>
          <a:srcRect b="14580" l="11134" r="10299" t="10331"/>
          <a:stretch/>
        </p:blipFill>
        <p:spPr>
          <a:xfrm>
            <a:off x="4958299" y="3236844"/>
            <a:ext cx="1077321" cy="1091045"/>
          </a:xfrm>
          <a:prstGeom prst="rect">
            <a:avLst/>
          </a:prstGeom>
          <a:noFill/>
          <a:ln>
            <a:noFill/>
          </a:ln>
        </p:spPr>
      </p:pic>
      <p:pic>
        <p:nvPicPr>
          <p:cNvPr descr="Characters names | What a symbol and ..." id="177" name="Google Shape;177;p6"/>
          <p:cNvPicPr preferRelativeResize="0"/>
          <p:nvPr/>
        </p:nvPicPr>
        <p:blipFill rotWithShape="1">
          <a:blip r:embed="rId3">
            <a:alphaModFix/>
          </a:blip>
          <a:srcRect b="14580" l="11134" r="10299" t="10331"/>
          <a:stretch/>
        </p:blipFill>
        <p:spPr>
          <a:xfrm>
            <a:off x="1688456" y="5328896"/>
            <a:ext cx="1077321" cy="1091045"/>
          </a:xfrm>
          <a:prstGeom prst="rect">
            <a:avLst/>
          </a:prstGeom>
          <a:noFill/>
          <a:ln>
            <a:noFill/>
          </a:ln>
        </p:spPr>
      </p:pic>
      <p:pic>
        <p:nvPicPr>
          <p:cNvPr id="179" name="Google Shape;179;p6"/>
          <p:cNvPicPr preferRelativeResize="0"/>
          <p:nvPr/>
        </p:nvPicPr>
        <p:blipFill rotWithShape="1">
          <a:blip r:embed="rId4">
            <a:alphaModFix/>
          </a:blip>
          <a:srcRect b="0" l="0" r="0" t="0"/>
          <a:stretch/>
        </p:blipFill>
        <p:spPr>
          <a:xfrm>
            <a:off x="7892751" y="1866429"/>
            <a:ext cx="3605661" cy="2320349"/>
          </a:xfrm>
          <a:prstGeom prst="rect">
            <a:avLst/>
          </a:prstGeom>
          <a:noFill/>
          <a:ln>
            <a:noFill/>
          </a:ln>
        </p:spPr>
      </p:pic>
      <p:sp>
        <p:nvSpPr>
          <p:cNvPr id="183" name="Google Shape;183;p6"/>
          <p:cNvSpPr txBox="1"/>
          <p:nvPr/>
        </p:nvSpPr>
        <p:spPr>
          <a:xfrm>
            <a:off x="5612817" y="4066279"/>
            <a:ext cx="14740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27 order_total corrections</a:t>
            </a:r>
            <a:endParaRPr sz="1400">
              <a:solidFill>
                <a:schemeClr val="dk1"/>
              </a:solidFill>
              <a:latin typeface="Calibri"/>
              <a:ea typeface="Calibri"/>
              <a:cs typeface="Calibri"/>
              <a:sym typeface="Calibri"/>
            </a:endParaRPr>
          </a:p>
        </p:txBody>
      </p:sp>
      <p:sp>
        <p:nvSpPr>
          <p:cNvPr id="184" name="Google Shape;184;p6"/>
          <p:cNvSpPr/>
          <p:nvPr/>
        </p:nvSpPr>
        <p:spPr>
          <a:xfrm>
            <a:off x="8073735" y="1265414"/>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delivery_charges</a:t>
            </a:r>
            <a:endParaRPr b="1" sz="1800">
              <a:solidFill>
                <a:schemeClr val="lt1"/>
              </a:solidFill>
              <a:latin typeface="Calibri"/>
              <a:ea typeface="Calibri"/>
              <a:cs typeface="Calibri"/>
              <a:sym typeface="Calibri"/>
            </a:endParaRPr>
          </a:p>
        </p:txBody>
      </p:sp>
      <p:sp>
        <p:nvSpPr>
          <p:cNvPr id="185" name="Google Shape;185;p6"/>
          <p:cNvSpPr txBox="1"/>
          <p:nvPr/>
        </p:nvSpPr>
        <p:spPr>
          <a:xfrm>
            <a:off x="4765585" y="2101813"/>
            <a:ext cx="2989496" cy="1169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If order_total != order_price*(1-coupon_discount/100) + delivery_charges but delivery_charges is not outlier</a:t>
            </a:r>
            <a:endParaRPr/>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186" name="Google Shape;186;p6"/>
          <p:cNvCxnSpPr>
            <a:stCxn id="179" idx="2"/>
            <a:endCxn id="177" idx="3"/>
          </p:cNvCxnSpPr>
          <p:nvPr/>
        </p:nvCxnSpPr>
        <p:spPr>
          <a:xfrm rot="5400000">
            <a:off x="5386982" y="1565678"/>
            <a:ext cx="1687500" cy="6929700"/>
          </a:xfrm>
          <a:prstGeom prst="bentConnector2">
            <a:avLst/>
          </a:prstGeom>
          <a:noFill/>
          <a:ln cap="flat" cmpd="sng" w="63500">
            <a:solidFill>
              <a:srgbClr val="8DA9DB"/>
            </a:solidFill>
            <a:prstDash val="solid"/>
            <a:miter lim="800000"/>
            <a:headEnd len="sm" w="sm" type="none"/>
            <a:tailEnd len="med" w="med" type="triangle"/>
          </a:ln>
        </p:spPr>
      </p:cxnSp>
      <p:sp>
        <p:nvSpPr>
          <p:cNvPr id="187" name="Google Shape;187;p6"/>
          <p:cNvSpPr txBox="1"/>
          <p:nvPr/>
        </p:nvSpPr>
        <p:spPr>
          <a:xfrm>
            <a:off x="2636618" y="5243303"/>
            <a:ext cx="5111535"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If delivery_charges is outlier and we corrected all other possible errors then only is expedited_delivery can be wrong</a:t>
            </a:r>
            <a:endParaRPr/>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7"/>
          <p:cNvSpPr txBox="1"/>
          <p:nvPr>
            <p:ph type="title"/>
          </p:nvPr>
        </p:nvSpPr>
        <p:spPr>
          <a:xfrm>
            <a:off x="838199" y="365126"/>
            <a:ext cx="10529455" cy="6116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Missing happiness, distance or warehouse</a:t>
            </a:r>
            <a:endParaRPr b="1" sz="3200">
              <a:solidFill>
                <a:schemeClr val="accent1"/>
              </a:solidFill>
              <a:latin typeface="Arial"/>
              <a:ea typeface="Arial"/>
              <a:cs typeface="Arial"/>
              <a:sym typeface="Arial"/>
            </a:endParaRPr>
          </a:p>
        </p:txBody>
      </p:sp>
      <p:sp>
        <p:nvSpPr>
          <p:cNvPr id="193" name="Google Shape;193;p7"/>
          <p:cNvSpPr/>
          <p:nvPr/>
        </p:nvSpPr>
        <p:spPr>
          <a:xfrm>
            <a:off x="495299" y="12573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a:solidFill>
                  <a:schemeClr val="lt1"/>
                </a:solidFill>
                <a:latin typeface="Courier New"/>
                <a:ea typeface="Courier New"/>
                <a:cs typeface="Courier New"/>
                <a:sym typeface="Courier New"/>
              </a:rPr>
              <a:t>latest_customer_review</a:t>
            </a:r>
            <a:endParaRPr b="1" sz="1800">
              <a:solidFill>
                <a:schemeClr val="lt1"/>
              </a:solidFill>
              <a:latin typeface="Calibri"/>
              <a:ea typeface="Calibri"/>
              <a:cs typeface="Calibri"/>
              <a:sym typeface="Calibri"/>
            </a:endParaRPr>
          </a:p>
        </p:txBody>
      </p:sp>
      <p:sp>
        <p:nvSpPr>
          <p:cNvPr id="194" name="Google Shape;194;p7"/>
          <p:cNvSpPr/>
          <p:nvPr/>
        </p:nvSpPr>
        <p:spPr>
          <a:xfrm>
            <a:off x="4284517" y="12573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is_happy_customer</a:t>
            </a:r>
            <a:endParaRPr b="1" sz="1800">
              <a:solidFill>
                <a:schemeClr val="lt1"/>
              </a:solidFill>
              <a:latin typeface="Calibri"/>
              <a:ea typeface="Calibri"/>
              <a:cs typeface="Calibri"/>
              <a:sym typeface="Calibri"/>
            </a:endParaRPr>
          </a:p>
        </p:txBody>
      </p:sp>
      <p:pic>
        <p:nvPicPr>
          <p:cNvPr descr="Characters names | What a symbol and ..." id="195" name="Google Shape;195;p7"/>
          <p:cNvPicPr preferRelativeResize="0"/>
          <p:nvPr/>
        </p:nvPicPr>
        <p:blipFill rotWithShape="1">
          <a:blip r:embed="rId3">
            <a:alphaModFix/>
          </a:blip>
          <a:srcRect b="14580" l="11134" r="10299" t="10331"/>
          <a:stretch/>
        </p:blipFill>
        <p:spPr>
          <a:xfrm>
            <a:off x="5557339" y="1852802"/>
            <a:ext cx="1077321" cy="1091045"/>
          </a:xfrm>
          <a:prstGeom prst="rect">
            <a:avLst/>
          </a:prstGeom>
          <a:noFill/>
          <a:ln>
            <a:noFill/>
          </a:ln>
        </p:spPr>
      </p:pic>
      <p:cxnSp>
        <p:nvCxnSpPr>
          <p:cNvPr id="196" name="Google Shape;196;p7"/>
          <p:cNvCxnSpPr>
            <a:stCxn id="193" idx="2"/>
          </p:cNvCxnSpPr>
          <p:nvPr/>
        </p:nvCxnSpPr>
        <p:spPr>
          <a:xfrm flipH="1" rot="-5400000">
            <a:off x="3209318" y="742691"/>
            <a:ext cx="1088700" cy="3053100"/>
          </a:xfrm>
          <a:prstGeom prst="bentConnector2">
            <a:avLst/>
          </a:prstGeom>
          <a:noFill/>
          <a:ln cap="flat" cmpd="sng" w="63500">
            <a:solidFill>
              <a:srgbClr val="8DA9DB"/>
            </a:solidFill>
            <a:prstDash val="solid"/>
            <a:miter lim="800000"/>
            <a:headEnd len="sm" w="sm" type="none"/>
            <a:tailEnd len="med" w="med" type="triangle"/>
          </a:ln>
        </p:spPr>
      </p:cxnSp>
      <p:sp>
        <p:nvSpPr>
          <p:cNvPr id="197" name="Google Shape;197;p7"/>
          <p:cNvSpPr txBox="1"/>
          <p:nvPr/>
        </p:nvSpPr>
        <p:spPr>
          <a:xfrm>
            <a:off x="2197308" y="1841957"/>
            <a:ext cx="3167497"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sia = SentimentIntensityAnalyzer()</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scores = sia.polarity_scores(review)</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scores['compound'] &gt;= optimal_threshold</a:t>
            </a:r>
            <a:endParaRPr sz="1400">
              <a:solidFill>
                <a:schemeClr val="dk1"/>
              </a:solidFill>
              <a:latin typeface="Calibri"/>
              <a:ea typeface="Calibri"/>
              <a:cs typeface="Calibri"/>
              <a:sym typeface="Calibri"/>
            </a:endParaRPr>
          </a:p>
        </p:txBody>
      </p:sp>
      <p:sp>
        <p:nvSpPr>
          <p:cNvPr id="198" name="Google Shape;198;p7"/>
          <p:cNvSpPr txBox="1"/>
          <p:nvPr/>
        </p:nvSpPr>
        <p:spPr>
          <a:xfrm>
            <a:off x="5342657" y="2867891"/>
            <a:ext cx="290945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40 observations</a:t>
            </a:r>
            <a:endParaRPr sz="1400">
              <a:solidFill>
                <a:schemeClr val="dk1"/>
              </a:solidFill>
              <a:latin typeface="Calibri"/>
              <a:ea typeface="Calibri"/>
              <a:cs typeface="Calibri"/>
              <a:sym typeface="Calibri"/>
            </a:endParaRPr>
          </a:p>
        </p:txBody>
      </p:sp>
      <p:sp>
        <p:nvSpPr>
          <p:cNvPr id="199" name="Google Shape;199;p7"/>
          <p:cNvSpPr/>
          <p:nvPr/>
        </p:nvSpPr>
        <p:spPr>
          <a:xfrm>
            <a:off x="495299" y="3788731"/>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a:solidFill>
                  <a:schemeClr val="lt1"/>
                </a:solidFill>
                <a:latin typeface="Courier New"/>
                <a:ea typeface="Courier New"/>
                <a:cs typeface="Courier New"/>
                <a:sym typeface="Courier New"/>
              </a:rPr>
              <a:t>coordinates</a:t>
            </a:r>
            <a:endParaRPr b="1" sz="1800">
              <a:solidFill>
                <a:schemeClr val="lt1"/>
              </a:solidFill>
              <a:latin typeface="Calibri"/>
              <a:ea typeface="Calibri"/>
              <a:cs typeface="Calibri"/>
              <a:sym typeface="Calibri"/>
            </a:endParaRPr>
          </a:p>
        </p:txBody>
      </p:sp>
      <p:sp>
        <p:nvSpPr>
          <p:cNvPr id="200" name="Google Shape;200;p7"/>
          <p:cNvSpPr/>
          <p:nvPr/>
        </p:nvSpPr>
        <p:spPr>
          <a:xfrm>
            <a:off x="4284517" y="3788731"/>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distance_to_nearest_warehouse</a:t>
            </a:r>
            <a:endParaRPr b="1" sz="1800">
              <a:solidFill>
                <a:schemeClr val="lt1"/>
              </a:solidFill>
              <a:latin typeface="Calibri"/>
              <a:ea typeface="Calibri"/>
              <a:cs typeface="Calibri"/>
              <a:sym typeface="Calibri"/>
            </a:endParaRPr>
          </a:p>
        </p:txBody>
      </p:sp>
      <p:cxnSp>
        <p:nvCxnSpPr>
          <p:cNvPr id="201" name="Google Shape;201;p7"/>
          <p:cNvCxnSpPr>
            <a:stCxn id="199" idx="2"/>
            <a:endCxn id="202" idx="1"/>
          </p:cNvCxnSpPr>
          <p:nvPr/>
        </p:nvCxnSpPr>
        <p:spPr>
          <a:xfrm flipH="1" rot="-5400000">
            <a:off x="3430718" y="3052722"/>
            <a:ext cx="798900" cy="3206100"/>
          </a:xfrm>
          <a:prstGeom prst="bentConnector2">
            <a:avLst/>
          </a:prstGeom>
          <a:noFill/>
          <a:ln cap="flat" cmpd="sng" w="63500">
            <a:solidFill>
              <a:srgbClr val="8DA9DB"/>
            </a:solidFill>
            <a:prstDash val="solid"/>
            <a:miter lim="800000"/>
            <a:headEnd len="sm" w="sm" type="none"/>
            <a:tailEnd len="med" w="med" type="triangle"/>
          </a:ln>
        </p:spPr>
      </p:cxnSp>
      <p:sp>
        <p:nvSpPr>
          <p:cNvPr id="203" name="Google Shape;203;p7"/>
          <p:cNvSpPr txBox="1"/>
          <p:nvPr/>
        </p:nvSpPr>
        <p:spPr>
          <a:xfrm>
            <a:off x="2197308" y="4676838"/>
            <a:ext cx="290945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haversine_distance</a:t>
            </a:r>
            <a:endParaRPr sz="1400">
              <a:solidFill>
                <a:schemeClr val="dk1"/>
              </a:solidFill>
              <a:latin typeface="Calibri"/>
              <a:ea typeface="Calibri"/>
              <a:cs typeface="Calibri"/>
              <a:sym typeface="Calibri"/>
            </a:endParaRPr>
          </a:p>
        </p:txBody>
      </p:sp>
      <p:sp>
        <p:nvSpPr>
          <p:cNvPr id="204" name="Google Shape;204;p7"/>
          <p:cNvSpPr txBox="1"/>
          <p:nvPr/>
        </p:nvSpPr>
        <p:spPr>
          <a:xfrm>
            <a:off x="5121979" y="5545246"/>
            <a:ext cx="290945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31 observations</a:t>
            </a:r>
            <a:endParaRPr sz="1400">
              <a:solidFill>
                <a:schemeClr val="dk1"/>
              </a:solidFill>
              <a:latin typeface="Calibri"/>
              <a:ea typeface="Calibri"/>
              <a:cs typeface="Calibri"/>
              <a:sym typeface="Calibri"/>
            </a:endParaRPr>
          </a:p>
        </p:txBody>
      </p:sp>
      <p:pic>
        <p:nvPicPr>
          <p:cNvPr descr="Characters names | What a symbol and ..." id="202" name="Google Shape;202;p7"/>
          <p:cNvPicPr preferRelativeResize="0"/>
          <p:nvPr/>
        </p:nvPicPr>
        <p:blipFill rotWithShape="1">
          <a:blip r:embed="rId3">
            <a:alphaModFix/>
          </a:blip>
          <a:srcRect b="14580" l="11134" r="10299" t="10331"/>
          <a:stretch/>
        </p:blipFill>
        <p:spPr>
          <a:xfrm>
            <a:off x="5433338" y="4509655"/>
            <a:ext cx="1077321" cy="1091045"/>
          </a:xfrm>
          <a:prstGeom prst="rect">
            <a:avLst/>
          </a:prstGeom>
          <a:noFill/>
          <a:ln>
            <a:noFill/>
          </a:ln>
        </p:spPr>
      </p:pic>
      <p:cxnSp>
        <p:nvCxnSpPr>
          <p:cNvPr id="205" name="Google Shape;205;p7"/>
          <p:cNvCxnSpPr>
            <a:stCxn id="199" idx="2"/>
            <a:endCxn id="206" idx="1"/>
          </p:cNvCxnSpPr>
          <p:nvPr/>
        </p:nvCxnSpPr>
        <p:spPr>
          <a:xfrm flipH="1" rot="-5400000">
            <a:off x="4956068" y="1527372"/>
            <a:ext cx="1691100" cy="7149000"/>
          </a:xfrm>
          <a:prstGeom prst="bentConnector2">
            <a:avLst/>
          </a:prstGeom>
          <a:noFill/>
          <a:ln cap="flat" cmpd="sng" w="63500">
            <a:solidFill>
              <a:srgbClr val="8DA9DB"/>
            </a:solidFill>
            <a:prstDash val="solid"/>
            <a:miter lim="800000"/>
            <a:headEnd len="sm" w="sm" type="none"/>
            <a:tailEnd len="med" w="med" type="triangle"/>
          </a:ln>
        </p:spPr>
      </p:cxnSp>
      <p:pic>
        <p:nvPicPr>
          <p:cNvPr id="207" name="Google Shape;207;p7"/>
          <p:cNvPicPr preferRelativeResize="0"/>
          <p:nvPr/>
        </p:nvPicPr>
        <p:blipFill rotWithShape="1">
          <a:blip r:embed="rId4">
            <a:alphaModFix/>
          </a:blip>
          <a:srcRect b="0" l="0" r="0" t="0"/>
          <a:stretch/>
        </p:blipFill>
        <p:spPr>
          <a:xfrm>
            <a:off x="8659394" y="1150211"/>
            <a:ext cx="3037307" cy="2420271"/>
          </a:xfrm>
          <a:prstGeom prst="rect">
            <a:avLst/>
          </a:prstGeom>
          <a:noFill/>
          <a:ln>
            <a:noFill/>
          </a:ln>
        </p:spPr>
      </p:pic>
      <p:sp>
        <p:nvSpPr>
          <p:cNvPr id="208" name="Google Shape;208;p7"/>
          <p:cNvSpPr/>
          <p:nvPr/>
        </p:nvSpPr>
        <p:spPr>
          <a:xfrm>
            <a:off x="8073735" y="3788731"/>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nearest_warehouse</a:t>
            </a:r>
            <a:endParaRPr b="1" sz="1800">
              <a:solidFill>
                <a:schemeClr val="lt1"/>
              </a:solidFill>
              <a:latin typeface="Calibri"/>
              <a:ea typeface="Calibri"/>
              <a:cs typeface="Calibri"/>
              <a:sym typeface="Calibri"/>
            </a:endParaRPr>
          </a:p>
        </p:txBody>
      </p:sp>
      <p:pic>
        <p:nvPicPr>
          <p:cNvPr descr="Characters names | What a symbol and ..." id="206" name="Google Shape;206;p7"/>
          <p:cNvPicPr preferRelativeResize="0"/>
          <p:nvPr/>
        </p:nvPicPr>
        <p:blipFill rotWithShape="1">
          <a:blip r:embed="rId3">
            <a:alphaModFix/>
          </a:blip>
          <a:srcRect b="14580" l="11134" r="10299" t="10331"/>
          <a:stretch/>
        </p:blipFill>
        <p:spPr>
          <a:xfrm>
            <a:off x="9376117" y="5401829"/>
            <a:ext cx="1077321" cy="1091045"/>
          </a:xfrm>
          <a:prstGeom prst="rect">
            <a:avLst/>
          </a:prstGeom>
          <a:noFill/>
          <a:ln>
            <a:noFill/>
          </a:ln>
        </p:spPr>
      </p:pic>
      <p:sp>
        <p:nvSpPr>
          <p:cNvPr id="209" name="Google Shape;209;p7"/>
          <p:cNvSpPr txBox="1"/>
          <p:nvPr/>
        </p:nvSpPr>
        <p:spPr>
          <a:xfrm>
            <a:off x="9139797" y="6475843"/>
            <a:ext cx="290945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55 observations</a:t>
            </a:r>
            <a:endParaRPr sz="1400">
              <a:solidFill>
                <a:schemeClr val="dk1"/>
              </a:solidFill>
              <a:latin typeface="Calibri"/>
              <a:ea typeface="Calibri"/>
              <a:cs typeface="Calibri"/>
              <a:sym typeface="Calibri"/>
            </a:endParaRPr>
          </a:p>
        </p:txBody>
      </p:sp>
      <p:sp>
        <p:nvSpPr>
          <p:cNvPr id="210" name="Google Shape;210;p7"/>
          <p:cNvSpPr txBox="1"/>
          <p:nvPr/>
        </p:nvSpPr>
        <p:spPr>
          <a:xfrm>
            <a:off x="1842471" y="5969654"/>
            <a:ext cx="439207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nearest warehouse based on haversine_distance</a:t>
            </a:r>
            <a:endParaRPr sz="1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
          <p:cNvSpPr txBox="1"/>
          <p:nvPr>
            <p:ph type="title"/>
          </p:nvPr>
        </p:nvSpPr>
        <p:spPr>
          <a:xfrm>
            <a:off x="838199" y="365126"/>
            <a:ext cx="10529455" cy="61162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Arial"/>
              <a:buNone/>
            </a:pPr>
            <a:r>
              <a:rPr b="1" lang="en-US" sz="3200">
                <a:solidFill>
                  <a:schemeClr val="accent1"/>
                </a:solidFill>
                <a:latin typeface="Arial"/>
                <a:ea typeface="Arial"/>
                <a:cs typeface="Arial"/>
                <a:sym typeface="Arial"/>
              </a:rPr>
              <a:t>Missing order price, order_total and delivery_charges</a:t>
            </a:r>
            <a:endParaRPr b="1" sz="3200">
              <a:solidFill>
                <a:schemeClr val="accent1"/>
              </a:solidFill>
              <a:latin typeface="Arial"/>
              <a:ea typeface="Arial"/>
              <a:cs typeface="Arial"/>
              <a:sym typeface="Arial"/>
            </a:endParaRPr>
          </a:p>
        </p:txBody>
      </p:sp>
      <p:sp>
        <p:nvSpPr>
          <p:cNvPr id="216" name="Google Shape;216;p8"/>
          <p:cNvSpPr/>
          <p:nvPr/>
        </p:nvSpPr>
        <p:spPr>
          <a:xfrm>
            <a:off x="495299" y="12573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shopping_cart </a:t>
            </a:r>
            <a:endParaRPr b="1" sz="1800">
              <a:solidFill>
                <a:schemeClr val="lt1"/>
              </a:solidFill>
              <a:latin typeface="Calibri"/>
              <a:ea typeface="Calibri"/>
              <a:cs typeface="Calibri"/>
              <a:sym typeface="Calibri"/>
            </a:endParaRPr>
          </a:p>
        </p:txBody>
      </p:sp>
      <p:sp>
        <p:nvSpPr>
          <p:cNvPr id="217" name="Google Shape;217;p8"/>
          <p:cNvSpPr/>
          <p:nvPr/>
        </p:nvSpPr>
        <p:spPr>
          <a:xfrm>
            <a:off x="495294" y="5600700"/>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order_price</a:t>
            </a:r>
            <a:endParaRPr b="1" sz="1800">
              <a:solidFill>
                <a:schemeClr val="lt1"/>
              </a:solidFill>
              <a:latin typeface="Calibri"/>
              <a:ea typeface="Calibri"/>
              <a:cs typeface="Calibri"/>
              <a:sym typeface="Calibri"/>
            </a:endParaRPr>
          </a:p>
        </p:txBody>
      </p:sp>
      <p:pic>
        <p:nvPicPr>
          <p:cNvPr descr="Characters names | What a symbol and ..." id="218" name="Google Shape;218;p8"/>
          <p:cNvPicPr preferRelativeResize="0"/>
          <p:nvPr/>
        </p:nvPicPr>
        <p:blipFill rotWithShape="1">
          <a:blip r:embed="rId3">
            <a:alphaModFix/>
          </a:blip>
          <a:srcRect b="14580" l="11134" r="10299" t="10331"/>
          <a:stretch/>
        </p:blipFill>
        <p:spPr>
          <a:xfrm>
            <a:off x="2538831" y="3763598"/>
            <a:ext cx="1077321" cy="1091045"/>
          </a:xfrm>
          <a:prstGeom prst="rect">
            <a:avLst/>
          </a:prstGeom>
          <a:noFill/>
          <a:ln>
            <a:noFill/>
          </a:ln>
        </p:spPr>
      </p:pic>
      <p:cxnSp>
        <p:nvCxnSpPr>
          <p:cNvPr id="219" name="Google Shape;219;p8"/>
          <p:cNvCxnSpPr>
            <a:stCxn id="216" idx="2"/>
            <a:endCxn id="220" idx="0"/>
          </p:cNvCxnSpPr>
          <p:nvPr/>
        </p:nvCxnSpPr>
        <p:spPr>
          <a:xfrm flipH="1" rot="-5400000">
            <a:off x="1687568" y="2264441"/>
            <a:ext cx="1079700" cy="600"/>
          </a:xfrm>
          <a:prstGeom prst="bentConnector3">
            <a:avLst>
              <a:gd fmla="val 50000" name="adj1"/>
            </a:avLst>
          </a:prstGeom>
          <a:noFill/>
          <a:ln cap="flat" cmpd="sng" w="63500">
            <a:solidFill>
              <a:srgbClr val="8DA9DB"/>
            </a:solidFill>
            <a:prstDash val="solid"/>
            <a:miter lim="800000"/>
            <a:headEnd len="sm" w="sm" type="none"/>
            <a:tailEnd len="med" w="med" type="triangle"/>
          </a:ln>
        </p:spPr>
      </p:cxnSp>
      <p:sp>
        <p:nvSpPr>
          <p:cNvPr id="221" name="Google Shape;221;p8"/>
          <p:cNvSpPr txBox="1"/>
          <p:nvPr/>
        </p:nvSpPr>
        <p:spPr>
          <a:xfrm>
            <a:off x="313513" y="1810268"/>
            <a:ext cx="1939640" cy="1169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Based on filled rows calculate prices of every brand using np.linalg.solve()</a:t>
            </a:r>
            <a:endParaRPr/>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20" name="Google Shape;220;p8"/>
          <p:cNvSpPr/>
          <p:nvPr/>
        </p:nvSpPr>
        <p:spPr>
          <a:xfrm>
            <a:off x="495295" y="2804585"/>
            <a:ext cx="3463637" cy="467591"/>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1"/>
                </a:solidFill>
                <a:latin typeface="Calibri"/>
                <a:ea typeface="Calibri"/>
                <a:cs typeface="Calibri"/>
                <a:sym typeface="Calibri"/>
              </a:rPr>
              <a:t>prices</a:t>
            </a:r>
            <a:endParaRPr b="1" sz="1800">
              <a:solidFill>
                <a:schemeClr val="accent1"/>
              </a:solidFill>
              <a:latin typeface="Calibri"/>
              <a:ea typeface="Calibri"/>
              <a:cs typeface="Calibri"/>
              <a:sym typeface="Calibri"/>
            </a:endParaRPr>
          </a:p>
        </p:txBody>
      </p:sp>
      <p:sp>
        <p:nvSpPr>
          <p:cNvPr id="222" name="Google Shape;222;p8"/>
          <p:cNvSpPr/>
          <p:nvPr/>
        </p:nvSpPr>
        <p:spPr>
          <a:xfrm>
            <a:off x="4445572" y="1246452"/>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delivery_charges</a:t>
            </a:r>
            <a:endParaRPr b="1" sz="1800">
              <a:solidFill>
                <a:schemeClr val="lt1"/>
              </a:solidFill>
              <a:latin typeface="Calibri"/>
              <a:ea typeface="Calibri"/>
              <a:cs typeface="Calibri"/>
              <a:sym typeface="Calibri"/>
            </a:endParaRPr>
          </a:p>
        </p:txBody>
      </p:sp>
      <p:cxnSp>
        <p:nvCxnSpPr>
          <p:cNvPr id="223" name="Google Shape;223;p8"/>
          <p:cNvCxnSpPr>
            <a:stCxn id="217" idx="0"/>
            <a:endCxn id="218" idx="2"/>
          </p:cNvCxnSpPr>
          <p:nvPr/>
        </p:nvCxnSpPr>
        <p:spPr>
          <a:xfrm rot="-5400000">
            <a:off x="2279313" y="4802400"/>
            <a:ext cx="746100" cy="850500"/>
          </a:xfrm>
          <a:prstGeom prst="bentConnector3">
            <a:avLst>
              <a:gd fmla="val 49997" name="adj1"/>
            </a:avLst>
          </a:prstGeom>
          <a:noFill/>
          <a:ln cap="flat" cmpd="sng" w="63500">
            <a:solidFill>
              <a:srgbClr val="8DA9DB"/>
            </a:solidFill>
            <a:prstDash val="solid"/>
            <a:miter lim="800000"/>
            <a:headEnd len="sm" w="sm" type="none"/>
            <a:tailEnd len="med" w="med" type="triangle"/>
          </a:ln>
        </p:spPr>
      </p:cxnSp>
      <p:sp>
        <p:nvSpPr>
          <p:cNvPr id="224" name="Google Shape;224;p8"/>
          <p:cNvSpPr txBox="1"/>
          <p:nvPr/>
        </p:nvSpPr>
        <p:spPr>
          <a:xfrm>
            <a:off x="178434" y="3868718"/>
            <a:ext cx="2074719"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Based on prices and shopping_cart we can calculate order_price</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225" name="Google Shape;225;p8"/>
          <p:cNvCxnSpPr>
            <a:stCxn id="217" idx="0"/>
            <a:endCxn id="220" idx="2"/>
          </p:cNvCxnSpPr>
          <p:nvPr/>
        </p:nvCxnSpPr>
        <p:spPr>
          <a:xfrm rot="-5400000">
            <a:off x="1063113" y="4436100"/>
            <a:ext cx="2328600" cy="600"/>
          </a:xfrm>
          <a:prstGeom prst="bentConnector3">
            <a:avLst>
              <a:gd fmla="val 49998" name="adj1"/>
            </a:avLst>
          </a:prstGeom>
          <a:noFill/>
          <a:ln cap="flat" cmpd="sng" w="63500">
            <a:solidFill>
              <a:srgbClr val="8DA9DB"/>
            </a:solidFill>
            <a:prstDash val="solid"/>
            <a:miter lim="800000"/>
            <a:headEnd len="sm" w="sm" type="none"/>
            <a:tailEnd len="med" w="med" type="triangle"/>
          </a:ln>
        </p:spPr>
      </p:cxnSp>
      <p:cxnSp>
        <p:nvCxnSpPr>
          <p:cNvPr id="226" name="Google Shape;226;p8"/>
          <p:cNvCxnSpPr>
            <a:stCxn id="220" idx="2"/>
            <a:endCxn id="218" idx="0"/>
          </p:cNvCxnSpPr>
          <p:nvPr/>
        </p:nvCxnSpPr>
        <p:spPr>
          <a:xfrm flipH="1" rot="-5400000">
            <a:off x="2406664" y="3092626"/>
            <a:ext cx="491400" cy="850500"/>
          </a:xfrm>
          <a:prstGeom prst="bentConnector3">
            <a:avLst>
              <a:gd fmla="val 50002" name="adj1"/>
            </a:avLst>
          </a:prstGeom>
          <a:noFill/>
          <a:ln cap="flat" cmpd="sng" w="63500">
            <a:solidFill>
              <a:srgbClr val="8DA9DB"/>
            </a:solidFill>
            <a:prstDash val="solid"/>
            <a:miter lim="800000"/>
            <a:headEnd len="sm" w="sm" type="none"/>
            <a:tailEnd len="med" w="med" type="triangle"/>
          </a:ln>
        </p:spPr>
      </p:cxnSp>
      <p:sp>
        <p:nvSpPr>
          <p:cNvPr id="227" name="Google Shape;227;p8"/>
          <p:cNvSpPr txBox="1"/>
          <p:nvPr/>
        </p:nvSpPr>
        <p:spPr>
          <a:xfrm>
            <a:off x="3352060" y="4112604"/>
            <a:ext cx="14277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15 observations</a:t>
            </a:r>
            <a:endParaRPr sz="1400">
              <a:solidFill>
                <a:schemeClr val="dk1"/>
              </a:solidFill>
              <a:latin typeface="Calibri"/>
              <a:ea typeface="Calibri"/>
              <a:cs typeface="Calibri"/>
              <a:sym typeface="Calibri"/>
            </a:endParaRPr>
          </a:p>
        </p:txBody>
      </p:sp>
      <p:sp>
        <p:nvSpPr>
          <p:cNvPr id="228" name="Google Shape;228;p8"/>
          <p:cNvSpPr/>
          <p:nvPr/>
        </p:nvSpPr>
        <p:spPr>
          <a:xfrm>
            <a:off x="8395845" y="1246451"/>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order_total</a:t>
            </a:r>
            <a:endParaRPr b="1" sz="1800">
              <a:solidFill>
                <a:schemeClr val="lt1"/>
              </a:solidFill>
              <a:latin typeface="Calibri"/>
              <a:ea typeface="Calibri"/>
              <a:cs typeface="Calibri"/>
              <a:sym typeface="Calibri"/>
            </a:endParaRPr>
          </a:p>
        </p:txBody>
      </p:sp>
      <p:sp>
        <p:nvSpPr>
          <p:cNvPr id="229" name="Google Shape;229;p8"/>
          <p:cNvSpPr txBox="1"/>
          <p:nvPr/>
        </p:nvSpPr>
        <p:spPr>
          <a:xfrm>
            <a:off x="5872533" y="2684823"/>
            <a:ext cx="3758039"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order_total = order_price*(1-coupon_discount/100) + delivery_charges</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pic>
        <p:nvPicPr>
          <p:cNvPr descr="Characters names | What a symbol and ..." id="230" name="Google Shape;230;p8"/>
          <p:cNvPicPr preferRelativeResize="0"/>
          <p:nvPr/>
        </p:nvPicPr>
        <p:blipFill rotWithShape="1">
          <a:blip r:embed="rId3">
            <a:alphaModFix/>
          </a:blip>
          <a:srcRect b="14580" l="11134" r="10299" t="10331"/>
          <a:stretch/>
        </p:blipFill>
        <p:spPr>
          <a:xfrm>
            <a:off x="9573298" y="1958073"/>
            <a:ext cx="1077321" cy="1091045"/>
          </a:xfrm>
          <a:prstGeom prst="rect">
            <a:avLst/>
          </a:prstGeom>
          <a:noFill/>
          <a:ln>
            <a:noFill/>
          </a:ln>
        </p:spPr>
      </p:pic>
      <p:cxnSp>
        <p:nvCxnSpPr>
          <p:cNvPr id="231" name="Google Shape;231;p8"/>
          <p:cNvCxnSpPr>
            <a:stCxn id="217" idx="3"/>
            <a:endCxn id="230" idx="2"/>
          </p:cNvCxnSpPr>
          <p:nvPr/>
        </p:nvCxnSpPr>
        <p:spPr>
          <a:xfrm flipH="1" rot="10800000">
            <a:off x="3958931" y="3048996"/>
            <a:ext cx="6153000" cy="2785500"/>
          </a:xfrm>
          <a:prstGeom prst="bentConnector2">
            <a:avLst/>
          </a:prstGeom>
          <a:noFill/>
          <a:ln cap="flat" cmpd="sng" w="63500">
            <a:solidFill>
              <a:srgbClr val="8DA9DB"/>
            </a:solidFill>
            <a:prstDash val="solid"/>
            <a:miter lim="800000"/>
            <a:headEnd len="sm" w="sm" type="none"/>
            <a:tailEnd len="med" w="med" type="triangle"/>
          </a:ln>
        </p:spPr>
      </p:cxnSp>
      <p:sp>
        <p:nvSpPr>
          <p:cNvPr id="232" name="Google Shape;232;p8"/>
          <p:cNvSpPr/>
          <p:nvPr/>
        </p:nvSpPr>
        <p:spPr>
          <a:xfrm>
            <a:off x="8380141" y="6078509"/>
            <a:ext cx="3463637" cy="4675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coupon_discount</a:t>
            </a:r>
            <a:endParaRPr b="1" sz="1800">
              <a:solidFill>
                <a:schemeClr val="lt1"/>
              </a:solidFill>
              <a:latin typeface="Calibri"/>
              <a:ea typeface="Calibri"/>
              <a:cs typeface="Calibri"/>
              <a:sym typeface="Calibri"/>
            </a:endParaRPr>
          </a:p>
        </p:txBody>
      </p:sp>
      <p:cxnSp>
        <p:nvCxnSpPr>
          <p:cNvPr id="233" name="Google Shape;233;p8"/>
          <p:cNvCxnSpPr>
            <a:stCxn id="232" idx="0"/>
            <a:endCxn id="230" idx="2"/>
          </p:cNvCxnSpPr>
          <p:nvPr/>
        </p:nvCxnSpPr>
        <p:spPr>
          <a:xfrm rot="-5400000">
            <a:off x="8597560" y="4563509"/>
            <a:ext cx="3029400" cy="600"/>
          </a:xfrm>
          <a:prstGeom prst="bentConnector3">
            <a:avLst>
              <a:gd fmla="val 50000" name="adj1"/>
            </a:avLst>
          </a:prstGeom>
          <a:noFill/>
          <a:ln cap="flat" cmpd="sng" w="63500">
            <a:solidFill>
              <a:srgbClr val="8DA9DB"/>
            </a:solidFill>
            <a:prstDash val="solid"/>
            <a:miter lim="800000"/>
            <a:headEnd len="sm" w="sm" type="none"/>
            <a:tailEnd len="med" w="med" type="triangle"/>
          </a:ln>
        </p:spPr>
      </p:cxnSp>
      <p:cxnSp>
        <p:nvCxnSpPr>
          <p:cNvPr id="234" name="Google Shape;234;p8"/>
          <p:cNvCxnSpPr>
            <a:stCxn id="222" idx="2"/>
            <a:endCxn id="230" idx="1"/>
          </p:cNvCxnSpPr>
          <p:nvPr/>
        </p:nvCxnSpPr>
        <p:spPr>
          <a:xfrm flipH="1" rot="-5400000">
            <a:off x="7480591" y="410843"/>
            <a:ext cx="789600" cy="3396000"/>
          </a:xfrm>
          <a:prstGeom prst="bentConnector2">
            <a:avLst/>
          </a:prstGeom>
          <a:noFill/>
          <a:ln cap="flat" cmpd="sng" w="63500">
            <a:solidFill>
              <a:srgbClr val="8DA9DB"/>
            </a:solidFill>
            <a:prstDash val="solid"/>
            <a:miter lim="800000"/>
            <a:headEnd len="sm" w="sm" type="none"/>
            <a:tailEnd len="med" w="med" type="triangle"/>
          </a:ln>
        </p:spPr>
      </p:cxnSp>
      <p:sp>
        <p:nvSpPr>
          <p:cNvPr id="235" name="Google Shape;235;p8"/>
          <p:cNvSpPr txBox="1"/>
          <p:nvPr/>
        </p:nvSpPr>
        <p:spPr>
          <a:xfrm>
            <a:off x="10386569" y="2630444"/>
            <a:ext cx="14277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15 observations</a:t>
            </a:r>
            <a:endParaRPr sz="1400">
              <a:solidFill>
                <a:schemeClr val="dk1"/>
              </a:solidFill>
              <a:latin typeface="Calibri"/>
              <a:ea typeface="Calibri"/>
              <a:cs typeface="Calibri"/>
              <a:sym typeface="Calibri"/>
            </a:endParaRPr>
          </a:p>
        </p:txBody>
      </p:sp>
      <p:sp>
        <p:nvSpPr>
          <p:cNvPr id="236" name="Google Shape;236;p8"/>
          <p:cNvSpPr txBox="1"/>
          <p:nvPr/>
        </p:nvSpPr>
        <p:spPr>
          <a:xfrm>
            <a:off x="6329255" y="4676678"/>
            <a:ext cx="3758039"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delivery_charges  = order_total - order_price*(1-coupon_discount/100)</a:t>
            </a:r>
            <a:endParaRPr/>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pic>
        <p:nvPicPr>
          <p:cNvPr descr="Characters names | What a symbol and ..." id="237" name="Google Shape;237;p8"/>
          <p:cNvPicPr preferRelativeResize="0"/>
          <p:nvPr/>
        </p:nvPicPr>
        <p:blipFill rotWithShape="1">
          <a:blip r:embed="rId3">
            <a:alphaModFix/>
          </a:blip>
          <a:srcRect b="14580" l="11134" r="10299" t="10331"/>
          <a:stretch/>
        </p:blipFill>
        <p:spPr>
          <a:xfrm>
            <a:off x="5958124" y="3627654"/>
            <a:ext cx="1077321" cy="1091045"/>
          </a:xfrm>
          <a:prstGeom prst="rect">
            <a:avLst/>
          </a:prstGeom>
          <a:noFill/>
          <a:ln>
            <a:noFill/>
          </a:ln>
        </p:spPr>
      </p:pic>
      <p:cxnSp>
        <p:nvCxnSpPr>
          <p:cNvPr id="238" name="Google Shape;238;p8"/>
          <p:cNvCxnSpPr>
            <a:stCxn id="217" idx="3"/>
            <a:endCxn id="237" idx="1"/>
          </p:cNvCxnSpPr>
          <p:nvPr/>
        </p:nvCxnSpPr>
        <p:spPr>
          <a:xfrm flipH="1" rot="10800000">
            <a:off x="3958931" y="4173096"/>
            <a:ext cx="1999200" cy="1661400"/>
          </a:xfrm>
          <a:prstGeom prst="bentConnector3">
            <a:avLst>
              <a:gd fmla="val 50000" name="adj1"/>
            </a:avLst>
          </a:prstGeom>
          <a:noFill/>
          <a:ln cap="flat" cmpd="sng" w="63500">
            <a:solidFill>
              <a:srgbClr val="8DA9DB"/>
            </a:solidFill>
            <a:prstDash val="solid"/>
            <a:miter lim="800000"/>
            <a:headEnd len="sm" w="sm" type="none"/>
            <a:tailEnd len="med" w="med" type="triangle"/>
          </a:ln>
        </p:spPr>
      </p:cxnSp>
      <p:cxnSp>
        <p:nvCxnSpPr>
          <p:cNvPr id="239" name="Google Shape;239;p8"/>
          <p:cNvCxnSpPr>
            <a:stCxn id="232" idx="0"/>
            <a:endCxn id="237" idx="3"/>
          </p:cNvCxnSpPr>
          <p:nvPr/>
        </p:nvCxnSpPr>
        <p:spPr>
          <a:xfrm flipH="1" rot="5400000">
            <a:off x="7621060" y="3587609"/>
            <a:ext cx="1905300" cy="3076500"/>
          </a:xfrm>
          <a:prstGeom prst="bentConnector2">
            <a:avLst/>
          </a:prstGeom>
          <a:noFill/>
          <a:ln cap="flat" cmpd="sng" w="63500">
            <a:solidFill>
              <a:srgbClr val="8DA9DB"/>
            </a:solidFill>
            <a:prstDash val="solid"/>
            <a:miter lim="800000"/>
            <a:headEnd len="sm" w="sm" type="none"/>
            <a:tailEnd len="med" w="med" type="triangle"/>
          </a:ln>
        </p:spPr>
      </p:cxnSp>
      <p:cxnSp>
        <p:nvCxnSpPr>
          <p:cNvPr id="240" name="Google Shape;240;p8"/>
          <p:cNvCxnSpPr>
            <a:stCxn id="228" idx="3"/>
            <a:endCxn id="237" idx="3"/>
          </p:cNvCxnSpPr>
          <p:nvPr/>
        </p:nvCxnSpPr>
        <p:spPr>
          <a:xfrm flipH="1">
            <a:off x="7035482" y="1480247"/>
            <a:ext cx="4824000" cy="2692800"/>
          </a:xfrm>
          <a:prstGeom prst="bentConnector3">
            <a:avLst>
              <a:gd fmla="val -4739" name="adj1"/>
            </a:avLst>
          </a:prstGeom>
          <a:noFill/>
          <a:ln cap="flat" cmpd="sng" w="63500">
            <a:solidFill>
              <a:srgbClr val="8DA9DB"/>
            </a:solidFill>
            <a:prstDash val="solid"/>
            <a:miter lim="800000"/>
            <a:headEnd len="sm" w="sm" type="none"/>
            <a:tailEnd len="med" w="med" type="triangle"/>
          </a:ln>
        </p:spPr>
      </p:cxnSp>
      <p:sp>
        <p:nvSpPr>
          <p:cNvPr id="241" name="Google Shape;241;p8"/>
          <p:cNvSpPr txBox="1"/>
          <p:nvPr/>
        </p:nvSpPr>
        <p:spPr>
          <a:xfrm>
            <a:off x="4958527" y="4718699"/>
            <a:ext cx="14277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40 observations</a:t>
            </a:r>
            <a:endParaRPr sz="1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9"/>
          <p:cNvSpPr txBox="1"/>
          <p:nvPr>
            <p:ph type="title"/>
          </p:nvPr>
        </p:nvSpPr>
        <p:spPr>
          <a:xfrm>
            <a:off x="838199" y="365126"/>
            <a:ext cx="10529455" cy="6116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Outliers</a:t>
            </a:r>
            <a:endParaRPr b="1" sz="3200">
              <a:solidFill>
                <a:schemeClr val="accent1"/>
              </a:solidFill>
              <a:latin typeface="Arial"/>
              <a:ea typeface="Arial"/>
              <a:cs typeface="Arial"/>
              <a:sym typeface="Arial"/>
            </a:endParaRPr>
          </a:p>
        </p:txBody>
      </p:sp>
      <p:pic>
        <p:nvPicPr>
          <p:cNvPr id="247" name="Google Shape;247;p9"/>
          <p:cNvPicPr preferRelativeResize="0"/>
          <p:nvPr/>
        </p:nvPicPr>
        <p:blipFill rotWithShape="1">
          <a:blip r:embed="rId3">
            <a:alphaModFix/>
          </a:blip>
          <a:srcRect b="0" l="0" r="0" t="0"/>
          <a:stretch/>
        </p:blipFill>
        <p:spPr>
          <a:xfrm>
            <a:off x="481445" y="1072429"/>
            <a:ext cx="5935912" cy="3676218"/>
          </a:xfrm>
          <a:prstGeom prst="rect">
            <a:avLst/>
          </a:prstGeom>
          <a:noFill/>
          <a:ln>
            <a:noFill/>
          </a:ln>
        </p:spPr>
      </p:pic>
      <p:pic>
        <p:nvPicPr>
          <p:cNvPr id="248" name="Google Shape;248;p9"/>
          <p:cNvPicPr preferRelativeResize="0"/>
          <p:nvPr/>
        </p:nvPicPr>
        <p:blipFill rotWithShape="1">
          <a:blip r:embed="rId4">
            <a:alphaModFix/>
          </a:blip>
          <a:srcRect b="0" l="0" r="0" t="0"/>
          <a:stretch/>
        </p:blipFill>
        <p:spPr>
          <a:xfrm>
            <a:off x="7812209" y="211989"/>
            <a:ext cx="3777960" cy="2973445"/>
          </a:xfrm>
          <a:prstGeom prst="rect">
            <a:avLst/>
          </a:prstGeom>
          <a:noFill/>
          <a:ln>
            <a:noFill/>
          </a:ln>
        </p:spPr>
      </p:pic>
      <p:pic>
        <p:nvPicPr>
          <p:cNvPr id="249" name="Google Shape;249;p9"/>
          <p:cNvPicPr preferRelativeResize="0"/>
          <p:nvPr/>
        </p:nvPicPr>
        <p:blipFill rotWithShape="1">
          <a:blip r:embed="rId5">
            <a:alphaModFix/>
          </a:blip>
          <a:srcRect b="0" l="0" r="0" t="0"/>
          <a:stretch/>
        </p:blipFill>
        <p:spPr>
          <a:xfrm>
            <a:off x="7812209" y="3565754"/>
            <a:ext cx="3777961" cy="3031029"/>
          </a:xfrm>
          <a:prstGeom prst="rect">
            <a:avLst/>
          </a:prstGeom>
          <a:noFill/>
          <a:ln>
            <a:noFill/>
          </a:ln>
        </p:spPr>
      </p:pic>
      <p:sp>
        <p:nvSpPr>
          <p:cNvPr id="250" name="Google Shape;250;p9"/>
          <p:cNvSpPr txBox="1"/>
          <p:nvPr/>
        </p:nvSpPr>
        <p:spPr>
          <a:xfrm>
            <a:off x="127971" y="5159163"/>
            <a:ext cx="439207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Criteria: residual for observation &gt; 3 sigmas</a:t>
            </a:r>
            <a:endParaRPr b="1" sz="1400">
              <a:solidFill>
                <a:schemeClr val="dk1"/>
              </a:solidFill>
              <a:latin typeface="Calibri"/>
              <a:ea typeface="Calibri"/>
              <a:cs typeface="Calibri"/>
              <a:sym typeface="Calibri"/>
            </a:endParaRPr>
          </a:p>
        </p:txBody>
      </p:sp>
      <p:sp>
        <p:nvSpPr>
          <p:cNvPr id="251" name="Google Shape;251;p9"/>
          <p:cNvSpPr/>
          <p:nvPr/>
        </p:nvSpPr>
        <p:spPr>
          <a:xfrm>
            <a:off x="5415870" y="4905887"/>
            <a:ext cx="1132609" cy="1122105"/>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9"/>
          <p:cNvSpPr txBox="1"/>
          <p:nvPr/>
        </p:nvSpPr>
        <p:spPr>
          <a:xfrm>
            <a:off x="5415870" y="6073563"/>
            <a:ext cx="147406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40 outliers</a:t>
            </a: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2024-04-24T12:26:48Z</dcterms:created>
  <dc:creator>Ekaterina Magda</dc:creator>
</cp:coreProperties>
</file>