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Roboto" charset="0"/>
      <p:regular r:id="rId58"/>
      <p:bold r:id="rId59"/>
      <p:italic r:id="rId60"/>
      <p:boldItalic r:id="rId61"/>
    </p:embeddedFont>
    <p:embeddedFont>
      <p:font typeface="Cambria" pitchFamily="18"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772395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566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216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1415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1406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172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469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336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7768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0676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1591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694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619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365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4653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115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2120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12216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30434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5289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219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0414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986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85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32458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17741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60072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1495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5692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0350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67714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3326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9514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054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844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06958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20090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92142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860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87220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34951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883524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276698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09795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469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55791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4674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99059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70537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41363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49890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20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02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367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293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984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799"/>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599"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799"/>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199" cy="15644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199" cy="12692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vi" sz="1000">
                <a:solidFill>
                  <a:schemeClr val="lt1"/>
                </a:solidFill>
                <a:latin typeface="Roboto"/>
                <a:ea typeface="Roboto"/>
                <a:cs typeface="Roboto"/>
                <a:sym typeface="Roboto"/>
              </a:rPr>
              <a:t>‹#›</a:t>
            </a:fld>
            <a:endParaRPr lang="vi"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774300"/>
            <a:ext cx="7668299" cy="1393500"/>
          </a:xfrm>
          <a:prstGeom prst="rect">
            <a:avLst/>
          </a:prstGeom>
        </p:spPr>
        <p:txBody>
          <a:bodyPr lIns="91425" tIns="91425" rIns="91425" bIns="91425" anchor="b" anchorCtr="0">
            <a:noAutofit/>
          </a:bodyPr>
          <a:lstStyle/>
          <a:p>
            <a:pPr lvl="0" indent="450215" algn="l">
              <a:lnSpc>
                <a:spcPct val="150000"/>
              </a:lnSpc>
              <a:spcBef>
                <a:spcPts val="500"/>
              </a:spcBef>
              <a:spcAft>
                <a:spcPts val="500"/>
              </a:spcAft>
              <a:buNone/>
            </a:pPr>
            <a:r>
              <a:rPr lang="vi" sz="3600" b="1">
                <a:solidFill>
                  <a:srgbClr val="0000FF"/>
                </a:solidFill>
                <a:latin typeface="Arial"/>
                <a:ea typeface="Arial"/>
                <a:cs typeface="Arial"/>
                <a:sym typeface="Arial"/>
              </a:rPr>
              <a:t>Chương 1: Tổ chức Workflow</a:t>
            </a:r>
          </a:p>
        </p:txBody>
      </p:sp>
      <p:sp>
        <p:nvSpPr>
          <p:cNvPr id="86" name="Shape 86"/>
          <p:cNvSpPr txBox="1">
            <a:spLocks noGrp="1"/>
          </p:cNvSpPr>
          <p:nvPr>
            <p:ph type="subTitle" idx="1"/>
          </p:nvPr>
        </p:nvSpPr>
        <p:spPr>
          <a:xfrm>
            <a:off x="681250" y="2015133"/>
            <a:ext cx="8222100" cy="2511000"/>
          </a:xfrm>
          <a:prstGeom prst="rect">
            <a:avLst/>
          </a:prstGeom>
        </p:spPr>
        <p:txBody>
          <a:bodyPr lIns="91425" tIns="91425" rIns="91425" bIns="91425" anchor="ctr" anchorCtr="0">
            <a:noAutofit/>
          </a:bodyPr>
          <a:lstStyle/>
          <a:p>
            <a:pPr marL="809625" lvl="0" indent="-466725" algn="just" rtl="0">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Waterfall</a:t>
            </a:r>
          </a:p>
          <a:p>
            <a:pPr marL="809625" lvl="0" indent="-466725" algn="just" rtl="0">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Re-use</a:t>
            </a:r>
          </a:p>
          <a:p>
            <a:pPr marL="809625" lvl="0" indent="-466725" algn="just" rtl="0">
              <a:lnSpc>
                <a:spcPct val="115000"/>
              </a:lnSpc>
              <a:spcBef>
                <a:spcPts val="600"/>
              </a:spcBef>
              <a:buClr>
                <a:srgbClr val="0000FF"/>
              </a:buClr>
              <a:buSzPct val="100000"/>
              <a:buFont typeface="Arial"/>
              <a:buChar char="●"/>
            </a:pPr>
            <a:r>
              <a:rPr lang="vi" sz="1800" b="1">
                <a:solidFill>
                  <a:srgbClr val="0000FF"/>
                </a:solidFill>
                <a:latin typeface="Arial"/>
                <a:ea typeface="Arial"/>
                <a:cs typeface="Arial"/>
                <a:sym typeface="Arial"/>
              </a:rPr>
              <a:t>Mô hình Spiral</a:t>
            </a:r>
          </a:p>
          <a:p>
            <a:pPr marL="809625" lvl="0" indent="-466725" algn="just" rtl="0">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Evolutionary</a:t>
            </a:r>
          </a:p>
          <a:p>
            <a:pPr marL="809625" lvl="0" indent="-466725" algn="just">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RUP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5. Mô hình RUP</a:t>
            </a:r>
          </a:p>
        </p:txBody>
      </p:sp>
      <p:sp>
        <p:nvSpPr>
          <p:cNvPr id="140" name="Shape 140"/>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này được đề xuất dựa trên ý tưởng thay vì phải xây dựng và chuyển giao hệ thống một lần thì sẽ được chia thành nhiều vòng, tăng dần. Mỗi vòng là một phần kết quả của một chức năng được yêu cầu.</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yêu cầu của người sử dụng được đánh thứ tự ưu tiên. Yêu cầu nào có thứ tự ưu tiên càng cao thì càng ở trong những vòng phát triển sớm hơn.</a:t>
            </a:r>
          </a:p>
          <a:p>
            <a:pPr lvl="0" algn="just">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5. Mô hình RUP</a:t>
            </a:r>
          </a:p>
        </p:txBody>
      </p:sp>
      <p:sp>
        <p:nvSpPr>
          <p:cNvPr id="146" name="Shape 146"/>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3838" rtl="0">
              <a:lnSpc>
                <a:spcPct val="100000"/>
              </a:lnSpc>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Giảm rủi ro sớm trong chu kỳ phát triển phần mềm. Những yêu cầu quan trọng thường được phát triển và chuyển đến người sử dụng sớm.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Phản hồi của nguời sử dụng về những vấn đề phát sinh trong phiên bản trước được dùng để cải tiến và ngăn ngừa những vấn đề tương tự xảy ra trong những phiên bản tiếp </a:t>
            </a:r>
            <a:r>
              <a:rPr lang="vi" dirty="0" smtClean="0">
                <a:solidFill>
                  <a:srgbClr val="000000"/>
                </a:solidFill>
                <a:latin typeface="Times New Roman"/>
                <a:ea typeface="Times New Roman"/>
                <a:cs typeface="Times New Roman"/>
                <a:sym typeface="Times New Roman"/>
              </a:rPr>
              <a:t>theo.</a:t>
            </a:r>
          </a:p>
          <a:p>
            <a:pPr marL="233362" algn="just">
              <a:lnSpc>
                <a:spcPct val="100000"/>
              </a:lnSpc>
              <a:spcBef>
                <a:spcPts val="600"/>
              </a:spcBef>
              <a:spcAft>
                <a:spcPts val="0"/>
              </a:spcAft>
              <a:buClr>
                <a:srgbClr val="000000"/>
              </a:buClr>
            </a:pPr>
            <a:r>
              <a:rPr lang="vi" b="1" dirty="0" smtClean="0">
                <a:solidFill>
                  <a:srgbClr val="000000"/>
                </a:solidFill>
                <a:latin typeface="Times New Roman"/>
                <a:ea typeface="Times New Roman"/>
                <a:cs typeface="Times New Roman"/>
                <a:sym typeface="Times New Roman"/>
              </a:rPr>
              <a:t>Nhược điểm:</a:t>
            </a:r>
          </a:p>
          <a:p>
            <a:pPr marL="457200" indent="-223838" algn="just">
              <a:lnSpc>
                <a:spcPct val="100000"/>
              </a:lnSpc>
              <a:spcBef>
                <a:spcPts val="600"/>
              </a:spcBef>
              <a:spcAft>
                <a:spcPts val="0"/>
              </a:spcAft>
              <a:buClr>
                <a:srgbClr val="000000"/>
              </a:buClr>
              <a:buFont typeface="Times New Roman"/>
              <a:buChar char="●"/>
            </a:pPr>
            <a:r>
              <a:rPr lang="vi" dirty="0" smtClean="0">
                <a:solidFill>
                  <a:srgbClr val="000000"/>
                </a:solidFill>
                <a:latin typeface="Times New Roman"/>
                <a:ea typeface="Times New Roman"/>
                <a:cs typeface="Times New Roman"/>
                <a:sym typeface="Times New Roman"/>
              </a:rPr>
              <a:t>Khó </a:t>
            </a:r>
            <a:r>
              <a:rPr lang="vi" dirty="0">
                <a:solidFill>
                  <a:srgbClr val="000000"/>
                </a:solidFill>
                <a:latin typeface="Times New Roman"/>
                <a:ea typeface="Times New Roman"/>
                <a:cs typeface="Times New Roman"/>
                <a:sym typeface="Times New Roman"/>
              </a:rPr>
              <a:t>có sự nhất quán giữa những thành phần được phát triển bởi các nhóm khác nhau. </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Không phù hợp cho những ứng dụng đòi hỏi hiệu suất vì thường phụ thuộc vào sự hỗ trợ của môi trường phát triển và ngôn ngữ cấp cao</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69350" y="952650"/>
            <a:ext cx="7668299" cy="1297799"/>
          </a:xfrm>
          <a:prstGeom prst="rect">
            <a:avLst/>
          </a:prstGeom>
        </p:spPr>
        <p:txBody>
          <a:bodyPr lIns="91425" tIns="91425" rIns="91425" bIns="91425" anchor="b" anchorCtr="0">
            <a:noAutofit/>
          </a:bodyPr>
          <a:lstStyle/>
          <a:p>
            <a:pPr lvl="0" indent="450215" algn="ctr" rtl="0">
              <a:lnSpc>
                <a:spcPct val="100000"/>
              </a:lnSpc>
              <a:spcBef>
                <a:spcPts val="500"/>
              </a:spcBef>
              <a:spcAft>
                <a:spcPts val="500"/>
              </a:spcAft>
              <a:buNone/>
            </a:pPr>
            <a:r>
              <a:rPr lang="vi" sz="3600" b="1">
                <a:solidFill>
                  <a:srgbClr val="0000FF"/>
                </a:solidFill>
                <a:latin typeface="Arial"/>
                <a:ea typeface="Arial"/>
                <a:cs typeface="Arial"/>
                <a:sym typeface="Arial"/>
              </a:rPr>
              <a:t>Chương 2: Các KPA cơ bản của Requirement Engineering</a:t>
            </a:r>
          </a:p>
        </p:txBody>
      </p:sp>
      <p:sp>
        <p:nvSpPr>
          <p:cNvPr id="152" name="Shape 152"/>
          <p:cNvSpPr txBox="1">
            <a:spLocks noGrp="1"/>
          </p:cNvSpPr>
          <p:nvPr>
            <p:ph type="subTitle" idx="1"/>
          </p:nvPr>
        </p:nvSpPr>
        <p:spPr>
          <a:xfrm>
            <a:off x="859850" y="2634674"/>
            <a:ext cx="8222100" cy="1855800"/>
          </a:xfrm>
          <a:prstGeom prst="rect">
            <a:avLst/>
          </a:prstGeom>
        </p:spPr>
        <p:txBody>
          <a:bodyPr lIns="91425" tIns="91425" rIns="91425" bIns="91425" anchor="ctr" anchorCtr="0">
            <a:noAutofit/>
          </a:bodyPr>
          <a:lstStyle/>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Elicitation (Phát hiện yêu cầu)</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Analysis (Phân tích yêu cầu)</a:t>
            </a:r>
          </a:p>
          <a:p>
            <a:pPr marL="809625" marR="0"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Specification (Đặc tả yêu cầu)</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Validation  (Kiểm thử yêu cầu)</a:t>
            </a:r>
          </a:p>
          <a:p>
            <a:pPr marL="809625" marR="0"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Management (Quản lý yêu cầu)</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1. Requirement Elicitation (Phát hiện yêu cầu)</a:t>
            </a:r>
          </a:p>
        </p:txBody>
      </p:sp>
      <p:sp>
        <p:nvSpPr>
          <p:cNvPr id="158" name="Shape 158"/>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lvl="0" indent="45720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Phát hiện yêu cầu là hoạt động thu thập và xử lý các nhu cầu, xác định các yêu cầu tài nguyên, thiết lập các mối liên hệ  giữa các bên liên quan và thu thập các thông tin và tài liệu cần thiết.</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1. Requirement Elicitation (Phát hiện yêu cầu)</a:t>
            </a:r>
          </a:p>
        </p:txBody>
      </p:sp>
      <p:sp>
        <p:nvSpPr>
          <p:cNvPr id="164" name="Shape 164"/>
          <p:cNvSpPr txBox="1">
            <a:spLocks noGrp="1"/>
          </p:cNvSpPr>
          <p:nvPr>
            <p:ph type="body" idx="1"/>
          </p:nvPr>
        </p:nvSpPr>
        <p:spPr>
          <a:xfrm>
            <a:off x="311700" y="686300"/>
            <a:ext cx="8520599" cy="3882599"/>
          </a:xfrm>
          <a:prstGeom prst="rect">
            <a:avLst/>
          </a:prstGeom>
        </p:spPr>
        <p:txBody>
          <a:bodyPr lIns="91425" tIns="91425" rIns="91425" bIns="91425" anchor="t" anchorCtr="0">
            <a:noAutofit/>
          </a:bodyPr>
          <a:lstStyle/>
          <a:p>
            <a:pPr marL="457200" lvl="0" indent="-223838"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Nguồn gốc yêu cầu</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Người sử dụng (Khách hàng): Khách hàng cung cấp các business requirement và user requirement.</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chuyên gia phân tích</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phần mềm tương tự (có sẵn trên thị trường)</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Kỹ thuật phát hiện</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phỏng vấn  </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bảng hỏi  </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quan sát  </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nghiên cứu tài liệu và các phần mềm tương ứng</a:t>
            </a:r>
          </a:p>
          <a:p>
            <a:pPr marL="171450" lvl="0" indent="-171450" algn="just" rtl="0">
              <a:lnSpc>
                <a:spcPct val="150000"/>
              </a:lnSpc>
              <a:spcBef>
                <a:spcPts val="0"/>
              </a:spcBef>
              <a:spcAft>
                <a:spcPts val="0"/>
              </a:spcAft>
              <a:buFont typeface="Courier New" panose="02070309020205020404" pitchFamily="49" charset="0"/>
              <a:buChar char="o"/>
            </a:pPr>
            <a:endParaRPr sz="1200" b="1" dirty="0">
              <a:solidFill>
                <a:srgbClr val="000000"/>
              </a:solidFill>
              <a:latin typeface="Times New Roman"/>
              <a:ea typeface="Times New Roman"/>
              <a:cs typeface="Times New Roman"/>
              <a:sym typeface="Times New Roman"/>
            </a:endParaRP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2. Requirement Analysis (Phân tích yêu cầu)</a:t>
            </a:r>
          </a:p>
        </p:txBody>
      </p:sp>
      <p:sp>
        <p:nvSpPr>
          <p:cNvPr id="170" name="Shape 170"/>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Phân tích yêu cầu là hoạt động:</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Phát hiện và xử lý sự xung đột giữa các yêu cầu</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Khám phá giới hạn của phần mềm và cách nó tương tác với tổ chức của nó và môi trường hoạt động</a:t>
            </a:r>
          </a:p>
          <a:p>
            <a:pPr marL="690563" lvl="0" indent="-233363" algn="just" rtl="0">
              <a:lnSpc>
                <a:spcPct val="150000"/>
              </a:lnSpc>
              <a:spcBef>
                <a:spcPts val="0"/>
              </a:spcBef>
              <a:spcAft>
                <a:spcPts val="2160"/>
              </a:spcAft>
              <a:buClr>
                <a:srgbClr val="000000"/>
              </a:buClr>
              <a:buFont typeface="Arial"/>
              <a:buChar char="●"/>
            </a:pPr>
            <a:r>
              <a:rPr lang="vi" dirty="0">
                <a:solidFill>
                  <a:srgbClr val="000000"/>
                </a:solidFill>
                <a:latin typeface="Times New Roman"/>
                <a:ea typeface="Times New Roman"/>
                <a:cs typeface="Times New Roman"/>
                <a:sym typeface="Times New Roman"/>
              </a:rPr>
              <a:t>Xây dựng yêu cầu hệ thống để tìm ra yêu cầu phần mềm</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2. Requirement Analysis (Phân tích yêu cầu)</a:t>
            </a:r>
          </a:p>
        </p:txBody>
      </p:sp>
      <p:sp>
        <p:nvSpPr>
          <p:cNvPr id="176" name="Shape 176"/>
          <p:cNvSpPr txBox="1">
            <a:spLocks noGrp="1"/>
          </p:cNvSpPr>
          <p:nvPr>
            <p:ph type="body" idx="1"/>
          </p:nvPr>
        </p:nvSpPr>
        <p:spPr>
          <a:xfrm>
            <a:off x="311700" y="684725"/>
            <a:ext cx="8520599" cy="38841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Phân loại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Mô hình hóa khái niệm</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Thiết kế cấu trúc và phân bố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Đàm phán các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Phân tích hình thức</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3. Requirement Specification (Đặc tả yêu cầu)</a:t>
            </a:r>
          </a:p>
        </p:txBody>
      </p:sp>
      <p:sp>
        <p:nvSpPr>
          <p:cNvPr id="182" name="Shape 182"/>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83185" lvl="0" indent="34544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Đặc tả yêu cầu là hoạt động tạo ra các tài liệu có thể nhận xét theo góc nhìn hệ thống, kiểm tra và phê duyệt.</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3. Requirement Specification (Đặc tả yêu cầu)</a:t>
            </a:r>
          </a:p>
        </p:txBody>
      </p:sp>
      <p:sp>
        <p:nvSpPr>
          <p:cNvPr id="188" name="Shape 188"/>
          <p:cNvSpPr txBox="1">
            <a:spLocks noGrp="1"/>
          </p:cNvSpPr>
          <p:nvPr>
            <p:ph type="body" idx="1"/>
          </p:nvPr>
        </p:nvSpPr>
        <p:spPr>
          <a:xfrm>
            <a:off x="311700" y="684725"/>
            <a:ext cx="8520599" cy="38841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Tài liệu hóa hệ thống</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Đặc tả yêu cầu hệ thống</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Đặc tả yêu cầu phần mềm</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212651"/>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dirty="0">
                <a:solidFill>
                  <a:srgbClr val="0000FF"/>
                </a:solidFill>
                <a:latin typeface="Arial"/>
                <a:ea typeface="Arial"/>
                <a:cs typeface="Arial"/>
                <a:sym typeface="Arial"/>
              </a:rPr>
              <a:t>4. Requirement Validation  (Kiểm thử yêu cầu)</a:t>
            </a:r>
          </a:p>
        </p:txBody>
      </p:sp>
      <p:sp>
        <p:nvSpPr>
          <p:cNvPr id="194" name="Shape 194"/>
          <p:cNvSpPr txBox="1">
            <a:spLocks noGrp="1"/>
          </p:cNvSpPr>
          <p:nvPr>
            <p:ph type="body" idx="1"/>
          </p:nvPr>
        </p:nvSpPr>
        <p:spPr>
          <a:xfrm>
            <a:off x="311699" y="1054367"/>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83185" lvl="0" indent="34544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Kiểm thử yêu cầu là quá trình xem xét lại các đặc tả yêu cầu và các minh họa trực quan đi kèm với các bên liên quan để xác định các thuộc tính chất lượng như sự hoàn thiện, sự phù hợp, sự rõ ràng, tính thực tiễn.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1. Mô hình Waterfall</a:t>
            </a:r>
          </a:p>
        </p:txBody>
      </p:sp>
      <p:sp>
        <p:nvSpPr>
          <p:cNvPr id="92" name="Shape 92"/>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15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8600" algn="just" rtl="0">
              <a:lnSpc>
                <a:spcPct val="115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Là một mô hình của quy trình phát triển phần mềm, trong đó quy trình phát triển trông giống như một dòng chảy, với các pha được thực hiện theo trật tự nghiêm ngặt và không có sự quay lui hay nhảy vượt pha </a:t>
            </a:r>
          </a:p>
          <a:p>
            <a:pPr marL="457200" lvl="0" indent="-228600" algn="just" rtl="0">
              <a:lnSpc>
                <a:spcPct val="115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pha của mô hình thác nước bao gồm:</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Phân tích và xác định các yêu cầu</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Thiết kế hệ thống và phần mềm</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Cài đặt và kiểm thử đơn vị</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Tích hợp và kiểm thử hệ thống</a:t>
            </a:r>
          </a:p>
          <a:p>
            <a:pPr marL="914400" lvl="1" indent="-342900" algn="just">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Vận hành và bảo trì.</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699" y="223284"/>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dirty="0">
                <a:solidFill>
                  <a:srgbClr val="0000FF"/>
                </a:solidFill>
                <a:latin typeface="Arial"/>
                <a:ea typeface="Arial"/>
                <a:cs typeface="Arial"/>
                <a:sym typeface="Arial"/>
              </a:rPr>
              <a:t>4. Requirement Validation  (Kiểm thử yêu cầu)</a:t>
            </a:r>
          </a:p>
        </p:txBody>
      </p:sp>
      <p:sp>
        <p:nvSpPr>
          <p:cNvPr id="200" name="Shape 200"/>
          <p:cNvSpPr txBox="1">
            <a:spLocks noGrp="1"/>
          </p:cNvSpPr>
          <p:nvPr>
            <p:ph type="body" idx="1"/>
          </p:nvPr>
        </p:nvSpPr>
        <p:spPr>
          <a:xfrm>
            <a:off x="311700" y="1073887"/>
            <a:ext cx="8520599" cy="3494937"/>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Nhận xét các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Tạo nguyên mẫu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Kiểm thử mô hình</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Thử nghiệm chấp nhận</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27325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5. Requirement Management (Quản lý yêu cầu)</a:t>
            </a:r>
          </a:p>
        </p:txBody>
      </p:sp>
      <p:sp>
        <p:nvSpPr>
          <p:cNvPr id="206" name="Shape 206"/>
          <p:cNvSpPr txBox="1">
            <a:spLocks noGrp="1"/>
          </p:cNvSpPr>
          <p:nvPr>
            <p:ph type="body" idx="1"/>
          </p:nvPr>
        </p:nvSpPr>
        <p:spPr>
          <a:xfrm>
            <a:off x="311700" y="1229125"/>
            <a:ext cx="8520599" cy="32252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28625" lvl="0" indent="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Quản lý các yêu cầu phần mềm là thực hiện các giao tiếp và thoả thuận với người sử dụng về các yêu cầu của phần mềm cần thực hiện (CMU/SEI 1995)</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Xác định giới hạn của phần mềm (Requirement baseline)</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Duyệt lại các giới hạn của phần mềm </a:t>
            </a:r>
          </a:p>
          <a:p>
            <a:pPr marL="690563" lvl="0" indent="-233363" algn="just" rtl="0">
              <a:lnSpc>
                <a:spcPct val="150000"/>
              </a:lnSpc>
              <a:spcBef>
                <a:spcPts val="0"/>
              </a:spcBef>
              <a:spcAft>
                <a:spcPts val="2160"/>
              </a:spcAft>
              <a:buClr>
                <a:srgbClr val="000000"/>
              </a:buClr>
              <a:buFont typeface="Arial"/>
              <a:buChar char="●"/>
            </a:pPr>
            <a:r>
              <a:rPr lang="vi" dirty="0">
                <a:solidFill>
                  <a:srgbClr val="000000"/>
                </a:solidFill>
                <a:latin typeface="Times New Roman"/>
                <a:ea typeface="Times New Roman"/>
                <a:cs typeface="Times New Roman"/>
                <a:sym typeface="Times New Roman"/>
              </a:rPr>
              <a:t>Quản lý các thay đổi trong yêu cầu phần mềm (Requirement Changes)</a:t>
            </a:r>
          </a:p>
          <a:p>
            <a:pPr marL="83185" lvl="0" indent="345440" algn="just" rtl="0">
              <a:lnSpc>
                <a:spcPct val="150000"/>
              </a:lnSpc>
              <a:spcBef>
                <a:spcPts val="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9315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dirty="0">
                <a:solidFill>
                  <a:srgbClr val="0000FF"/>
                </a:solidFill>
                <a:latin typeface="Arial"/>
                <a:ea typeface="Arial"/>
                <a:cs typeface="Arial"/>
                <a:sym typeface="Arial"/>
              </a:rPr>
              <a:t>5. Requirement Management (Quản lý yêu cầu)</a:t>
            </a:r>
          </a:p>
          <a:p>
            <a:pPr lvl="0">
              <a:spcBef>
                <a:spcPts val="0"/>
              </a:spcBef>
              <a:buNone/>
            </a:pPr>
            <a:endParaRPr dirty="0"/>
          </a:p>
        </p:txBody>
      </p:sp>
      <p:sp>
        <p:nvSpPr>
          <p:cNvPr id="212" name="Shape 212"/>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Quản lý sự thay đổi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Quản lý thuộc tính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Theo dõi các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Đo lường yêu cầu</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7525"/>
            <a:ext cx="8520599" cy="607800"/>
          </a:xfrm>
          <a:prstGeom prst="rect">
            <a:avLst/>
          </a:prstGeom>
        </p:spPr>
        <p:txBody>
          <a:bodyPr lIns="91425" tIns="91425" rIns="91425" bIns="91425" anchor="ctr" anchorCtr="0">
            <a:noAutofit/>
          </a:bodyPr>
          <a:lstStyle/>
          <a:p>
            <a:pPr marL="0" lvl="0" indent="0">
              <a:lnSpc>
                <a:spcPct val="150000"/>
              </a:lnSpc>
              <a:spcBef>
                <a:spcPts val="1200"/>
              </a:spcBef>
              <a:spcAft>
                <a:spcPts val="300"/>
              </a:spcAft>
              <a:buNone/>
            </a:pPr>
            <a:r>
              <a:rPr lang="vi" b="1">
                <a:solidFill>
                  <a:srgbClr val="0000FF"/>
                </a:solidFill>
                <a:latin typeface="Arial"/>
                <a:ea typeface="Arial"/>
                <a:cs typeface="Arial"/>
                <a:sym typeface="Arial"/>
              </a:rPr>
              <a:t>Sơ đồ mối quan hệ giữa các KPA</a:t>
            </a:r>
          </a:p>
        </p:txBody>
      </p:sp>
      <p:sp>
        <p:nvSpPr>
          <p:cNvPr id="218" name="Shape 218"/>
          <p:cNvSpPr txBox="1">
            <a:spLocks noGrp="1"/>
          </p:cNvSpPr>
          <p:nvPr>
            <p:ph type="body" idx="1"/>
          </p:nvPr>
        </p:nvSpPr>
        <p:spPr>
          <a:xfrm>
            <a:off x="311700" y="883450"/>
            <a:ext cx="8520599" cy="36855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a:solidFill>
                  <a:srgbClr val="000000"/>
                </a:solidFill>
                <a:latin typeface="Cambria"/>
                <a:ea typeface="Cambria"/>
                <a:cs typeface="Cambria"/>
                <a:sym typeface="Cambria"/>
              </a:rPr>
              <a:t>Về mặt cấu trúc</a:t>
            </a:r>
          </a:p>
          <a:p>
            <a:pPr lvl="0" algn="just">
              <a:lnSpc>
                <a:spcPct val="150000"/>
              </a:lnSpc>
              <a:spcBef>
                <a:spcPts val="1200"/>
              </a:spcBef>
              <a:spcAft>
                <a:spcPts val="300"/>
              </a:spcAft>
              <a:buNone/>
            </a:pPr>
            <a:endParaRPr b="1">
              <a:solidFill>
                <a:srgbClr val="000000"/>
              </a:solidFill>
              <a:latin typeface="Cambria"/>
              <a:ea typeface="Cambria"/>
              <a:cs typeface="Cambria"/>
              <a:sym typeface="Cambria"/>
            </a:endParaRPr>
          </a:p>
        </p:txBody>
      </p:sp>
      <p:pic>
        <p:nvPicPr>
          <p:cNvPr id="219" name="Shape 219"/>
          <p:cNvPicPr preferRelativeResize="0"/>
          <p:nvPr/>
        </p:nvPicPr>
        <p:blipFill>
          <a:blip r:embed="rId3">
            <a:alphaModFix/>
          </a:blip>
          <a:stretch>
            <a:fillRect/>
          </a:stretch>
        </p:blipFill>
        <p:spPr>
          <a:xfrm>
            <a:off x="2114550" y="1675362"/>
            <a:ext cx="4914900" cy="269557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7525"/>
            <a:ext cx="8520599" cy="607800"/>
          </a:xfrm>
          <a:prstGeom prst="rect">
            <a:avLst/>
          </a:prstGeom>
        </p:spPr>
        <p:txBody>
          <a:bodyPr lIns="91425" tIns="91425" rIns="91425" bIns="91425" anchor="ctr" anchorCtr="0">
            <a:noAutofit/>
          </a:bodyPr>
          <a:lstStyle/>
          <a:p>
            <a:pPr marL="0" lvl="0" indent="0" rtl="0">
              <a:lnSpc>
                <a:spcPct val="150000"/>
              </a:lnSpc>
              <a:spcBef>
                <a:spcPts val="1200"/>
              </a:spcBef>
              <a:spcAft>
                <a:spcPts val="300"/>
              </a:spcAft>
              <a:buNone/>
            </a:pPr>
            <a:r>
              <a:rPr lang="vi" b="1">
                <a:solidFill>
                  <a:srgbClr val="0000FF"/>
                </a:solidFill>
                <a:latin typeface="Arial"/>
                <a:ea typeface="Arial"/>
                <a:cs typeface="Arial"/>
                <a:sym typeface="Arial"/>
              </a:rPr>
              <a:t>Sơ đồ mối quan hệ giữa các KPA</a:t>
            </a:r>
          </a:p>
        </p:txBody>
      </p:sp>
      <p:sp>
        <p:nvSpPr>
          <p:cNvPr id="225" name="Shape 225"/>
          <p:cNvSpPr txBox="1">
            <a:spLocks noGrp="1"/>
          </p:cNvSpPr>
          <p:nvPr>
            <p:ph type="body" idx="1"/>
          </p:nvPr>
        </p:nvSpPr>
        <p:spPr>
          <a:xfrm>
            <a:off x="311700" y="527075"/>
            <a:ext cx="8520599" cy="40419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Về </a:t>
            </a:r>
            <a:r>
              <a:rPr lang="vi" b="1" dirty="0">
                <a:solidFill>
                  <a:srgbClr val="000000"/>
                </a:solidFill>
                <a:latin typeface="Cambria"/>
                <a:ea typeface="Cambria"/>
                <a:cs typeface="Cambria"/>
                <a:sym typeface="Cambria"/>
              </a:rPr>
              <a:t>mặt hoạt động</a:t>
            </a:r>
          </a:p>
          <a:p>
            <a:pPr lvl="0" algn="just" rtl="0">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pic>
        <p:nvPicPr>
          <p:cNvPr id="226" name="Shape 226"/>
          <p:cNvPicPr preferRelativeResize="0"/>
          <p:nvPr/>
        </p:nvPicPr>
        <p:blipFill>
          <a:blip r:embed="rId3">
            <a:alphaModFix/>
          </a:blip>
          <a:stretch>
            <a:fillRect/>
          </a:stretch>
        </p:blipFill>
        <p:spPr>
          <a:xfrm>
            <a:off x="2124075" y="1209600"/>
            <a:ext cx="4895850" cy="3451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737850" y="1487200"/>
            <a:ext cx="7668299" cy="1297799"/>
          </a:xfrm>
          <a:prstGeom prst="rect">
            <a:avLst/>
          </a:prstGeom>
        </p:spPr>
        <p:txBody>
          <a:bodyPr lIns="91425" tIns="91425" rIns="91425" bIns="91425" anchor="b" anchorCtr="0">
            <a:noAutofit/>
          </a:bodyPr>
          <a:lstStyle/>
          <a:p>
            <a:pPr lvl="0" indent="450215" algn="ctr" rtl="0">
              <a:lnSpc>
                <a:spcPct val="100000"/>
              </a:lnSpc>
              <a:spcBef>
                <a:spcPts val="500"/>
              </a:spcBef>
              <a:spcAft>
                <a:spcPts val="500"/>
              </a:spcAft>
              <a:buNone/>
            </a:pPr>
            <a:r>
              <a:rPr lang="vi" sz="3600" b="1" dirty="0">
                <a:solidFill>
                  <a:srgbClr val="0000FF"/>
                </a:solidFill>
                <a:latin typeface="Arial"/>
                <a:ea typeface="Arial"/>
                <a:cs typeface="Arial"/>
                <a:sym typeface="Arial"/>
              </a:rPr>
              <a:t>Chương 3: Các phương pháp xác định yêu cầu phần mềm truyền thống</a:t>
            </a:r>
          </a:p>
        </p:txBody>
      </p:sp>
      <p:sp>
        <p:nvSpPr>
          <p:cNvPr id="232" name="Shape 232"/>
          <p:cNvSpPr txBox="1">
            <a:spLocks noGrp="1"/>
          </p:cNvSpPr>
          <p:nvPr>
            <p:ph type="subTitle" idx="1"/>
          </p:nvPr>
        </p:nvSpPr>
        <p:spPr>
          <a:xfrm>
            <a:off x="859950" y="2889857"/>
            <a:ext cx="7546199" cy="1855800"/>
          </a:xfrm>
          <a:prstGeom prst="rect">
            <a:avLst/>
          </a:prstGeom>
        </p:spPr>
        <p:txBody>
          <a:bodyPr lIns="91425" tIns="91425" rIns="91425" bIns="91425" anchor="ctr" anchorCtr="0">
            <a:noAutofit/>
          </a:bodyPr>
          <a:lstStyle/>
          <a:p>
            <a:pPr marL="809625"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phỏng vấn (Interviewing)</a:t>
            </a:r>
          </a:p>
          <a:p>
            <a:pPr marL="809625"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bảng hỏi (Questionnaires)</a:t>
            </a:r>
          </a:p>
          <a:p>
            <a:pPr marL="809625" marR="0"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Quan sát (Observation)</a:t>
            </a:r>
          </a:p>
          <a:p>
            <a:pPr marL="809625"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Nghiên cứu tài liệu và các Hệ thống phần mềm tương tự (Study of documents and software systems)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38" name="Shape 238"/>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Phỏng vấn là một kỹ năng quan trọng trong việc tìm hiểu và thu thập thông tin trong thực tế.</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Hầu hết các cuộc phỏng vấn được tiến hành với khách hàng. </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Việc phỏng vấn với khách hàng gợi ra phần lớn các yêu cầu đối với phần mềm. </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Các chuyên gia cũng có thể được phỏng vấn nếu nhà phân tích yêu cầu không có đủ kiến thức về chuyên môn. Phỏng vấn với các chuyên gia thường xuyên là cách để tiếp thu kiến thức phổ biến đối với những nhà phân tích.</a:t>
            </a:r>
          </a:p>
          <a:p>
            <a:pPr marL="450215" lvl="0" indent="457199" algn="just">
              <a:lnSpc>
                <a:spcPct val="150000"/>
              </a:lnSpc>
              <a:spcBef>
                <a:spcPts val="60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44" name="Shape 244"/>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marL="457200" lvl="0" indent="-223838"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b)Phân </a:t>
            </a:r>
            <a:r>
              <a:rPr lang="vi" b="1" dirty="0">
                <a:solidFill>
                  <a:srgbClr val="000000"/>
                </a:solidFill>
                <a:latin typeface="Cambria"/>
                <a:ea typeface="Cambria"/>
                <a:cs typeface="Cambria"/>
                <a:sym typeface="Cambria"/>
              </a:rPr>
              <a:t>loại</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Phỏng vấn có cấu trúc là một cuộc phỏng vấn được chuẩn bị trước và có một chương trình rõ ràng, nhiều câu hỏi được định trước.</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Phỏng vấn không có cấu trúc giống như các buổi gặp họp không chính thức, không có câu hỏi định trước cũng như mục tiêu dự kiến. Mục đích của cuộc phỏng vấn không có cấu trúc là để khách hàng nói ra suy nghĩ của họ, và trong quá trình này, gợi ra các yêu cầu mà nhà phân tích mong muốn hoặc không mong </a:t>
            </a:r>
            <a:r>
              <a:rPr lang="vi" dirty="0" smtClean="0">
                <a:solidFill>
                  <a:srgbClr val="000000"/>
                </a:solidFill>
                <a:latin typeface="Times New Roman"/>
                <a:ea typeface="Times New Roman"/>
                <a:cs typeface="Times New Roman"/>
                <a:sym typeface="Times New Roman"/>
              </a:rPr>
              <a:t>muốn.</a:t>
            </a:r>
            <a:endParaRPr lang="vi" dirty="0">
              <a:solidFill>
                <a:srgbClr val="000000"/>
              </a:solidFill>
              <a:latin typeface="Times New Roman"/>
              <a:ea typeface="Times New Roman"/>
              <a:cs typeface="Times New Roman"/>
              <a:sym typeface="Times New Roman"/>
            </a:endParaRPr>
          </a:p>
          <a:p>
            <a:pPr marL="0" lvl="0" indent="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50" name="Shape 250"/>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c)Kỹ </a:t>
            </a:r>
            <a:r>
              <a:rPr lang="vi" b="1" dirty="0">
                <a:solidFill>
                  <a:srgbClr val="000000"/>
                </a:solidFill>
                <a:latin typeface="Cambria"/>
                <a:ea typeface="Cambria"/>
                <a:cs typeface="Cambria"/>
                <a:sym typeface="Cambria"/>
              </a:rPr>
              <a:t>thuật thực hiện</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mở: Câu trả lời có thể không được dự đoán trước.</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đóng: câu trả lời được chọn từ một loạt câu trả lời được cung cấp trước hoặc đơn giản là “có” hoặc “không”.</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56" name="Shape 256"/>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d)Nhận </a:t>
            </a:r>
            <a:r>
              <a:rPr lang="vi" b="1" dirty="0">
                <a:solidFill>
                  <a:srgbClr val="000000"/>
                </a:solidFill>
                <a:latin typeface="Cambria"/>
                <a:ea typeface="Cambria"/>
                <a:cs typeface="Cambria"/>
                <a:sym typeface="Cambria"/>
              </a:rPr>
              <a:t>xét</a:t>
            </a:r>
          </a:p>
          <a:p>
            <a:pPr marL="449263" lvl="0" indent="-21590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Thu thập thông tin linh hoạt </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Có khả năng tìm hiểu sâu các yêu cầu</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Khả năng thực hiện phỏng vấn ở khoảng cách </a:t>
            </a:r>
            <a:r>
              <a:rPr lang="vi" sz="1800" dirty="0" smtClean="0">
                <a:solidFill>
                  <a:srgbClr val="000000"/>
                </a:solidFill>
                <a:latin typeface="Times New Roman"/>
                <a:ea typeface="Times New Roman"/>
                <a:cs typeface="Times New Roman"/>
                <a:sym typeface="Times New Roman"/>
              </a:rPr>
              <a:t>xa.</a:t>
            </a:r>
            <a:endParaRPr lang="vi" sz="1800" dirty="0">
              <a:solidFill>
                <a:srgbClr val="000000"/>
              </a:solidFill>
              <a:latin typeface="Times New Roman"/>
              <a:ea typeface="Times New Roman"/>
              <a:cs typeface="Times New Roman"/>
              <a:sym typeface="Times New Roman"/>
            </a:endParaRPr>
          </a:p>
          <a:p>
            <a:pPr marL="449263" lvl="0" indent="-21590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Tốn thời gian trong việc thực hiện phỏng vấn cũng như đòi hỏi một số hoạt động theo dõi.</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Có thể xảy ra hiểu lầm hoặc hiểu bị sai lệch</a:t>
            </a:r>
            <a:r>
              <a:rPr lang="vi" sz="1800" dirty="0" smtClean="0">
                <a:solidFill>
                  <a:srgbClr val="000000"/>
                </a:solidFill>
                <a:latin typeface="Times New Roman"/>
                <a:ea typeface="Times New Roman"/>
                <a:cs typeface="Times New Roman"/>
                <a:sym typeface="Times New Roman"/>
              </a:rPr>
              <a:t>.</a:t>
            </a:r>
          </a:p>
          <a:p>
            <a:pPr marL="914400" lvl="0" indent="-342900" algn="just" rtl="0">
              <a:lnSpc>
                <a:spcPct val="115000"/>
              </a:lnSpc>
              <a:spcBef>
                <a:spcPts val="0"/>
              </a:spcBef>
              <a:spcAft>
                <a:spcPts val="2160"/>
              </a:spcAft>
              <a:buClr>
                <a:srgbClr val="000000"/>
              </a:buClr>
              <a:buSzPct val="100000"/>
              <a:buFont typeface="Courier New" panose="02070309020205020404" pitchFamily="49" charset="0"/>
              <a:buChar char="o"/>
            </a:pPr>
            <a:r>
              <a:rPr lang="vi" sz="1800" dirty="0" smtClean="0">
                <a:solidFill>
                  <a:srgbClr val="000000"/>
                </a:solidFill>
                <a:latin typeface="Times New Roman"/>
                <a:ea typeface="Times New Roman"/>
                <a:cs typeface="Times New Roman"/>
                <a:sym typeface="Times New Roman"/>
              </a:rPr>
              <a:t>Các thông tin thu được có thể trái ngược nhau từ những người được phỏng vấn khác nhau về cùng một vấn đề.</a:t>
            </a:r>
            <a:endParaRPr lang="vi" sz="18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1. Mô hình Waterfall</a:t>
            </a:r>
          </a:p>
        </p:txBody>
      </p:sp>
      <p:sp>
        <p:nvSpPr>
          <p:cNvPr id="98" name="Shape 98"/>
          <p:cNvSpPr txBox="1">
            <a:spLocks noGrp="1"/>
          </p:cNvSpPr>
          <p:nvPr>
            <p:ph type="body" idx="1"/>
          </p:nvPr>
        </p:nvSpPr>
        <p:spPr>
          <a:xfrm>
            <a:off x="311700" y="607800"/>
            <a:ext cx="8520599" cy="3872399"/>
          </a:xfrm>
          <a:prstGeom prst="rect">
            <a:avLst/>
          </a:prstGeom>
        </p:spPr>
        <p:txBody>
          <a:bodyPr lIns="91425" tIns="91425" rIns="91425" bIns="91425" anchor="t" anchorCtr="0">
            <a:noAutofit/>
          </a:bodyPr>
          <a:lstStyle/>
          <a:p>
            <a:pPr lvl="0" indent="233363" rtl="0">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457200" lvl="0" indent="-228600" rtl="0">
              <a:lnSpc>
                <a:spcPct val="100000"/>
              </a:lnSpc>
              <a:spcBef>
                <a:spcPts val="0"/>
              </a:spcBef>
              <a:spcAft>
                <a:spcPts val="0"/>
              </a:spcAft>
              <a:buClr>
                <a:srgbClr val="000000"/>
              </a:buClr>
              <a:buFont typeface="Times New Roman"/>
              <a:buChar char="●"/>
            </a:pPr>
            <a:r>
              <a:rPr lang="vi" i="1" dirty="0">
                <a:solidFill>
                  <a:srgbClr val="000000"/>
                </a:solidFill>
                <a:latin typeface="Times New Roman"/>
                <a:ea typeface="Times New Roman"/>
                <a:cs typeface="Times New Roman"/>
                <a:sym typeface="Times New Roman"/>
              </a:rPr>
              <a:t>Ưu điểm:</a:t>
            </a:r>
          </a:p>
          <a:p>
            <a:pPr marL="971550"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Dễ phân công công việc, phân bố chi phí, giám sát công việc.</a:t>
            </a:r>
          </a:p>
          <a:p>
            <a:pPr marL="971550"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Kiến trúc hệ thống hàng đợi ổn định.</a:t>
            </a:r>
          </a:p>
          <a:p>
            <a:pPr marL="457200" lvl="0" indent="-228600" rtl="0">
              <a:lnSpc>
                <a:spcPct val="100000"/>
              </a:lnSpc>
              <a:spcBef>
                <a:spcPts val="0"/>
              </a:spcBef>
              <a:spcAft>
                <a:spcPts val="0"/>
              </a:spcAft>
              <a:buClr>
                <a:srgbClr val="000000"/>
              </a:buClr>
              <a:buFont typeface="Times New Roman"/>
              <a:buChar char="●"/>
            </a:pPr>
            <a:r>
              <a:rPr lang="vi" i="1" dirty="0">
                <a:solidFill>
                  <a:srgbClr val="000000"/>
                </a:solidFill>
                <a:latin typeface="Times New Roman"/>
                <a:ea typeface="Times New Roman"/>
                <a:cs typeface="Times New Roman"/>
                <a:sym typeface="Times New Roman"/>
              </a:rPr>
              <a:t>Nhược điểm:</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Mối quan hệ giữa các giai đoạn không được thể hiện.</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Hệ thống phải được kết thúc ở từng giai đoạn do vậy rất khó thực hiện được đầy đủ những yêu cầu của khách hàng… vì trong mô hình này rất khó khăn trong việc thay đổi các pha đã được thực hiện.</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Chỉ tiếp xúc với khách hàng ở pha đầu tiên nên không đáp ứng được hết các yêu cầu của khách hàng.</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Chi phí phát triển dự án tương đối cao.</a:t>
            </a:r>
          </a:p>
          <a:p>
            <a:pPr marL="971550" lvl="0" indent="-285750" algn="just" rtl="0">
              <a:lnSpc>
                <a:spcPct val="100000"/>
              </a:lnSpc>
              <a:spcBef>
                <a:spcPts val="0"/>
              </a:spcBef>
              <a:spcAft>
                <a:spcPts val="100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Khả năng thất bại cao.</a:t>
            </a:r>
          </a:p>
          <a:p>
            <a:pPr marL="450215" lvl="0" indent="450215" rtl="0">
              <a:lnSpc>
                <a:spcPct val="150000"/>
              </a:lnSpc>
              <a:spcBef>
                <a:spcPts val="0"/>
              </a:spcBef>
              <a:spcAft>
                <a:spcPts val="0"/>
              </a:spcAft>
              <a:buNone/>
            </a:pPr>
            <a:endParaRPr sz="1200" b="1"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62" name="Shape 262"/>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lvl="0" indent="233363" algn="just" rtl="0">
              <a:lnSpc>
                <a:spcPct val="115000"/>
              </a:lnSpc>
              <a:spcBef>
                <a:spcPts val="1200"/>
              </a:spcBef>
              <a:spcAft>
                <a:spcPts val="300"/>
              </a:spcAft>
              <a:buNone/>
            </a:pPr>
            <a:r>
              <a:rPr lang="vi" b="1" dirty="0" smtClean="0">
                <a:solidFill>
                  <a:srgbClr val="000000"/>
                </a:solidFill>
                <a:latin typeface="Cambria"/>
                <a:ea typeface="Cambria"/>
                <a:cs typeface="Cambria"/>
                <a:sym typeface="Cambria"/>
              </a:rPr>
              <a:t>e)Văn </a:t>
            </a:r>
            <a:r>
              <a:rPr lang="vi" b="1" dirty="0">
                <a:solidFill>
                  <a:srgbClr val="000000"/>
                </a:solidFill>
                <a:latin typeface="Cambria"/>
                <a:ea typeface="Cambria"/>
                <a:cs typeface="Cambria"/>
                <a:sym typeface="Cambria"/>
              </a:rPr>
              <a:t>bản mẫu</a:t>
            </a:r>
          </a:p>
          <a:p>
            <a:pPr lvl="0" algn="ctr" rtl="0">
              <a:lnSpc>
                <a:spcPct val="115000"/>
              </a:lnSpc>
              <a:spcBef>
                <a:spcPts val="600"/>
              </a:spcBef>
              <a:spcAft>
                <a:spcPts val="0"/>
              </a:spcAft>
              <a:buNone/>
            </a:pPr>
            <a:r>
              <a:rPr lang="vi" dirty="0">
                <a:solidFill>
                  <a:srgbClr val="000000"/>
                </a:solidFill>
                <a:latin typeface="Times New Roman"/>
                <a:ea typeface="Times New Roman"/>
                <a:cs typeface="Times New Roman"/>
                <a:sym typeface="Times New Roman"/>
              </a:rPr>
              <a:t>Bảng lưu câu hỏi, trả lời và đánh giá</a:t>
            </a:r>
          </a:p>
          <a:p>
            <a:pPr lvl="0" algn="ctr" rtl="0">
              <a:lnSpc>
                <a:spcPct val="115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pic>
        <p:nvPicPr>
          <p:cNvPr id="263" name="Shape 263"/>
          <p:cNvPicPr preferRelativeResize="0"/>
          <p:nvPr/>
        </p:nvPicPr>
        <p:blipFill>
          <a:blip r:embed="rId3">
            <a:alphaModFix/>
          </a:blip>
          <a:stretch>
            <a:fillRect/>
          </a:stretch>
        </p:blipFill>
        <p:spPr>
          <a:xfrm>
            <a:off x="1990725" y="1779800"/>
            <a:ext cx="5162550" cy="25906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69" name="Shape 269"/>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Bảng hỏi là phương pháp hiệu quả để thu thập thông tin từ nhiều khách hàng. Bảng hỏi thường được sử dụng ngoài các cuộc phỏng </a:t>
            </a:r>
            <a:r>
              <a:rPr lang="vi" dirty="0" smtClean="0">
                <a:solidFill>
                  <a:srgbClr val="000000"/>
                </a:solidFill>
                <a:latin typeface="Times New Roman"/>
                <a:ea typeface="Times New Roman"/>
                <a:cs typeface="Times New Roman"/>
                <a:sym typeface="Times New Roman"/>
              </a:rPr>
              <a:t>vấn.</a:t>
            </a:r>
            <a:endParaRPr lang="vi"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75" name="Shape 275"/>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b)Phân </a:t>
            </a:r>
            <a:r>
              <a:rPr lang="vi" b="1" dirty="0">
                <a:solidFill>
                  <a:srgbClr val="000000"/>
                </a:solidFill>
                <a:latin typeface="Cambria"/>
                <a:ea typeface="Cambria"/>
                <a:cs typeface="Cambria"/>
                <a:sym typeface="Cambria"/>
              </a:rPr>
              <a:t>loại</a:t>
            </a:r>
          </a:p>
          <a:p>
            <a:pPr lvl="0" indent="233363" algn="just" rtl="0">
              <a:lnSpc>
                <a:spcPct val="150000"/>
              </a:lnSpc>
              <a:spcBef>
                <a:spcPts val="600"/>
              </a:spcBef>
              <a:spcAft>
                <a:spcPts val="0"/>
              </a:spcAft>
              <a:buNone/>
            </a:pPr>
            <a:r>
              <a:rPr lang="vi" i="1" dirty="0" smtClean="0">
                <a:solidFill>
                  <a:srgbClr val="000000"/>
                </a:solidFill>
                <a:latin typeface="Times New Roman"/>
                <a:ea typeface="Times New Roman"/>
                <a:cs typeface="Times New Roman"/>
                <a:sym typeface="Times New Roman"/>
              </a:rPr>
              <a:t>Các </a:t>
            </a:r>
            <a:r>
              <a:rPr lang="vi" i="1" dirty="0">
                <a:solidFill>
                  <a:srgbClr val="000000"/>
                </a:solidFill>
                <a:latin typeface="Times New Roman"/>
                <a:ea typeface="Times New Roman"/>
                <a:cs typeface="Times New Roman"/>
                <a:sym typeface="Times New Roman"/>
              </a:rPr>
              <a:t>dạng câu hỏi (theo Whitten and Bentley 1998):</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có nhiều lựa chọn – người được phỏng vấn chọn một hay nhiều câu trả lời từ những câu trả lời đã được cung cấp.</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đánh giá – bày tỏ đánh giá của mình về một tuyên bố, như “hoàn toàn đồng ý, đồng ý, không đồng ý, rất không đồng ý hay không biết”.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xếp hạng – câu trả lời cung cấp được xếp hạng theo thứ tự số, phần trăm...</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81" name="Shape 281"/>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lvl="0" indent="233363" algn="just" rtl="0">
              <a:lnSpc>
                <a:spcPct val="115000"/>
              </a:lnSpc>
              <a:spcBef>
                <a:spcPts val="600"/>
              </a:spcBef>
              <a:spcAft>
                <a:spcPts val="0"/>
              </a:spcAft>
              <a:buNone/>
            </a:pPr>
            <a:r>
              <a:rPr lang="vi" b="1" dirty="0">
                <a:solidFill>
                  <a:srgbClr val="000000"/>
                </a:solidFill>
                <a:latin typeface="Times New Roman"/>
                <a:ea typeface="Times New Roman"/>
                <a:cs typeface="Times New Roman"/>
                <a:sym typeface="Times New Roman"/>
              </a:rPr>
              <a:t>Ưu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Thu được thông tin từ nhiều người</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Tốn chi phí và thời gian vừa phải</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Thông tin tập trung có tính định hướng</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Dễ nhập liệu và xử lý.</a:t>
            </a:r>
          </a:p>
          <a:p>
            <a:pPr lvl="0" indent="233363" algn="just" rtl="0">
              <a:lnSpc>
                <a:spcPct val="115000"/>
              </a:lnSpc>
              <a:spcBef>
                <a:spcPts val="0"/>
              </a:spcBef>
              <a:spcAft>
                <a:spcPts val="0"/>
              </a:spcAft>
              <a:buNone/>
            </a:pPr>
            <a:r>
              <a:rPr lang="vi" b="1" dirty="0">
                <a:solidFill>
                  <a:srgbClr val="000000"/>
                </a:solidFill>
                <a:latin typeface="Times New Roman"/>
                <a:ea typeface="Times New Roman"/>
                <a:cs typeface="Times New Roman"/>
                <a:sym typeface="Times New Roman"/>
              </a:rPr>
              <a:t>Nhược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Thông tin cứng nhắc</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Tính thụ động</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Đòi hỏi kỹ năng hỏi từ người tạo bảng hỏi</a:t>
            </a:r>
          </a:p>
          <a:p>
            <a:pPr marL="914400" lvl="0" indent="-342900" algn="just" rtl="0">
              <a:lnSpc>
                <a:spcPct val="115000"/>
              </a:lnSpc>
              <a:spcBef>
                <a:spcPts val="0"/>
              </a:spcBef>
              <a:spcAft>
                <a:spcPts val="216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Sự phong phú thấp</a:t>
            </a:r>
          </a:p>
          <a:p>
            <a:pPr lvl="0" indent="450215" algn="just" rtl="0">
              <a:lnSpc>
                <a:spcPct val="150000"/>
              </a:lnSpc>
              <a:spcBef>
                <a:spcPts val="600"/>
              </a:spcBef>
              <a:spcAft>
                <a:spcPts val="0"/>
              </a:spcAft>
              <a:buNone/>
            </a:pPr>
            <a:endParaRPr i="1" dirty="0">
              <a:solidFill>
                <a:srgbClr val="000000"/>
              </a:solidFill>
              <a:latin typeface="Times New Roman"/>
              <a:ea typeface="Times New Roman"/>
              <a:cs typeface="Times New Roman"/>
              <a:sym typeface="Times New Roman"/>
            </a:endParaRP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87" name="Shape 287"/>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spcBef>
                <a:spcPts val="1200"/>
              </a:spcBef>
              <a:spcAft>
                <a:spcPts val="300"/>
              </a:spcAft>
              <a:buNone/>
            </a:pPr>
            <a:r>
              <a:rPr lang="vi" b="1" dirty="0" smtClean="0">
                <a:solidFill>
                  <a:srgbClr val="000000"/>
                </a:solidFill>
                <a:latin typeface="Cambria"/>
                <a:ea typeface="Cambria"/>
                <a:cs typeface="Cambria"/>
                <a:sym typeface="Cambria"/>
              </a:rPr>
              <a:t>d)</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Văn </a:t>
            </a:r>
            <a:r>
              <a:rPr lang="vi" b="1" dirty="0">
                <a:solidFill>
                  <a:srgbClr val="000000"/>
                </a:solidFill>
                <a:latin typeface="Cambria"/>
                <a:ea typeface="Cambria"/>
                <a:cs typeface="Cambria"/>
                <a:sym typeface="Cambria"/>
              </a:rPr>
              <a:t>bản mẫu</a:t>
            </a:r>
          </a:p>
          <a:p>
            <a:pPr lvl="0" indent="450215" algn="just" rtl="0">
              <a:lnSpc>
                <a:spcPct val="150000"/>
              </a:lnSpc>
              <a:spcBef>
                <a:spcPts val="600"/>
              </a:spcBef>
              <a:spcAft>
                <a:spcPts val="0"/>
              </a:spcAft>
              <a:buNone/>
            </a:pPr>
            <a:endParaRPr i="1" dirty="0">
              <a:solidFill>
                <a:srgbClr val="000000"/>
              </a:solidFill>
              <a:latin typeface="Times New Roman"/>
              <a:ea typeface="Times New Roman"/>
              <a:cs typeface="Times New Roman"/>
              <a:sym typeface="Times New Roman"/>
            </a:endParaRP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pic>
        <p:nvPicPr>
          <p:cNvPr id="288" name="Shape 288"/>
          <p:cNvPicPr preferRelativeResize="0"/>
          <p:nvPr/>
        </p:nvPicPr>
        <p:blipFill>
          <a:blip r:embed="rId3">
            <a:alphaModFix/>
          </a:blip>
          <a:stretch>
            <a:fillRect/>
          </a:stretch>
        </p:blipFill>
        <p:spPr>
          <a:xfrm>
            <a:off x="2132265" y="1190847"/>
            <a:ext cx="5029200" cy="3655878"/>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294" name="Shape 294"/>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Là phương pháp ghi lại có kiểm soát các sự kiện hoặc các hành vi ứng xử của con người. Thường được dùng kết hợp với các phương pháp khác để kiểm tra chéo độ chính xác của dữ liệu thu thập.</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300" name="Shape 300"/>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Phân </a:t>
            </a:r>
            <a:r>
              <a:rPr lang="vi" b="1" dirty="0">
                <a:solidFill>
                  <a:srgbClr val="000000"/>
                </a:solidFill>
                <a:latin typeface="Cambria"/>
                <a:ea typeface="Cambria"/>
                <a:cs typeface="Cambria"/>
                <a:sym typeface="Cambria"/>
              </a:rPr>
              <a:t>loại</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Quan sát bị động – Các nhà phân tích quan sát hoạt động công việc mà không làm gián đoạn hay tham gia trực tiếp vào công việc và thậm chí, trong một số trường hợp có thể sử dụng máy quay để quan sát.</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Quan sát chủ động – Các nhà phân tích tham gia vào các hoạt động và tích cực trở thành một phần của nhóm.</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Quan sát giải thích – người sử dụng giải thích các hoạt động của mình cho người quan sát trong khi làm việc.</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306" name="Shape 306"/>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Xác định mục đích quan sát.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Lựa chọn đối tượng quan sát.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Tổ chức và hướng dẫn quan sát.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Báo cáo kết quả quan sát</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312" name="Shape 312"/>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d)</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2913" lvl="0" indent="-20955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Dễ thực hiện đối với người quan sát</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Tính trực quan</a:t>
            </a:r>
          </a:p>
          <a:p>
            <a:pPr marL="449263" lvl="0" indent="-21590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Kết quả mang tính chủ quan</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Tính riêng tư của một số công việc</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Sự phản ứng của người bị quan sát</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nhiều thời gian</a:t>
            </a:r>
          </a:p>
          <a:p>
            <a:pPr marL="971550" lvl="0" indent="-285750" algn="just" rtl="0">
              <a:lnSpc>
                <a:spcPct val="115000"/>
              </a:lnSpc>
              <a:spcBef>
                <a:spcPts val="0"/>
              </a:spcBef>
              <a:spcAft>
                <a:spcPts val="216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Thông tin bề ngoài, hạn chế không đầy đủ</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205981"/>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Nghiên cứu tài liệu và các Hệ thống phần mềm tương tự</a:t>
            </a:r>
          </a:p>
        </p:txBody>
      </p:sp>
      <p:sp>
        <p:nvSpPr>
          <p:cNvPr id="318" name="Shape 318"/>
          <p:cNvSpPr txBox="1">
            <a:spLocks noGrp="1"/>
          </p:cNvSpPr>
          <p:nvPr>
            <p:ph type="body" idx="1"/>
          </p:nvPr>
        </p:nvSpPr>
        <p:spPr>
          <a:xfrm>
            <a:off x="311700" y="1002225"/>
            <a:ext cx="8520599" cy="35666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Là phương pháp nghiên cứu các tài liệu của các </a:t>
            </a:r>
            <a:r>
              <a:rPr lang="en-US" dirty="0" err="1" smtClean="0">
                <a:solidFill>
                  <a:srgbClr val="000000"/>
                </a:solidFill>
                <a:latin typeface="Times New Roman"/>
                <a:ea typeface="Times New Roman"/>
                <a:cs typeface="Times New Roman"/>
                <a:sym typeface="Times New Roman"/>
              </a:rPr>
              <a:t>tổ</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chức</a:t>
            </a:r>
            <a:r>
              <a:rPr lang="en-US" smtClean="0">
                <a:solidFill>
                  <a:srgbClr val="000000"/>
                </a:solidFill>
                <a:latin typeface="Times New Roman"/>
                <a:ea typeface="Times New Roman"/>
                <a:cs typeface="Times New Roman"/>
                <a:sym typeface="Times New Roman"/>
              </a:rPr>
              <a:t> </a:t>
            </a:r>
            <a:r>
              <a:rPr lang="vi" smtClean="0">
                <a:solidFill>
                  <a:srgbClr val="000000"/>
                </a:solidFill>
                <a:latin typeface="Times New Roman"/>
                <a:ea typeface="Times New Roman"/>
                <a:cs typeface="Times New Roman"/>
                <a:sym typeface="Times New Roman"/>
              </a:rPr>
              <a:t>và </a:t>
            </a:r>
            <a:r>
              <a:rPr lang="vi" dirty="0">
                <a:solidFill>
                  <a:srgbClr val="000000"/>
                </a:solidFill>
                <a:latin typeface="Times New Roman"/>
                <a:ea typeface="Times New Roman"/>
                <a:cs typeface="Times New Roman"/>
                <a:sym typeface="Times New Roman"/>
              </a:rPr>
              <a:t>hệ thống các biểu mẫu, báo cáo.</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2. Mô hình Re-use</a:t>
            </a:r>
          </a:p>
        </p:txBody>
      </p:sp>
      <p:sp>
        <p:nvSpPr>
          <p:cNvPr id="104" name="Shape 104"/>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rtl="0">
              <a:lnSpc>
                <a:spcPct val="15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này dựa trên kỹ thuật tái sử dụng một cách có hệ thống; trong đó hệ thống được tích hợp từ nhiều thành phần đang tồn tại .</a:t>
            </a:r>
          </a:p>
          <a:p>
            <a:pPr marL="457200" lvl="0" indent="-223838" algn="just" rtl="0">
              <a:lnSpc>
                <a:spcPct val="15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trạng thái chính của quy trình bao gồm:</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Phân tích thành phần sẵn có</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Điều chỉnh yêu cầu</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Thiết kế hệ thống với kỹ thuật tái sử dụng</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Xây dựng và tích hợp hệ thống</a:t>
            </a:r>
          </a:p>
          <a:p>
            <a:pPr lvl="0" algn="just">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11700" y="227246"/>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Nghiên cứu tài liệu và các Hệ thống phần mềm tương tự</a:t>
            </a:r>
          </a:p>
        </p:txBody>
      </p:sp>
      <p:sp>
        <p:nvSpPr>
          <p:cNvPr id="324" name="Shape 324"/>
          <p:cNvSpPr txBox="1">
            <a:spLocks noGrp="1"/>
          </p:cNvSpPr>
          <p:nvPr>
            <p:ph type="body" idx="1"/>
          </p:nvPr>
        </p:nvSpPr>
        <p:spPr>
          <a:xfrm>
            <a:off x="311700" y="1002225"/>
            <a:ext cx="8520599" cy="3566699"/>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228600" lvl="0" indent="4763" algn="just" rtl="0">
              <a:lnSpc>
                <a:spcPct val="100000"/>
              </a:lnSpc>
              <a:spcBef>
                <a:spcPts val="0"/>
              </a:spcBef>
              <a:spcAft>
                <a:spcPts val="0"/>
              </a:spcAft>
              <a:buNone/>
            </a:pPr>
            <a:r>
              <a:rPr lang="vi" b="1" dirty="0">
                <a:solidFill>
                  <a:srgbClr val="000000"/>
                </a:solidFill>
                <a:latin typeface="Times New Roman"/>
                <a:ea typeface="Times New Roman"/>
                <a:cs typeface="Times New Roman"/>
                <a:sym typeface="Times New Roman"/>
              </a:rPr>
              <a:t>Ưu điểm:</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Tìm ra các vấn đề còn tồn tại trong phần mềm</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Cơ hội tiếp thu cái mới</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Phương hướng tiếp cận có thể tác động đến yêu cầu của HTTT</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Lí do tồn tại của hệ thống hiện hành</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Tìm ra thông tin các cá nhân liên quan đến hệ thống</a:t>
            </a:r>
            <a:r>
              <a:rPr lang="vi" dirty="0">
                <a:solidFill>
                  <a:srgbClr val="000000"/>
                </a:solidFill>
                <a:latin typeface="Times New Roman"/>
                <a:ea typeface="Times New Roman"/>
                <a:cs typeface="Times New Roman"/>
                <a:sym typeface="Times New Roman"/>
              </a:rPr>
              <a:t> g</a:t>
            </a:r>
            <a:r>
              <a:rPr lang="vi" sz="1800" dirty="0">
                <a:solidFill>
                  <a:srgbClr val="000000"/>
                </a:solidFill>
                <a:latin typeface="Times New Roman"/>
                <a:ea typeface="Times New Roman"/>
                <a:cs typeface="Times New Roman"/>
                <a:sym typeface="Times New Roman"/>
              </a:rPr>
              <a:t>iúp cho việc giao tiếp, liên lạc đúng mục tiêu </a:t>
            </a:r>
            <a:r>
              <a:rPr lang="vi" sz="1800" dirty="0" smtClean="0">
                <a:solidFill>
                  <a:srgbClr val="000000"/>
                </a:solidFill>
                <a:latin typeface="Times New Roman"/>
                <a:ea typeface="Times New Roman"/>
                <a:cs typeface="Times New Roman"/>
                <a:sym typeface="Times New Roman"/>
              </a:rPr>
              <a:t>hơn</a:t>
            </a:r>
            <a:r>
              <a:rPr lang="en-US" sz="1800" dirty="0" smtClean="0">
                <a:solidFill>
                  <a:srgbClr val="000000"/>
                </a:solidFill>
                <a:latin typeface="Times New Roman"/>
                <a:ea typeface="Times New Roman"/>
                <a:cs typeface="Times New Roman"/>
                <a:sym typeface="Times New Roman"/>
              </a:rPr>
              <a:t>.</a:t>
            </a:r>
            <a:endParaRPr lang="vi" sz="1800" dirty="0">
              <a:solidFill>
                <a:srgbClr val="000000"/>
              </a:solidFill>
              <a:latin typeface="Times New Roman"/>
              <a:ea typeface="Times New Roman"/>
              <a:cs typeface="Times New Roman"/>
              <a:sym typeface="Times New Roman"/>
            </a:endParaRPr>
          </a:p>
          <a:p>
            <a:pPr marL="228600" lvl="0" indent="4763" algn="just" rtl="0">
              <a:lnSpc>
                <a:spcPct val="100000"/>
              </a:lnSpc>
              <a:spcBef>
                <a:spcPts val="0"/>
              </a:spcBef>
              <a:spcAft>
                <a:spcPts val="0"/>
              </a:spcAft>
              <a:buNone/>
            </a:pPr>
            <a:r>
              <a:rPr lang="vi" b="1" dirty="0">
                <a:solidFill>
                  <a:srgbClr val="000000"/>
                </a:solidFill>
                <a:latin typeface="Times New Roman"/>
                <a:ea typeface="Times New Roman"/>
                <a:cs typeface="Times New Roman"/>
                <a:sym typeface="Times New Roman"/>
              </a:rPr>
              <a:t>Nhược điểm:</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Thiếu tài liệu</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Tài liệu hết hạn</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Các tài liệu có nguồn cung cấp thông tin không chính xác, trùng lặp</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xfrm>
            <a:off x="962764" y="1149673"/>
            <a:ext cx="7628399" cy="1297799"/>
          </a:xfrm>
          <a:prstGeom prst="rect">
            <a:avLst/>
          </a:prstGeom>
        </p:spPr>
        <p:txBody>
          <a:bodyPr lIns="91425" tIns="91425" rIns="91425" bIns="91425" anchor="b" anchorCtr="0">
            <a:noAutofit/>
          </a:bodyPr>
          <a:lstStyle/>
          <a:p>
            <a:pPr marL="0" lvl="0" indent="0" algn="l" rtl="0">
              <a:lnSpc>
                <a:spcPct val="100000"/>
              </a:lnSpc>
              <a:spcBef>
                <a:spcPts val="500"/>
              </a:spcBef>
              <a:spcAft>
                <a:spcPts val="500"/>
              </a:spcAft>
              <a:buNone/>
            </a:pPr>
            <a:r>
              <a:rPr lang="vi" sz="3600" b="1" dirty="0">
                <a:solidFill>
                  <a:srgbClr val="0000FF"/>
                </a:solidFill>
                <a:latin typeface="Arial"/>
                <a:ea typeface="Arial"/>
                <a:cs typeface="Arial"/>
                <a:sym typeface="Arial"/>
              </a:rPr>
              <a:t>Chương 4: Các phương pháp xác định yêu cầu phần mềm nâng cao</a:t>
            </a:r>
          </a:p>
        </p:txBody>
      </p:sp>
      <p:sp>
        <p:nvSpPr>
          <p:cNvPr id="330" name="Shape 330"/>
          <p:cNvSpPr txBox="1">
            <a:spLocks noGrp="1"/>
          </p:cNvSpPr>
          <p:nvPr>
            <p:ph type="subTitle" idx="1"/>
          </p:nvPr>
        </p:nvSpPr>
        <p:spPr>
          <a:xfrm>
            <a:off x="859850" y="2634675"/>
            <a:ext cx="7546199" cy="1855800"/>
          </a:xfrm>
          <a:prstGeom prst="rect">
            <a:avLst/>
          </a:prstGeom>
        </p:spPr>
        <p:txBody>
          <a:bodyPr lIns="91425" tIns="91425" rIns="91425" bIns="91425" anchor="ctr" anchorCtr="0">
            <a:noAutofit/>
          </a:bodyPr>
          <a:lstStyle/>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Nguyên mẫu (Prototyping)</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Brainstorming</a:t>
            </a:r>
          </a:p>
          <a:p>
            <a:pPr marL="809625" marR="0"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Joint application development (JAD)</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Rapid application development (RAD)</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36" name="Shape 336"/>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Khuôn mẫu (Prototyping) là phương pháp thu thập yêu cầu phần mềm phổ biến nhất.</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Khuôn mẫu phần mềm được xây dựng nhằm tạo ra cho khách hàng sự hình dung trước về toàn bộ hoặc một phần của hệ thống và từ đó thu về các ý kiến phản hồi của họ.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42" name="Shape 342"/>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Phân </a:t>
            </a:r>
            <a:r>
              <a:rPr lang="vi" b="1" dirty="0">
                <a:solidFill>
                  <a:srgbClr val="000000"/>
                </a:solidFill>
                <a:latin typeface="Cambria"/>
                <a:ea typeface="Cambria"/>
                <a:cs typeface="Cambria"/>
                <a:sym typeface="Cambria"/>
              </a:rPr>
              <a:t>loại</a:t>
            </a:r>
          </a:p>
          <a:p>
            <a:pPr marL="457200" lvl="0" indent="-228600" algn="just" rtl="0">
              <a:lnSpc>
                <a:spcPct val="115000"/>
              </a:lnSpc>
              <a:spcBef>
                <a:spcPts val="0"/>
              </a:spcBef>
              <a:spcAft>
                <a:spcPts val="0"/>
              </a:spcAft>
              <a:buClr>
                <a:srgbClr val="000000"/>
              </a:buClr>
              <a:buFont typeface="Times New Roman"/>
            </a:pPr>
            <a:r>
              <a:rPr lang="vi" dirty="0">
                <a:solidFill>
                  <a:srgbClr val="000000"/>
                </a:solidFill>
                <a:latin typeface="Times New Roman"/>
                <a:ea typeface="Times New Roman"/>
                <a:cs typeface="Times New Roman"/>
                <a:sym typeface="Times New Roman"/>
              </a:rPr>
              <a:t>“</a:t>
            </a:r>
            <a:r>
              <a:rPr lang="vi" b="1" dirty="0">
                <a:solidFill>
                  <a:srgbClr val="000000"/>
                </a:solidFill>
                <a:latin typeface="Times New Roman"/>
                <a:ea typeface="Times New Roman"/>
                <a:cs typeface="Times New Roman"/>
                <a:sym typeface="Times New Roman"/>
              </a:rPr>
              <a:t>Throw-away” prototype:</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Được lược bỏ đi khi việc phát hiện yêu cầu hoàn thành.</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Nhắm vào các bước quyết định yêu cầu của vòng đời.</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Thường tập trung vào các yêu cầu khó hiểu nhât.</a:t>
            </a:r>
          </a:p>
          <a:p>
            <a:pPr marL="457200" lvl="0" indent="-228600" algn="just" rtl="0">
              <a:lnSpc>
                <a:spcPct val="115000"/>
              </a:lnSpc>
              <a:spcBef>
                <a:spcPts val="0"/>
              </a:spcBef>
              <a:spcAft>
                <a:spcPts val="0"/>
              </a:spcAft>
              <a:buClr>
                <a:srgbClr val="000000"/>
              </a:buClr>
              <a:buFont typeface="Times New Roman"/>
            </a:pPr>
            <a:r>
              <a:rPr lang="vi" b="1" dirty="0">
                <a:solidFill>
                  <a:srgbClr val="000000"/>
                </a:solidFill>
                <a:latin typeface="Times New Roman"/>
                <a:ea typeface="Times New Roman"/>
                <a:cs typeface="Times New Roman"/>
                <a:sym typeface="Times New Roman"/>
              </a:rPr>
              <a:t>Evolutionary prototype:</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Vẫn còn được duy trì sau khi quá trình phát hiện yêu cầu hoàn thành và được sử dụng khi tiến hành tạo sản phẩm hoàn thiện.</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Nhắm vào tốc độ của sự chuyển giao sản phẩm.</a:t>
            </a:r>
          </a:p>
          <a:p>
            <a:pPr marL="914400" lvl="1" indent="-342900" algn="just" rtl="0">
              <a:lnSpc>
                <a:spcPct val="115000"/>
              </a:lnSpc>
              <a:spcBef>
                <a:spcPts val="0"/>
              </a:spcBef>
              <a:spcAft>
                <a:spcPts val="216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Thường tâp trung vào các yêu cầu dễ hiểu nhất nên các phiên bản đầu của sản phẩm có thể được chuyển giao một cách nhanh chóng.</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48" name="Shape 348"/>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Khảo sát các yêu cầu của hệ thống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Lựa chọn công cụ phát triển mẫu thử</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Trao đổi với người dùng về mẫu thử</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54" name="Shape 354"/>
          <p:cNvSpPr txBox="1">
            <a:spLocks noGrp="1"/>
          </p:cNvSpPr>
          <p:nvPr>
            <p:ph type="body" idx="1"/>
          </p:nvPr>
        </p:nvSpPr>
        <p:spPr>
          <a:xfrm>
            <a:off x="311700" y="60780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d)</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9263" lvl="0" indent="-225425"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14400" lvl="0" indent="-223838"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Giải quyết yêu cầu của người dùng không rõ ràng.</a:t>
            </a:r>
          </a:p>
          <a:p>
            <a:pPr marL="914400" lvl="0" indent="-223838"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thiết kế phức tạp và đòi hỏi mẫu cụ thể.</a:t>
            </a:r>
          </a:p>
          <a:p>
            <a:pPr marL="914400" lvl="0" indent="-223838"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Sẵn công cụ để xây dựng mẫu</a:t>
            </a:r>
          </a:p>
          <a:p>
            <a:pPr marL="449263" lvl="0" indent="-225425" algn="just"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Khó thích ứng cho nhiều loại người dùng</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Chia sẻ dữ liệu với các hệ thống khác thường không được xem xét.</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Kiểm tra vòng đời phát triển hệ thống thường bị bỏ qua.</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Hình thành xu hướng không chuẩn mực trong việc tạo ra tài liệu hình thức về yêu cầu hệ thống</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mẫu thường xây dựng trên các hệ thống đơn, chưa xét tương tác với hệ thống khác.</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Brainstorming</a:t>
            </a:r>
          </a:p>
        </p:txBody>
      </p:sp>
      <p:sp>
        <p:nvSpPr>
          <p:cNvPr id="360" name="Shape 360"/>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Brainstorminh là một kĩ thuật hội thảo nhằm tạo lập ý tưởng mới hoặc tìm một giải pháp mới với một vấn đề cụ thể bằng cách loại ra các sự đánh giá và định kiến xã hội. </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Nhìn chung, brainstorming không phải dành cho việc phân tích hay quyết định vấn đề mà là tạo ra ý tưởng mới hoặc các giải pháp khả thi. </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Brainstorming</a:t>
            </a:r>
          </a:p>
        </p:txBody>
      </p:sp>
      <p:sp>
        <p:nvSpPr>
          <p:cNvPr id="366" name="Shape 366"/>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49263" lvl="0" indent="-215900" algn="just" rtl="0">
              <a:lnSpc>
                <a:spcPct val="115000"/>
              </a:lnSpc>
              <a:spcBef>
                <a:spcPts val="60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Nêu ý tưởng.</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Hạn chế xung đột, chê bai ý tưởng trong nhóm</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Tìm thật nhiều ý tưởng trong thời gian ngắn nhất</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Khuyến khích tổ hợp các ý kiến thành viên</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Tìm ý tưởng mới dựa trên ý của các thành viên</a:t>
            </a:r>
          </a:p>
          <a:p>
            <a:pPr marL="449263" lvl="0" indent="-215900" algn="just" rtl="0">
              <a:lnSpc>
                <a:spcPct val="115000"/>
              </a:lnSpc>
              <a:spcBef>
                <a:spcPts val="60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Thâu tóm ý tưởng.</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Chọn ra các ý tưởng khả thi nhất theo yêu cầu ban đầu.</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Biến các ý tưởng chọn lọc thành giải pháp.</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Chọn các giải pháp khả thi, thực tiễn và phù hợp nhất với hoàn cảnh.</a:t>
            </a:r>
          </a:p>
          <a:p>
            <a:pPr marL="966788" lvl="0" indent="-285750" algn="just" rtl="0">
              <a:lnSpc>
                <a:spcPct val="115000"/>
              </a:lnSpc>
              <a:spcBef>
                <a:spcPts val="0"/>
              </a:spcBef>
              <a:spcAft>
                <a:spcPts val="216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Công cụ điển hình thực hiện phương pháp.</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Brainstorming</a:t>
            </a:r>
          </a:p>
        </p:txBody>
      </p:sp>
      <p:sp>
        <p:nvSpPr>
          <p:cNvPr id="372" name="Shape 372"/>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c) Nhận xét</a:t>
            </a:r>
          </a:p>
          <a:p>
            <a:pPr marL="449263" lvl="0" indent="-225425" algn="just" rtl="0">
              <a:lnSpc>
                <a:spcPct val="115000"/>
              </a:lnSpc>
              <a:spcBef>
                <a:spcPts val="600"/>
              </a:spcBef>
              <a:spcAft>
                <a:spcPts val="0"/>
              </a:spcAft>
              <a:buClr>
                <a:srgbClr val="000000"/>
              </a:buClr>
              <a:buSzPct val="61111"/>
              <a:buNone/>
            </a:pPr>
            <a:r>
              <a:rPr lang="vi" b="1" dirty="0">
                <a:solidFill>
                  <a:srgbClr val="000000"/>
                </a:solidFill>
                <a:latin typeface="Times New Roman"/>
                <a:ea typeface="Times New Roman"/>
                <a:cs typeface="Times New Roman"/>
                <a:sym typeface="Times New Roman"/>
              </a:rPr>
              <a:t>Ưu điểm:</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Khuyến khích mọi thành viên tham gia.</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Cho phép các thành viên tranh luận với nhau về các ý kiến đề xuất.</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Người điều phối hay thư ký duy trì cuộc hội thảo không bị gián đoạn.</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Diễn ra nhanh chóng</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Đưa ra giải pháp khả thi cho vấn đề.</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Khuyến khích ý tưởng, suy nghĩ sáng tạo độc đáo.</a:t>
            </a:r>
          </a:p>
          <a:p>
            <a:pPr marL="449263" lvl="0" indent="-225425" algn="just" rtl="0">
              <a:lnSpc>
                <a:spcPct val="115000"/>
              </a:lnSpc>
              <a:spcBef>
                <a:spcPts val="600"/>
              </a:spcBef>
              <a:spcAft>
                <a:spcPts val="0"/>
              </a:spcAft>
              <a:buClr>
                <a:srgbClr val="000000"/>
              </a:buClr>
              <a:buSzPct val="61111"/>
              <a:buNone/>
            </a:pPr>
            <a:r>
              <a:rPr lang="vi" b="1" dirty="0">
                <a:solidFill>
                  <a:srgbClr val="000000"/>
                </a:solidFill>
                <a:latin typeface="Times New Roman"/>
                <a:ea typeface="Times New Roman"/>
                <a:cs typeface="Times New Roman"/>
                <a:sym typeface="Times New Roman"/>
              </a:rPr>
              <a:t>Nhược điểm:</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Phụ thuộc vào ý tưởng</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Có thể không thu được kết quả.</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Joint application development (JAD)</a:t>
            </a:r>
          </a:p>
        </p:txBody>
      </p:sp>
      <p:sp>
        <p:nvSpPr>
          <p:cNvPr id="378" name="Shape 378"/>
          <p:cNvSpPr txBox="1">
            <a:spLocks noGrp="1"/>
          </p:cNvSpPr>
          <p:nvPr>
            <p:ph type="body" idx="1"/>
          </p:nvPr>
        </p:nvSpPr>
        <p:spPr>
          <a:xfrm>
            <a:off x="311700" y="988828"/>
            <a:ext cx="8520599" cy="3580297"/>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Phát triển phần mềm tích hợp - Joint application development (JAD)  cũng là một kĩ thuật giống brainstorming. Giống như tên gọi của nó – một JAD là một hoặc nhiều nhóm phát triển tập trung các cổ đông – khách hàng và developer. </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Một cuộc họp JAD có thể mất vài giờ, vài ngày thậm chị vài tuần. Số lượng thành viên thường không vượt quá 25 đến 30 người. Những thành viên bao gồm:</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Leader – người điều hành</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Thư kí</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Khách hàng</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Developer và các thành viên của team.</a:t>
            </a:r>
          </a:p>
          <a:p>
            <a:pPr lvl="0" algn="just" rtl="0">
              <a:lnSpc>
                <a:spcPct val="150000"/>
              </a:lnSpc>
              <a:spcBef>
                <a:spcPts val="60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2. Mô hình Re-use</a:t>
            </a:r>
          </a:p>
        </p:txBody>
      </p:sp>
      <p:sp>
        <p:nvSpPr>
          <p:cNvPr id="110" name="Shape 110"/>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3838" rtl="0">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28600" algn="just">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Cho phép giảm thời gian phát triển các ứng dụng CSDL và có nhiều giao diện người dùng hay tích hợp các thành phần có sẵn.</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Người sử dụng sẽ tham gia vào các hoạt động kiểm thử.</a:t>
            </a:r>
          </a:p>
          <a:p>
            <a:pPr marL="228600" algn="just">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Nhược điểm:</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Khó có sự nhất quán giữa những thành phần được phát triển bởi các nhóm khác nhau. </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Không phù hợp cho những ứng dụng đòi hỏi hiệu suất vì thường phụ thuộc vào sự hỗ trợ của môi trường phát triển và ngôn ngữ cấp cao.</a:t>
            </a:r>
          </a:p>
          <a:p>
            <a:pPr lvl="0">
              <a:spcBef>
                <a:spcPts val="0"/>
              </a:spcBef>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Joint application development (JAD)</a:t>
            </a:r>
          </a:p>
        </p:txBody>
      </p:sp>
      <p:sp>
        <p:nvSpPr>
          <p:cNvPr id="384" name="Shape 384"/>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Thời gian diễn ra từ 5 đến 10 ngày</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Lưu giữ các ý kiến bằng băng ghi âm</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Quản trị các xung đột</a:t>
            </a:r>
          </a:p>
          <a:p>
            <a:pPr lvl="0" algn="just" rtl="0">
              <a:lnSpc>
                <a:spcPct val="150000"/>
              </a:lnSpc>
              <a:spcBef>
                <a:spcPts val="60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Joint application development (JAD)</a:t>
            </a:r>
          </a:p>
        </p:txBody>
      </p:sp>
      <p:sp>
        <p:nvSpPr>
          <p:cNvPr id="390" name="Shape 390"/>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9263" lvl="0" indent="-215900" rtl="0">
              <a:lnSpc>
                <a:spcPct val="100000"/>
              </a:lnSpc>
              <a:spcBef>
                <a:spcPts val="600"/>
              </a:spcBef>
              <a:spcAft>
                <a:spcPts val="1000"/>
              </a:spcAft>
              <a:buNone/>
            </a:pPr>
            <a:r>
              <a:rPr lang="vi" b="1" dirty="0">
                <a:solidFill>
                  <a:srgbClr val="000000"/>
                </a:solidFill>
                <a:latin typeface="Times New Roman"/>
                <a:ea typeface="Times New Roman"/>
                <a:cs typeface="Times New Roman"/>
                <a:sym typeface="Times New Roman"/>
              </a:rPr>
              <a:t>Ưu điểm:</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Hiệu quả</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Cho kết quả nhanh.</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Giảm đáng kể thời gian, chi phí và lỗi dự án</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Nhiều vấn đề được thảo luận đến thống nhất.</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Nhiều thông tin được bổ sung và làm chính xác.</a:t>
            </a:r>
          </a:p>
          <a:p>
            <a:pPr marL="449263" lvl="0" indent="-215900" algn="just" rtl="0">
              <a:lnSpc>
                <a:spcPct val="100000"/>
              </a:lnSpc>
              <a:spcBef>
                <a:spcPts val="600"/>
              </a:spcBef>
              <a:spcAft>
                <a:spcPts val="0"/>
              </a:spcAft>
              <a:buNone/>
            </a:pPr>
            <a:r>
              <a:rPr lang="vi" b="1" dirty="0">
                <a:solidFill>
                  <a:srgbClr val="000000"/>
                </a:solidFill>
                <a:latin typeface="Times New Roman"/>
                <a:ea typeface="Times New Roman"/>
                <a:cs typeface="Times New Roman"/>
                <a:sym typeface="Times New Roman"/>
              </a:rPr>
              <a:t>Nhược điểm:</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Chi phí lớn, tốn kém.</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có văn phòng đặc biệt để tổ chức.</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người có kinh nghiệm lãnh đạo</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Rapid application development (RAD)</a:t>
            </a:r>
          </a:p>
        </p:txBody>
      </p:sp>
      <p:sp>
        <p:nvSpPr>
          <p:cNvPr id="396" name="Shape 396"/>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a:solidFill>
                  <a:srgbClr val="000000"/>
                </a:solidFill>
                <a:latin typeface="Cambria"/>
                <a:ea typeface="Cambria"/>
                <a:cs typeface="Cambria"/>
                <a:sym typeface="Cambria"/>
              </a:rPr>
              <a:t>Định nghĩa</a:t>
            </a:r>
          </a:p>
          <a:p>
            <a:pPr marL="457200" lvl="0" indent="0" algn="just" rtl="0">
              <a:lnSpc>
                <a:spcPct val="150000"/>
              </a:lnSpc>
              <a:spcBef>
                <a:spcPts val="600"/>
              </a:spcBef>
              <a:spcAft>
                <a:spcPts val="0"/>
              </a:spcAft>
              <a:buNone/>
            </a:pPr>
            <a:r>
              <a:rPr lang="vi">
                <a:solidFill>
                  <a:srgbClr val="000000"/>
                </a:solidFill>
                <a:latin typeface="Times New Roman"/>
                <a:ea typeface="Times New Roman"/>
                <a:cs typeface="Times New Roman"/>
                <a:sym typeface="Times New Roman"/>
              </a:rPr>
              <a:t>Phát triển ứng dụng trong thời gian ngắn - Rapid application development(RAD) được hiểu nhiều hơn là một phương pháp phát hiện yêu cầu phần mềm. Nó là một cách tiếp cận phát triển phần mềm như là một quá trình. RAD nhắm vào việc cung cấp giải pháp hệ thống một cách nhanh chóng, tăng dần từng bước với mỗi chu kì.</a:t>
            </a:r>
          </a:p>
          <a:p>
            <a:pPr lvl="0" algn="just" rtl="0">
              <a:lnSpc>
                <a:spcPct val="150000"/>
              </a:lnSpc>
              <a:spcBef>
                <a:spcPts val="60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Rapid application development (RAD)</a:t>
            </a:r>
          </a:p>
        </p:txBody>
      </p:sp>
      <p:sp>
        <p:nvSpPr>
          <p:cNvPr id="402" name="Shape 402"/>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Business modeling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Process and Data modeling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Application Generation and Testing</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Rapid application development (RAD)</a:t>
            </a:r>
          </a:p>
        </p:txBody>
      </p:sp>
      <p:sp>
        <p:nvSpPr>
          <p:cNvPr id="408" name="Shape 408"/>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2913" lvl="0" indent="-209550"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Quy trình được hoàn thành nhanh.</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Khả năng tái sử dụng mã nguồn</a:t>
            </a:r>
          </a:p>
          <a:p>
            <a:pPr marL="442913" lvl="0" indent="-209550"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Mâu thuẫn trong việc thiết kế giao diện</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Giải pháp mang tính cụ thể chứ không phải giải pháp chung</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Thiếu hụt tài liệu</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nguồn nhân lực dồi dào</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Sự xung đột của các thông tin có thể dẫn đến thất bại</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Không phù hợp với các ứng dụng khó module hóa hoặc đòi hỏi tính năng cao</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738250" y="1764900"/>
            <a:ext cx="7643699" cy="1613699"/>
          </a:xfrm>
          <a:prstGeom prst="rect">
            <a:avLst/>
          </a:prstGeom>
        </p:spPr>
        <p:txBody>
          <a:bodyPr lIns="91425" tIns="91425" rIns="91425" bIns="91425" anchor="t" anchorCtr="0">
            <a:noAutofit/>
          </a:bodyPr>
          <a:lstStyle/>
          <a:p>
            <a:pPr lvl="0" algn="ctr" rtl="0">
              <a:spcBef>
                <a:spcPts val="1200"/>
              </a:spcBef>
              <a:spcAft>
                <a:spcPts val="300"/>
              </a:spcAft>
              <a:buNone/>
            </a:pPr>
            <a:r>
              <a:rPr lang="vi" sz="3600" b="1">
                <a:solidFill>
                  <a:srgbClr val="0000FF"/>
                </a:solidFill>
                <a:latin typeface="Arial"/>
                <a:ea typeface="Arial"/>
                <a:cs typeface="Arial"/>
                <a:sym typeface="Arial"/>
              </a:rPr>
              <a:t>Chúng em cảm ơn thầy cô và các bạn đã lắng nghe</a:t>
            </a:r>
          </a:p>
          <a:p>
            <a:pPr lvl="0">
              <a:spcBef>
                <a:spcPts val="0"/>
              </a:spcBef>
              <a:buNone/>
            </a:pPr>
            <a:endParaRPr/>
          </a:p>
        </p:txBody>
      </p:sp>
      <p:sp>
        <p:nvSpPr>
          <p:cNvPr id="414" name="Shape 414"/>
          <p:cNvSpPr txBox="1">
            <a:spLocks noGrp="1"/>
          </p:cNvSpPr>
          <p:nvPr>
            <p:ph type="body" idx="1"/>
          </p:nvPr>
        </p:nvSpPr>
        <p:spPr>
          <a:xfrm>
            <a:off x="311700" y="4486025"/>
            <a:ext cx="8520599" cy="33390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3. Mô hình Spiral</a:t>
            </a:r>
          </a:p>
        </p:txBody>
      </p:sp>
      <p:sp>
        <p:nvSpPr>
          <p:cNvPr id="116" name="Shape 116"/>
          <p:cNvSpPr txBox="1">
            <a:spLocks noGrp="1"/>
          </p:cNvSpPr>
          <p:nvPr>
            <p:ph type="body" idx="1"/>
          </p:nvPr>
        </p:nvSpPr>
        <p:spPr>
          <a:xfrm>
            <a:off x="311700" y="660950"/>
            <a:ext cx="8520599" cy="3907800"/>
          </a:xfrm>
          <a:prstGeom prst="rect">
            <a:avLst/>
          </a:prstGeom>
        </p:spPr>
        <p:txBody>
          <a:bodyPr lIns="91425" tIns="91425" rIns="91425" bIns="91425" anchor="t" anchorCtr="0">
            <a:noAutofit/>
          </a:bodyPr>
          <a:lstStyle/>
          <a:p>
            <a:pPr marL="457200" lvl="0" indent="-228600" algn="just" rtl="0">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xoắn ốc (spiral model) là quy trình phát triển định hướng rủi ro cho các dự án phần mềm. Kết hợp của thế mạnh của các mô hình khác và giải quyết khó khăn của các mô hình trước còn tồn tại.</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pha trong quy trình phát triển xoắn ốc bao gồm:</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Thiết lập mục tiêu: xác định mục tiêu cho từng pha của dự án.</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Đánh giá và giảm thiểu rủi ro: rủi ro được đánh giá và thực hiện các hành động để giảm thiểu rủi ro.</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Phát triển và đánh giá: sau khi đánh giá rủi ro, một mô hình xây dựng hệ thống sẽ được lựa chọn từ những mô hình chung.</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Lập kế hoạch: đánh giá dự án và pha tiếp theo của mô hình xoắn ốc sẽ được lập kế hoạch.</a:t>
            </a:r>
          </a:p>
          <a:p>
            <a:pPr marL="450215" lvl="0" indent="0" algn="just">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3. Mô hình Spiral</a:t>
            </a:r>
          </a:p>
        </p:txBody>
      </p:sp>
      <p:sp>
        <p:nvSpPr>
          <p:cNvPr id="122" name="Shape 122"/>
          <p:cNvSpPr txBox="1">
            <a:spLocks noGrp="1"/>
          </p:cNvSpPr>
          <p:nvPr>
            <p:ph type="body" idx="1"/>
          </p:nvPr>
        </p:nvSpPr>
        <p:spPr>
          <a:xfrm>
            <a:off x="311700" y="395149"/>
            <a:ext cx="8520599" cy="3961199"/>
          </a:xfrm>
          <a:prstGeom prst="rect">
            <a:avLst/>
          </a:prstGeom>
        </p:spPr>
        <p:txBody>
          <a:bodyPr lIns="91425" tIns="91425" rIns="91425" bIns="91425" anchor="t" anchorCtr="0">
            <a:noAutofit/>
          </a:bodyPr>
          <a:lstStyle/>
          <a:p>
            <a:pPr marL="457200" lvl="0" indent="-223838" rtl="0">
              <a:lnSpc>
                <a:spcPct val="100000"/>
              </a:lnSpc>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Là mô hình hội tụ các tính năng tốt và khắc phục các yếu điểm của nhiều mô hình phát triển khác gặp phải.</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Giám sát dự án dễ dàng và hiệu quả</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Rất phù hợp với dự án có nguy cơ cao và giảm thiểu rủi ro, đối phó với những thay đổi trong quá trình thực hiện dự án</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Dự đoán về thời hạn và chi phí sát với thực tế</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Nhược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Phân tích rủi ro khá tốn kém, chủ yếu áp dụng cho dự án lớn, có tiềm lực về tài chính</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Yêu cầu thay đổi thời xuyên dẫn đến lặp vô hạn, phức tạp, cần có đội ngũ chuyên gia về phân tích rủi ro</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Chưa được áp dụng rộng rãi như mô hình thác nước, nguyên mẫu.</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4. Mô hình Evolutionary</a:t>
            </a:r>
          </a:p>
        </p:txBody>
      </p:sp>
      <p:sp>
        <p:nvSpPr>
          <p:cNvPr id="128" name="Shape 128"/>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8600" algn="just" rtl="0">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tiến hóa được đưa ra nhằm giải quyết những khó khăn gây ra do yêu cầu của khách hàng không rõ ràng hoặc hay thay đổi. Ý tưởng của mô hình này là phát triển phẩn mềm qua nhiều phiên bản, mỗi phiên bản được đưa ra lấy ý kiến khách hàng, được sửa chữa, làm mịn cho đến khi đạt được phiên bản hoàn chỉnh.</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Hai phương pháp để thực hiện mô hình này:</a:t>
            </a:r>
          </a:p>
          <a:p>
            <a:pPr marL="976312" lvl="4"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Phát triển thăm dò: Mục đích của nó là làm việc với khách hàng và đưa ra hệ thống cuối cùng từ những đặc tả sơ bộ ban đầu.</a:t>
            </a:r>
          </a:p>
          <a:p>
            <a:pPr marL="976312" lvl="4"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Loại bỏ mẫu thử: Mục đích là để tìm hiểu các yêu cầu của hệ thống. Phương pháp này thường bắt đầu với những yêu cầu không rõ ràng và ít thông tin</a:t>
            </a:r>
          </a:p>
          <a:p>
            <a:pPr lvl="0">
              <a:spcBef>
                <a:spcPts val="0"/>
              </a:spcBef>
              <a:buNone/>
            </a:pPr>
            <a:endParaRPr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4. Mô hình Evolutionary</a:t>
            </a:r>
          </a:p>
        </p:txBody>
      </p:sp>
      <p:sp>
        <p:nvSpPr>
          <p:cNvPr id="134" name="Shape 134"/>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3838" rtl="0">
              <a:lnSpc>
                <a:spcPct val="100000"/>
              </a:lnSpc>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Chú trọng việc tái sử dụng mẫu. Một phần của hệ thống có thể được phát triển ngay trong các giai đoạn phân tích phát triển yêu cầu và thiết kế.</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Cho phép thay đổi yêu cầu và khuyến khích người sử dụng tham gia trong suốt chu kỳ của dự án.</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Nhược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Việc phát triển qua nhiều phiên bản có thể phá vỡ kiến trúc tổng thể của phần mềm.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tài liệu mô tả cho từng phiên bản thường không được lập đầy đủ.</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Khách hàng có thể nhầm tưởng rằng một bản mẫu có thể tốt gần như sản phẩm thật và có xu hướng đưa thêm vào những yêu cầu không cần thiết.</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Tính chặt chẽ, minh bạch của quy trình kém.</a:t>
            </a:r>
          </a:p>
          <a:p>
            <a:pPr lvl="0">
              <a:lnSpc>
                <a:spcPct val="100000"/>
              </a:lnSpc>
              <a:spcBef>
                <a:spcPts val="0"/>
              </a:spcBef>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4117</Words>
  <Application>Microsoft Office PowerPoint</Application>
  <PresentationFormat>On-screen Show (16:9)</PresentationFormat>
  <Paragraphs>360</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Roboto</vt:lpstr>
      <vt:lpstr>Courier New</vt:lpstr>
      <vt:lpstr>Cambria</vt:lpstr>
      <vt:lpstr>Times New Roman</vt:lpstr>
      <vt:lpstr>geometric</vt:lpstr>
      <vt:lpstr>Chương 1: Tổ chức Workflow</vt:lpstr>
      <vt:lpstr>1. Mô hình Waterfall</vt:lpstr>
      <vt:lpstr>1. Mô hình Waterfall</vt:lpstr>
      <vt:lpstr>2. Mô hình Re-use</vt:lpstr>
      <vt:lpstr>2. Mô hình Re-use</vt:lpstr>
      <vt:lpstr>3. Mô hình Spiral</vt:lpstr>
      <vt:lpstr>3. Mô hình Spiral</vt:lpstr>
      <vt:lpstr>4. Mô hình Evolutionary</vt:lpstr>
      <vt:lpstr>4. Mô hình Evolutionary</vt:lpstr>
      <vt:lpstr>5. Mô hình RUP</vt:lpstr>
      <vt:lpstr>5. Mô hình RUP</vt:lpstr>
      <vt:lpstr>Chương 2: Các KPA cơ bản của Requirement Engineering</vt:lpstr>
      <vt:lpstr>1. Requirement Elicitation (Phát hiện yêu cầu)</vt:lpstr>
      <vt:lpstr>1. Requirement Elicitation (Phát hiện yêu cầu)</vt:lpstr>
      <vt:lpstr>2. Requirement Analysis (Phân tích yêu cầu)</vt:lpstr>
      <vt:lpstr>2. Requirement Analysis (Phân tích yêu cầu)</vt:lpstr>
      <vt:lpstr>3. Requirement Specification (Đặc tả yêu cầu)</vt:lpstr>
      <vt:lpstr>3. Requirement Specification (Đặc tả yêu cầu)</vt:lpstr>
      <vt:lpstr>4. Requirement Validation  (Kiểm thử yêu cầu)</vt:lpstr>
      <vt:lpstr>4. Requirement Validation  (Kiểm thử yêu cầu)</vt:lpstr>
      <vt:lpstr>5. Requirement Management (Quản lý yêu cầu)</vt:lpstr>
      <vt:lpstr>5. Requirement Management (Quản lý yêu cầu) </vt:lpstr>
      <vt:lpstr>Sơ đồ mối quan hệ giữa các KPA</vt:lpstr>
      <vt:lpstr>Sơ đồ mối quan hệ giữa các KPA</vt:lpstr>
      <vt:lpstr>Chương 3: Các phương pháp xác định yêu cầu phần mềm truyền thống</vt:lpstr>
      <vt:lpstr>1. Phương pháp phỏng vấn (Interviewing)</vt:lpstr>
      <vt:lpstr>1. Phương pháp phỏng vấn (Interviewing)</vt:lpstr>
      <vt:lpstr>1. Phương pháp phỏng vấn (Interviewing)</vt:lpstr>
      <vt:lpstr>1. Phương pháp phỏng vấn (Interviewing)</vt:lpstr>
      <vt:lpstr>1. Phương pháp phỏng vấn (Interviewing)</vt:lpstr>
      <vt:lpstr>2. Phương pháp bảng hỏi (Questionnaires)</vt:lpstr>
      <vt:lpstr>2. Phương pháp bảng hỏi (Questionnaires)</vt:lpstr>
      <vt:lpstr>2. Phương pháp bảng hỏi (Questionnaires)</vt:lpstr>
      <vt:lpstr>2. Phương pháp bảng hỏi (Questionnaires)</vt:lpstr>
      <vt:lpstr>3. Phương pháp Quan sát (Observation)</vt:lpstr>
      <vt:lpstr>3. Phương pháp Quan sát (Observation)</vt:lpstr>
      <vt:lpstr>3. Phương pháp Quan sát (Observation)</vt:lpstr>
      <vt:lpstr>3. Phương pháp Quan sát (Observation)</vt:lpstr>
      <vt:lpstr>4. Phương pháp Nghiên cứu tài liệu và các Hệ thống phần mềm tương tự</vt:lpstr>
      <vt:lpstr>4. Phương pháp Nghiên cứu tài liệu và các Hệ thống phần mềm tương tự</vt:lpstr>
      <vt:lpstr>Chương 4: Các phương pháp xác định yêu cầu phần mềm nâng cao</vt:lpstr>
      <vt:lpstr>1. Phương pháp Nguyên mẫu (Prototyping)</vt:lpstr>
      <vt:lpstr>1. Phương pháp Nguyên mẫu (Prototyping)</vt:lpstr>
      <vt:lpstr>1. Phương pháp Nguyên mẫu (Prototyping)</vt:lpstr>
      <vt:lpstr>1. Phương pháp Nguyên mẫu (Prototyping)</vt:lpstr>
      <vt:lpstr>2. Phương pháp Brainstorming</vt:lpstr>
      <vt:lpstr>2. Phương pháp Brainstorming</vt:lpstr>
      <vt:lpstr>2. Phương pháp Brainstorming</vt:lpstr>
      <vt:lpstr>3. Phương pháp Joint application development (JAD)</vt:lpstr>
      <vt:lpstr>3. Phương pháp Joint application development (JAD)</vt:lpstr>
      <vt:lpstr>3. Phương pháp Joint application development (JAD)</vt:lpstr>
      <vt:lpstr>4. Phương pháp Rapid application development (RAD)</vt:lpstr>
      <vt:lpstr>4. Phương pháp Rapid application development (RAD)</vt:lpstr>
      <vt:lpstr>4. Phương pháp Rapid application development (RAD)</vt:lpstr>
      <vt:lpstr>Chúng em cảm ơn thầy cô và các bạn đã lắng nghe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 chức Workflow</dc:title>
  <cp:lastModifiedBy>Quang Chu</cp:lastModifiedBy>
  <cp:revision>9</cp:revision>
  <dcterms:modified xsi:type="dcterms:W3CDTF">2016-02-23T11:25:19Z</dcterms:modified>
</cp:coreProperties>
</file>