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1" r:id="rId2"/>
    <p:sldId id="303" r:id="rId3"/>
    <p:sldId id="281" r:id="rId4"/>
    <p:sldId id="282" r:id="rId5"/>
    <p:sldId id="286" r:id="rId6"/>
    <p:sldId id="287" r:id="rId7"/>
    <p:sldId id="285" r:id="rId8"/>
    <p:sldId id="288" r:id="rId9"/>
    <p:sldId id="306" r:id="rId10"/>
    <p:sldId id="304" r:id="rId11"/>
    <p:sldId id="307" r:id="rId12"/>
    <p:sldId id="308" r:id="rId13"/>
    <p:sldId id="293" r:id="rId14"/>
    <p:sldId id="309" r:id="rId15"/>
    <p:sldId id="295" r:id="rId16"/>
    <p:sldId id="310" r:id="rId17"/>
    <p:sldId id="296" r:id="rId18"/>
    <p:sldId id="289" r:id="rId19"/>
    <p:sldId id="298" r:id="rId20"/>
    <p:sldId id="290" r:id="rId21"/>
    <p:sldId id="276" r:id="rId22"/>
  </p:sldIdLst>
  <p:sldSz cx="12192000" cy="6858000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F281E-AFA1-4A32-8604-4B83490BD1E6}" type="datetimeFigureOut">
              <a:rPr lang="en-US" smtClean="0"/>
              <a:t>17/2/2015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7E18A-162C-4ADD-9F12-E1BBBD43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1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11DBB-F5CA-4B66-8C46-9BFB2CF34FDF}" type="datetimeFigureOut">
              <a:rPr lang="en-US" smtClean="0"/>
              <a:t>17/2/2015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E01B3-85F3-4FA2-ACA6-ADB0548BC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01B3-85F3-4FA2-ACA6-ADB0548BCD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3ACE-B4F2-4693-A5EC-C75A2B6A37DE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58734595-61A4-4C07-BF74-5C2237976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9DC-3C9B-4477-A703-15F4BE9D31B3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01CA-0D5B-46FA-95BF-E561F07A4D8F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9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1"/>
            <a:ext cx="10515600" cy="105330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4246563"/>
          </a:xfrm>
        </p:spPr>
        <p:txBody>
          <a:bodyPr>
            <a:normAutofit/>
          </a:bodyPr>
          <a:lstStyle>
            <a:lvl1pPr marL="463550" indent="-463550">
              <a:buFont typeface="Wingdings" panose="05000000000000000000" pitchFamily="2" charset="2"/>
              <a:buChar char="Ø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buFont typeface="Wingdings" panose="05000000000000000000" pitchFamily="2" charset="2"/>
              <a:buChar char="ü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11275" indent="-396875">
              <a:buFont typeface="Courier New" panose="02070309020205020404" pitchFamily="49" charset="0"/>
              <a:buChar char="o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5D94-7463-4C79-AD7E-909BB9221208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241-6580-45AB-AF4A-8FCC6B81E525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FD1A-2B5A-4994-8BE0-C7CA8F7B9383}" type="datetime1">
              <a:rPr lang="en-US" smtClean="0"/>
              <a:t>17/2/2015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2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5CD5-3225-420A-B2EA-38C39015A5AF}" type="datetime1">
              <a:rPr lang="en-US" smtClean="0"/>
              <a:t>17/2/2015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9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0193E-D61F-4551-86D3-635F5185FC02}" type="datetime1">
              <a:rPr lang="en-US" smtClean="0"/>
              <a:t>17/2/2015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E63C-8192-4811-B915-E2F3682EFAEB}" type="datetime1">
              <a:rPr lang="en-US" smtClean="0"/>
              <a:t>17/2/2015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3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AD5-6900-4E1B-8B11-3E7E442C445E}" type="datetime1">
              <a:rPr lang="en-US" smtClean="0"/>
              <a:t>17/2/2015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539E-5042-4D9C-ABCC-4F0336E6748A}" type="datetime1">
              <a:rPr lang="en-US" smtClean="0"/>
              <a:t>17/2/2015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AAAB-01E2-44E7-AADD-466876DDD51D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5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77" y="457200"/>
            <a:ext cx="12192000" cy="206207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handling and efficiency improvement of SMT for non-linear constraints over reals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48800" cy="16557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 Xuan 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Ogawa lab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Information Science, JAIST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Confirmation </a:t>
            </a:r>
            <a:r>
              <a:rPr lang="en-US" dirty="0"/>
              <a:t>of SAT result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890" y="1452141"/>
            <a:ext cx="10290220" cy="4739244"/>
          </a:xfrm>
        </p:spPr>
        <p:txBody>
          <a:bodyPr>
            <a:noAutofit/>
          </a:bodyPr>
          <a:lstStyle/>
          <a:p>
            <a:r>
              <a:rPr lang="en-US" dirty="0" smtClean="0"/>
              <a:t>Round-off, overflow errors can make the result unsound.</a:t>
            </a:r>
          </a:p>
          <a:p>
            <a:r>
              <a:rPr lang="en-US" dirty="0" err="1" smtClean="0"/>
              <a:t>iRRAM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C</a:t>
            </a:r>
            <a:r>
              <a:rPr lang="en-US" dirty="0"/>
              <a:t>++ </a:t>
            </a:r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Error-bounded </a:t>
            </a:r>
            <a:r>
              <a:rPr lang="en-US" dirty="0"/>
              <a:t>real </a:t>
            </a:r>
            <a:r>
              <a:rPr lang="en-US" dirty="0" smtClean="0"/>
              <a:t>arithmetic</a:t>
            </a:r>
          </a:p>
          <a:p>
            <a:r>
              <a:rPr lang="en-US" b="1" dirty="0"/>
              <a:t>Integrated</a:t>
            </a:r>
            <a:r>
              <a:rPr lang="en-US" dirty="0"/>
              <a:t> </a:t>
            </a:r>
            <a:r>
              <a:rPr lang="en-US" dirty="0" err="1"/>
              <a:t>iRRAM</a:t>
            </a:r>
            <a:r>
              <a:rPr lang="en-US" dirty="0"/>
              <a:t> into </a:t>
            </a:r>
            <a:r>
              <a:rPr lang="en-US" dirty="0" err="1"/>
              <a:t>raSAT</a:t>
            </a:r>
            <a:r>
              <a:rPr lang="en-US" dirty="0"/>
              <a:t> for </a:t>
            </a:r>
            <a:r>
              <a:rPr lang="en-US" dirty="0" smtClean="0">
                <a:solidFill>
                  <a:srgbClr val="00B050"/>
                </a:solidFill>
              </a:rPr>
              <a:t>SAT </a:t>
            </a:r>
            <a:r>
              <a:rPr lang="en-US" dirty="0">
                <a:solidFill>
                  <a:srgbClr val="00B050"/>
                </a:solidFill>
              </a:rPr>
              <a:t>verification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widening and deepening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widening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09" y="3644105"/>
            <a:ext cx="5068491" cy="1001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49" y="1324460"/>
            <a:ext cx="1649730" cy="314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99795" y="3025415"/>
            <a:ext cx="85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8857279" y="1481623"/>
            <a:ext cx="2042516" cy="18054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507816">
            <a:off x="9754852" y="2088177"/>
            <a:ext cx="73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49" y="2631649"/>
            <a:ext cx="1649730" cy="31432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>
            <a:off x="8032414" y="1638785"/>
            <a:ext cx="0" cy="9928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59345" y="1881344"/>
            <a:ext cx="1013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066278" y="2976515"/>
            <a:ext cx="1" cy="8842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460" y="3272892"/>
            <a:ext cx="1013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13" idx="3"/>
          </p:cNvCxnSpPr>
          <p:nvPr/>
        </p:nvCxnSpPr>
        <p:spPr>
          <a:xfrm>
            <a:off x="8857279" y="2788812"/>
            <a:ext cx="1968109" cy="4982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867890">
            <a:off x="9366271" y="2586599"/>
            <a:ext cx="73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462" y="5115832"/>
            <a:ext cx="1792605" cy="31623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8079468" y="4230492"/>
            <a:ext cx="1" cy="8842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33650" y="4526869"/>
            <a:ext cx="1013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079468" y="5441695"/>
            <a:ext cx="0" cy="10661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33650" y="5672267"/>
            <a:ext cx="1013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13385" y="6419153"/>
            <a:ext cx="137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>
            <a:stCxn id="39" idx="3"/>
            <a:endCxn id="8" idx="1"/>
          </p:cNvCxnSpPr>
          <p:nvPr/>
        </p:nvCxnSpPr>
        <p:spPr>
          <a:xfrm flipV="1">
            <a:off x="9112067" y="3287025"/>
            <a:ext cx="1787728" cy="19869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8878478">
            <a:off x="9453329" y="4037805"/>
            <a:ext cx="732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278" y="3923603"/>
            <a:ext cx="34290" cy="2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widening and deepening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deepening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43" y="1954440"/>
            <a:ext cx="4429714" cy="2738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60" y="3365975"/>
            <a:ext cx="238887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for choosing </a:t>
            </a:r>
            <a:r>
              <a:rPr lang="en-US" dirty="0" err="1" smtClean="0"/>
              <a:t>satisfiable</a:t>
            </a:r>
            <a:r>
              <a:rPr lang="en-US" dirty="0" smtClean="0"/>
              <a:t> box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471"/>
                <a:ext cx="10515600" cy="50788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Previous work implem</a:t>
                </a:r>
                <a:r>
                  <a:rPr lang="en-US" dirty="0" smtClean="0"/>
                  <a:t>ented a heuristics called dependency:</a:t>
                </a:r>
              </a:p>
              <a:p>
                <a:pPr lvl="1"/>
                <a:r>
                  <a:rPr lang="en-US" dirty="0" smtClean="0"/>
                  <a:t>Does not show clear difference with random choices.</a:t>
                </a:r>
              </a:p>
              <a:p>
                <a:r>
                  <a:rPr lang="en-US" dirty="0" smtClean="0"/>
                  <a:t>SAT-likelihood </a:t>
                </a:r>
                <a:r>
                  <a:rPr lang="en-US" dirty="0"/>
                  <a:t>of </a:t>
                </a:r>
                <a:r>
                  <a:rPr lang="en-US" dirty="0" smtClean="0"/>
                  <a:t>an inequality.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∈[−10, 30]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SAT-likelihood: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30 −(−10)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dirty="0" smtClean="0"/>
                  <a:t>                                        </a:t>
                </a:r>
                <a:endParaRPr lang="en-US" dirty="0"/>
              </a:p>
              <a:p>
                <a:r>
                  <a:rPr lang="en-US" dirty="0" smtClean="0"/>
                  <a:t>Sensitivity </a:t>
                </a:r>
                <a:r>
                  <a:rPr lang="en-US" dirty="0"/>
                  <a:t>of variable: </a:t>
                </a:r>
                <a:r>
                  <a:rPr lang="en-US" dirty="0" smtClean="0"/>
                  <a:t>use </a:t>
                </a:r>
                <a:r>
                  <a:rPr lang="en-US" dirty="0"/>
                  <a:t>result of Affine </a:t>
                </a:r>
                <a:r>
                  <a:rPr lang="en-US" dirty="0" smtClean="0"/>
                  <a:t>Interval</a:t>
                </a:r>
                <a:r>
                  <a:rPr lang="en-US" dirty="0"/>
                  <a:t>.</a:t>
                </a:r>
              </a:p>
              <a:p>
                <a:pPr marL="857250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E.g</a:t>
                </a:r>
                <a:r>
                  <a:rPr lang="en-US" dirty="0" smtClean="0">
                    <a:sym typeface="Wingdings" panose="05000000000000000000" pitchFamily="2" charset="2"/>
                  </a:rPr>
                  <a:t>.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:endParaRPr lang="en-US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pPr marL="857250" lvl="2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857250" lvl="2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 change of x affects more on the change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, than that of y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471"/>
                <a:ext cx="10515600" cy="5078879"/>
              </a:xfrm>
              <a:blipFill rotWithShape="0">
                <a:blip r:embed="rId2"/>
                <a:stretch>
                  <a:fillRect l="-928" t="-2761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494" y="2631365"/>
            <a:ext cx="4600000" cy="114285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662518" y="4612341"/>
            <a:ext cx="40341" cy="4303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90364" y="4652682"/>
            <a:ext cx="672354" cy="43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668335" y="2461843"/>
                <a:ext cx="10042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335" y="2461843"/>
                <a:ext cx="100424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1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for choosing </a:t>
            </a:r>
            <a:r>
              <a:rPr lang="en-US" dirty="0" err="1"/>
              <a:t>satisfiable</a:t>
            </a:r>
            <a:r>
              <a:rPr lang="en-US" dirty="0"/>
              <a:t> box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757326"/>
              </p:ext>
            </p:extLst>
          </p:nvPr>
        </p:nvGraphicFramePr>
        <p:xfrm>
          <a:off x="295835" y="1627094"/>
          <a:ext cx="11712387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129"/>
                <a:gridCol w="3904129"/>
                <a:gridCol w="3904129"/>
              </a:tblGrid>
              <a:tr h="364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an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inequality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a box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a variable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 Least SAT-likelihood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 Largest number of SAT inequalities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 Largest </a:t>
                      </a: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sensitibity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 Largest SAT-likelihood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 Least number of SAT inequalities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 Largest SAT-likelihood.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(6) Least SAT-likelihood.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 Random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(7) Random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 Random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896"/>
            <a:ext cx="10515600" cy="513357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Except for (1)-(5)-(8), other combinations have </a:t>
            </a:r>
            <a:r>
              <a:rPr lang="en-US" dirty="0" smtClean="0"/>
              <a:t>almost the same </a:t>
            </a:r>
            <a:r>
              <a:rPr lang="en-US" dirty="0"/>
              <a:t>performance as (10)-(7)-(9) </a:t>
            </a:r>
            <a:r>
              <a:rPr lang="en-US" dirty="0">
                <a:sym typeface="Wingdings" panose="05000000000000000000" pitchFamily="2" charset="2"/>
              </a:rPr>
              <a:t> combination (5)-(8) shows improvements.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316373"/>
              </p:ext>
            </p:extLst>
          </p:nvPr>
        </p:nvGraphicFramePr>
        <p:xfrm>
          <a:off x="376787" y="1466045"/>
          <a:ext cx="11582890" cy="286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751"/>
                <a:gridCol w="1987751"/>
                <a:gridCol w="1267898"/>
                <a:gridCol w="1267898"/>
                <a:gridCol w="1301953"/>
                <a:gridCol w="1233843"/>
                <a:gridCol w="1267898"/>
                <a:gridCol w="1267898"/>
              </a:tblGrid>
              <a:tr h="526423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Benchmark</a:t>
                      </a:r>
                      <a:endParaRPr lang="en-US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No.</a:t>
                      </a:r>
                      <a:r>
                        <a:rPr lang="en-US" sz="2400" baseline="0" dirty="0" smtClean="0"/>
                        <a:t> of inequalities</a:t>
                      </a:r>
                      <a:endParaRPr lang="en-US" sz="2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(10)-(5)-(8)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(10)-(7)-(9)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90742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Time(s)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Time (s)</a:t>
                      </a:r>
                    </a:p>
                  </a:txBody>
                  <a:tcPr anchor="ctr"/>
                </a:tc>
              </a:tr>
              <a:tr h="6907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Zankl</a:t>
                      </a:r>
                      <a:r>
                        <a:rPr lang="en-US" sz="2400" dirty="0" smtClean="0"/>
                        <a:t> tout=500s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11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1406.03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933.39</a:t>
                      </a:r>
                      <a:endParaRPr lang="en-US" sz="2400" dirty="0"/>
                    </a:p>
                  </a:txBody>
                  <a:tcPr anchor="ctr"/>
                </a:tc>
              </a:tr>
              <a:tr h="690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Meti-tarski</a:t>
                      </a:r>
                      <a:endParaRPr lang="en-US" sz="2400" b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tout=60s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5101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3325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1100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1496.6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3322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1076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1471.47</a:t>
                      </a:r>
                      <a:endParaRPr lang="en-US" sz="24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0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/>
              <a:t>Zankl</a:t>
            </a:r>
            <a:r>
              <a:rPr lang="en-US" dirty="0"/>
              <a:t> family:</a:t>
            </a:r>
          </a:p>
          <a:p>
            <a:pPr lvl="1"/>
            <a:r>
              <a:rPr lang="en-US" dirty="0"/>
              <a:t>(5)-(8) runs quicker than (10)-(7)-(9) for a same SAT benchmark.</a:t>
            </a:r>
          </a:p>
          <a:p>
            <a:pPr lvl="1"/>
            <a:r>
              <a:rPr lang="en-US" dirty="0"/>
              <a:t>SAT Benchmarks that are solved by (5)-(8) but not by (10)-(7)-(9) often contains large number of </a:t>
            </a:r>
            <a:r>
              <a:rPr lang="en-US" dirty="0" smtClean="0"/>
              <a:t>variables (more than 20).</a:t>
            </a:r>
          </a:p>
          <a:p>
            <a:r>
              <a:rPr lang="en-US" dirty="0" err="1" smtClean="0"/>
              <a:t>Meti-tarski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Each benchmark has less than 5 variables.</a:t>
            </a:r>
          </a:p>
          <a:p>
            <a:pPr lvl="1"/>
            <a:r>
              <a:rPr lang="en-US" dirty="0"/>
              <a:t>(5)-(8</a:t>
            </a:r>
            <a:r>
              <a:rPr lang="en-US" dirty="0" smtClean="0"/>
              <a:t>) does not make clear difference with </a:t>
            </a:r>
            <a:r>
              <a:rPr lang="en-US" dirty="0"/>
              <a:t>(10)-(7)-(9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9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777720"/>
              </p:ext>
            </p:extLst>
          </p:nvPr>
        </p:nvGraphicFramePr>
        <p:xfrm>
          <a:off x="147913" y="2074890"/>
          <a:ext cx="11860310" cy="373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031"/>
                <a:gridCol w="1186031"/>
                <a:gridCol w="1186031"/>
                <a:gridCol w="1186031"/>
                <a:gridCol w="1186031"/>
                <a:gridCol w="1186031"/>
                <a:gridCol w="1186031"/>
                <a:gridCol w="1186031"/>
                <a:gridCol w="1186031"/>
                <a:gridCol w="1186031"/>
              </a:tblGrid>
              <a:tr h="637725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Zankl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 inequalities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timeout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500s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Meti-tarski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400" dirty="0" smtClean="0"/>
                        <a:t>5101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inequalities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timeout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60s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QEPCAD: </a:t>
                      </a:r>
                      <a:r>
                        <a:rPr lang="en-US" sz="2400" dirty="0" smtClean="0"/>
                        <a:t>136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inequalities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timeout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900s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7725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(s)</a:t>
                      </a:r>
                      <a:endParaRPr lang="en-US" sz="2400" dirty="0"/>
                    </a:p>
                  </a:txBody>
                  <a:tcPr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iSAT3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209.25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885.36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raSAT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756.58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3325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1100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1496.6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70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15.24</a:t>
                      </a:r>
                      <a:endParaRPr lang="en-US" sz="2400" b="0" dirty="0"/>
                    </a:p>
                  </a:txBody>
                  <a:tcPr anchor="ctr"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Z3 4.3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1034.7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3528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69280" y="1425956"/>
            <a:ext cx="4492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iSAT3: Interval [-1000, 1000]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- Comparison </a:t>
            </a:r>
            <a:r>
              <a:rPr lang="en-US" dirty="0"/>
              <a:t>with 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414"/>
            <a:ext cx="10515600" cy="5062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/>
              <a:t>problems that are solved only by </a:t>
            </a:r>
            <a:r>
              <a:rPr lang="en-US" dirty="0" err="1"/>
              <a:t>raSAT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matrix-3-all-2: 47 variables, 87 inequalities/equations.</a:t>
            </a:r>
          </a:p>
          <a:p>
            <a:pPr lvl="1"/>
            <a:r>
              <a:rPr lang="en-US" dirty="0"/>
              <a:t>matrix-3-all-5: 81 variables, 142 inequalities/equations.</a:t>
            </a:r>
          </a:p>
          <a:p>
            <a:pPr lvl="1"/>
            <a:r>
              <a:rPr lang="en-US" dirty="0"/>
              <a:t>matrix-4-all-3: 139 variables, 244 inequalities/equations.</a:t>
            </a:r>
          </a:p>
          <a:p>
            <a:pPr lvl="1"/>
            <a:r>
              <a:rPr lang="en-US" dirty="0"/>
              <a:t>matrix-5-all-01: 132 variables, 276 inequalities/equations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Z3 quickly solves constraints with small number of variables (up to around 10).</a:t>
            </a:r>
          </a:p>
          <a:p>
            <a:r>
              <a:rPr lang="en-US" dirty="0" smtClean="0"/>
              <a:t>iSAT3 and Z3 quickly detect UNSAT:</a:t>
            </a:r>
          </a:p>
          <a:p>
            <a:pPr lvl="1"/>
            <a:r>
              <a:rPr lang="en-US" dirty="0" smtClean="0"/>
              <a:t>Z3: </a:t>
            </a:r>
            <a:r>
              <a:rPr lang="en-US" dirty="0"/>
              <a:t>A minimum set of </a:t>
            </a:r>
            <a:r>
              <a:rPr lang="en-US" dirty="0" smtClean="0"/>
              <a:t>asserted literals that is still UNSAT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conflicting core. </a:t>
            </a:r>
          </a:p>
          <a:p>
            <a:pPr lvl="1"/>
            <a:r>
              <a:rPr lang="en-US" dirty="0" smtClean="0"/>
              <a:t>iSAT3: use implication graph to derive a conflict clause that contains few atoms.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1525" y="1168399"/>
                <a:ext cx="10515600" cy="526097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Constraints over integer numbers implementation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lvl="1"/>
                <a:r>
                  <a:rPr lang="en-US" dirty="0"/>
                  <a:t>Decomposition: </a:t>
                </a:r>
                <a:r>
                  <a:rPr lang="en-US" dirty="0">
                    <a:solidFill>
                      <a:srgbClr val="FF0000"/>
                    </a:solidFill>
                  </a:rPr>
                  <a:t>Stop</a:t>
                </a:r>
                <a:r>
                  <a:rPr lang="en-US" dirty="0"/>
                  <a:t> when length of interval is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lvl="1"/>
                <a:r>
                  <a:rPr lang="en-US" dirty="0" smtClean="0"/>
                  <a:t>Testing: Generate </a:t>
                </a:r>
                <a:r>
                  <a:rPr lang="en-US" b="1" dirty="0"/>
                  <a:t>integer</a:t>
                </a:r>
                <a:r>
                  <a:rPr lang="en-US" dirty="0"/>
                  <a:t> test cases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b="1" dirty="0" smtClean="0"/>
                  <a:t>Multiple equations handling implementation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Repeatedly use the Intermediate Value Theorem.</a:t>
                </a:r>
              </a:p>
              <a:p>
                <a:pPr lvl="1"/>
                <a:r>
                  <a:rPr lang="en-US" dirty="0" smtClean="0"/>
                  <a:t>Restriction: number of variables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number of equations.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525" y="1168399"/>
                <a:ext cx="10515600" cy="5260976"/>
              </a:xfrm>
              <a:blipFill rotWithShape="0">
                <a:blip r:embed="rId2"/>
                <a:stretch>
                  <a:fillRect l="-1043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313107"/>
              </p:ext>
            </p:extLst>
          </p:nvPr>
        </p:nvGraphicFramePr>
        <p:xfrm>
          <a:off x="838200" y="2611587"/>
          <a:ext cx="10535308" cy="158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827"/>
                <a:gridCol w="2633827"/>
                <a:gridCol w="2633827"/>
                <a:gridCol w="2633827"/>
              </a:tblGrid>
              <a:tr h="5244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(s)</a:t>
                      </a:r>
                      <a:endParaRPr lang="en-US" sz="2400" dirty="0"/>
                    </a:p>
                  </a:txBody>
                  <a:tcPr/>
                </a:tc>
              </a:tr>
              <a:tr h="5317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raSAT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6764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1230.54</a:t>
                      </a:r>
                      <a:endParaRPr lang="en-US" sz="2400" dirty="0"/>
                    </a:p>
                  </a:txBody>
                  <a:tcPr/>
                </a:tc>
              </a:tr>
              <a:tr h="5317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6784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139.78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93023" y="4162286"/>
            <a:ext cx="700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NIA/</a:t>
            </a:r>
            <a:r>
              <a:rPr lang="en-US" sz="2800" dirty="0" err="1"/>
              <a:t>AProVE</a:t>
            </a:r>
            <a:r>
              <a:rPr lang="en-US" sz="2800" dirty="0"/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/>
              <a:t>6850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inequalities – timeout = 60s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on-linear (Polynomial) Constraint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896"/>
            <a:ext cx="10515600" cy="42465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ja-JP" dirty="0" smtClean="0">
                <a:ea typeface="ＭＳ Ｐゴシック" charset="-128"/>
              </a:rPr>
              <a:t>Find the real values of x, y such that: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ja-JP" dirty="0">
              <a:ea typeface="ＭＳ Ｐゴシック" charset="-128"/>
            </a:endParaRPr>
          </a:p>
          <a:p>
            <a:pPr algn="just">
              <a:lnSpc>
                <a:spcPct val="120000"/>
              </a:lnSpc>
            </a:pPr>
            <a:r>
              <a:rPr lang="en-US" dirty="0"/>
              <a:t>If there exist an assignment of x, y that satisfies the constraints  </a:t>
            </a:r>
            <a:r>
              <a:rPr lang="en-US" dirty="0" smtClean="0"/>
              <a:t>    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satisfiable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(SAT</a:t>
            </a:r>
            <a:r>
              <a:rPr lang="en-US" dirty="0" smtClean="0">
                <a:sym typeface="Wingdings" panose="05000000000000000000" pitchFamily="2" charset="2"/>
              </a:rPr>
              <a:t>).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Otherwise, </a:t>
            </a:r>
            <a:r>
              <a:rPr lang="en-US" dirty="0" err="1">
                <a:sym typeface="Wingdings" panose="05000000000000000000" pitchFamily="2" charset="2"/>
              </a:rPr>
              <a:t>unsatisfiable</a:t>
            </a:r>
            <a:r>
              <a:rPr lang="en-US" dirty="0">
                <a:sym typeface="Wingdings" panose="05000000000000000000" pitchFamily="2" charset="2"/>
              </a:rPr>
              <a:t> (UNSAT)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x = 2.65219237745, y = 2.34617027147</a:t>
            </a:r>
            <a:endParaRPr lang="en-US" dirty="0">
              <a:sym typeface="Wingdings" panose="05000000000000000000" pitchFamily="2" charset="2"/>
            </a:endParaRPr>
          </a:p>
          <a:p>
            <a:pPr algn="just">
              <a:lnSpc>
                <a:spcPct val="120000"/>
              </a:lnSpc>
            </a:pP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64" y="2364480"/>
            <a:ext cx="416623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174"/>
            <a:ext cx="10515600" cy="4246563"/>
          </a:xfrm>
        </p:spPr>
        <p:txBody>
          <a:bodyPr/>
          <a:lstStyle/>
          <a:p>
            <a:r>
              <a:rPr lang="en-US" dirty="0" smtClean="0"/>
              <a:t>UNSAT-directed heuristic: UNSAT core.</a:t>
            </a:r>
          </a:p>
          <a:p>
            <a:r>
              <a:rPr lang="en-US" dirty="0" smtClean="0"/>
              <a:t>Test generation heuristics.</a:t>
            </a:r>
          </a:p>
          <a:p>
            <a:r>
              <a:rPr lang="en-US" dirty="0" smtClean="0"/>
              <a:t>Box Decomposition heuristics.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8815" y="2967335"/>
            <a:ext cx="7334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THANKS FOR ATTENTION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30374"/>
            <a:ext cx="10515600" cy="4246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Raised in many applications in Software Verification</a:t>
            </a:r>
          </a:p>
          <a:p>
            <a:pPr lvl="1"/>
            <a:r>
              <a:rPr lang="en-US" dirty="0"/>
              <a:t>Termination Proof of Term Rewriting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Invariants Generation</a:t>
            </a:r>
          </a:p>
          <a:p>
            <a:pPr lvl="1"/>
            <a:r>
              <a:rPr lang="en-US" altLang="ja-JP" dirty="0">
                <a:ea typeface="ＭＳ Ｐゴシック" charset="-128"/>
              </a:rPr>
              <a:t>Analysis of Round-off and Over-flow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20799"/>
            <a:ext cx="10515600" cy="4927601"/>
          </a:xfrm>
        </p:spPr>
        <p:txBody>
          <a:bodyPr>
            <a:normAutofit/>
          </a:bodyPr>
          <a:lstStyle/>
          <a:p>
            <a:r>
              <a:rPr lang="en-US" dirty="0" smtClean="0"/>
              <a:t>QE-CAD: complete but DEXP</a:t>
            </a:r>
          </a:p>
          <a:p>
            <a:pPr lvl="1"/>
            <a:r>
              <a:rPr lang="en-US" dirty="0" smtClean="0"/>
              <a:t>Without providing SAT instance: EXP (only output SAT or UNSAT).</a:t>
            </a:r>
          </a:p>
          <a:p>
            <a:r>
              <a:rPr lang="en-US" dirty="0"/>
              <a:t>Interval </a:t>
            </a:r>
            <a:r>
              <a:rPr lang="en-US" dirty="0" smtClean="0"/>
              <a:t>Constraint Propagation (ICP):</a:t>
            </a:r>
          </a:p>
          <a:p>
            <a:pPr lvl="1"/>
            <a:r>
              <a:rPr lang="en-US" dirty="0" smtClean="0"/>
              <a:t>EXP on solvable constraints.</a:t>
            </a:r>
          </a:p>
          <a:p>
            <a:r>
              <a:rPr lang="en-US" dirty="0" smtClean="0"/>
              <a:t>Bit-blasting: </a:t>
            </a:r>
            <a:endParaRPr lang="en-US" dirty="0"/>
          </a:p>
          <a:p>
            <a:pPr lvl="1"/>
            <a:r>
              <a:rPr lang="en-US" dirty="0" smtClean="0"/>
              <a:t>Bounded variables.</a:t>
            </a:r>
          </a:p>
          <a:p>
            <a:r>
              <a:rPr lang="en-US" dirty="0" smtClean="0"/>
              <a:t>Linearization:</a:t>
            </a:r>
          </a:p>
          <a:p>
            <a:pPr lvl="1"/>
            <a:r>
              <a:rPr lang="en-US" dirty="0" smtClean="0"/>
              <a:t>Bounded variables.</a:t>
            </a:r>
          </a:p>
          <a:p>
            <a:r>
              <a:rPr lang="en-US" dirty="0"/>
              <a:t>Virtual </a:t>
            </a:r>
            <a:r>
              <a:rPr lang="en-US" dirty="0" smtClean="0"/>
              <a:t>substitution: </a:t>
            </a:r>
            <a:r>
              <a:rPr lang="en-US" dirty="0"/>
              <a:t>degree </a:t>
            </a:r>
            <a:r>
              <a:rPr lang="en-US" dirty="0" smtClean="0"/>
              <a:t>&lt; 5.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8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Over-Approximation - Interval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4186237" y="3077254"/>
            <a:ext cx="4095750" cy="2438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Interval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 bwMode="auto">
              <a:xfrm>
                <a:off x="233362" y="3587069"/>
                <a:ext cx="2514600" cy="137758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−2, 4</m:t>
                        </m:r>
                      </m:e>
                    </m:d>
                  </m:oMath>
                </a14:m>
                <a:endParaRPr lang="en-US" altLang="ja-JP" sz="2800" i="1" dirty="0" smtClean="0"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−1, 5</m:t>
                        </m:r>
                      </m:e>
                    </m:d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62" y="3587069"/>
                <a:ext cx="2514600" cy="1377587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 bwMode="auto">
              <a:xfrm>
                <a:off x="9466729" y="3807992"/>
                <a:ext cx="2728901" cy="976924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effectLst/>
                          <a:latin typeface="Cambria Math" panose="02040503050406030204" pitchFamily="18" charset="0"/>
                          <a:ea typeface="ＭＳ Ｐゴシック" charset="-128"/>
                        </a:rPr>
                        <m:t>𝑥</m:t>
                      </m:r>
                      <m:r>
                        <a:rPr lang="en-US" altLang="ja-JP" sz="2800" b="0" i="1" smtClean="0">
                          <a:effectLst/>
                          <a:latin typeface="Cambria Math" panose="02040503050406030204" pitchFamily="18" charset="0"/>
                          <a:ea typeface="ＭＳ Ｐゴシック" charset="-128"/>
                        </a:rPr>
                        <m:t>𝑦</m:t>
                      </m:r>
                      <m:r>
                        <a:rPr lang="en-US" altLang="ja-JP" sz="2800" i="1">
                          <a:effectLst/>
                          <a:latin typeface="Cambria Math" panose="02040503050406030204" pitchFamily="18" charset="0"/>
                          <a:ea typeface="ＭＳ Ｐゴシック" charset="-128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altLang="ja-JP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6729" y="3807992"/>
                <a:ext cx="2728901" cy="97692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 bwMode="auto">
          <a:xfrm>
            <a:off x="2761409" y="4101976"/>
            <a:ext cx="1438275" cy="464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8324851" y="4101975"/>
            <a:ext cx="1141878" cy="4063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1500" y="2491959"/>
            <a:ext cx="5654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</a:rPr>
              <a:t>(over)-estimate </a:t>
            </a:r>
            <a:r>
              <a:rPr lang="en-US" sz="2800" dirty="0">
                <a:latin typeface="Times New Roman" pitchFamily="18" charset="0"/>
              </a:rPr>
              <a:t>ranges of </a:t>
            </a:r>
            <a:r>
              <a:rPr lang="en-US" sz="2800" dirty="0" smtClean="0">
                <a:latin typeface="Times New Roman" pitchFamily="18" charset="0"/>
              </a:rPr>
              <a:t>polynomials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534"/>
            <a:ext cx="10515600" cy="1053305"/>
          </a:xfrm>
        </p:spPr>
        <p:txBody>
          <a:bodyPr/>
          <a:lstStyle/>
          <a:p>
            <a:r>
              <a:rPr lang="en-US" dirty="0"/>
              <a:t>Over-Approximation - Interval 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5" y="4184029"/>
            <a:ext cx="6274956" cy="552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" y="2770190"/>
            <a:ext cx="5831916" cy="552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3" y="5597868"/>
            <a:ext cx="6057143" cy="55238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954" y="3036796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8261" y="30745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4590" y="3077126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7336" y="2432206"/>
                <a:ext cx="20354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[−5, −1]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" y="2432206"/>
                <a:ext cx="203542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5988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57332" y="2712576"/>
                <a:ext cx="4348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0: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IA-UNSAT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UNSAT</a:t>
                </a:r>
                <a:endParaRPr lang="en-US" sz="28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332" y="2712576"/>
                <a:ext cx="4348113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945" t="-12791" r="-1543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858356" y="44977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4473" y="450781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17937" y="448650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87199" y="3922419"/>
                <a:ext cx="15000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[1, 5]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199" y="3922419"/>
                <a:ext cx="1500026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8537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508941" y="5589282"/>
                <a:ext cx="5828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0: IA-UNKNOWN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UNKNOWN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941" y="5589282"/>
                <a:ext cx="582884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2197" t="-12791" r="-94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858063" y="58735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60377" y="5885201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1603" y="5843317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27182" y="5256715"/>
                <a:ext cx="20402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[−2, 0.5]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182" y="5256715"/>
                <a:ext cx="2040239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970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15197" y="4271888"/>
                <a:ext cx="3748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0: 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IA-VALID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197" y="4271888"/>
                <a:ext cx="3748590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3252" t="-12791" r="-211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036804" y="1453878"/>
            <a:ext cx="320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decide f &gt; 0?</a:t>
            </a:r>
          </a:p>
        </p:txBody>
      </p:sp>
    </p:spTree>
    <p:extLst>
      <p:ext uri="{BB962C8B-B14F-4D97-AF65-F5344CB8AC3E}">
        <p14:creationId xmlns:p14="http://schemas.microsoft.com/office/powerpoint/2010/main" val="15224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Approximation -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7</a:t>
            </a:fld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4186236" y="2388738"/>
            <a:ext cx="4095750" cy="2438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 bwMode="auto">
              <a:xfrm>
                <a:off x="190500" y="2804831"/>
                <a:ext cx="2514600" cy="137758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rPr>
                  <a:t> &gt; 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−2, 4</m:t>
                        </m:r>
                      </m:e>
                    </m:d>
                  </m:oMath>
                </a14:m>
                <a:endParaRPr lang="en-US" altLang="ja-JP" sz="2800" i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−1, 5</m:t>
                        </m:r>
                      </m:e>
                    </m:d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" y="2804831"/>
                <a:ext cx="2514600" cy="1377587"/>
              </a:xfrm>
              <a:prstGeom prst="roundRect">
                <a:avLst/>
              </a:prstGeom>
              <a:blipFill rotWithShape="0">
                <a:blip r:embed="rId2"/>
                <a:stretch>
                  <a:fillRect t="-438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 bwMode="auto">
          <a:xfrm>
            <a:off x="9249054" y="2388738"/>
            <a:ext cx="2900082" cy="9769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2800" dirty="0" smtClean="0">
                <a:effectLst/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SAT with values for x, y 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2734515" y="3319738"/>
            <a:ext cx="1438275" cy="464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8281987" y="2674015"/>
            <a:ext cx="967067" cy="4063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0172" y="5028081"/>
            <a:ext cx="675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generate 2 values for each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73542" y="5665321"/>
                <a:ext cx="72524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e.g.</a:t>
                </a:r>
                <a:r>
                  <a:rPr lang="en-US" altLang="ja-JP" sz="2800" dirty="0" smtClean="0">
                    <a:ea typeface="ＭＳ Ｐゴシック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i="1" smtClean="0">
                        <a:latin typeface="Cambria Math" panose="02040503050406030204" pitchFamily="18" charset="0"/>
                        <a:ea typeface="ＭＳ Ｐゴシック" charset="-128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−2, 4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x = 1.2 and x = -1.6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542" y="5665321"/>
                <a:ext cx="725249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765" t="-12791" r="-504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61471" y="1719908"/>
            <a:ext cx="7345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find values for variables that satisfy the constraint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9249053" y="3778354"/>
            <a:ext cx="2900082" cy="9769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28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UNKNOWN</a:t>
            </a:r>
            <a:endParaRPr lang="en-US" altLang="ja-JP" sz="2800" dirty="0" smtClean="0">
              <a:effectLst/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8281986" y="4027537"/>
            <a:ext cx="967067" cy="4063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8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91804" y="1165865"/>
            <a:ext cx="7805263" cy="564282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16122" y="1750520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 solver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94329" y="3206353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Interval Arithmetic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299582" y="2210860"/>
            <a:ext cx="19849" cy="9941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1"/>
          </p:cNvCxnSpPr>
          <p:nvPr/>
        </p:nvCxnSpPr>
        <p:spPr>
          <a:xfrm>
            <a:off x="7808075" y="1952029"/>
            <a:ext cx="2961261" cy="350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69336" y="1663873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 / </a:t>
            </a:r>
          </a:p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endParaRPr lang="en-US" sz="1200" dirty="0" smtClean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22734" y="1623465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94937" y="2572924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67913" y="2458588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IA_UNSAT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03806" y="601975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789256" y="4047203"/>
            <a:ext cx="12351" cy="1955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799349" y="4033541"/>
            <a:ext cx="4105393" cy="22313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861089" y="6112816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120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rot="1752866">
            <a:off x="8511938" y="4833502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IA_VALID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7799154" y="6320466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71090" y="5964984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TEST_SAT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33803" y="428723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Refinement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>
            <a:stCxn id="56" idx="1"/>
            <a:endCxn id="64" idx="2"/>
          </p:cNvCxnSpPr>
          <p:nvPr/>
        </p:nvCxnSpPr>
        <p:spPr>
          <a:xfrm flipH="1" flipV="1">
            <a:off x="3831604" y="4748902"/>
            <a:ext cx="1972202" cy="15016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2225957">
            <a:off x="4491875" y="575691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stCxn id="64" idx="0"/>
          </p:cNvCxnSpPr>
          <p:nvPr/>
        </p:nvCxnSpPr>
        <p:spPr>
          <a:xfrm flipV="1">
            <a:off x="3831604" y="2212185"/>
            <a:ext cx="1979700" cy="207505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18829389">
            <a:off x="4389601" y="2752633"/>
            <a:ext cx="104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932367" y="654270"/>
                <a:ext cx="17631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𝐶𝑜𝑛𝑠𝑡𝑟𝑎𝑖𝑛𝑡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367" y="654270"/>
                <a:ext cx="1763111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69" idx="2"/>
            <a:endCxn id="45" idx="0"/>
          </p:cNvCxnSpPr>
          <p:nvPr/>
        </p:nvCxnSpPr>
        <p:spPr>
          <a:xfrm>
            <a:off x="6813923" y="1115935"/>
            <a:ext cx="0" cy="6345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21501" y="1964632"/>
            <a:ext cx="34810" cy="23165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45" idx="1"/>
          </p:cNvCxnSpPr>
          <p:nvPr/>
        </p:nvCxnSpPr>
        <p:spPr>
          <a:xfrm flipV="1">
            <a:off x="3839102" y="1981353"/>
            <a:ext cx="1977020" cy="113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35924" y="161555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24521" y="500214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IA_UNKNOWN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6735" y="4755743"/>
                <a:ext cx="55033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1, 3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↔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⋁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35" y="4755743"/>
                <a:ext cx="550330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838200" y="12701"/>
            <a:ext cx="10515600" cy="1053305"/>
          </a:xfrm>
        </p:spPr>
        <p:txBody>
          <a:bodyPr/>
          <a:lstStyle/>
          <a:p>
            <a:r>
              <a:rPr lang="en-US" dirty="0" err="1" smtClean="0"/>
              <a:t>raSAT</a:t>
            </a:r>
            <a:r>
              <a:rPr lang="en-US" dirty="0" smtClean="0"/>
              <a:t> loop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211573" y="2175866"/>
            <a:ext cx="0" cy="10433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46"/>
            <a:ext cx="10515600" cy="1053305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Confirmation of SAT result:</a:t>
            </a:r>
            <a:r>
              <a:rPr lang="en-US" dirty="0" smtClean="0"/>
              <a:t> using </a:t>
            </a:r>
            <a:r>
              <a:rPr lang="en-US" dirty="0" err="1" smtClean="0"/>
              <a:t>iRRAM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Efficiency Improvement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Incremental widening and deepening.</a:t>
            </a:r>
          </a:p>
          <a:p>
            <a:pPr lvl="1"/>
            <a:r>
              <a:rPr lang="en-US" dirty="0" smtClean="0"/>
              <a:t>Heuristics to choose </a:t>
            </a:r>
            <a:r>
              <a:rPr lang="en-US" dirty="0" err="1" smtClean="0"/>
              <a:t>satisfiable</a:t>
            </a:r>
            <a:r>
              <a:rPr lang="en-US" dirty="0" smtClean="0"/>
              <a:t> box.</a:t>
            </a:r>
          </a:p>
          <a:p>
            <a:r>
              <a:rPr lang="en-US" b="1" dirty="0" smtClean="0"/>
              <a:t>Equality Handling implementation</a:t>
            </a:r>
            <a:r>
              <a:rPr lang="en-US" dirty="0" smtClean="0"/>
              <a:t>: Using the Intermediate Value Theorem.</a:t>
            </a:r>
          </a:p>
          <a:p>
            <a:r>
              <a:rPr lang="en-US" b="1" dirty="0" smtClean="0"/>
              <a:t>Constraints over integer numbers implementation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1640.25"/>
  <p:tag name="LATEXADDIN" val="\documentclass{article}&#10;\usepackage{amsmath}&#10;\pagestyle{empty}&#10;\begin{document}&#10;&#10;&#10;$(x^3y - y^4 &gt; 0) \wedge (y^3 -xy &gt;0)$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649.5"/>
  <p:tag name="LATEXADDIN" val="\documentclass{article}&#10;\usepackage{amsmath}&#10;\pagestyle{empty}&#10;\begin{document}&#10;&#10;&#10;$x \in [-\delta_1, \delta_1]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649.5"/>
  <p:tag name="LATEXADDIN" val="\documentclass{article}&#10;\usepackage{amsmath}&#10;\pagestyle{empty}&#10;\begin{document}&#10;&#10;&#10;$x \in [-\delta_2, \delta_2]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705.75"/>
  <p:tag name="LATEXADDIN" val="\documentclass{article}&#10;\usepackage{amsmath}&#10;\pagestyle{empty}&#10;\begin{document}&#10;&#10;&#10;$x \in (-\infty, \infty)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5"/>
  <p:tag name="ORIGINALWIDTH" val="13.5"/>
  <p:tag name="LATEXADDIN" val="\documentclass{article}&#10;\usepackage{amsmath}&#10;\pagestyle{empty}&#10;\begin{document}&#10;&#10;&#10;$\vdots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.5"/>
  <p:tag name="ORIGINALWIDTH" val="940.5"/>
  <p:tag name="LATEXADDIN" val="\documentclass{article}&#10;\usepackage{amsmath}&#10;\pagestyle{empty}&#10;\begin{document}&#10;&#10;&#10;$\gamma_0 &gt; \gamma_1 &gt; \cdots &gt; 0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955</Words>
  <Application>Microsoft Office PowerPoint</Application>
  <PresentationFormat>Widescreen</PresentationFormat>
  <Paragraphs>287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Equality handling and efficiency improvement of SMT for non-linear constraints over reals</vt:lpstr>
      <vt:lpstr>Non-linear (Polynomial) Constraint.</vt:lpstr>
      <vt:lpstr>Applications</vt:lpstr>
      <vt:lpstr>Related methods</vt:lpstr>
      <vt:lpstr>Over-Approximation - Interval arithmetic</vt:lpstr>
      <vt:lpstr>Over-Approximation - Interval arithmetic</vt:lpstr>
      <vt:lpstr>Under Approximation - Testing</vt:lpstr>
      <vt:lpstr>raSAT loop</vt:lpstr>
      <vt:lpstr>Contributions</vt:lpstr>
      <vt:lpstr>Confirmation of SAT result</vt:lpstr>
      <vt:lpstr>Incremental widening and deepening</vt:lpstr>
      <vt:lpstr>Incremental widening and deepening</vt:lpstr>
      <vt:lpstr>Heuristics for choosing satisfiable box</vt:lpstr>
      <vt:lpstr>Heuristics for choosing satisfiable box</vt:lpstr>
      <vt:lpstr>Heuristics effects</vt:lpstr>
      <vt:lpstr>Heuristics effects</vt:lpstr>
      <vt:lpstr>Comparison with other tools</vt:lpstr>
      <vt:lpstr>Observations - Comparison with other tools</vt:lpstr>
      <vt:lpstr>Extensions</vt:lpstr>
      <vt:lpstr>Future works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type system for finding upper resource bounds of multi-threaded programs with nested transactions</dc:title>
  <dc:creator>Vu Tung</dc:creator>
  <cp:lastModifiedBy>Vu Tung</cp:lastModifiedBy>
  <cp:revision>485</cp:revision>
  <cp:lastPrinted>2015-02-16T04:37:13Z</cp:lastPrinted>
  <dcterms:created xsi:type="dcterms:W3CDTF">2015-01-22T03:31:22Z</dcterms:created>
  <dcterms:modified xsi:type="dcterms:W3CDTF">2015-02-16T17:11:17Z</dcterms:modified>
</cp:coreProperties>
</file>