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5"/>
  </p:notesMasterIdLst>
  <p:sldIdLst>
    <p:sldId id="256" r:id="rId2"/>
    <p:sldId id="339" r:id="rId3"/>
    <p:sldId id="263" r:id="rId4"/>
    <p:sldId id="264" r:id="rId5"/>
    <p:sldId id="270" r:id="rId6"/>
    <p:sldId id="340" r:id="rId7"/>
    <p:sldId id="345" r:id="rId8"/>
    <p:sldId id="341" r:id="rId9"/>
    <p:sldId id="346" r:id="rId10"/>
    <p:sldId id="300" r:id="rId11"/>
    <p:sldId id="351" r:id="rId12"/>
    <p:sldId id="335" r:id="rId13"/>
    <p:sldId id="334" r:id="rId14"/>
    <p:sldId id="315" r:id="rId15"/>
    <p:sldId id="302" r:id="rId16"/>
    <p:sldId id="342" r:id="rId17"/>
    <p:sldId id="348" r:id="rId18"/>
    <p:sldId id="343" r:id="rId19"/>
    <p:sldId id="287" r:id="rId20"/>
    <p:sldId id="291" r:id="rId21"/>
    <p:sldId id="293" r:id="rId22"/>
    <p:sldId id="350" r:id="rId23"/>
    <p:sldId id="349" r:id="rId24"/>
    <p:sldId id="319" r:id="rId25"/>
    <p:sldId id="321" r:id="rId26"/>
    <p:sldId id="294" r:id="rId27"/>
    <p:sldId id="323" r:id="rId28"/>
    <p:sldId id="336" r:id="rId29"/>
    <p:sldId id="320" r:id="rId30"/>
    <p:sldId id="322" r:id="rId31"/>
    <p:sldId id="328" r:id="rId32"/>
    <p:sldId id="329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0.png"/><Relationship Id="rId5" Type="http://schemas.openxmlformats.org/officeDocument/2006/relationships/tags" Target="../tags/tag23.xml"/><Relationship Id="rId15" Type="http://schemas.openxmlformats.org/officeDocument/2006/relationships/image" Target="../media/image370.png"/><Relationship Id="rId10" Type="http://schemas.openxmlformats.org/officeDocument/2006/relationships/image" Target="../media/image39.png"/><Relationship Id="rId4" Type="http://schemas.openxmlformats.org/officeDocument/2006/relationships/tags" Target="../tags/tag22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409" y="19782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704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2186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15793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8228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6397671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7788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27593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31933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9847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7544013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246425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7510437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31933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12186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6397671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98009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067669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497747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221755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396875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76909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9867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3427668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3654238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3427668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3592389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3427668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3463475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40703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49020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353029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29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6409987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80276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raSAT</a:t>
            </a:r>
            <a:r>
              <a:rPr lang="en-US" dirty="0" smtClean="0"/>
              <a:t> eventually detects SAT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this work:</a:t>
            </a:r>
          </a:p>
          <a:p>
            <a:pPr lvl="1"/>
            <a:r>
              <a:rPr lang="en-US" sz="2600" dirty="0" smtClean="0"/>
              <a:t>Improve the efficiency of </a:t>
            </a:r>
            <a:r>
              <a:rPr lang="en-US" sz="2600" dirty="0" err="1" smtClean="0"/>
              <a:t>raSAT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Handle equality.</a:t>
            </a:r>
          </a:p>
          <a:p>
            <a:pPr lvl="1"/>
            <a:r>
              <a:rPr lang="en-US" sz="2600" dirty="0" smtClean="0"/>
              <a:t>Handle polynomial constraints over Integer (QF_NIA).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Testing phase. </a:t>
                </a:r>
                <a:endParaRPr lang="en-US" sz="3000" dirty="0"/>
              </a:p>
              <a:p>
                <a:pPr lvl="1"/>
                <a:r>
                  <a:rPr lang="en-US" sz="3000" dirty="0" smtClean="0"/>
                  <a:t>   variables </a:t>
                </a:r>
                <a:r>
                  <a:rPr lang="en-US" sz="3000" dirty="0">
                    <a:sym typeface="Wingdings" panose="05000000000000000000" pitchFamily="2" charset="2"/>
                  </a:rPr>
                  <a:t>       test cases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Decomposition phase: Exploration </a:t>
                </a:r>
                <a:r>
                  <a:rPr lang="en-US" sz="3000" dirty="0"/>
                  <a:t>of </a:t>
                </a:r>
                <a:r>
                  <a:rPr lang="en-US" sz="3000" dirty="0" smtClean="0"/>
                  <a:t>boxes</a:t>
                </a:r>
                <a:r>
                  <a:rPr lang="en-US" sz="3000" dirty="0"/>
                  <a:t>.</a:t>
                </a:r>
              </a:p>
              <a:p>
                <a:pPr lvl="1"/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/>
                  <a:t> boxes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Soundness.</a:t>
                </a:r>
                <a:endParaRPr lang="en-US" sz="3000" dirty="0"/>
              </a:p>
              <a:p>
                <a:pPr marL="857250" lvl="1" indent="-457200"/>
                <a:r>
                  <a:rPr lang="en-US" sz="3000" dirty="0" smtClean="0"/>
                  <a:t>Floating point arithmetic: round-off</a:t>
                </a:r>
                <a:r>
                  <a:rPr lang="en-US" sz="3000" dirty="0"/>
                  <a:t>, overflow errors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Equality handling.</a:t>
                </a:r>
              </a:p>
              <a:p>
                <a:pPr lvl="1"/>
                <a:r>
                  <a:rPr lang="en-US" sz="3000" dirty="0" smtClean="0"/>
                  <a:t>Using </a:t>
                </a:r>
                <a:r>
                  <a:rPr lang="en-US" sz="3000" dirty="0"/>
                  <a:t>the intermediate value theorem</a:t>
                </a:r>
                <a:r>
                  <a:rPr lang="en-US" sz="30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Extend for QF_NIA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4"/>
                <a:stretch>
                  <a:fillRect l="-1481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40" y="2132900"/>
            <a:ext cx="362672" cy="264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23" y="2186290"/>
            <a:ext cx="195822" cy="1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Testing phase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/>
                  <a:t>n variables </a:t>
                </a:r>
                <a:r>
                  <a:rPr lang="en-US" sz="26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600" dirty="0">
                    <a:sym typeface="Wingdings" panose="05000000000000000000" pitchFamily="2" charset="2"/>
                  </a:rPr>
                  <a:t>cases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600" dirty="0" smtClean="0">
                    <a:sym typeface="Wingdings" panose="05000000000000000000" pitchFamily="2" charset="2"/>
                  </a:rPr>
                  <a:t>Dependency between constraints: Previous work.</a:t>
                </a:r>
                <a:endParaRPr lang="en-US" sz="2600" dirty="0" smtClean="0"/>
              </a:p>
              <a:p>
                <a:r>
                  <a:rPr lang="en-US" sz="2800" dirty="0" smtClean="0"/>
                  <a:t>Limit the number of test cases to a fixed number: This work.</a:t>
                </a:r>
              </a:p>
              <a:p>
                <a:pPr lvl="1"/>
                <a:r>
                  <a:rPr lang="en-US" sz="2600" dirty="0" smtClean="0"/>
                  <a:t>More important variables: 2 test-cases.</a:t>
                </a:r>
              </a:p>
              <a:p>
                <a:pPr lvl="1"/>
                <a:r>
                  <a:rPr lang="en-US" sz="2600" dirty="0" smtClean="0"/>
                  <a:t>Other </a:t>
                </a:r>
                <a:r>
                  <a:rPr lang="en-US" sz="2600" dirty="0"/>
                  <a:t>variables: 1 test case</a:t>
                </a:r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600" dirty="0" smtClean="0"/>
                  <a:t>Criteria for importance: </a:t>
                </a:r>
                <a:r>
                  <a:rPr lang="en-US" sz="2600" dirty="0"/>
                  <a:t>s</a:t>
                </a:r>
                <a:r>
                  <a:rPr lang="en-US" sz="2600" dirty="0" smtClean="0"/>
                  <a:t>ensitivity provided by Affine Interval (AI).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B050"/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600" dirty="0" smtClean="0"/>
                  <a:t>: x is more likely to affect value of </a:t>
                </a:r>
                <a:r>
                  <a:rPr lang="en-US" sz="2600" dirty="0" err="1" smtClean="0"/>
                  <a:t>xy</a:t>
                </a:r>
                <a:r>
                  <a:rPr lang="en-US" sz="2600" dirty="0" smtClean="0"/>
                  <a:t> than 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1010" t="-1050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</a:t>
            </a:r>
            <a:r>
              <a:rPr lang="en-US" dirty="0" smtClean="0"/>
              <a:t>phase -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261505"/>
                  </p:ext>
                </p:extLst>
              </p:nvPr>
            </p:nvGraphicFramePr>
            <p:xfrm>
              <a:off x="2094942" y="2644346"/>
              <a:ext cx="8915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5911"/>
                    <a:gridCol w="3367689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261505"/>
                  </p:ext>
                </p:extLst>
              </p:nvPr>
            </p:nvGraphicFramePr>
            <p:xfrm>
              <a:off x="2094942" y="2644346"/>
              <a:ext cx="8915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5911"/>
                    <a:gridCol w="3367689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6" t="-108197" r="-24704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6" t="-208197" r="-24704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6" t="-308197" r="-2470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6" t="-408197" r="-2470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Decomposition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Boxes exploration.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boxes.</a:t>
                </a:r>
              </a:p>
              <a:p>
                <a:r>
                  <a:rPr lang="en-US" sz="2400" dirty="0" smtClean="0"/>
                  <a:t>Limit the number of variables to be decomposed based on sensitivity: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68516"/>
              </p:ext>
            </p:extLst>
          </p:nvPr>
        </p:nvGraphicFramePr>
        <p:xfrm>
          <a:off x="508298" y="3853262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vars</a:t>
                      </a:r>
                      <a:r>
                        <a:rPr lang="en-US" baseline="0" dirty="0" smtClean="0"/>
                        <a:t> decomposed.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solved problems.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1523.901765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1695.125339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2215.54318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787.156501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436.340371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458.867299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874400"/>
            <a:ext cx="12192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3874400"/>
            <a:ext cx="1247775" cy="296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3376" y="35050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out = 900 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812" y="341033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out = 500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600" b="1" dirty="0"/>
              <a:t>Integrated</a:t>
            </a:r>
            <a:r>
              <a:rPr lang="en-US" sz="2600" dirty="0"/>
              <a:t> </a:t>
            </a:r>
            <a:r>
              <a:rPr lang="en-US" sz="2600" dirty="0" err="1"/>
              <a:t>iRRAM</a:t>
            </a:r>
            <a:r>
              <a:rPr lang="en-US" sz="2600" dirty="0"/>
              <a:t> into </a:t>
            </a:r>
            <a:r>
              <a:rPr lang="en-US" sz="2600" dirty="0" err="1"/>
              <a:t>raSAT</a:t>
            </a:r>
            <a:r>
              <a:rPr lang="en-US" sz="2600" dirty="0"/>
              <a:t> for </a:t>
            </a:r>
            <a:r>
              <a:rPr lang="en-US" sz="2600" dirty="0">
                <a:solidFill>
                  <a:srgbClr val="00B050"/>
                </a:solidFill>
              </a:rPr>
              <a:t>SAT verification</a:t>
            </a:r>
            <a:r>
              <a:rPr lang="en-US" sz="2600" dirty="0" smtClean="0"/>
              <a:t>.</a:t>
            </a:r>
            <a:endParaRPr lang="en-US" sz="2800" dirty="0" smtClean="0"/>
          </a:p>
          <a:p>
            <a:r>
              <a:rPr lang="en-US" sz="2600" b="1" dirty="0" smtClean="0"/>
              <a:t>Future work</a:t>
            </a:r>
            <a:r>
              <a:rPr lang="en-US" sz="2600" dirty="0" smtClean="0"/>
              <a:t>: Verify </a:t>
            </a:r>
            <a:r>
              <a:rPr lang="en-US" sz="2600" dirty="0" smtClean="0">
                <a:solidFill>
                  <a:srgbClr val="FF0000"/>
                </a:solidFill>
              </a:rPr>
              <a:t>UNSAT </a:t>
            </a:r>
            <a:r>
              <a:rPr lang="en-US" sz="2600" dirty="0" smtClean="0">
                <a:solidFill>
                  <a:srgbClr val="FF0000"/>
                </a:solidFill>
              </a:rPr>
              <a:t>results</a:t>
            </a:r>
            <a:endParaRPr lang="en-US" sz="2600" dirty="0"/>
          </a:p>
          <a:p>
            <a:pPr lvl="1"/>
            <a:r>
              <a:rPr lang="en-US" sz="2400" dirty="0" smtClean="0"/>
              <a:t>Improve </a:t>
            </a:r>
            <a:r>
              <a:rPr lang="en-US" sz="2400" smtClean="0"/>
              <a:t>UNSAT core.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constraints</a:t>
            </a:r>
            <a:r>
              <a:rPr lang="ja-JP" altLang="en-US" dirty="0"/>
              <a:t>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b="1" dirty="0" smtClean="0"/>
                  <a:t>To be done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Intermediate value theorem: </a:t>
                </a:r>
              </a:p>
              <a:p>
                <a:pPr lvl="1"/>
                <a:r>
                  <a:rPr lang="en-US" sz="3000" dirty="0" smtClean="0"/>
                  <a:t>Restrictions: Number of variables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/>
                  <a:t> number </a:t>
                </a: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000" dirty="0" smtClean="0"/>
                  <a:t>For complete equality handling: </a:t>
                </a:r>
                <a:r>
                  <a:rPr lang="en-US" sz="3000" dirty="0" err="1" smtClean="0"/>
                  <a:t>Grobner</a:t>
                </a:r>
                <a:r>
                  <a:rPr lang="en-US" sz="3000" dirty="0" smtClean="0"/>
                  <a:t> basis.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6" t="-2097" r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</a:p>
              <a:p>
                <a:pPr lvl="1"/>
                <a:r>
                  <a:rPr lang="en-US" sz="24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400" dirty="0"/>
                  <a:t>associativity and </a:t>
                </a:r>
                <a:r>
                  <a:rPr lang="en-US" sz="2400" dirty="0" err="1"/>
                  <a:t>commutativity</a:t>
                </a:r>
                <a:r>
                  <a:rPr lang="en-US" sz="2400" dirty="0"/>
                  <a:t> of addition and </a:t>
                </a:r>
                <a:r>
                  <a:rPr lang="en-US" sz="2400" dirty="0" smtClean="0"/>
                  <a:t>multiplication</a:t>
                </a:r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400" dirty="0"/>
                  <a:t>We will use the rewrite approach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400" dirty="0"/>
                  <a:t>W</a:t>
                </a:r>
                <a:r>
                  <a:rPr lang="en-US" sz="24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79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600" dirty="0" smtClean="0"/>
              <a:t>Maximal completion:</a:t>
            </a:r>
          </a:p>
          <a:p>
            <a:pPr lvl="1"/>
            <a:r>
              <a:rPr lang="en-US" sz="2600" dirty="0" smtClean="0"/>
              <a:t>Gradually extend the equations set.</a:t>
            </a:r>
          </a:p>
          <a:p>
            <a:pPr lvl="1"/>
            <a:r>
              <a:rPr lang="en-US" sz="2600" dirty="0" smtClean="0"/>
              <a:t>For each step:</a:t>
            </a:r>
          </a:p>
          <a:p>
            <a:pPr lvl="2"/>
            <a:r>
              <a:rPr lang="en-US" sz="2600" dirty="0" smtClean="0"/>
              <a:t>Generate </a:t>
            </a:r>
            <a:r>
              <a:rPr lang="en-US" sz="2600" dirty="0" smtClean="0">
                <a:solidFill>
                  <a:srgbClr val="FF0000"/>
                </a:solidFill>
              </a:rPr>
              <a:t>terminating</a:t>
            </a:r>
            <a:r>
              <a:rPr lang="en-US" sz="2600" dirty="0" smtClean="0"/>
              <a:t> TRSs that uses </a:t>
            </a:r>
            <a:r>
              <a:rPr lang="en-US" sz="2600" dirty="0" smtClean="0">
                <a:solidFill>
                  <a:srgbClr val="FF0000"/>
                </a:solidFill>
              </a:rPr>
              <a:t>maximal</a:t>
            </a:r>
            <a:r>
              <a:rPr lang="en-US" sz="2600" dirty="0" smtClean="0"/>
              <a:t> number of equations in the set.</a:t>
            </a:r>
          </a:p>
          <a:p>
            <a:pPr lvl="2"/>
            <a:r>
              <a:rPr lang="en-US" sz="2600" dirty="0" smtClean="0"/>
              <a:t>Check if there exist a complete system for the original set.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Yes: Return the complete system</a:t>
            </a:r>
          </a:p>
          <a:p>
            <a:pPr lvl="3"/>
            <a:r>
              <a:rPr lang="en-US" sz="2400" dirty="0" smtClean="0"/>
              <a:t> No: Add un-joinable pairs to the equations set.</a:t>
            </a:r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714500"/>
            <a:ext cx="9790112" cy="419672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Abstraction refinement.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smtClean="0"/>
              <a:t>Linear 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Polynomial constraints over reals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9675812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51" y="4926605"/>
            <a:ext cx="3449955" cy="316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35" y="2985411"/>
            <a:ext cx="7762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straightforward,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  <a:blipFill rotWithShape="0">
                <a:blip r:embed="rId3"/>
                <a:stretch>
                  <a:fillRect l="-803" t="-1292" b="-4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52" y="4300331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150680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Developed by Dr. </a:t>
                </a:r>
                <a:r>
                  <a:rPr lang="en-US" sz="2800" dirty="0" err="1" smtClean="0"/>
                  <a:t>Khanh</a:t>
                </a:r>
                <a:r>
                  <a:rPr lang="en-US" sz="2800" dirty="0" smtClean="0"/>
                  <a:t> To who took his PhD in our lab.</a:t>
                </a:r>
              </a:p>
              <a:p>
                <a:r>
                  <a:rPr lang="en-US" sz="2800" dirty="0" smtClean="0"/>
                  <a:t>An SMT solver (initially) for solving 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pPr lvl="1"/>
                <a:r>
                  <a:rPr lang="en-US" sz="2600" dirty="0"/>
                  <a:t>A</a:t>
                </a:r>
                <a:r>
                  <a:rPr lang="en-US" sz="2600" dirty="0" smtClean="0"/>
                  <a:t>pproximation can be used.</a:t>
                </a:r>
                <a:endParaRPr lang="en-US" sz="2600" dirty="0"/>
              </a:p>
              <a:p>
                <a:pPr lvl="1"/>
                <a:r>
                  <a:rPr lang="en-US" sz="26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2"/>
                <a:r>
                  <a:rPr lang="en-US" sz="26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is continuous,</a:t>
                </a:r>
              </a:p>
              <a:p>
                <a:pPr lvl="2"/>
                <a:r>
                  <a:rPr lang="en-US" sz="2600" dirty="0"/>
                  <a:t>T</a:t>
                </a:r>
                <a:r>
                  <a:rPr lang="en-US" sz="26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such that</a:t>
                </a:r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600" dirty="0" smtClean="0"/>
              </a:p>
              <a:p>
                <a:pPr marL="57150" indent="0">
                  <a:buNone/>
                </a:pPr>
                <a:r>
                  <a:rPr lang="en-US" sz="28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055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- 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75008"/>
            <a:ext cx="10880421" cy="55829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Input: 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400" dirty="0" smtClean="0"/>
              <a:t>Output: [l, h] such that:</a:t>
            </a:r>
          </a:p>
          <a:p>
            <a:pPr lvl="1"/>
            <a:r>
              <a:rPr lang="en-US" altLang="ja-JP" sz="2200" dirty="0" smtClean="0"/>
              <a:t> </a:t>
            </a:r>
          </a:p>
          <a:p>
            <a:pPr lvl="1"/>
            <a:r>
              <a:rPr lang="ja-JP" altLang="en-US" sz="2200" dirty="0" smtClean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00" y="5578953"/>
            <a:ext cx="5800000" cy="9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71" y="1778717"/>
            <a:ext cx="1607820" cy="3162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37" y="4688567"/>
            <a:ext cx="2727960" cy="5124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03" y="4591171"/>
            <a:ext cx="2727960" cy="51244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4506097" y="5201012"/>
            <a:ext cx="497284" cy="77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27199" y="5161282"/>
            <a:ext cx="720806" cy="81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71" y="2280025"/>
            <a:ext cx="3385185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096" y="6133431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4666" y="6180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36" y="3226222"/>
            <a:ext cx="3246120" cy="512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17" y="3770499"/>
            <a:ext cx="3324225" cy="5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4300662"/>
            <a:ext cx="5800000" cy="9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5563415"/>
            <a:ext cx="5800000" cy="923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9586" y="4500944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4666" y="577801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04666" y="334747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2880007"/>
            <a:ext cx="5800000" cy="92381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1600659"/>
            <a:ext cx="5751195" cy="3162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2280573"/>
            <a:ext cx="9673590" cy="316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47273" y="607367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00843" y="61206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7273" y="484451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0843" y="489152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7273" y="341237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0843" y="3459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2413687"/>
            <a:ext cx="8915400" cy="3777622"/>
          </a:xfrm>
        </p:spPr>
        <p:txBody>
          <a:bodyPr>
            <a:noAutofit/>
          </a:bodyPr>
          <a:lstStyle/>
          <a:p>
            <a:r>
              <a:rPr lang="en-US" sz="2200" dirty="0" smtClean="0"/>
              <a:t>Randomly generate values (within the intervals) for variables.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</a:p>
          <a:p>
            <a:r>
              <a:rPr lang="en-US" sz="2200" dirty="0" smtClean="0"/>
              <a:t>Check the generated values against constraints.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If constraints satisfied (TEST-SAT) by some test case, such test case is returned.</a:t>
            </a:r>
          </a:p>
          <a:p>
            <a:pPr lvl="1"/>
            <a:r>
              <a:rPr lang="en-US" sz="2200" dirty="0" smtClean="0"/>
              <a:t>Otherwise (TEST-UNSAT), decomposing intervals.</a:t>
            </a:r>
            <a:endParaRPr lang="en-US" sz="220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78" y="1647851"/>
            <a:ext cx="6545580" cy="34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00" y="2905760"/>
            <a:ext cx="255841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00" y="3350776"/>
            <a:ext cx="269367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00" y="4340807"/>
            <a:ext cx="6610350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endParaRPr lang="en-US" sz="3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endParaRPr lang="en-US" sz="3000" dirty="0"/>
              </a:p>
              <a:p>
                <a:r>
                  <a:rPr lang="en-US" sz="3000" dirty="0"/>
                  <a:t>Smaller the ranges of variables are,</a:t>
                </a:r>
              </a:p>
              <a:p>
                <a:pPr lvl="1"/>
                <a:r>
                  <a:rPr lang="en-US" sz="2600" dirty="0"/>
                  <a:t>more accurate the result of IA is.</a:t>
                </a:r>
              </a:p>
              <a:p>
                <a:pPr lvl="1"/>
                <a:r>
                  <a:rPr lang="en-US" sz="2600" dirty="0"/>
                  <a:t>more chances for detecting SAT.</a:t>
                </a:r>
                <a:endParaRPr lang="en-US" sz="2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78" y="1647851"/>
            <a:ext cx="654558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2577"/>
  <p:tag name="LATEXADDIN" val="\documentclass{article}&#10;\usepackage{amsmath}&#10;\pagestyle{empty}&#10;\begin{document}&#10;&#10;&#10;$ x \in [0, 10 ] \land y \in [0, 10] \land x^2 + y^2 &lt; 1 \land x * y &gt; 1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07.25"/>
  <p:tag name="LATEXADDIN" val="\documentclass{article}&#10;\usepackage{amsmath}&#10;\pagestyle{empty}&#10;\begin{document}&#10;&#10;&#10;$x \in [0, 10 ]: 5.9, 8.7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60.5"/>
  <p:tag name="LATEXADDIN" val="\documentclass{article}&#10;\usepackage{amsmath}&#10;\pagestyle{empty}&#10;\begin{document}&#10;&#10;&#10;$y \in [0, 10 ]: 0.98, 6.3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602.5"/>
  <p:tag name="LATEXADDIN" val="\documentclass{article}&#10;\usepackage{amsmath}&#10;\pagestyle{empty}&#10;\begin{document}&#10;&#10;&#10;$(x, y) = (5.9, 0.98), (5.9, 6.3), (8.7, 0.98), (8.7, 6.3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2577"/>
  <p:tag name="LATEXADDIN" val="\documentclass{article}&#10;\usepackage{amsmath}&#10;\pagestyle{empty}&#10;\begin{document}&#10;&#10;&#10;$ x \in [0, 10 ] \land y \in [0, 10] \land x^2 + y^2 &lt; 1 \land x * y &gt; 1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114"/>
  <p:tag name="LATEXADDIN" val="\documentclass{article}&#10;\usepackage{amsmath}&#10;\pagestyle{empty}&#10;\begin{document}&#10;&#10;&#10;$2^n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3"/>
  <p:tag name="LATEXADDIN" val="\documentclass{article}&#10;\usepackage{amsmath}&#10;\pagestyle{empty}&#10;\begin{document}&#10;&#10;n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33"/>
  <p:tag name="LATEXADDIN" val="\documentclass{article}&#10;\usepackage{amsmath}&#10;\pagestyle{empty}&#10;\begin{document}&#10;&#10;&#10;$f(x_1,...,x_n)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332.75"/>
  <p:tag name="LATEXADDIN" val="\documentclass{article}&#10;\usepackage{amsmath}&#10;\pagestyle{empty}&#10;\begin{document}&#10;&#10;$x_i \in [l_i, h_i] \mbox{ for } i = 1,..,n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278"/>
  <p:tag name="LATEXADDIN" val="\documentclass{article}&#10;\usepackage{amsmath}&#10;\pagestyle{empty}&#10;\begin{document}&#10;&#10;$\displaystyle　l \le \min_{x_i \in [l_i, h_i] } f(x_1,...,x_n)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308.75"/>
  <p:tag name="LATEXADDIN" val="\documentclass{article}&#10;\usepackage{amsmath}&#10;\pagestyle{empty}&#10;\begin{document}&#10;&#10;$\displaystyle　h \ge \max_{x_i \in [l_i, h_i] } f(x_1,...,x_n)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 &gt; 0, x_i \in [l_i, h_i] \mbox{ for } i = 1,..,n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808.5"/>
  <p:tag name="LATEXADDIN" val="\documentclass{article}&#10;\usepackage{amsmath}&#10;\pagestyle{empty}&#10;\begin{document}&#10;&#10;$[l, h]$ is the result of IA over $f(x_1,...,x_n)$ and $x_i \in [l_i, h_i] \mbox{ for } i = 1,..,n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14738</TotalTime>
  <Words>840</Words>
  <Application>Microsoft Office PowerPoint</Application>
  <PresentationFormat>Widescreen</PresentationFormat>
  <Paragraphs>277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Polynomial constraints over reals</vt:lpstr>
      <vt:lpstr>Polynomial constraints over reals</vt:lpstr>
      <vt:lpstr>Polynomial constraints over reals</vt:lpstr>
      <vt:lpstr>raSAT</vt:lpstr>
      <vt:lpstr>Over approximation - Interval arithmetic (IA)</vt:lpstr>
      <vt:lpstr>Over approximation</vt:lpstr>
      <vt:lpstr>Under approximation - Testing</vt:lpstr>
      <vt:lpstr>Decomposition</vt:lpstr>
      <vt:lpstr>PowerPoint Presentation</vt:lpstr>
      <vt:lpstr>Completeness (strict inequality)</vt:lpstr>
      <vt:lpstr>raSAT</vt:lpstr>
      <vt:lpstr>PowerPoint Presentation</vt:lpstr>
      <vt:lpstr>Problems</vt:lpstr>
      <vt:lpstr>PowerPoint Presentation</vt:lpstr>
      <vt:lpstr>1. Testing phase</vt:lpstr>
      <vt:lpstr>1. Testing phase - Experiments</vt:lpstr>
      <vt:lpstr>2. Decomposition</vt:lpstr>
      <vt:lpstr>3. SAT, UNSAT verification</vt:lpstr>
      <vt:lpstr>5. Equality handling.</vt:lpstr>
      <vt:lpstr>5. Equality handling.</vt:lpstr>
      <vt:lpstr>6. QF_NIA</vt:lpstr>
      <vt:lpstr>PowerPoint Presentation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1207</cp:revision>
  <dcterms:created xsi:type="dcterms:W3CDTF">2014-04-21T06:38:43Z</dcterms:created>
  <dcterms:modified xsi:type="dcterms:W3CDTF">2014-08-22T09:54:03Z</dcterms:modified>
</cp:coreProperties>
</file>