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4"/>
  </p:notesMasterIdLst>
  <p:sldIdLst>
    <p:sldId id="256" r:id="rId2"/>
    <p:sldId id="257" r:id="rId3"/>
    <p:sldId id="314" r:id="rId4"/>
    <p:sldId id="258" r:id="rId5"/>
    <p:sldId id="260" r:id="rId6"/>
    <p:sldId id="263" r:id="rId7"/>
    <p:sldId id="264" r:id="rId8"/>
    <p:sldId id="270" r:id="rId9"/>
    <p:sldId id="300" r:id="rId10"/>
    <p:sldId id="335" r:id="rId11"/>
    <p:sldId id="334" r:id="rId12"/>
    <p:sldId id="315" r:id="rId13"/>
    <p:sldId id="332" r:id="rId14"/>
    <p:sldId id="302" r:id="rId15"/>
    <p:sldId id="287" r:id="rId16"/>
    <p:sldId id="317" r:id="rId17"/>
    <p:sldId id="289" r:id="rId18"/>
    <p:sldId id="333" r:id="rId19"/>
    <p:sldId id="303" r:id="rId20"/>
    <p:sldId id="305" r:id="rId21"/>
    <p:sldId id="291" r:id="rId22"/>
    <p:sldId id="293" r:id="rId23"/>
    <p:sldId id="319" r:id="rId24"/>
    <p:sldId id="321" r:id="rId25"/>
    <p:sldId id="294" r:id="rId26"/>
    <p:sldId id="323" r:id="rId27"/>
    <p:sldId id="336" r:id="rId28"/>
    <p:sldId id="320" r:id="rId29"/>
    <p:sldId id="322" r:id="rId30"/>
    <p:sldId id="328" r:id="rId31"/>
    <p:sldId id="329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40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18/8/2014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18/8/2014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18/8/2014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18/8/2014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18/8/2014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18/8/2014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18/8/2014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18/8/2014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18/8/2014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18/8/2014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18/8/2014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18/8/2014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18/8/2014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18/8/2014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18/8/2014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18/8/2014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18/8/2014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18/8/2014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5.png"/><Relationship Id="rId2" Type="http://schemas.openxmlformats.org/officeDocument/2006/relationships/tags" Target="../tags/tag2.xml"/><Relationship Id="rId16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3.png"/><Relationship Id="rId10" Type="http://schemas.openxmlformats.org/officeDocument/2006/relationships/tags" Target="../tags/tag10.xml"/><Relationship Id="rId19" Type="http://schemas.openxmlformats.org/officeDocument/2006/relationships/image" Target="../media/image1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this work:</a:t>
            </a:r>
          </a:p>
          <a:p>
            <a:pPr lvl="1"/>
            <a:r>
              <a:rPr lang="en-US" sz="2200" dirty="0" smtClean="0"/>
              <a:t>Improve the efficiency of </a:t>
            </a:r>
            <a:r>
              <a:rPr lang="en-US" sz="2200" dirty="0" err="1" smtClean="0"/>
              <a:t>raSAT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Extend it to handle equality.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68977" y="2990781"/>
            <a:ext cx="3260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SAT, UNSAT verification.</a:t>
            </a:r>
          </a:p>
          <a:p>
            <a:pPr marL="857250" lvl="1" indent="-457200"/>
            <a:r>
              <a:rPr lang="en-US" sz="2400" dirty="0" smtClean="0"/>
              <a:t>Round-off</a:t>
            </a:r>
            <a:r>
              <a:rPr lang="en-US" sz="2400" dirty="0"/>
              <a:t>, overflow errors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UNSAT core. </a:t>
            </a:r>
          </a:p>
          <a:p>
            <a:pPr marL="857250" lvl="1" indent="-457200"/>
            <a:r>
              <a:rPr lang="en-US" sz="2400" dirty="0" smtClean="0"/>
              <a:t>Running time: high, often causes timeout.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Testing phase. </a:t>
            </a:r>
          </a:p>
          <a:p>
            <a:pPr marL="857250" lvl="1" indent="-457200"/>
            <a:r>
              <a:rPr lang="en-US" sz="2200" dirty="0" smtClean="0"/>
              <a:t>Testing consumes </a:t>
            </a:r>
            <a:r>
              <a:rPr lang="en-US" sz="2200" smtClean="0"/>
              <a:t>time and memory</a:t>
            </a:r>
            <a:r>
              <a:rPr lang="en-US" sz="2200" dirty="0" smtClean="0"/>
              <a:t>.</a:t>
            </a:r>
          </a:p>
          <a:p>
            <a:pPr lvl="2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73499" y="2133600"/>
                <a:ext cx="9431113" cy="440886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n-US" sz="2400" dirty="0" smtClean="0"/>
                  <a:t>Decomposition phase.</a:t>
                </a:r>
              </a:p>
              <a:p>
                <a:pPr lvl="1"/>
                <a:r>
                  <a:rPr lang="en-US" sz="2400" dirty="0"/>
                  <a:t>All variables in Test-UNSAT constraint are decomposed.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combinations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400" dirty="0"/>
                  <a:t> two intervals.</a:t>
                </a:r>
              </a:p>
              <a:p>
                <a:pPr lvl="2"/>
                <a:r>
                  <a:rPr lang="en-US" sz="2400" dirty="0" smtClean="0"/>
                  <a:t>Which interval to be selected first is up to </a:t>
                </a:r>
                <a:r>
                  <a:rPr lang="en-US" sz="2400" dirty="0" err="1" smtClean="0"/>
                  <a:t>miniSAT</a:t>
                </a:r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We would have criteria to evaluate decomposed intervals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 decide which one to be selected next.</a:t>
                </a:r>
                <a:endParaRPr lang="en-US" sz="2400" dirty="0" smtClean="0"/>
              </a:p>
              <a:p>
                <a:pPr>
                  <a:buFont typeface="+mj-lt"/>
                  <a:buAutoNum type="arabicPeriod" startAt="4"/>
                </a:pPr>
                <a:r>
                  <a:rPr lang="en-US" sz="2400" dirty="0" smtClean="0"/>
                  <a:t>Equality </a:t>
                </a:r>
                <a:r>
                  <a:rPr lang="en-US" sz="2400" dirty="0"/>
                  <a:t>handling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Using the intermediate value theorem.</a:t>
                </a:r>
              </a:p>
              <a:p>
                <a:pPr lvl="1"/>
                <a:r>
                  <a:rPr lang="en-US" sz="2400" dirty="0" smtClean="0"/>
                  <a:t>Using </a:t>
                </a:r>
                <a:r>
                  <a:rPr lang="en-US" sz="2400" dirty="0" err="1" smtClean="0"/>
                  <a:t>Grobner</a:t>
                </a:r>
                <a:r>
                  <a:rPr lang="en-US" sz="2400" dirty="0" smtClean="0"/>
                  <a:t> basis.</a:t>
                </a:r>
                <a:endParaRPr lang="vi-VN" sz="2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499" y="2133600"/>
                <a:ext cx="9431113" cy="4408868"/>
              </a:xfrm>
              <a:blipFill rotWithShape="0">
                <a:blip r:embed="rId2"/>
                <a:stretch>
                  <a:fillRect l="-840" t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1. SAT, UNSAT verification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828" y="1764406"/>
            <a:ext cx="10290220" cy="47392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Round-off, overflow errors can make the result unsound.</a:t>
            </a:r>
          </a:p>
          <a:p>
            <a:r>
              <a:rPr lang="en-US" sz="2800" dirty="0" err="1" smtClean="0"/>
              <a:t>iRRAM</a:t>
            </a:r>
            <a:r>
              <a:rPr lang="en-US" sz="2800" dirty="0" smtClean="0"/>
              <a:t>.</a:t>
            </a:r>
          </a:p>
          <a:p>
            <a:pPr lvl="1"/>
            <a:r>
              <a:rPr lang="en-US" sz="2600" dirty="0" smtClean="0"/>
              <a:t>C</a:t>
            </a:r>
            <a:r>
              <a:rPr lang="en-US" sz="2600" dirty="0"/>
              <a:t>++ </a:t>
            </a:r>
            <a:r>
              <a:rPr lang="en-US" sz="2600" dirty="0" smtClean="0"/>
              <a:t>package</a:t>
            </a:r>
          </a:p>
          <a:p>
            <a:pPr lvl="1"/>
            <a:r>
              <a:rPr lang="en-US" sz="2600" dirty="0" smtClean="0"/>
              <a:t>Error-bounded </a:t>
            </a:r>
            <a:r>
              <a:rPr lang="en-US" sz="2600" dirty="0"/>
              <a:t>real </a:t>
            </a:r>
            <a:r>
              <a:rPr lang="en-US" sz="2600" dirty="0" smtClean="0"/>
              <a:t>arithmetic</a:t>
            </a:r>
          </a:p>
          <a:p>
            <a:r>
              <a:rPr lang="en-US" sz="2800" dirty="0" smtClean="0"/>
              <a:t>Integrated into </a:t>
            </a:r>
            <a:r>
              <a:rPr lang="en-US" sz="2800" dirty="0" err="1" smtClean="0"/>
              <a:t>raSAT</a:t>
            </a:r>
            <a:r>
              <a:rPr lang="en-US" sz="2800" dirty="0" smtClean="0"/>
              <a:t> for </a:t>
            </a:r>
            <a:r>
              <a:rPr lang="en-US" sz="2800" dirty="0" smtClean="0">
                <a:solidFill>
                  <a:srgbClr val="FF0000"/>
                </a:solidFill>
              </a:rPr>
              <a:t>SAT verification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Rarely </a:t>
            </a:r>
            <a:r>
              <a:rPr lang="en-US" sz="2400" dirty="0" err="1" smtClean="0"/>
              <a:t>iRRAM</a:t>
            </a:r>
            <a:r>
              <a:rPr lang="en-US" sz="2400" dirty="0" smtClean="0"/>
              <a:t> detects error.</a:t>
            </a:r>
          </a:p>
          <a:p>
            <a:pPr lvl="1"/>
            <a:r>
              <a:rPr lang="en-US" sz="2400" dirty="0" smtClean="0"/>
              <a:t>Two times: </a:t>
            </a:r>
            <a:r>
              <a:rPr lang="en-US" sz="2400" dirty="0" err="1" smtClean="0"/>
              <a:t>zankle</a:t>
            </a:r>
            <a:r>
              <a:rPr lang="en-US" sz="2400" dirty="0" smtClean="0"/>
              <a:t>/matrix_2_all_6.smt2</a:t>
            </a:r>
          </a:p>
          <a:p>
            <a:r>
              <a:rPr lang="en-US" sz="2600" dirty="0" smtClean="0"/>
              <a:t>Future work: Verify UNSAT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2. UNSAT core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UNSAT core reduces the target constraints.</a:t>
            </a:r>
          </a:p>
          <a:p>
            <a:pPr lvl="1"/>
            <a:r>
              <a:rPr lang="en-US" sz="2400" dirty="0" smtClean="0"/>
              <a:t>Subset of constraints: idea of previous work, not yet done.</a:t>
            </a:r>
          </a:p>
          <a:p>
            <a:pPr lvl="1"/>
            <a:r>
              <a:rPr lang="en-US" sz="2400" dirty="0" smtClean="0"/>
              <a:t>Sub-polynomial: </a:t>
            </a:r>
            <a:r>
              <a:rPr lang="en-US" sz="2400" dirty="0"/>
              <a:t>Done in previous work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Subset of variables: new idea, implemented in </a:t>
            </a:r>
            <a:r>
              <a:rPr lang="en-US" sz="2400" dirty="0" err="1" smtClean="0"/>
              <a:t>raSAT</a:t>
            </a:r>
            <a:r>
              <a:rPr lang="en-US" sz="2400" dirty="0" smtClean="0"/>
              <a:t>.</a:t>
            </a:r>
            <a:endParaRPr lang="en-US" dirty="0"/>
          </a:p>
          <a:p>
            <a:pPr lvl="2"/>
            <a:r>
              <a:rPr lang="en-US" sz="2200" dirty="0" smtClean="0"/>
              <a:t>Showed good results when variables are bounded.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3. Testing phase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32586"/>
            <a:ext cx="10077123" cy="5048518"/>
          </a:xfrm>
        </p:spPr>
        <p:txBody>
          <a:bodyPr>
            <a:noAutofit/>
          </a:bodyPr>
          <a:lstStyle/>
          <a:p>
            <a:r>
              <a:rPr lang="en-US" sz="2800" dirty="0" smtClean="0"/>
              <a:t>Testing time is quite high, memory consuming: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Limit test cases to a fixed number:</a:t>
            </a:r>
          </a:p>
          <a:p>
            <a:pPr lvl="1"/>
            <a:r>
              <a:rPr lang="en-US" sz="2200" dirty="0" smtClean="0"/>
              <a:t>More important variables: 2 test-cases: Sensitivity provided by AF2.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Other variables: 1 test case.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Testing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869" y="1806053"/>
            <a:ext cx="9484743" cy="4840407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800" dirty="0" smtClean="0"/>
              <a:t>Testing experiments</a:t>
            </a:r>
          </a:p>
          <a:p>
            <a:pPr lvl="1"/>
            <a:r>
              <a:rPr lang="en-US" sz="2600" dirty="0" smtClean="0"/>
              <a:t>Tested on </a:t>
            </a:r>
            <a:r>
              <a:rPr lang="en-US" sz="2600" dirty="0" err="1" smtClean="0"/>
              <a:t>Zankl</a:t>
            </a:r>
            <a:r>
              <a:rPr lang="en-US" sz="2600" dirty="0" smtClean="0"/>
              <a:t> family: 166 problems generated from termination problems.</a:t>
            </a:r>
          </a:p>
          <a:p>
            <a:pPr lvl="1"/>
            <a:r>
              <a:rPr lang="en-US" sz="2600" dirty="0" smtClean="0"/>
              <a:t>m: the number of variables to generate 2 test cases.</a:t>
            </a:r>
          </a:p>
          <a:p>
            <a:pPr lvl="1"/>
            <a:r>
              <a:rPr lang="en-US" sz="2400" dirty="0" smtClean="0"/>
              <a:t>m=10:</a:t>
            </a:r>
          </a:p>
          <a:p>
            <a:pPr lvl="1"/>
            <a:r>
              <a:rPr lang="en-US" sz="2400" dirty="0" smtClean="0"/>
              <a:t>m=15:</a:t>
            </a:r>
          </a:p>
          <a:p>
            <a:pPr lvl="1"/>
            <a:r>
              <a:rPr lang="en-US" sz="2400" dirty="0" smtClean="0"/>
              <a:t>m=20:</a:t>
            </a:r>
          </a:p>
          <a:p>
            <a:r>
              <a:rPr lang="en-US" sz="2800" dirty="0" smtClean="0"/>
              <a:t>Not much improvements in solved problems</a:t>
            </a:r>
          </a:p>
          <a:p>
            <a:r>
              <a:rPr lang="en-US" sz="2800" dirty="0" smtClean="0"/>
              <a:t>More balance between testing time, IA time, </a:t>
            </a:r>
            <a:r>
              <a:rPr lang="en-US" sz="2800" dirty="0" err="1" smtClean="0"/>
              <a:t>miniSAT</a:t>
            </a:r>
            <a:r>
              <a:rPr lang="en-US" sz="2800" dirty="0" smtClean="0"/>
              <a:t> time.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9838" y="3921015"/>
            <a:ext cx="430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43 problems in </a:t>
            </a:r>
            <a:r>
              <a:rPr lang="en-US" sz="2400" dirty="0" err="1"/>
              <a:t>Zankl</a:t>
            </a:r>
            <a:r>
              <a:rPr lang="en-US" sz="2400" dirty="0"/>
              <a:t> solved.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9838" y="4376814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44 problems.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9838" y="4838479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46 problems.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All variables in Test-UNSAT constraint are decomposed.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combinations.</a:t>
                </a:r>
              </a:p>
              <a:p>
                <a:r>
                  <a:rPr lang="en-US" sz="2400" dirty="0" smtClean="0"/>
                  <a:t>Limit the number of variables to be decomposed based on sensitivity.</a:t>
                </a:r>
              </a:p>
              <a:p>
                <a:r>
                  <a:rPr lang="en-US" sz="2400" dirty="0" smtClean="0"/>
                  <a:t>Experiments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without threshold </a:t>
                </a:r>
                <a:r>
                  <a:rPr lang="en-US" sz="2400" dirty="0" smtClean="0"/>
                  <a:t>for intervals:</a:t>
                </a:r>
              </a:p>
              <a:p>
                <a:pPr lvl="1"/>
                <a:r>
                  <a:rPr lang="en-US" sz="2400" dirty="0" smtClean="0"/>
                  <a:t>All variables: solved 43 problems in </a:t>
                </a:r>
                <a:r>
                  <a:rPr lang="en-US" sz="2400" dirty="0" err="1" smtClean="0"/>
                  <a:t>Zankl</a:t>
                </a:r>
                <a:r>
                  <a:rPr lang="en-US" sz="2400" dirty="0"/>
                  <a:t>.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1 variable: 50</a:t>
                </a:r>
              </a:p>
              <a:p>
                <a:pPr lvl="1"/>
                <a:r>
                  <a:rPr lang="en-US" sz="2400" dirty="0" smtClean="0"/>
                  <a:t>2 variables: 47</a:t>
                </a:r>
              </a:p>
              <a:p>
                <a:pPr lvl="1"/>
                <a:r>
                  <a:rPr lang="en-US" sz="2400" dirty="0" smtClean="0"/>
                  <a:t>3 variables: 45</a:t>
                </a:r>
              </a:p>
              <a:p>
                <a:pPr lvl="1"/>
                <a:r>
                  <a:rPr lang="en-US" sz="2400" dirty="0" smtClean="0"/>
                  <a:t>4 variables: 46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  <a:blipFill rotWithShape="0">
                <a:blip r:embed="rId2"/>
                <a:stretch>
                  <a:fillRect l="-871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Contents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Introduction.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Current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Doctor course proposal.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Decomposition - box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</p:spPr>
            <p:txBody>
              <a:bodyPr/>
              <a:lstStyle/>
              <a:p>
                <a:r>
                  <a:rPr lang="en-US" sz="2800" dirty="0" smtClean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800" dirty="0" smtClean="0"/>
                  <a:t> two intervals.</a:t>
                </a:r>
                <a:endParaRPr lang="en-US" sz="2600" dirty="0"/>
              </a:p>
              <a:p>
                <a:pPr lvl="1"/>
                <a:r>
                  <a:rPr lang="en-US" sz="2400" dirty="0" smtClean="0"/>
                  <a:t>Each interval is evaluated by IA.</a:t>
                </a:r>
              </a:p>
              <a:p>
                <a:pPr lvl="1"/>
                <a:r>
                  <a:rPr lang="en-US" sz="2400" dirty="0" smtClean="0"/>
                  <a:t>Force </a:t>
                </a:r>
                <a:r>
                  <a:rPr lang="en-US" sz="2400" dirty="0" err="1" smtClean="0"/>
                  <a:t>miniSAT</a:t>
                </a:r>
                <a:r>
                  <a:rPr lang="en-US" sz="2400" dirty="0" smtClean="0"/>
                  <a:t> to select the box which is more likely to make the constraint SAT.</a:t>
                </a:r>
              </a:p>
              <a:p>
                <a:r>
                  <a:rPr lang="en-US" sz="2800" dirty="0" smtClean="0"/>
                  <a:t>Experiments with threshold = 0.1 for intervals: </a:t>
                </a:r>
              </a:p>
              <a:p>
                <a:pPr lvl="1"/>
                <a:r>
                  <a:rPr lang="en-US" sz="2400" dirty="0" smtClean="0"/>
                  <a:t>1 variable decomposed: 42 problems.</a:t>
                </a:r>
              </a:p>
              <a:p>
                <a:pPr lvl="1"/>
                <a:r>
                  <a:rPr lang="en-US" sz="2400" dirty="0" smtClean="0"/>
                  <a:t>2 variables </a:t>
                </a:r>
                <a:r>
                  <a:rPr lang="en-US" sz="2400" dirty="0"/>
                  <a:t>decomposed: </a:t>
                </a:r>
                <a:r>
                  <a:rPr lang="en-US" sz="2400" dirty="0" smtClean="0"/>
                  <a:t>46 </a:t>
                </a:r>
                <a:r>
                  <a:rPr lang="en-US" sz="2400" dirty="0"/>
                  <a:t>problems.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  <a:blipFill rotWithShape="0">
                <a:blip r:embed="rId2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2133600"/>
            <a:ext cx="9880528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Intermediate value </a:t>
            </a:r>
          </a:p>
          <a:p>
            <a:pPr marL="0" indent="0">
              <a:buNone/>
            </a:pPr>
            <a:r>
              <a:rPr lang="en-US" sz="2800" dirty="0" smtClean="0"/>
              <a:t>theorem</a:t>
            </a:r>
          </a:p>
          <a:p>
            <a:r>
              <a:rPr lang="en-US" sz="2800" dirty="0" smtClean="0"/>
              <a:t>Single equality:</a:t>
            </a:r>
            <a:endParaRPr lang="en-US" sz="2000" dirty="0"/>
          </a:p>
          <a:p>
            <a:pPr lvl="1"/>
            <a:r>
              <a:rPr lang="en-US" sz="2800" dirty="0" smtClean="0"/>
              <a:t>Done in previous</a:t>
            </a:r>
          </a:p>
          <a:p>
            <a:pPr marL="457200" lvl="1" indent="0">
              <a:buNone/>
            </a:pPr>
            <a:r>
              <a:rPr lang="en-US" sz="2800" dirty="0" smtClean="0"/>
              <a:t>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Intermediate value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theorem</a:t>
                </a:r>
              </a:p>
              <a:p>
                <a:r>
                  <a:rPr lang="en-US" sz="3200" dirty="0" smtClean="0"/>
                  <a:t>Multiple equalities:</a:t>
                </a:r>
              </a:p>
              <a:p>
                <a:pPr lvl="1"/>
                <a:r>
                  <a:rPr lang="en-US" sz="3000" dirty="0" smtClean="0"/>
                  <a:t>Number of</a:t>
                </a:r>
              </a:p>
              <a:p>
                <a:pPr marL="457200" lvl="1" indent="0">
                  <a:buNone/>
                </a:pPr>
                <a:r>
                  <a:rPr lang="en-US" sz="3000" dirty="0"/>
                  <a:t>v</a:t>
                </a:r>
                <a:r>
                  <a:rPr lang="en-US" sz="3000" dirty="0" smtClean="0"/>
                  <a:t>ariables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 smtClean="0"/>
                  <a:t> number </a:t>
                </a:r>
              </a:p>
              <a:p>
                <a:pPr marL="457200" lvl="1" indent="0">
                  <a:buNone/>
                </a:pPr>
                <a:r>
                  <a:rPr lang="en-US" sz="3000" dirty="0" smtClean="0"/>
                  <a:t>of equations</a:t>
                </a:r>
              </a:p>
              <a:p>
                <a:pPr lvl="1"/>
                <a:r>
                  <a:rPr lang="en-US" sz="3200" dirty="0" smtClean="0"/>
                  <a:t>To be done.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  <a:blipFill rotWithShape="0">
                <a:blip r:embed="rId2"/>
                <a:stretch>
                  <a:fillRect l="-1791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Equality extension: </a:t>
            </a:r>
            <a:r>
              <a:rPr lang="en-US" sz="3200" dirty="0" err="1" smtClean="0"/>
              <a:t>Grobner</a:t>
            </a:r>
            <a:r>
              <a:rPr lang="en-US" sz="3200" dirty="0" smtClean="0"/>
              <a:t> basis.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UNSAT proof generation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Grobner</a:t>
            </a:r>
            <a:r>
              <a:rPr lang="en-US" sz="2800" dirty="0" smtClean="0"/>
              <a:t> basis</a:t>
            </a:r>
          </a:p>
          <a:p>
            <a:r>
              <a:rPr lang="en-US" sz="2800" dirty="0" smtClean="0"/>
              <a:t>Intermediate value theorem: restrictions.</a:t>
            </a:r>
          </a:p>
          <a:p>
            <a:pPr lvl="1"/>
            <a:r>
              <a:rPr lang="en-US" sz="2600" dirty="0" smtClean="0"/>
              <a:t>For complete equality handling: </a:t>
            </a:r>
            <a:r>
              <a:rPr lang="en-US" sz="2600" dirty="0" err="1" smtClean="0"/>
              <a:t>Grobner</a:t>
            </a:r>
            <a:r>
              <a:rPr lang="en-US" sz="2600" dirty="0" smtClean="0"/>
              <a:t>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69960"/>
                <a:ext cx="10704410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We will use the rewrite approach.</a:t>
                </a:r>
              </a:p>
              <a:p>
                <a:r>
                  <a:rPr lang="en-US" sz="2400" dirty="0" smtClean="0"/>
                  <a:t>Distributive normal form: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We need to use associativity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and </a:t>
                </a:r>
                <a:r>
                  <a:rPr lang="en-US" sz="2400" dirty="0" err="1" smtClean="0"/>
                  <a:t>commutativity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of addition and multiplication</a:t>
                </a:r>
              </a:p>
              <a:p>
                <a:r>
                  <a:rPr lang="en-US" sz="2400" dirty="0" smtClean="0"/>
                  <a:t>For efficient AC rewriting system, we will use Maude.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69960"/>
                <a:ext cx="10704410" cy="3777622"/>
              </a:xfrm>
              <a:blipFill rotWithShape="0">
                <a:blip r:embed="rId2"/>
                <a:stretch>
                  <a:fillRect l="-797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1635617"/>
            <a:ext cx="10049299" cy="50742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Maximal completion:</a:t>
            </a:r>
          </a:p>
          <a:p>
            <a:pPr lvl="1"/>
            <a:r>
              <a:rPr lang="en-US" sz="2200" dirty="0" smtClean="0"/>
              <a:t>Given a </a:t>
            </a:r>
            <a:r>
              <a:rPr lang="en-US" sz="2200" dirty="0" err="1" smtClean="0"/>
              <a:t>equational</a:t>
            </a:r>
            <a:r>
              <a:rPr lang="en-US" sz="2200" dirty="0" smtClean="0"/>
              <a:t> system    .</a:t>
            </a:r>
          </a:p>
          <a:p>
            <a:pPr lvl="1"/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We find </a:t>
            </a:r>
            <a:r>
              <a:rPr lang="en-US" sz="2200" dirty="0" smtClean="0">
                <a:solidFill>
                  <a:srgbClr val="FF0000"/>
                </a:solidFill>
              </a:rPr>
              <a:t>terminating</a:t>
            </a:r>
            <a:r>
              <a:rPr lang="en-US" sz="2200" dirty="0" smtClean="0"/>
              <a:t> TRSs           such that they use </a:t>
            </a:r>
            <a:r>
              <a:rPr lang="en-US" sz="2200" dirty="0" smtClean="0">
                <a:solidFill>
                  <a:srgbClr val="FF0000"/>
                </a:solidFill>
              </a:rPr>
              <a:t>maximal </a:t>
            </a:r>
            <a:r>
              <a:rPr lang="en-US" sz="2200" dirty="0" smtClean="0"/>
              <a:t>number of equations in    .</a:t>
            </a:r>
          </a:p>
          <a:p>
            <a:pPr lvl="1"/>
            <a:r>
              <a:rPr lang="en-US" sz="2200" dirty="0" smtClean="0"/>
              <a:t>If there exists a TRS     in          such that                              ,     is the complete system of </a:t>
            </a:r>
          </a:p>
          <a:p>
            <a:pPr lvl="1"/>
            <a:r>
              <a:rPr lang="en-US" sz="2200" dirty="0" smtClean="0"/>
              <a:t>Otherwise, extend     to </a:t>
            </a:r>
          </a:p>
          <a:p>
            <a:pPr lvl="1"/>
            <a:endParaRPr lang="en-US" sz="2200" dirty="0" smtClean="0"/>
          </a:p>
          <a:p>
            <a:endParaRPr lang="en-US" sz="2600" dirty="0" smtClean="0"/>
          </a:p>
          <a:p>
            <a:r>
              <a:rPr lang="en-US" sz="2600" dirty="0" err="1" smtClean="0"/>
              <a:t>MaxComp</a:t>
            </a:r>
            <a:r>
              <a:rPr lang="en-US" sz="260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15" y="2234936"/>
            <a:ext cx="171450" cy="230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0" y="2686002"/>
            <a:ext cx="834390" cy="230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54" y="3479170"/>
            <a:ext cx="226695" cy="2305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25" y="3942400"/>
            <a:ext cx="228600" cy="2228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487" y="3936083"/>
            <a:ext cx="2249805" cy="3162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542" y="3965547"/>
            <a:ext cx="228600" cy="2228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25" y="4291748"/>
            <a:ext cx="171450" cy="2305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90" y="4757784"/>
            <a:ext cx="226695" cy="2305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30" y="3111424"/>
            <a:ext cx="695325" cy="3162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15" y="3917008"/>
            <a:ext cx="695325" cy="3162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63" y="5303255"/>
            <a:ext cx="7730490" cy="59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 smtClean="0"/>
              <a:t>Proof of UNSAT can be used to extract Craig </a:t>
            </a:r>
            <a:r>
              <a:rPr lang="en-US" sz="2600" dirty="0" err="1" smtClean="0"/>
              <a:t>interpolants</a:t>
            </a:r>
            <a:endParaRPr lang="en-US" sz="2600" dirty="0" smtClean="0"/>
          </a:p>
          <a:p>
            <a:pPr lvl="1"/>
            <a:r>
              <a:rPr lang="en-US" sz="2600" dirty="0" smtClean="0"/>
              <a:t>Abstraction refinement</a:t>
            </a:r>
          </a:p>
          <a:p>
            <a:pPr lvl="1"/>
            <a:r>
              <a:rPr lang="en-US" sz="2600" dirty="0" smtClean="0"/>
              <a:t>Invariant generation.</a:t>
            </a:r>
          </a:p>
          <a:p>
            <a:r>
              <a:rPr lang="en-US" sz="2600" dirty="0"/>
              <a:t>M</a:t>
            </a:r>
            <a:r>
              <a:rPr lang="en-US" sz="2600" dirty="0" smtClean="0"/>
              <a:t>ost </a:t>
            </a:r>
            <a:r>
              <a:rPr lang="en-US" sz="2600" dirty="0"/>
              <a:t>of the current works focus on </a:t>
            </a:r>
            <a:r>
              <a:rPr lang="en-US" sz="2600" dirty="0" err="1"/>
              <a:t>Presburger</a:t>
            </a:r>
            <a:r>
              <a:rPr lang="en-US" sz="2600" dirty="0"/>
              <a:t> </a:t>
            </a:r>
            <a:r>
              <a:rPr lang="en-US" sz="2600" dirty="0" smtClean="0"/>
              <a:t>Arithmetic.</a:t>
            </a:r>
          </a:p>
          <a:p>
            <a:r>
              <a:rPr lang="en-US" sz="2600" dirty="0" smtClean="0"/>
              <a:t>Not much research on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of polynomial constraints.</a:t>
            </a:r>
          </a:p>
          <a:p>
            <a:pPr lvl="1"/>
            <a:r>
              <a:rPr lang="en-US" sz="2600" dirty="0" smtClean="0"/>
              <a:t>Such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arise during verification of complex systems such as hybrid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MATHSAT supports interpolation over Linear arithmetic.</a:t>
            </a:r>
          </a:p>
          <a:p>
            <a:pPr lvl="1"/>
            <a:r>
              <a:rPr lang="en-US" sz="2400" dirty="0" smtClean="0"/>
              <a:t>Theory solver generates proofs for conflict clauses.</a:t>
            </a:r>
          </a:p>
          <a:p>
            <a:pPr lvl="1"/>
            <a:r>
              <a:rPr lang="en-US" sz="2400" dirty="0" smtClean="0"/>
              <a:t>SAT solver generates resolution proof of </a:t>
            </a:r>
            <a:r>
              <a:rPr lang="en-US" sz="2400" dirty="0" err="1" smtClean="0"/>
              <a:t>unsatisfiability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b="0" dirty="0" err="1" smtClean="0">
                <a:ea typeface="Cambria Math" panose="02040503050406030204" pitchFamily="18" charset="0"/>
              </a:rPr>
              <a:t>Interpolants</a:t>
            </a:r>
            <a:r>
              <a:rPr lang="en-US" sz="2400" b="0" dirty="0" smtClean="0">
                <a:ea typeface="Cambria Math" panose="02040503050406030204" pitchFamily="18" charset="0"/>
              </a:rPr>
              <a:t> are extracted from the above proofs.</a:t>
            </a:r>
          </a:p>
          <a:p>
            <a:r>
              <a:rPr lang="en-US" sz="2600" dirty="0" err="1" smtClean="0">
                <a:ea typeface="Cambria Math" panose="02040503050406030204" pitchFamily="18" charset="0"/>
              </a:rPr>
              <a:t>CSIsat</a:t>
            </a:r>
            <a:r>
              <a:rPr lang="en-US" sz="2600" dirty="0" smtClean="0">
                <a:ea typeface="Cambria Math" panose="02040503050406030204" pitchFamily="18" charset="0"/>
              </a:rPr>
              <a:t> also support </a:t>
            </a:r>
            <a:r>
              <a:rPr lang="en-US" sz="2600" dirty="0" err="1" smtClean="0">
                <a:ea typeface="Cambria Math" panose="02040503050406030204" pitchFamily="18" charset="0"/>
              </a:rPr>
              <a:t>interpolants</a:t>
            </a:r>
            <a:r>
              <a:rPr lang="en-US" sz="2600" dirty="0" smtClean="0">
                <a:ea typeface="Cambria Math" panose="02040503050406030204" pitchFamily="18" charset="0"/>
              </a:rPr>
              <a:t> of LA constraints.</a:t>
            </a:r>
            <a:endParaRPr lang="en-US" sz="2600" b="0" dirty="0" smtClean="0"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90483" y="2990781"/>
            <a:ext cx="4217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344" y="1541172"/>
                <a:ext cx="10633655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Interpolant inference from resolution proof is similar to MATHSAT.</a:t>
                </a:r>
              </a:p>
              <a:p>
                <a:r>
                  <a:rPr lang="en-US" sz="2400" dirty="0" smtClean="0"/>
                  <a:t>Difference in inferring </a:t>
                </a:r>
                <a:r>
                  <a:rPr lang="en-US" sz="2400" dirty="0" err="1" smtClean="0"/>
                  <a:t>interpolants</a:t>
                </a:r>
                <a:r>
                  <a:rPr lang="en-US" sz="2400" dirty="0" smtClean="0"/>
                  <a:t> of conflicts:</a:t>
                </a:r>
              </a:p>
              <a:p>
                <a:pPr lvl="1"/>
                <a:r>
                  <a:rPr lang="en-US" sz="2400" dirty="0" err="1" smtClean="0"/>
                  <a:t>raSAT</a:t>
                </a:r>
                <a:r>
                  <a:rPr lang="en-US" sz="2400" dirty="0" smtClean="0"/>
                  <a:t> use IA for proving UNSAT.</a:t>
                </a:r>
                <a:endParaRPr lang="en-US" sz="2400" dirty="0"/>
              </a:p>
              <a:p>
                <a:pPr marL="57150" indent="0">
                  <a:buNone/>
                </a:pPr>
                <a:r>
                  <a:rPr lang="en-US" sz="2400" dirty="0" smtClean="0"/>
                  <a:t>Example: </a:t>
                </a:r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Intervals: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 is UNSAT</a:t>
                </a:r>
              </a:p>
              <a:p>
                <a:pPr lvl="1"/>
                <a:r>
                  <a:rPr lang="en-US" sz="2400" dirty="0" smtClean="0"/>
                  <a:t>First, IA cannot conclude UNSAT. 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344" y="1541172"/>
                <a:ext cx="10633655" cy="3777622"/>
              </a:xfrm>
              <a:blipFill rotWithShape="0">
                <a:blip r:embed="rId2"/>
                <a:stretch>
                  <a:fillRect l="-803" t="-1290" b="-36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466850"/>
            <a:ext cx="3581400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091073"/>
            <a:ext cx="3933825" cy="101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276" y="1382971"/>
            <a:ext cx="3829050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276" y="2057009"/>
            <a:ext cx="5172075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393" y="3338848"/>
            <a:ext cx="1657350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3276" y="3620999"/>
            <a:ext cx="2200275" cy="390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14686" y="4822199"/>
            <a:ext cx="926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resolution proof, we can infer              as final </a:t>
            </a:r>
            <a:r>
              <a:rPr lang="en-US" sz="2400" dirty="0" err="1" smtClean="0"/>
              <a:t>interpolant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2364" y="4832150"/>
            <a:ext cx="1113857" cy="4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Modulo Theories (SMT)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569720"/>
            <a:ext cx="10347960" cy="5074920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SMT problem is a decision problem</a:t>
            </a:r>
          </a:p>
          <a:p>
            <a:pPr lvl="1"/>
            <a:r>
              <a:rPr lang="en-US" sz="2800" dirty="0"/>
              <a:t>f</a:t>
            </a:r>
            <a:r>
              <a:rPr lang="en-US" sz="2800" dirty="0" smtClean="0"/>
              <a:t>or first-order </a:t>
            </a:r>
            <a:r>
              <a:rPr lang="en-US" sz="2800" dirty="0"/>
              <a:t>formulas </a:t>
            </a:r>
            <a:r>
              <a:rPr lang="en-US" sz="2800" dirty="0" smtClean="0"/>
              <a:t>expressing constraints,</a:t>
            </a:r>
          </a:p>
          <a:p>
            <a:pPr lvl="1"/>
            <a:r>
              <a:rPr lang="en-US" sz="2800" dirty="0" smtClean="0"/>
              <a:t>with </a:t>
            </a:r>
            <a:r>
              <a:rPr lang="en-US" sz="2800" dirty="0"/>
              <a:t>respect to </a:t>
            </a:r>
            <a:r>
              <a:rPr lang="en-US" sz="2800" dirty="0" smtClean="0"/>
              <a:t>background theories.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satisfiable</a:t>
            </a:r>
            <a:r>
              <a:rPr lang="en-US" sz="2800" dirty="0" smtClean="0"/>
              <a:t> (SAT), provide assignment of variables.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unsatisfiable</a:t>
            </a:r>
            <a:r>
              <a:rPr lang="en-US" sz="2800" dirty="0" smtClean="0"/>
              <a:t> (UNSAT), proof is optionally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Back ground theories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Theory of array</a:t>
                </a:r>
              </a:p>
              <a:p>
                <a:r>
                  <a:rPr lang="en-US" sz="2800" dirty="0" smtClean="0"/>
                  <a:t>Linear arithmetic: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Non-linear arithmetic: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∗</m:t>
                    </m:r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…..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of non-linear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Polynomial constraints solving has applications in:</a:t>
            </a:r>
          </a:p>
          <a:p>
            <a:r>
              <a:rPr lang="en-US" sz="2800" dirty="0"/>
              <a:t>Automatic termination </a:t>
            </a:r>
            <a:r>
              <a:rPr lang="en-US" sz="2800" dirty="0" smtClean="0"/>
              <a:t>proving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err="1" smtClean="0"/>
              <a:t>Roundoff</a:t>
            </a:r>
            <a:r>
              <a:rPr lang="en-US" sz="2800" dirty="0" smtClean="0"/>
              <a:t> error and overflow error analysis.</a:t>
            </a:r>
          </a:p>
          <a:p>
            <a:r>
              <a:rPr lang="en-US" sz="2800" dirty="0" smtClean="0"/>
              <a:t>Loop Invariant generation.</a:t>
            </a:r>
            <a:endParaRPr lang="en-US" sz="2800" dirty="0"/>
          </a:p>
          <a:p>
            <a:r>
              <a:rPr lang="en-US" sz="2800" dirty="0" smtClean="0"/>
              <a:t>Analyzing reachability, discovering inductive invariants in hybrid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non-linear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08206"/>
                <a:ext cx="10791423" cy="504979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1930, </a:t>
                </a:r>
                <a:r>
                  <a:rPr lang="en-US" sz="2400" dirty="0" err="1" smtClean="0"/>
                  <a:t>Taski</a:t>
                </a:r>
                <a:r>
                  <a:rPr lang="en-US" sz="2400" dirty="0" smtClean="0"/>
                  <a:t>: first order theory of the real under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+, ∗</m:t>
                    </m:r>
                  </m:oMath>
                </a14:m>
                <a:r>
                  <a:rPr lang="en-US" sz="2400" dirty="0" smtClean="0"/>
                  <a:t> is decidable</a:t>
                </a:r>
              </a:p>
              <a:p>
                <a:r>
                  <a:rPr lang="en-US" sz="2400" dirty="0" smtClean="0"/>
                  <a:t>Methods:</a:t>
                </a:r>
              </a:p>
              <a:p>
                <a:pPr lvl="1"/>
                <a:r>
                  <a:rPr lang="en-US" sz="2400" dirty="0" smtClean="0"/>
                  <a:t>QE-CAD: complete but DEXP complexity.</a:t>
                </a:r>
              </a:p>
              <a:p>
                <a:pPr lvl="1"/>
                <a:r>
                  <a:rPr lang="en-US" sz="2400" dirty="0" smtClean="0"/>
                  <a:t>Interval constraint propagation: (</a:t>
                </a:r>
                <a:r>
                  <a:rPr lang="en-US" sz="2400" dirty="0" err="1" smtClean="0"/>
                  <a:t>iSAT</a:t>
                </a:r>
                <a:r>
                  <a:rPr lang="en-US" sz="2400" dirty="0" smtClean="0"/>
                  <a:t>, RSOLVER). ISAT use IA only, solving SAT problem is limited.</a:t>
                </a:r>
              </a:p>
              <a:p>
                <a:pPr lvl="1"/>
                <a:r>
                  <a:rPr lang="en-US" sz="2400" dirty="0" smtClean="0"/>
                  <a:t>Bit-blasting: (UCLID, </a:t>
                </a:r>
                <a:r>
                  <a:rPr lang="en-US" sz="2400" dirty="0" err="1" smtClean="0"/>
                  <a:t>MiniSmt</a:t>
                </a:r>
                <a:r>
                  <a:rPr lang="en-US" sz="2400" dirty="0" smtClean="0"/>
                  <a:t>) suffers to high number of variables or high degree of polynomials.</a:t>
                </a:r>
              </a:p>
              <a:p>
                <a:pPr lvl="1"/>
                <a:r>
                  <a:rPr lang="en-US" sz="2400" dirty="0" smtClean="0"/>
                  <a:t>Linearization: suffers with high degree of polynomials (</a:t>
                </a:r>
                <a:r>
                  <a:rPr lang="en-US" sz="2400" dirty="0" err="1" smtClean="0"/>
                  <a:t>Barcelogic</a:t>
                </a:r>
                <a:r>
                  <a:rPr lang="en-US" sz="2400" dirty="0" smtClean="0"/>
                  <a:t>, CORD).</a:t>
                </a:r>
              </a:p>
              <a:p>
                <a:pPr lvl="1"/>
                <a:r>
                  <a:rPr lang="en-US" sz="2400" dirty="0" smtClean="0"/>
                  <a:t>Virtual substitution: Z3, SMT-RAT. Needs root formulas of polynomial </a:t>
                </a:r>
              </a:p>
              <a:p>
                <a:pPr marL="457200" lvl="1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2400" dirty="0" smtClean="0"/>
                  <a:t>degree &lt;= 5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08206"/>
                <a:ext cx="10791423" cy="5049793"/>
              </a:xfrm>
              <a:blipFill rotWithShape="0">
                <a:blip r:embed="rId2"/>
                <a:stretch>
                  <a:fillRect l="-734" t="-966" r="-339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5920" y="1836383"/>
                <a:ext cx="946045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Polynomial strict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800" dirty="0" smtClean="0"/>
                  <a:t>:</a:t>
                </a:r>
              </a:p>
              <a:p>
                <a:r>
                  <a:rPr lang="en-US" sz="2800" dirty="0" smtClean="0"/>
                  <a:t>Fine approximation can decide.</a:t>
                </a:r>
                <a:endParaRPr lang="en-US" sz="2800" dirty="0"/>
              </a:p>
              <a:p>
                <a:r>
                  <a:rPr lang="en-US" sz="28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</a:p>
              <a:p>
                <a:pPr lvl="1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1"/>
                <a:r>
                  <a:rPr lang="en-US" sz="2400" dirty="0"/>
                  <a:t>T</a:t>
                </a:r>
                <a:r>
                  <a:rPr lang="en-US" sz="2400" dirty="0" smtClean="0"/>
                  <a:t>here </a:t>
                </a:r>
                <a:r>
                  <a:rPr lang="en-US" sz="2400" dirty="0" smtClean="0"/>
                  <a:t>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in </a:t>
                </a:r>
                <a:r>
                  <a:rPr lang="en-US" sz="2400" dirty="0" smtClean="0"/>
                  <a:t>which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 smtClean="0"/>
              </a:p>
              <a:p>
                <a:pPr marL="57150" indent="0">
                  <a:buNone/>
                </a:pPr>
                <a:r>
                  <a:rPr lang="en-US" sz="26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600" dirty="0" smtClean="0"/>
              </a:p>
              <a:p>
                <a:pPr lvl="1"/>
                <a:endParaRPr lang="en-US" sz="2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20" y="1836383"/>
                <a:ext cx="9460454" cy="4351338"/>
              </a:xfrm>
              <a:blipFill rotWithShape="0">
                <a:blip r:embed="rId3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03664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291309" y="1787137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32723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441759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21793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472552" y="4346833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2729835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2472552" y="182562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2637273" y="237463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2472552" y="157928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2508359" y="157928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785587" y="1227884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67.5"/>
  <p:tag name="LATEXADDIN" val="\documentclass{article}&#10;\usepackage{amsmath}&#10;\pagestyle{empty}&#10;\begin{document}&#10;&#10;$\mathcal{E}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.75"/>
  <p:tag name="LATEXADDIN" val="\documentclass{article}&#10;\usepackage{amsmath}&#10;\pagestyle{empty}&#10;\begin{document}&#10;&#10;$R(C)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3.25"/>
  <p:tag name="ORIGINALWIDTH" val="3043.5"/>
  <p:tag name="LATEXADDIN" val="\documentclass{article}&#10;\usepackage{amsmath}&#10;\pagestyle{empty}&#10;\begin{document}&#10;&#10;$\bigcup\limits_{R \in R(C)} \{s\downarrow_R \approx t\downarrow_R | &#10;s \approx t \in \mathcal{E} \cup CP(R) \text{ and }&#10;s\downarrow_R \neq t\downarrow_R\}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328.5"/>
  <p:tag name="LATEXADDIN" val="\documentclass{article}&#10;\usepackage{amsmath}&#10;\pagestyle{empty}&#10;\begin{document}&#10;&#10;$C = \mathcal{E}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89.25"/>
  <p:tag name="LATEXADDIN" val="\documentclass{article}&#10;\usepackage{amsmath}&#10;\pagestyle{empty}&#10;\begin{document}&#10;&#10;$C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90"/>
  <p:tag name="LATEXADDIN" val="\documentclass{article}&#10;\usepackage{amsmath}&#10;\pagestyle{empty}&#10;\begin{document}&#10;&#10;$R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85.75"/>
  <p:tag name="LATEXADDIN" val="\documentclass{article}&#10;\usepackage{amsmath}&#10;\pagestyle{empty}&#10;\begin{document}&#10;&#10;$C \cup CP(R) \subseteq \downarrow_R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90"/>
  <p:tag name="LATEXADDIN" val="\documentclass{article}&#10;\usepackage{amsmath}&#10;\pagestyle{empty}&#10;\begin{document}&#10;&#10;$R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67.5"/>
  <p:tag name="LATEXADDIN" val="\documentclass{article}&#10;\usepackage{amsmath}&#10;\pagestyle{empty}&#10;\begin{document}&#10;&#10;$\mathcal{E}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5"/>
  <p:tag name="ORIGINALWIDTH" val="89.25"/>
  <p:tag name="LATEXADDIN" val="\documentclass{article}&#10;\usepackage{amsmath}&#10;\pagestyle{empty}&#10;\begin{document}&#10;&#10;$C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.75"/>
  <p:tag name="LATEXADDIN" val="\documentclass{article}&#10;\usepackage{amsmath}&#10;\pagestyle{empty}&#10;\begin{document}&#10;&#10;$R(C)$&#10;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13233</TotalTime>
  <Words>878</Words>
  <Application>Microsoft Office PowerPoint</Application>
  <PresentationFormat>Widescreen</PresentationFormat>
  <Paragraphs>241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メイリオ</vt:lpstr>
      <vt:lpstr>Arial</vt:lpstr>
      <vt:lpstr>Calibri</vt:lpstr>
      <vt:lpstr>Cambria Math</vt:lpstr>
      <vt:lpstr>Century Gothic</vt:lpstr>
      <vt:lpstr>Tahoma</vt:lpstr>
      <vt:lpstr>Wingdings</vt:lpstr>
      <vt:lpstr>Wingdings 3</vt:lpstr>
      <vt:lpstr>Wisp</vt:lpstr>
      <vt:lpstr>Equality handling and efficiency improvement of SMT for non-linear constraints over reals.</vt:lpstr>
      <vt:lpstr>Contents</vt:lpstr>
      <vt:lpstr>PowerPoint Presentation</vt:lpstr>
      <vt:lpstr>Satisfiability Modulo Theories (SMT)</vt:lpstr>
      <vt:lpstr>Back ground theories</vt:lpstr>
      <vt:lpstr>Theory of non-linear arithmetic</vt:lpstr>
      <vt:lpstr>Theory of non-linear arithmetic</vt:lpstr>
      <vt:lpstr>raSAT</vt:lpstr>
      <vt:lpstr>PowerPoint Presentation</vt:lpstr>
      <vt:lpstr>raSAT</vt:lpstr>
      <vt:lpstr>PowerPoint Presentation</vt:lpstr>
      <vt:lpstr>Problems</vt:lpstr>
      <vt:lpstr>Problems</vt:lpstr>
      <vt:lpstr>PowerPoint Presentation</vt:lpstr>
      <vt:lpstr>1. SAT, UNSAT verification</vt:lpstr>
      <vt:lpstr>2. UNSAT core</vt:lpstr>
      <vt:lpstr>3. Testing phase</vt:lpstr>
      <vt:lpstr>3. Testing phase</vt:lpstr>
      <vt:lpstr>4. Decomposition</vt:lpstr>
      <vt:lpstr>4. Decomposition - box selection</vt:lpstr>
      <vt:lpstr>5. Equality handling.</vt:lpstr>
      <vt:lpstr>5. Equality handling.</vt:lpstr>
      <vt:lpstr>PowerPoint Presentation</vt:lpstr>
      <vt:lpstr>Problems.</vt:lpstr>
      <vt:lpstr>1. Equality extension: Grobner basis.</vt:lpstr>
      <vt:lpstr>1. Equality extension: Grobner basis. </vt:lpstr>
      <vt:lpstr>1. Equality extension: Grobner basis.</vt:lpstr>
      <vt:lpstr>2. UNSAT proof generation</vt:lpstr>
      <vt:lpstr>Related works</vt:lpstr>
      <vt:lpstr>Primary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928</cp:revision>
  <dcterms:created xsi:type="dcterms:W3CDTF">2014-04-21T06:38:43Z</dcterms:created>
  <dcterms:modified xsi:type="dcterms:W3CDTF">2014-08-18T01:05:05Z</dcterms:modified>
</cp:coreProperties>
</file>