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9" r:id="rId3"/>
    <p:sldId id="263" r:id="rId4"/>
    <p:sldId id="264" r:id="rId5"/>
    <p:sldId id="270" r:id="rId6"/>
    <p:sldId id="340" r:id="rId7"/>
    <p:sldId id="357" r:id="rId8"/>
    <p:sldId id="300" r:id="rId9"/>
    <p:sldId id="351" r:id="rId10"/>
    <p:sldId id="335" r:id="rId11"/>
    <p:sldId id="315" r:id="rId12"/>
    <p:sldId id="358" r:id="rId13"/>
    <p:sldId id="302" r:id="rId14"/>
    <p:sldId id="342" r:id="rId15"/>
    <p:sldId id="287" r:id="rId16"/>
    <p:sldId id="355" r:id="rId17"/>
    <p:sldId id="350" r:id="rId18"/>
    <p:sldId id="359" r:id="rId19"/>
    <p:sldId id="349" r:id="rId20"/>
    <p:sldId id="319" r:id="rId21"/>
    <p:sldId id="321" r:id="rId22"/>
    <p:sldId id="294" r:id="rId23"/>
    <p:sldId id="354" r:id="rId24"/>
    <p:sldId id="323" r:id="rId25"/>
    <p:sldId id="320" r:id="rId26"/>
    <p:sldId id="328" r:id="rId27"/>
    <p:sldId id="360" r:id="rId28"/>
    <p:sldId id="329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xmlns="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7" d="100"/>
          <a:sy n="117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2DCF-DB06-4254-A49F-002D5F827FF4}" type="datetimeFigureOut">
              <a:rPr kumimoji="1" lang="ja-JP" altLang="en-US" smtClean="0"/>
              <a:t>2014/8/27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C48-938F-4B82-8F4F-EEA963B85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1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7.png"/><Relationship Id="rId5" Type="http://schemas.openxmlformats.org/officeDocument/2006/relationships/tags" Target="../tags/tag31.xml"/><Relationship Id="rId15" Type="http://schemas.openxmlformats.org/officeDocument/2006/relationships/image" Target="../media/image370.png"/><Relationship Id="rId10" Type="http://schemas.openxmlformats.org/officeDocument/2006/relationships/image" Target="../media/image46.png"/><Relationship Id="rId4" Type="http://schemas.openxmlformats.org/officeDocument/2006/relationships/tags" Target="../tags/tag30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400" dirty="0" smtClean="0"/>
              <a:t>Improve the efficiency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Handle equality.</a:t>
            </a:r>
          </a:p>
          <a:p>
            <a:pPr lvl="1"/>
            <a:r>
              <a:rPr lang="en-US" sz="2400" dirty="0" smtClean="0"/>
              <a:t>Handle polynomial constraints over Integer (QF_NIA).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Exploration of: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 </a:t>
                </a:r>
                <a:r>
                  <a:rPr lang="en-US" sz="2400" dirty="0"/>
                  <a:t>test </a:t>
                </a:r>
                <a:r>
                  <a:rPr lang="en-US" sz="24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variables, 2 values for 1 variable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Example: x: -1.94, 3.7;  y: 0.98, 3.65</a:t>
                </a:r>
              </a:p>
              <a:p>
                <a:pPr lvl="3"/>
                <a:r>
                  <a:rPr lang="en-US" sz="2400" dirty="0" smtClean="0"/>
                  <a:t>4 test cases: (x, y) = (-1,9, 0.98), (-1.9, 3.65), </a:t>
                </a:r>
                <a:endParaRPr lang="en-US" sz="2400" dirty="0" smtClean="0"/>
              </a:p>
              <a:p>
                <a:pPr marL="1371600" lvl="3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					</a:t>
                </a:r>
                <a:r>
                  <a:rPr lang="en-US" sz="2400" dirty="0" smtClean="0"/>
                  <a:t>(</a:t>
                </a:r>
                <a:r>
                  <a:rPr lang="en-US" sz="2400" dirty="0" smtClean="0"/>
                  <a:t>3.7, 0.98), (3.7, 3.65)</a:t>
                </a:r>
              </a:p>
              <a:p>
                <a:pPr lvl="1"/>
                <a:r>
                  <a:rPr lang="en-US" sz="2400" dirty="0" smtClean="0"/>
                  <a:t> boxes: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variables are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boxes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Example:</a:t>
                </a:r>
              </a:p>
              <a:p>
                <a:pPr lvl="2"/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r>
                  <a:rPr lang="en-US" sz="2400" dirty="0" smtClean="0"/>
                  <a:t>4 boxes: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1">
                <a:blip r:embed="rId8"/>
                <a:stretch>
                  <a:fillRect l="-912" t="-8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69" y="4436972"/>
            <a:ext cx="4671115" cy="300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69" y="4919927"/>
            <a:ext cx="484822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7" y="5918827"/>
            <a:ext cx="3042502" cy="3002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7" y="6317123"/>
            <a:ext cx="2807764" cy="300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45" y="6317122"/>
            <a:ext cx="2571205" cy="300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4" y="5888734"/>
            <a:ext cx="2807764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55805"/>
            <a:ext cx="8915400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Soundness.</a:t>
            </a:r>
          </a:p>
          <a:p>
            <a:pPr marL="857250" lvl="1" indent="-457200"/>
            <a:r>
              <a:rPr lang="en-US" sz="2400" dirty="0"/>
              <a:t>Floating point arithmetic: round-off, overflow errors.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Equality handling.</a:t>
            </a:r>
          </a:p>
          <a:p>
            <a:pPr lvl="1"/>
            <a:r>
              <a:rPr lang="en-US" sz="2400" dirty="0"/>
              <a:t>Using the intermediate value theorem.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Exploration of test cases, boxes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 variables </a:t>
                </a:r>
                <a:r>
                  <a:rPr lang="en-US" sz="24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Priority on variables: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constraint: </a:t>
                </a:r>
                <a: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  <a:t>Dependency</a:t>
                </a:r>
                <a:b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</a:br>
                <a:r>
                  <a:rPr lang="en-US" sz="2400" dirty="0" smtClean="0">
                    <a:sym typeface="Wingdings" panose="05000000000000000000" pitchFamily="2" charset="2"/>
                  </a:rPr>
                  <a:t>between constraints</a:t>
                </a:r>
                <a:endParaRPr lang="en-US" sz="2400" dirty="0">
                  <a:solidFill>
                    <a:srgbClr val="2525FF"/>
                  </a:solidFill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variables in one constraints: </a:t>
                </a:r>
                <a:r>
                  <a:rPr lang="en-US" sz="2400" dirty="0" smtClean="0">
                    <a:solidFill>
                      <a:srgbClr val="5757FE"/>
                    </a:solidFill>
                    <a:sym typeface="Wingdings" panose="05000000000000000000" pitchFamily="2" charset="2"/>
                  </a:rPr>
                  <a:t>Sensitivity</a:t>
                </a:r>
              </a:p>
              <a:p>
                <a:pPr marL="85725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E.g.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: x is more sensible than 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744" t="-933"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3" y="1264555"/>
            <a:ext cx="3524250" cy="3724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7066" y="6194854"/>
            <a:ext cx="446837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0465" y="6194854"/>
            <a:ext cx="1210963" cy="2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SAT, </a:t>
            </a:r>
            <a:r>
              <a:rPr lang="en-US" dirty="0" smtClean="0"/>
              <a:t>UNSAT </a:t>
            </a:r>
            <a:r>
              <a:rPr lang="en-US" dirty="0" smtClean="0"/>
              <a:t>verification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385" y="1995066"/>
            <a:ext cx="10290220" cy="4739244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Round-off, overflow errors can make the result unsound.</a:t>
            </a:r>
          </a:p>
          <a:p>
            <a:r>
              <a:rPr lang="en-US" sz="2400" dirty="0" err="1" smtClean="0"/>
              <a:t>iRRAM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 smtClean="0"/>
              <a:t>C</a:t>
            </a:r>
            <a:r>
              <a:rPr lang="en-US" sz="2400" dirty="0"/>
              <a:t>++ </a:t>
            </a:r>
            <a:r>
              <a:rPr lang="en-US" sz="2400" dirty="0" smtClean="0"/>
              <a:t>package</a:t>
            </a:r>
          </a:p>
          <a:p>
            <a:pPr lvl="1"/>
            <a:r>
              <a:rPr lang="en-US" sz="2400" dirty="0" smtClean="0"/>
              <a:t>Error-bounded </a:t>
            </a:r>
            <a:r>
              <a:rPr lang="en-US" sz="2400" dirty="0"/>
              <a:t>real </a:t>
            </a:r>
            <a:r>
              <a:rPr lang="en-US" sz="2400" dirty="0" smtClean="0"/>
              <a:t>arithmetic</a:t>
            </a:r>
          </a:p>
          <a:p>
            <a:r>
              <a:rPr lang="en-US" sz="2400" b="1" dirty="0"/>
              <a:t>Integrated</a:t>
            </a:r>
            <a:r>
              <a:rPr lang="en-US" sz="2400" dirty="0"/>
              <a:t> </a:t>
            </a:r>
            <a:r>
              <a:rPr lang="en-US" sz="2400" dirty="0" err="1"/>
              <a:t>iRRAM</a:t>
            </a:r>
            <a:r>
              <a:rPr lang="en-US" sz="2400" dirty="0"/>
              <a:t> into </a:t>
            </a:r>
            <a:r>
              <a:rPr lang="en-US" sz="2400" dirty="0" err="1"/>
              <a:t>raSAT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B050"/>
                </a:solidFill>
              </a:rPr>
              <a:t>SAT verification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Future work</a:t>
            </a:r>
            <a:r>
              <a:rPr lang="en-US" sz="2400" dirty="0" smtClean="0"/>
              <a:t>: Verify </a:t>
            </a:r>
            <a:r>
              <a:rPr lang="en-US" sz="2400" dirty="0" smtClean="0">
                <a:solidFill>
                  <a:srgbClr val="FF0000"/>
                </a:solidFill>
              </a:rPr>
              <a:t>UNSAT results</a:t>
            </a:r>
            <a:endParaRPr lang="en-US" sz="2400" dirty="0"/>
          </a:p>
          <a:p>
            <a:pPr lvl="1"/>
            <a:r>
              <a:rPr lang="en-US" sz="24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Intermediate value theorem</a:t>
                </a:r>
              </a:p>
              <a:p>
                <a:r>
                  <a:rPr lang="en-US" sz="2400" dirty="0"/>
                  <a:t>Single </a:t>
                </a:r>
                <a:r>
                  <a:rPr lang="en-US" sz="2400" dirty="0" smtClean="0"/>
                  <a:t>equality: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Done </a:t>
                </a:r>
                <a:r>
                  <a:rPr lang="en-US" sz="2400" b="1" dirty="0"/>
                  <a:t>in previous </a:t>
                </a:r>
                <a:r>
                  <a:rPr lang="en-US" sz="2400" b="1" dirty="0" smtClean="0"/>
                  <a:t>work</a:t>
                </a:r>
              </a:p>
              <a:p>
                <a:r>
                  <a:rPr lang="en-US" sz="2400" dirty="0"/>
                  <a:t>Multiple equalities:</a:t>
                </a:r>
              </a:p>
              <a:p>
                <a:pPr lvl="1"/>
                <a:r>
                  <a:rPr lang="en-US" sz="2400" dirty="0"/>
                  <a:t>Number of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number of equations</a:t>
                </a:r>
              </a:p>
              <a:p>
                <a:pPr lvl="1"/>
                <a:r>
                  <a:rPr lang="en-US" sz="2400" b="1" dirty="0"/>
                  <a:t>To be done</a:t>
                </a:r>
                <a:r>
                  <a:rPr lang="en-US" sz="2400" dirty="0"/>
                  <a:t>.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  <a:blipFill rotWithShape="0">
                <a:blip r:embed="rId2"/>
                <a:stretch>
                  <a:fillRect l="-899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  <a:p>
            <a:pPr lvl="1"/>
            <a:r>
              <a:rPr lang="en-US" sz="2400" b="1" dirty="0" smtClean="0"/>
              <a:t>Future work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309" y="174397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Downloadable from </a:t>
            </a:r>
            <a:r>
              <a:rPr lang="en-US" sz="2400" b="1" dirty="0"/>
              <a:t>http://www.jaist.ac.jp/~mizuhito/tools/rasat.html</a:t>
            </a:r>
          </a:p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</a:t>
            </a:r>
            <a:r>
              <a:rPr lang="en-US" sz="2400" dirty="0" smtClean="0"/>
              <a:t>QF_NRA.</a:t>
            </a:r>
            <a:endParaRPr lang="en-US" sz="2400" dirty="0" smtClean="0"/>
          </a:p>
          <a:p>
            <a:r>
              <a:rPr lang="en-US" sz="2400" dirty="0" smtClean="0"/>
              <a:t>Preliminary experiments on </a:t>
            </a:r>
            <a:r>
              <a:rPr lang="en-US" sz="2400" dirty="0" smtClean="0"/>
              <a:t>SMT-LIB.</a:t>
            </a:r>
            <a:endParaRPr lang="en-US" sz="2400" dirty="0" smtClean="0"/>
          </a:p>
          <a:p>
            <a:pPr lvl="1"/>
            <a:r>
              <a:rPr lang="en-US" sz="2400" dirty="0" smtClean="0"/>
              <a:t>Mostly focus on </a:t>
            </a:r>
            <a:r>
              <a:rPr lang="en-US" sz="2400" dirty="0" err="1" smtClean="0"/>
              <a:t>Zankl</a:t>
            </a:r>
            <a:r>
              <a:rPr lang="en-US" sz="2400" dirty="0" smtClean="0"/>
              <a:t> family (166 benchmarks).</a:t>
            </a:r>
          </a:p>
          <a:p>
            <a:pPr lvl="1"/>
            <a:r>
              <a:rPr lang="en-US" sz="2400" dirty="0" smtClean="0"/>
              <a:t>Around 50 problems solved (depending on tuning).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95" y="3060263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195" y="3060263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1303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Equality extension: </a:t>
            </a:r>
            <a:r>
              <a:rPr lang="en-US" sz="2400" dirty="0" err="1" smtClean="0"/>
              <a:t>Grobner</a:t>
            </a:r>
            <a:r>
              <a:rPr lang="en-US" sz="24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UNSAT proof generation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Intermediate value theorem: </a:t>
                </a:r>
              </a:p>
              <a:p>
                <a:pPr lvl="1"/>
                <a:r>
                  <a:rPr lang="en-US" sz="2400" dirty="0" smtClean="0"/>
                  <a:t>Restriction: Number of variables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number </a:t>
                </a:r>
                <a:r>
                  <a:rPr lang="en-US" sz="2400" dirty="0" smtClean="0"/>
                  <a:t>of equations</a:t>
                </a:r>
              </a:p>
              <a:p>
                <a:pPr lvl="1"/>
                <a:r>
                  <a:rPr lang="en-US" sz="2400" dirty="0" smtClean="0"/>
                  <a:t>For complete equality handling: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</a:p>
              <a:p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 was implemented in </a:t>
                </a:r>
                <a:r>
                  <a:rPr lang="en-US" sz="2400" dirty="0" err="1" smtClean="0"/>
                  <a:t>Mathemtica</a:t>
                </a:r>
                <a:r>
                  <a:rPr lang="en-US" sz="2400" dirty="0" smtClean="0"/>
                  <a:t>, Reduce</a:t>
                </a:r>
              </a:p>
              <a:p>
                <a:pPr lvl="1"/>
                <a:r>
                  <a:rPr lang="en-US" sz="2400" dirty="0" smtClean="0"/>
                  <a:t>as standalone library,</a:t>
                </a:r>
              </a:p>
              <a:p>
                <a:pPr lvl="1"/>
                <a:r>
                  <a:rPr lang="en-US" sz="2400" dirty="0"/>
                  <a:t>m</a:t>
                </a:r>
                <a:r>
                  <a:rPr lang="en-US" sz="2400" dirty="0" smtClean="0"/>
                  <a:t>ight not have been seriously considered in solving polynomial constraints.</a:t>
                </a:r>
              </a:p>
              <a:p>
                <a:r>
                  <a:rPr lang="en-US" sz="2400" dirty="0" smtClean="0"/>
                  <a:t>We expect to adapt the computation algorithms to the purpose of proving </a:t>
                </a:r>
                <a:r>
                  <a:rPr lang="en-US" sz="2400" dirty="0" err="1" smtClean="0"/>
                  <a:t>satisfiabilitiy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unsatisfiability</a:t>
                </a:r>
                <a:r>
                  <a:rPr lang="en-US" sz="2400" dirty="0" smtClean="0"/>
                  <a:t> of constraints.</a:t>
                </a:r>
              </a:p>
              <a:p>
                <a:pPr lvl="1"/>
                <a:r>
                  <a:rPr lang="en-US" sz="2400" dirty="0" smtClean="0"/>
                  <a:t>During computation process, we expect to integrate decision procedure of constraints so that we might decide SAT (UNSAT) before finishing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  <a:blipFill rotWithShape="0">
                <a:blip r:embed="rId2"/>
                <a:stretch>
                  <a:fillRect l="-772" t="-894" b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Grobner</a:t>
            </a:r>
            <a:r>
              <a:rPr lang="en-US" dirty="0" smtClean="0"/>
              <a:t> basis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2149928"/>
            <a:ext cx="3354317" cy="13475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011820"/>
            <a:ext cx="2891381" cy="299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700944"/>
            <a:ext cx="6688007" cy="3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Grobner</a:t>
            </a:r>
            <a:r>
              <a:rPr lang="en-US" dirty="0" smtClean="0"/>
              <a:t> basis -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18167"/>
            <a:ext cx="10704410" cy="506859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Buchberger</a:t>
            </a:r>
            <a:r>
              <a:rPr lang="en-US" sz="2400" dirty="0" smtClean="0"/>
              <a:t> Algorithm.</a:t>
            </a:r>
          </a:p>
          <a:p>
            <a:pPr lvl="1"/>
            <a:r>
              <a:rPr lang="en-US" sz="2400" dirty="0" smtClean="0"/>
              <a:t>Reduce </a:t>
            </a:r>
            <a:r>
              <a:rPr lang="en-US" sz="2400" b="1" dirty="0"/>
              <a:t>one</a:t>
            </a:r>
            <a:r>
              <a:rPr lang="en-US" sz="2400" dirty="0"/>
              <a:t> s-pair at a time</a:t>
            </a:r>
            <a:endParaRPr lang="en-US" sz="2400" dirty="0" smtClean="0"/>
          </a:p>
          <a:p>
            <a:r>
              <a:rPr lang="en-US" sz="2400" dirty="0" smtClean="0"/>
              <a:t>           </a:t>
            </a:r>
            <a:r>
              <a:rPr lang="en-US" sz="2400" dirty="0" smtClean="0"/>
              <a:t> algorithms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Reduce </a:t>
            </a:r>
            <a:r>
              <a:rPr lang="en-US" sz="2400" b="1" dirty="0" smtClean="0"/>
              <a:t>many</a:t>
            </a:r>
            <a:r>
              <a:rPr lang="en-US" sz="2400" dirty="0" smtClean="0"/>
              <a:t> </a:t>
            </a:r>
            <a:r>
              <a:rPr lang="en-US" sz="2400" dirty="0"/>
              <a:t>s-pair</a:t>
            </a:r>
            <a:r>
              <a:rPr lang="en-US" sz="2400" dirty="0" smtClean="0"/>
              <a:t> </a:t>
            </a:r>
            <a:r>
              <a:rPr lang="en-US" sz="2400" dirty="0"/>
              <a:t>at </a:t>
            </a:r>
            <a:r>
              <a:rPr lang="en-US" sz="2400" dirty="0" smtClean="0"/>
              <a:t>once.</a:t>
            </a:r>
          </a:p>
          <a:p>
            <a:r>
              <a:rPr lang="en-US" sz="2400" dirty="0" smtClean="0"/>
              <a:t>Need more investigations on algorithms and on how to adapt them to </a:t>
            </a:r>
            <a:r>
              <a:rPr lang="en-US" sz="2400" dirty="0" err="1" smtClean="0"/>
              <a:t>raSAT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53" y="2496818"/>
            <a:ext cx="790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Proof of UNSAT can be used to extract Craig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Craig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have applications in:</a:t>
            </a:r>
          </a:p>
          <a:p>
            <a:pPr lvl="1"/>
            <a:r>
              <a:rPr lang="en-US" sz="2400" dirty="0" smtClean="0"/>
              <a:t>Abstraction refinement.</a:t>
            </a:r>
          </a:p>
          <a:p>
            <a:pPr lvl="1"/>
            <a:r>
              <a:rPr lang="en-US" sz="2400" dirty="0" smtClean="0"/>
              <a:t>Invariant generation.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of the current works focus on </a:t>
            </a:r>
            <a:r>
              <a:rPr lang="en-US" sz="2400" dirty="0" smtClean="0"/>
              <a:t>Linear Arithmetic.</a:t>
            </a:r>
          </a:p>
          <a:p>
            <a:r>
              <a:rPr lang="en-US" sz="2400" dirty="0" smtClean="0"/>
              <a:t>Not much research on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of polynomial constraints.</a:t>
            </a:r>
          </a:p>
          <a:p>
            <a:pPr lvl="1"/>
            <a:r>
              <a:rPr lang="en-US" sz="2400" dirty="0" smtClean="0"/>
              <a:t>Such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arise during verification of complex systems such as hybrid ones.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5" y="2169647"/>
            <a:ext cx="1063365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Two kinds of proofs: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Resolution proof: produced by SAT solver.</a:t>
            </a:r>
          </a:p>
          <a:p>
            <a:pPr lvl="1"/>
            <a:r>
              <a:rPr lang="en-US" sz="2400" dirty="0"/>
              <a:t>Resolution rule:</a:t>
            </a:r>
          </a:p>
          <a:p>
            <a:pPr lvl="1"/>
            <a:r>
              <a:rPr lang="en-US" sz="2400" dirty="0" smtClean="0"/>
              <a:t> Interpolation from resolution proof is </a:t>
            </a:r>
            <a:r>
              <a:rPr lang="en-US" sz="2400" dirty="0" err="1" smtClean="0"/>
              <a:t>straitforward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Proof of conflict clauses:</a:t>
            </a:r>
            <a:r>
              <a:rPr lang="en-US" sz="2400" dirty="0"/>
              <a:t> </a:t>
            </a:r>
            <a:r>
              <a:rPr lang="en-US" sz="2400" dirty="0" smtClean="0"/>
              <a:t>produced by theory solver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marL="857250" lvl="1" indent="-457200"/>
            <a:r>
              <a:rPr lang="en-US" sz="2400" dirty="0" smtClean="0"/>
              <a:t>Theory solver also infers </a:t>
            </a:r>
            <a:r>
              <a:rPr lang="en-US" sz="2400" dirty="0" err="1" smtClean="0"/>
              <a:t>interpolants</a:t>
            </a:r>
            <a:r>
              <a:rPr lang="en-US" sz="2400" dirty="0" smtClean="0"/>
              <a:t> from this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41" y="3263284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6070" y="1790701"/>
                <a:ext cx="8915400" cy="3777622"/>
              </a:xfrm>
            </p:spPr>
            <p:txBody>
              <a:bodyPr/>
              <a:lstStyle/>
              <a:p>
                <a:pPr marL="57150" indent="0">
                  <a:buNone/>
                </a:pPr>
                <a:r>
                  <a:rPr lang="en-US" sz="2400" dirty="0"/>
                  <a:t>Example: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6070" y="1790701"/>
                <a:ext cx="8915400" cy="3777622"/>
              </a:xfrm>
              <a:blipFill rotWithShape="1">
                <a:blip r:embed="rId3"/>
                <a:stretch>
                  <a:fillRect l="-479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76" y="2895495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5384" y="5262603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of A and B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constraints 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Polynomial constraints solving has applications in: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Developed by Dr. </a:t>
                </a:r>
                <a:r>
                  <a:rPr lang="en-US" sz="2400" dirty="0" err="1" smtClean="0"/>
                  <a:t>Khanh</a:t>
                </a:r>
                <a:r>
                  <a:rPr lang="en-US" sz="2400" dirty="0" smtClean="0"/>
                  <a:t> To who took his PhD in our lab.</a:t>
                </a:r>
              </a:p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" y="2389082"/>
            <a:ext cx="4192012" cy="25364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1" y="2399262"/>
            <a:ext cx="5487967" cy="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4446018"/>
            <a:ext cx="4145228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4" y="5582391"/>
            <a:ext cx="2177620" cy="3671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2159652" cy="354202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690602"/>
            <a:ext cx="1941195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raSAT</a:t>
            </a:r>
            <a:r>
              <a:rPr lang="en-US" sz="2000" dirty="0" smtClean="0"/>
              <a:t> eventually detects SAT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08.5"/>
  <p:tag name="LATEXADDIN" val="\documentclass{article}&#10;\usepackage{amsmath}&#10;\usepackage{color}&#10;\pagestyle{empty}&#10;\begin{document}&#10;&#10;&#10;$\color{blue}x * y &gt; 0, x \in [-2, 4], y \in [-1, 5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40.5"/>
  <p:tag name="LATEXADDIN" val="\documentclass{article}&#10;\usepackage{amsmath}&#10;\pagestyle{empty}&#10;\begin{document}&#10;&#10;&#10;$x: -1.9, 3.7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58.5"/>
  <p:tag name="LATEXADDIN" val="\documentclass{article}&#10;\usepackage{amsmath}&#10;\pagestyle{empty}&#10;\begin{document}&#10;&#10;&#10;$y: 0.98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64.25"/>
  <p:tag name="LATEXADDIN" val="\documentclass{article}&#10;\usepackage{amsmath}&#10;\pagestyle{empty}&#10;\begin{document}&#10;&#10;&#10;\{x:3.7, y:0.98\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25.25"/>
  <p:tag name="LATEXADDIN" val="\documentclass{article}&#10;\usepackage{amsmath}&#10;\usepackage{color}&#10;\pagestyle{empty}&#10;\begin{document}&#10;&#10;&#10;$x \in [-2, 4] \rightarrow x \in [-2, 1] \lor x \in [1, 4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08.75"/>
  <p:tag name="LATEXADDIN" val="\documentclass{article}&#10;\usepackage{amsmath}&#10;\pagestyle{empty}&#10;\begin{document}&#10;&#10;$y \in [-1, 5] \rightarrow y \in [-1, 2] \lor y \in [2, 5]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254"/>
  <p:tag name="LATEXADDIN" val="\documentclass{article}&#10;\usepackage{amsmath}&#10;\usepackage{color}&#10;\pagestyle{empty}&#10;\begin{document}&#10;&#10;&#10;$x \in [-2, 1] \land y \in [-1, 2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1, 4] \land y \in [-1, 2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x \in [1, 4] \land y \in [2, 5]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-2, 1] \land y \in [2, 5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311.25"/>
  <p:tag name="LATEXADDIN" val="\documentclass{article}&#10;\usepackage{amsmath}&#10;\pagestyle{empty}&#10;\begin{document}&#10;&#10;$F_4, F_5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usepackage{color}&#10;\pagestyle{empty}&#10;\begin{document}&#10;&#10;&#10;\color{blue} Example: $x * y, x \in [-2, 4], y \in [-1, 5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4.5"/>
  <p:tag name="LATEXADDIN" val="\documentclass{article}&#10;\usepackage{amsmath}&#10;\usepackage{color}&#10;\pagestyle{empty}&#10;\begin{document}&#10;&#10;&#10;$\color{blue} [-10, 20], \{x*y|x \in [-2, 4], y \in [-1, 5]\} \subseteq [-10, 20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15746</TotalTime>
  <Words>1097</Words>
  <Application>Microsoft Office PowerPoint</Application>
  <PresentationFormat>Custom</PresentationFormat>
  <Paragraphs>227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Problems.</vt:lpstr>
      <vt:lpstr>PowerPoint Presentation</vt:lpstr>
      <vt:lpstr>1. Exploration of test cases, boxes</vt:lpstr>
      <vt:lpstr>2. SAT, UNSAT verification</vt:lpstr>
      <vt:lpstr>3. Equality handling.</vt:lpstr>
      <vt:lpstr>6. Extend for QF_NIA</vt:lpstr>
      <vt:lpstr>raSAT</vt:lpstr>
      <vt:lpstr>PowerPoint Presentation</vt:lpstr>
      <vt:lpstr>PowerPoint Presentation</vt:lpstr>
      <vt:lpstr>Problems.</vt:lpstr>
      <vt:lpstr>1. Equality extension: Grobner basis.</vt:lpstr>
      <vt:lpstr>1. Grobner basis – Example</vt:lpstr>
      <vt:lpstr>1. Grobner basis - Algorithms </vt:lpstr>
      <vt:lpstr>2. UNSAT proof generation</vt:lpstr>
      <vt:lpstr>Primary idea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profuser</cp:lastModifiedBy>
  <cp:revision>1366</cp:revision>
  <dcterms:created xsi:type="dcterms:W3CDTF">2014-04-21T06:38:43Z</dcterms:created>
  <dcterms:modified xsi:type="dcterms:W3CDTF">2014-08-26T19:03:02Z</dcterms:modified>
</cp:coreProperties>
</file>