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1" r:id="rId3"/>
    <p:sldId id="263" r:id="rId4"/>
    <p:sldId id="264" r:id="rId5"/>
    <p:sldId id="270" r:id="rId6"/>
    <p:sldId id="362" r:id="rId7"/>
    <p:sldId id="374" r:id="rId8"/>
    <p:sldId id="340" r:id="rId9"/>
    <p:sldId id="357" r:id="rId10"/>
    <p:sldId id="300" r:id="rId11"/>
    <p:sldId id="351" r:id="rId12"/>
    <p:sldId id="335" r:id="rId13"/>
    <p:sldId id="363" r:id="rId14"/>
    <p:sldId id="370" r:id="rId15"/>
    <p:sldId id="371" r:id="rId16"/>
    <p:sldId id="372" r:id="rId17"/>
    <p:sldId id="373" r:id="rId18"/>
    <p:sldId id="365" r:id="rId19"/>
    <p:sldId id="366" r:id="rId20"/>
    <p:sldId id="367" r:id="rId21"/>
    <p:sldId id="350" r:id="rId22"/>
    <p:sldId id="368" r:id="rId23"/>
    <p:sldId id="369" r:id="rId24"/>
    <p:sldId id="359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2AE"/>
    <a:srgbClr val="0E0977"/>
    <a:srgbClr val="2525FF"/>
    <a:srgbClr val="575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2DCF-DB06-4254-A49F-002D5F827FF4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EC48-938F-4B82-8F4F-EEA963B85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1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3.xml"/><Relationship Id="rId7" Type="http://schemas.openxmlformats.org/officeDocument/2006/relationships/image" Target="../media/image4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3.xml"/><Relationship Id="rId16" Type="http://schemas.openxmlformats.org/officeDocument/2006/relationships/image" Target="../media/image2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6.png"/><Relationship Id="rId5" Type="http://schemas.openxmlformats.org/officeDocument/2006/relationships/tags" Target="../tags/tag6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tags" Target="../tags/tag5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28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tags" Target="../tags/tag10.xml"/><Relationship Id="rId16" Type="http://schemas.openxmlformats.org/officeDocument/2006/relationships/image" Target="../media/image31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6.png"/><Relationship Id="rId5" Type="http://schemas.openxmlformats.org/officeDocument/2006/relationships/tags" Target="../tags/tag13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raSAT</a:t>
            </a:r>
            <a:r>
              <a:rPr lang="en-US" sz="4000" dirty="0" smtClean="0"/>
              <a:t>: SMT </a:t>
            </a:r>
            <a:r>
              <a:rPr lang="en-US" sz="4000" dirty="0"/>
              <a:t>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10848" y="2596891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raSAT</a:t>
            </a:r>
            <a:r>
              <a:rPr lang="en-US" sz="2000" dirty="0" smtClean="0"/>
              <a:t> eventually detects SAT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SAT directed heuristics.</a:t>
            </a:r>
          </a:p>
          <a:p>
            <a:pPr lvl="1"/>
            <a:r>
              <a:rPr lang="en-US" sz="2400" dirty="0" smtClean="0"/>
              <a:t>Measure the SAT-likely hood of polynomial constraints.</a:t>
            </a:r>
          </a:p>
          <a:p>
            <a:r>
              <a:rPr lang="en-US" sz="2400" dirty="0" smtClean="0"/>
              <a:t>Incremental search.</a:t>
            </a:r>
          </a:p>
          <a:p>
            <a:pPr lvl="1"/>
            <a:r>
              <a:rPr lang="en-US" sz="2400" dirty="0" smtClean="0"/>
              <a:t>Incremental widening.</a:t>
            </a:r>
          </a:p>
          <a:p>
            <a:pPr lvl="1"/>
            <a:r>
              <a:rPr lang="en-US" sz="2400" dirty="0" smtClean="0"/>
              <a:t>Incremental deepening.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directed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955" y="1905000"/>
            <a:ext cx="9440214" cy="44314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Improve efficiency:</a:t>
            </a:r>
          </a:p>
          <a:p>
            <a:pPr lvl="1"/>
            <a:r>
              <a:rPr lang="en-US" sz="2400" dirty="0" smtClean="0"/>
              <a:t>UNSAT: UNSAT core -&gt; future work.</a:t>
            </a:r>
          </a:p>
          <a:p>
            <a:pPr lvl="1"/>
            <a:r>
              <a:rPr lang="en-US" sz="2400" dirty="0" smtClean="0"/>
              <a:t>SAT:</a:t>
            </a:r>
          </a:p>
          <a:p>
            <a:pPr lvl="2"/>
            <a:r>
              <a:rPr lang="en-US" sz="2400" dirty="0" smtClean="0"/>
              <a:t> Choose variable to decompose.</a:t>
            </a:r>
          </a:p>
          <a:p>
            <a:pPr lvl="2"/>
            <a:r>
              <a:rPr lang="en-US" sz="2400" dirty="0" smtClean="0"/>
              <a:t> Choose box to explore.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Currently implemented.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directed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65" y="1905000"/>
            <a:ext cx="9044747" cy="40062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Choose variable to decompose:</a:t>
            </a:r>
          </a:p>
          <a:p>
            <a:pPr lvl="1"/>
            <a:r>
              <a:rPr lang="en-US" sz="2200" dirty="0"/>
              <a:t> </a:t>
            </a:r>
            <a:r>
              <a:rPr lang="en-US" sz="2400" dirty="0" smtClean="0"/>
              <a:t>Choose TEST-UNSAT constraint: SAT-</a:t>
            </a:r>
            <a:r>
              <a:rPr lang="en-US" sz="2400" dirty="0" err="1" smtClean="0"/>
              <a:t>likehlyhood</a:t>
            </a:r>
            <a:endParaRPr lang="en-US" sz="22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Choose one variable in the selected constraint: Sensitivity</a:t>
            </a:r>
          </a:p>
          <a:p>
            <a:r>
              <a:rPr lang="en-US" sz="2600" dirty="0" smtClean="0"/>
              <a:t>Choose box to explore: SAT-</a:t>
            </a:r>
            <a:r>
              <a:rPr lang="en-US" sz="2600" dirty="0" err="1" smtClean="0"/>
              <a:t>likelyhood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directed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SAT-</a:t>
            </a:r>
            <a:r>
              <a:rPr lang="en-US" sz="2400" dirty="0" err="1" smtClean="0"/>
              <a:t>likelyhood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a constraint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: The interval estimated by IA.</a:t>
            </a:r>
          </a:p>
          <a:p>
            <a:r>
              <a:rPr lang="en-US" sz="2400" dirty="0" smtClean="0"/>
              <a:t>Sensitivity of variable: using result of Affine interval.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2230907"/>
            <a:ext cx="3289935" cy="331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65" y="2771820"/>
            <a:ext cx="148590" cy="213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78" y="3878658"/>
            <a:ext cx="838581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depth-first search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-&gt; threshold</a:t>
            </a:r>
          </a:p>
          <a:p>
            <a:r>
              <a:rPr lang="en-US" sz="2400" dirty="0" smtClean="0"/>
              <a:t> Incremental deepening: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55" y="2265919"/>
            <a:ext cx="4429714" cy="273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27" y="3883346"/>
            <a:ext cx="238887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 err="1" smtClean="0"/>
              <a:t>Windening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First, search on</a:t>
            </a:r>
          </a:p>
          <a:p>
            <a:r>
              <a:rPr lang="en-US" sz="2400" dirty="0" smtClean="0"/>
              <a:t>If SAT -&gt; conclude</a:t>
            </a:r>
          </a:p>
          <a:p>
            <a:r>
              <a:rPr lang="en-US" sz="2400" dirty="0" smtClean="0"/>
              <a:t>If UNSAT, search on</a:t>
            </a:r>
          </a:p>
          <a:p>
            <a:r>
              <a:rPr lang="en-US" sz="2400" dirty="0" smtClean="0"/>
              <a:t>Otherwise, deepens search.  </a:t>
            </a:r>
            <a:endParaRPr lang="en-US" sz="240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5547381"/>
            <a:ext cx="6089143" cy="100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2248031"/>
            <a:ext cx="2606176" cy="3062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21" y="2715750"/>
            <a:ext cx="105537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85" y="3702332"/>
            <a:ext cx="10553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50620"/>
              </p:ext>
            </p:extLst>
          </p:nvPr>
        </p:nvGraphicFramePr>
        <p:xfrm>
          <a:off x="535971" y="3177547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1034.73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225" y="3177547"/>
            <a:ext cx="124777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5" y="3177547"/>
            <a:ext cx="12192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303" y="6139822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7132" y="1547474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Isat3: Interval [-1000, 1000]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7132" y="2385809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Zankl</a:t>
            </a:r>
            <a:r>
              <a:rPr lang="en-US" sz="2400" dirty="0" smtClean="0"/>
              <a:t> family: 166 benchmarks extracted from termination problems.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04802" y="5197348"/>
            <a:ext cx="243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500s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</a:t>
            </a:r>
            <a:r>
              <a:rPr lang="en-US" dirty="0" err="1" smtClean="0"/>
              <a:t>Zankl</a:t>
            </a:r>
            <a:r>
              <a:rPr lang="en-US" dirty="0"/>
              <a:t> </a:t>
            </a:r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648496"/>
            <a:ext cx="11316237" cy="5061397"/>
          </a:xfrm>
        </p:spPr>
        <p:txBody>
          <a:bodyPr>
            <a:noAutofit/>
          </a:bodyPr>
          <a:lstStyle/>
          <a:p>
            <a:r>
              <a:rPr lang="en-US" sz="2400" dirty="0"/>
              <a:t>Z3 4.3 is very quick for </a:t>
            </a:r>
            <a:r>
              <a:rPr lang="en-US" sz="2400" dirty="0" smtClean="0"/>
              <a:t>small constraints:</a:t>
            </a:r>
          </a:p>
          <a:p>
            <a:pPr lvl="1"/>
            <a:r>
              <a:rPr lang="en-US" sz="2400" smtClean="0"/>
              <a:t>short constraints (up </a:t>
            </a:r>
            <a:r>
              <a:rPr lang="en-US" sz="2400" dirty="0"/>
              <a:t>to 5) </a:t>
            </a:r>
          </a:p>
          <a:p>
            <a:pPr lvl="1"/>
            <a:r>
              <a:rPr lang="en-US" sz="2400" dirty="0" smtClean="0"/>
              <a:t>small number </a:t>
            </a:r>
            <a:r>
              <a:rPr lang="en-US" sz="2400" dirty="0"/>
              <a:t>of variables (up </a:t>
            </a:r>
            <a:r>
              <a:rPr lang="en-US" sz="2400" dirty="0" smtClean="0"/>
              <a:t>to 10)</a:t>
            </a:r>
          </a:p>
          <a:p>
            <a:r>
              <a:rPr lang="en-US" sz="2400" dirty="0" smtClean="0"/>
              <a:t>Otherwise, </a:t>
            </a:r>
            <a:r>
              <a:rPr lang="en-US" sz="2400" dirty="0" err="1" smtClean="0"/>
              <a:t>raSAT</a:t>
            </a:r>
            <a:r>
              <a:rPr lang="en-US" sz="2400" dirty="0" smtClean="0"/>
              <a:t> is comparable on </a:t>
            </a:r>
            <a:r>
              <a:rPr lang="en-US" sz="2400" dirty="0"/>
              <a:t>SAT </a:t>
            </a:r>
            <a:r>
              <a:rPr lang="en-US" sz="2400" dirty="0" smtClean="0"/>
              <a:t>detection</a:t>
            </a:r>
          </a:p>
          <a:p>
            <a:r>
              <a:rPr lang="en-US" sz="2400" dirty="0" smtClean="0"/>
              <a:t>Sometimes, </a:t>
            </a:r>
            <a:r>
              <a:rPr lang="en-US" sz="2400" dirty="0" err="1" smtClean="0"/>
              <a:t>raSAT</a:t>
            </a:r>
            <a:r>
              <a:rPr lang="en-US" sz="2400" dirty="0" smtClean="0"/>
              <a:t> outperforms on very long constraints (longer than 40 and more than 20 variables):</a:t>
            </a:r>
          </a:p>
          <a:p>
            <a:pPr lvl="1"/>
            <a:r>
              <a:rPr lang="en-US" sz="2400" dirty="0"/>
              <a:t>matrix-3-all-2 (47 variables, 87 APIs, and max length of an API is 27),</a:t>
            </a:r>
          </a:p>
          <a:p>
            <a:pPr lvl="1"/>
            <a:r>
              <a:rPr lang="en-US" sz="2400" dirty="0" smtClean="0"/>
              <a:t>matrix-3-all-5 </a:t>
            </a:r>
            <a:r>
              <a:rPr lang="en-US" sz="2400" dirty="0"/>
              <a:t>(81 variables, 142 APIs, and max length of an API is 20),</a:t>
            </a:r>
          </a:p>
          <a:p>
            <a:pPr lvl="1"/>
            <a:r>
              <a:rPr lang="en-US" sz="2400" dirty="0" smtClean="0"/>
              <a:t>matrix-4-all-3 </a:t>
            </a:r>
            <a:r>
              <a:rPr lang="en-US" sz="2400" dirty="0"/>
              <a:t>(139 variables, 244 APIs, and max length of an API is 73</a:t>
            </a:r>
            <a:r>
              <a:rPr lang="en-US" sz="2400" dirty="0" smtClean="0"/>
              <a:t>), </a:t>
            </a:r>
          </a:p>
          <a:p>
            <a:pPr lvl="1"/>
            <a:r>
              <a:rPr lang="en-US" sz="2400" dirty="0" smtClean="0"/>
              <a:t>matrix-5-all-01 </a:t>
            </a:r>
            <a:r>
              <a:rPr lang="en-US" sz="2400" dirty="0"/>
              <a:t>(132 variables, 276 APIs, and max length of an API is 47).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175" y="20764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there exist an assignment of x, y that satisfies the constraints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err="1" smtClean="0">
                <a:sym typeface="Wingdings" panose="05000000000000000000" pitchFamily="2" charset="2"/>
              </a:rPr>
              <a:t>satisfiable</a:t>
            </a:r>
            <a:r>
              <a:rPr lang="en-US" sz="2400" dirty="0" smtClean="0">
                <a:sym typeface="Wingdings" panose="05000000000000000000" pitchFamily="2" charset="2"/>
              </a:rPr>
              <a:t> (SAT).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Otherwise, </a:t>
            </a:r>
            <a:r>
              <a:rPr lang="en-US" sz="2400" dirty="0" err="1" smtClean="0">
                <a:sym typeface="Wingdings" panose="05000000000000000000" pitchFamily="2" charset="2"/>
              </a:rPr>
              <a:t>unsatisfiable</a:t>
            </a:r>
            <a:r>
              <a:rPr lang="en-US" sz="2400" dirty="0" smtClean="0">
                <a:sym typeface="Wingdings" panose="05000000000000000000" pitchFamily="2" charset="2"/>
              </a:rPr>
              <a:t> (UNSAT)</a:t>
            </a:r>
          </a:p>
          <a:p>
            <a:r>
              <a:rPr lang="en-US" sz="2400" dirty="0"/>
              <a:t>x = </a:t>
            </a:r>
            <a:r>
              <a:rPr lang="en-US" sz="2400" dirty="0" smtClean="0"/>
              <a:t>2.65219237745, y </a:t>
            </a:r>
            <a:r>
              <a:rPr lang="en-US" sz="2400" dirty="0"/>
              <a:t>= 2.34617027147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14" y="2088256"/>
            <a:ext cx="732091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5" y="1622738"/>
            <a:ext cx="9843237" cy="4288484"/>
          </a:xfrm>
        </p:spPr>
        <p:txBody>
          <a:bodyPr>
            <a:normAutofit/>
          </a:bodyPr>
          <a:lstStyle/>
          <a:p>
            <a:r>
              <a:rPr lang="en-US" sz="2400" dirty="0" err="1"/>
              <a:t>Meti-Tarski</a:t>
            </a:r>
            <a:r>
              <a:rPr lang="en-US" sz="2400" dirty="0"/>
              <a:t> contains 5101 inequalities among </a:t>
            </a:r>
            <a:r>
              <a:rPr lang="en-US" sz="2400" dirty="0" smtClean="0"/>
              <a:t>7713:</a:t>
            </a:r>
          </a:p>
          <a:p>
            <a:pPr lvl="1"/>
            <a:r>
              <a:rPr lang="en-US" sz="2400" dirty="0" smtClean="0"/>
              <a:t>taken </a:t>
            </a:r>
            <a:r>
              <a:rPr lang="en-US" sz="2400" dirty="0"/>
              <a:t>from </a:t>
            </a:r>
            <a:r>
              <a:rPr lang="en-US" sz="2400" dirty="0" smtClean="0"/>
              <a:t>elementary physics.</a:t>
            </a:r>
          </a:p>
          <a:p>
            <a:pPr lvl="1"/>
            <a:r>
              <a:rPr lang="en-US" sz="2400" dirty="0"/>
              <a:t>small </a:t>
            </a:r>
            <a:r>
              <a:rPr lang="en-US" sz="2400" dirty="0" smtClean="0"/>
              <a:t>problems: </a:t>
            </a:r>
            <a:r>
              <a:rPr lang="en-US" sz="2400" dirty="0"/>
              <a:t>up to 8 </a:t>
            </a:r>
            <a:r>
              <a:rPr lang="en-US" sz="2400" dirty="0" err="1"/>
              <a:t>varaibles</a:t>
            </a:r>
            <a:r>
              <a:rPr lang="en-US" sz="2400" dirty="0"/>
              <a:t> (mostly up to </a:t>
            </a:r>
            <a:r>
              <a:rPr lang="en-US" sz="2400" dirty="0" smtClean="0"/>
              <a:t>5 variables</a:t>
            </a:r>
            <a:r>
              <a:rPr lang="en-US" sz="2400" dirty="0"/>
              <a:t>), and up to 20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1629"/>
              </p:ext>
            </p:extLst>
          </p:nvPr>
        </p:nvGraphicFramePr>
        <p:xfrm>
          <a:off x="2122152" y="3797717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753.00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0073" y="5911222"/>
            <a:ext cx="22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60s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approaches:</a:t>
            </a:r>
          </a:p>
          <a:p>
            <a:pPr lvl="1"/>
            <a:r>
              <a:rPr lang="en-US" sz="2400" dirty="0" smtClean="0"/>
              <a:t>Bit blasting: suffers with high degree of polynomials.</a:t>
            </a:r>
          </a:p>
          <a:p>
            <a:pPr lvl="1"/>
            <a:r>
              <a:rPr lang="en-US" sz="2400" dirty="0" smtClean="0"/>
              <a:t>Linearization: </a:t>
            </a:r>
          </a:p>
          <a:p>
            <a:pPr lvl="2"/>
            <a:r>
              <a:rPr lang="en-US" sz="2400" dirty="0" smtClean="0"/>
              <a:t>Bit-blast one operand of a multiplication.</a:t>
            </a:r>
          </a:p>
          <a:p>
            <a:r>
              <a:rPr lang="en-US" sz="2400" dirty="0" smtClean="0"/>
              <a:t>Can be solved by </a:t>
            </a:r>
            <a:r>
              <a:rPr lang="en-US" sz="2400" dirty="0" err="1" smtClean="0"/>
              <a:t>raSAT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Decomposition: </a:t>
            </a:r>
            <a:r>
              <a:rPr lang="en-US" sz="2400" dirty="0" smtClean="0">
                <a:solidFill>
                  <a:srgbClr val="FF0000"/>
                </a:solidFill>
              </a:rPr>
              <a:t>Stop</a:t>
            </a:r>
            <a:r>
              <a:rPr lang="en-US" sz="2400" dirty="0" smtClean="0"/>
              <a:t> when length of interval is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b="1" dirty="0" smtClean="0"/>
              <a:t>integer</a:t>
            </a:r>
            <a:r>
              <a:rPr lang="en-US" sz="2400" dirty="0" smtClean="0"/>
              <a:t> test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69527"/>
              </p:ext>
            </p:extLst>
          </p:nvPr>
        </p:nvGraphicFramePr>
        <p:xfrm>
          <a:off x="1983906" y="4164885"/>
          <a:ext cx="8915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5318" y="2009104"/>
            <a:ext cx="8622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NIA/</a:t>
            </a:r>
            <a:r>
              <a:rPr lang="en-US" sz="2400" dirty="0" err="1" smtClean="0"/>
              <a:t>AProVE</a:t>
            </a:r>
            <a:r>
              <a:rPr lang="en-US" sz="2400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6850</a:t>
            </a:r>
            <a:r>
              <a:rPr lang="en-US" sz="2400" dirty="0"/>
              <a:t> </a:t>
            </a:r>
            <a:r>
              <a:rPr lang="en-US" sz="2400" dirty="0" smtClean="0"/>
              <a:t>inequalities </a:t>
            </a:r>
            <a:r>
              <a:rPr lang="en-US" sz="2400" dirty="0"/>
              <a:t>among 8829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has several hundred variables, but each API has</a:t>
            </a:r>
          </a:p>
          <a:p>
            <a:r>
              <a:rPr lang="en-US" sz="2400" dirty="0"/>
              <a:t>few variables (mostly just 2 variables)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6439" y="5640946"/>
            <a:ext cx="22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60s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UNSAT core.</a:t>
            </a:r>
          </a:p>
          <a:p>
            <a:r>
              <a:rPr lang="en-US" sz="2400" dirty="0" smtClean="0"/>
              <a:t>How to generate test cases.</a:t>
            </a:r>
          </a:p>
          <a:p>
            <a:r>
              <a:rPr lang="en-US" sz="2400" dirty="0" smtClean="0"/>
              <a:t>How to decompose an interval.</a:t>
            </a:r>
          </a:p>
          <a:p>
            <a:r>
              <a:rPr lang="en-US" sz="2400" dirty="0" smtClean="0"/>
              <a:t>Equality handling.</a:t>
            </a:r>
          </a:p>
          <a:p>
            <a:r>
              <a:rPr lang="en-US" sz="2400" dirty="0" smtClean="0"/>
              <a:t>Confirmation of UNSAT.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709" y="215609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Downloadable from </a:t>
            </a:r>
            <a:r>
              <a:rPr lang="en-US" sz="2400" b="1" dirty="0"/>
              <a:t>http://www.jaist.ac.jp/~mizuhito/tools/rasat.html</a:t>
            </a:r>
          </a:p>
          <a:p>
            <a:r>
              <a:rPr lang="en-US" sz="2400" dirty="0" smtClean="0"/>
              <a:t>Participated in SMT-COMP 2014: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over 4 solvers of QF_NRA.</a:t>
            </a:r>
          </a:p>
          <a:p>
            <a:r>
              <a:rPr lang="en-US" sz="2400" dirty="0" smtClean="0"/>
              <a:t>Submitted to TACAS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constraints 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Applications: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68917" y="1157493"/>
                <a:ext cx="7820808" cy="5251806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err="1" smtClean="0"/>
                  <a:t>Yest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917" y="1157493"/>
                <a:ext cx="7820808" cy="52518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6340" y="3100517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25783" y="2042452"/>
            <a:ext cx="5417" cy="10580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294306" y="3465137"/>
            <a:ext cx="1999531" cy="140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8082110" y="2005331"/>
            <a:ext cx="2174322" cy="14598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400453" y="3045288"/>
                <a:ext cx="1407886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_UNSAT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453" y="3045288"/>
                <a:ext cx="1407886" cy="401135"/>
              </a:xfrm>
              <a:prstGeom prst="rect">
                <a:avLst/>
              </a:prstGeom>
              <a:blipFill rotWithShape="0">
                <a:blip r:embed="rId3"/>
                <a:stretch>
                  <a:fillRect t="-9231" r="-389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6133399" y="5516735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7131200" y="4764309"/>
            <a:ext cx="1443702" cy="75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57758" y="4764309"/>
            <a:ext cx="2567636" cy="7240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35626" y="5339731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964349">
                <a:off x="9167927" y="4708867"/>
                <a:ext cx="1359796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_VALID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4349">
                <a:off x="9167927" y="4708867"/>
                <a:ext cx="1359796" cy="401135"/>
              </a:xfrm>
              <a:prstGeom prst="rect">
                <a:avLst/>
              </a:prstGeom>
              <a:blipFill rotWithShape="0">
                <a:blip r:embed="rId4"/>
                <a:stretch>
                  <a:fillRect r="-3863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V="1">
            <a:off x="8167535" y="5725084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792408" y="5339731"/>
                <a:ext cx="1055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_SAT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408" y="5339731"/>
                <a:ext cx="1055417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091" r="-462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1168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679831" y="2772389"/>
            <a:ext cx="1069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75021" y="1372262"/>
                <a:ext cx="130356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_UNSAT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1" y="1372262"/>
                <a:ext cx="1303562" cy="453137"/>
              </a:xfrm>
              <a:prstGeom prst="rect">
                <a:avLst/>
              </a:prstGeom>
              <a:blipFill rotWithShape="0">
                <a:blip r:embed="rId7"/>
                <a:stretch>
                  <a:fillRect l="-935" r="-4206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5400000">
                <a:off x="6849804" y="2373471"/>
                <a:ext cx="94609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_SAT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49804" y="2373471"/>
                <a:ext cx="946093" cy="453137"/>
              </a:xfrm>
              <a:prstGeom prst="rect">
                <a:avLst/>
              </a:prstGeom>
              <a:blipFill rotWithShape="0">
                <a:blip r:embed="rId8"/>
                <a:stretch>
                  <a:fillRect l="-21622" t="-1935"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156337" y="3937442"/>
            <a:ext cx="1491189" cy="792898"/>
          </a:xfrm>
          <a:prstGeom prst="straightConnector1">
            <a:avLst/>
          </a:prstGeom>
          <a:ln w="28575">
            <a:solidFill>
              <a:srgbClr val="0E09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797449">
                <a:off x="7642327" y="4063738"/>
                <a:ext cx="1050416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3312A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3312A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312AE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3312AE"/>
                    </a:solidFill>
                  </a:rPr>
                  <a:t>_SAT</a:t>
                </a:r>
                <a:endParaRPr lang="en-US" sz="2000" dirty="0">
                  <a:solidFill>
                    <a:srgbClr val="3312AE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7449">
                <a:off x="7642327" y="4063738"/>
                <a:ext cx="1050416" cy="401135"/>
              </a:xfrm>
              <a:prstGeom prst="rect">
                <a:avLst/>
              </a:prstGeom>
              <a:blipFill rotWithShape="0">
                <a:blip r:embed="rId9"/>
                <a:stretch>
                  <a:fillRect r="-5464" b="-1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 rot="19917408">
                <a:off x="6645999" y="4803510"/>
                <a:ext cx="1842299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_VALID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7408">
                <a:off x="6645999" y="4803510"/>
                <a:ext cx="1842299" cy="401135"/>
              </a:xfrm>
              <a:prstGeom prst="rect">
                <a:avLst/>
              </a:prstGeom>
              <a:blipFill rotWithShape="0">
                <a:blip r:embed="rId10"/>
                <a:stretch>
                  <a:fillRect l="-3679" t="-3483" r="-4682" b="-9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1859584">
                <a:off x="4694620" y="4888614"/>
                <a:ext cx="1537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_SAT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584">
                <a:off x="4694620" y="4888614"/>
                <a:ext cx="1537922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7171" t="-4813" r="-2789" b="-9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0" y="2323619"/>
            <a:ext cx="3964503" cy="253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475619"/>
            <a:ext cx="761632" cy="2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/>
      <p:bldP spid="80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 animBg="1"/>
      <p:bldP spid="98" grpId="0" animBg="1"/>
      <p:bldP spid="99" grpId="0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02" y="5079550"/>
            <a:ext cx="2571206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6" y="5582391"/>
            <a:ext cx="4278743" cy="3697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3997078" cy="361581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459770"/>
            <a:ext cx="2362200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1" y="4437510"/>
            <a:ext cx="3751362" cy="308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25" y="4921435"/>
            <a:ext cx="254317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4" grpId="0" animBg="1"/>
      <p:bldP spid="19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882.25"/>
  <p:tag name="LATEXADDIN" val="\documentclass{article}&#10;\usepackage{amsmath}&#10;\pagestyle{empty}&#10;\begin{document}&#10;&#10;&#10;$\exists x \in (-1,3)~y \in (2,4) . (x^3y - y^4 &gt; 0) \wedge (y^3 -xy &gt;0)$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\color{blue} x \in [-1,3]~y \in [2,4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1258.5"/>
  <p:tag name="LATEXADDIN" val="\documentclass{article}&#10;\usepackage{amsmath}&#10;\usepackage{color}&#10;\pagestyle{empty}&#10;\begin{document}&#10;&#10;&#10;$x: -1.9, \color{red} 2.65219237745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1218.75"/>
  <p:tag name="LATEXADDIN" val="\documentclass{article}&#10;\usepackage{amsmath}&#10;\usepackage{color}&#10;\pagestyle{empty}&#10;\begin{document}&#10;&#10;&#10;$y: {\color{red}2.34617027147}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930"/>
  <p:tag name="LATEXADDIN" val="\documentclass{article}&#10;\usepackage{amsmath}&#10;\pagestyle{empty}&#10;\begin{document}&#10;&#10;&#10;\{x:2.65219237745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40.25"/>
  <p:tag name="LATEXADDIN" val="\documentclass{article}&#10;\usepackage{amsmath}&#10;\pagestyle{empty}&#10;\usepackage{color}&#10;\begin{document}&#10;&#10;&#10;\color{blue} $(x^3y - y^4 &gt; 0) \wedge (y^3 -xy &gt;0)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01.25"/>
  <p:tag name="LATEXADDIN" val="\documentclass{article}&#10;\usepackage{amsmath}&#10;\pagestyle{empty}&#10;\begin{document}&#10;&#10;&#10;$y:2.34617027147 \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1295.25"/>
  <p:tag name="LATEXADDIN" val="\documentclass{article}&#10;\usepackage{amsmath}&#10;\pagestyle{empty}&#10;\begin{document}&#10;&#10;&#10;$f_j &gt; 0$ is $| I \cap (0,\infty) | / |I|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"/>
  <p:tag name="ORIGINALWIDTH" val="58.5"/>
  <p:tag name="LATEXADDIN" val="\documentclass{article}&#10;\usepackage{amsmath}&#10;\pagestyle{empty}&#10;\begin{document}&#10;&#10;$I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5"/>
  <p:tag name="ORIGINALWIDTH" val="3301.5"/>
  <p:tag name="LATEXADDIN" val="\documentclass{article}&#10;\usepackage{amsmath}&#10;\pagestyle{empty}&#10;\begin{document}&#10;&#10;$f = x^3 - 2xy$, $x = (0,2)$ ($x = 1 + \epsilon_1$), $y=(1,3)$ ($y = 2+\epsilon_2$), &#10;&#10;$AF_2$ estimate $f$ as &#10;$-3 - \epsilon_1 - 2\epsilon_2 + 3\epsilon_+ + 3\epsilon_{\pm}$, thus $(-9,6)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40.5"/>
  <p:tag name="LATEXADDIN" val="\documentclass{article}&#10;\usepackage{amsmath}&#10;\pagestyle{empty}&#10;\begin{document}&#10;&#10;&#10;$\gamma_0 &gt; \gamma_1 &gt; \cdots &gt; 0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5"/>
  <p:tag name="ORIGINALWIDTH" val="912.75"/>
  <p:tag name="LATEXADDIN" val="\documentclass{article}&#10;\usepackage{amsmath}&#10;\pagestyle{empty}&#10;\begin{document}&#10;&#10;$0 &lt; \delta_1 &lt; \delta_2 &lt; \cdots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15.5"/>
  <p:tag name="LATEXADDIN" val="\documentclass{article}&#10;\usepackage{amsmath}&#10;\pagestyle{empty}&#10;\begin{document}&#10;&#10;$[-\delta_1 , \delta_1]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15.5"/>
  <p:tag name="LATEXADDIN" val="\documentclass{article}&#10;\usepackage{amsmath}&#10;\pagestyle{empty}&#10;\begin{document}&#10;&#10;$[-\delta_2 , \delta_2]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34.25"/>
  <p:tag name="LATEXADDIN" val="\documentclass{article}&#10;\usepackage{amsmath}&#10;\usepackage{color}&#10;\pagestyle{empty}&#10;\begin{document}&#10;&#10;&#10;\color{blue} Example: $x * y, x \in [-1,3]~y \in [2,4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379.5"/>
  <p:tag name="LATEXADDIN" val="\documentclass{article}&#10;\usepackage{amsmath}&#10;\usepackage{color}&#10;\pagestyle{empty}&#10;\begin{document}&#10;&#10;&#10;$\color{blue} [-4, 13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16262</TotalTime>
  <Words>847</Words>
  <Application>Microsoft Office PowerPoint</Application>
  <PresentationFormat>Widescreen</PresentationFormat>
  <Paragraphs>279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メイリオ</vt:lpstr>
      <vt:lpstr>ＭＳ Ｐゴシック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raSAT: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PowerPoint Presentation</vt:lpstr>
      <vt:lpstr>PowerPoint Presentation</vt:lpstr>
      <vt:lpstr>Over approximation - Interval arithmetic (IA)</vt:lpstr>
      <vt:lpstr>Under approximation - Testing</vt:lpstr>
      <vt:lpstr>PowerPoint Presentation</vt:lpstr>
      <vt:lpstr>Completeness (strict inequality)</vt:lpstr>
      <vt:lpstr>Strategies</vt:lpstr>
      <vt:lpstr>SAT directed measures</vt:lpstr>
      <vt:lpstr>SAT directed measures</vt:lpstr>
      <vt:lpstr>SAT directed measures</vt:lpstr>
      <vt:lpstr>Incremental search</vt:lpstr>
      <vt:lpstr>Incremental Windening</vt:lpstr>
      <vt:lpstr>Experiments</vt:lpstr>
      <vt:lpstr>Experiments – Zankl family</vt:lpstr>
      <vt:lpstr>Experiments</vt:lpstr>
      <vt:lpstr>Extend for QF_NIA</vt:lpstr>
      <vt:lpstr>Experiments.</vt:lpstr>
      <vt:lpstr>Future work</vt:lpstr>
      <vt:lpstr>raSAT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1425</cp:revision>
  <dcterms:created xsi:type="dcterms:W3CDTF">2014-04-21T06:38:43Z</dcterms:created>
  <dcterms:modified xsi:type="dcterms:W3CDTF">2015-02-15T18:54:27Z</dcterms:modified>
</cp:coreProperties>
</file>