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7"/>
  </p:notesMasterIdLst>
  <p:sldIdLst>
    <p:sldId id="256" r:id="rId2"/>
    <p:sldId id="257" r:id="rId3"/>
    <p:sldId id="314" r:id="rId4"/>
    <p:sldId id="258" r:id="rId5"/>
    <p:sldId id="260" r:id="rId6"/>
    <p:sldId id="261" r:id="rId7"/>
    <p:sldId id="263" r:id="rId8"/>
    <p:sldId id="264" r:id="rId9"/>
    <p:sldId id="270" r:id="rId10"/>
    <p:sldId id="300" r:id="rId11"/>
    <p:sldId id="315" r:id="rId12"/>
    <p:sldId id="332" r:id="rId13"/>
    <p:sldId id="302" r:id="rId14"/>
    <p:sldId id="287" r:id="rId15"/>
    <p:sldId id="331" r:id="rId16"/>
    <p:sldId id="317" r:id="rId17"/>
    <p:sldId id="289" r:id="rId18"/>
    <p:sldId id="333" r:id="rId19"/>
    <p:sldId id="303" r:id="rId20"/>
    <p:sldId id="305" r:id="rId21"/>
    <p:sldId id="291" r:id="rId22"/>
    <p:sldId id="293" r:id="rId23"/>
    <p:sldId id="319" r:id="rId24"/>
    <p:sldId id="321" r:id="rId25"/>
    <p:sldId id="294" r:id="rId26"/>
    <p:sldId id="323" r:id="rId27"/>
    <p:sldId id="320" r:id="rId28"/>
    <p:sldId id="322" r:id="rId29"/>
    <p:sldId id="324" r:id="rId30"/>
    <p:sldId id="325" r:id="rId31"/>
    <p:sldId id="326" r:id="rId32"/>
    <p:sldId id="327" r:id="rId33"/>
    <p:sldId id="328" r:id="rId34"/>
    <p:sldId id="32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40" autoAdjust="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16/8/2014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16/8/2014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16/8/2014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16/8/2014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16/8/2014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16/8/2014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50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507" y="17794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2588" y="925157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070" y="1348451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677" y="2333343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03112" y="3303610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5442555" y="1810116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52672" y="156781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372477" y="1410127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476817" y="1179173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04731" y="235607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6588897" y="3503664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6291309" y="1787137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6555321" y="2198158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62968" y="3213122"/>
            <a:ext cx="885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7070" y="499140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5442555" y="4134607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32723" y="4307328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112553" y="3765275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542631" y="505023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7432549" y="4196365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6441759" y="5311847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21793" y="49661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74751" y="388516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2472552" y="4346833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2729835" y="4827206"/>
            <a:ext cx="1453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2472552" y="1825626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2637273" y="2374639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2472552" y="1579283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2508359" y="1579283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785587" y="1227884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93904" y="3303609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72" y="120198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5454871" y="643418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5160" y="318959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SAT, UNSAT verification.</a:t>
            </a:r>
          </a:p>
          <a:p>
            <a:pPr marL="857250" lvl="1" indent="-457200"/>
            <a:r>
              <a:rPr lang="en-US" sz="2400" dirty="0" smtClean="0"/>
              <a:t>Round-off</a:t>
            </a:r>
            <a:r>
              <a:rPr lang="en-US" sz="2400" dirty="0"/>
              <a:t>, overflow errors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UNSAT core. </a:t>
            </a:r>
          </a:p>
          <a:p>
            <a:pPr marL="857250" lvl="1" indent="-457200"/>
            <a:r>
              <a:rPr lang="en-US" sz="2400" dirty="0" smtClean="0"/>
              <a:t>Running time: </a:t>
            </a:r>
            <a:r>
              <a:rPr lang="en-US" sz="2400" dirty="0" smtClean="0"/>
              <a:t>high</a:t>
            </a:r>
            <a:r>
              <a:rPr lang="en-US" sz="2400" dirty="0" smtClean="0"/>
              <a:t>, often causes timeout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Testing phase.</a:t>
            </a:r>
          </a:p>
          <a:p>
            <a:pPr marL="857250" lvl="1" indent="-457200"/>
            <a:r>
              <a:rPr lang="en-US" sz="2400" dirty="0" smtClean="0"/>
              <a:t>Random test case generation:</a:t>
            </a:r>
            <a:endParaRPr lang="en-US" sz="2400" dirty="0" smtClean="0"/>
          </a:p>
          <a:p>
            <a:pPr lvl="2"/>
            <a:r>
              <a:rPr lang="en-US" sz="2400" dirty="0" smtClean="0"/>
              <a:t>Boosts efficiency,</a:t>
            </a:r>
          </a:p>
          <a:p>
            <a:pPr lvl="2"/>
            <a:r>
              <a:rPr lang="en-US" sz="2400" dirty="0" smtClean="0"/>
              <a:t>Leads to unstable </a:t>
            </a:r>
            <a:r>
              <a:rPr lang="en-US" sz="2400" dirty="0" smtClean="0"/>
              <a:t>results.</a:t>
            </a:r>
            <a:endParaRPr lang="en-US" sz="2400" dirty="0" smtClean="0"/>
          </a:p>
          <a:p>
            <a:pPr lvl="1"/>
            <a:r>
              <a:rPr lang="en-US" sz="2400" dirty="0" smtClean="0"/>
              <a:t>Testing consumes memory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Decomposition phase.</a:t>
                </a:r>
              </a:p>
              <a:p>
                <a:pPr lvl="1"/>
                <a:r>
                  <a:rPr lang="en-US" sz="2400" dirty="0"/>
                  <a:t>All variables in Test-UNSAT constraint are decomposed.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combinations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400" dirty="0"/>
                  <a:t> two intervals.</a:t>
                </a:r>
                <a:endParaRPr lang="en-US" sz="2400" dirty="0"/>
              </a:p>
              <a:p>
                <a:pPr lvl="2"/>
                <a:r>
                  <a:rPr lang="en-US" sz="2400" dirty="0" smtClean="0"/>
                  <a:t>Which interval to be selected first is up to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 smtClean="0"/>
                  <a:t>Equality </a:t>
                </a:r>
                <a:r>
                  <a:rPr lang="en-US" sz="2400" dirty="0"/>
                  <a:t>handling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Using the intermediate value theorem.</a:t>
                </a:r>
              </a:p>
              <a:p>
                <a:pPr lvl="1"/>
                <a:r>
                  <a:rPr lang="en-US" sz="2400" dirty="0" smtClean="0"/>
                  <a:t>Using </a:t>
                </a:r>
                <a:r>
                  <a:rPr lang="en-US" sz="2400" dirty="0" err="1" smtClean="0"/>
                  <a:t>Grobner</a:t>
                </a:r>
                <a:r>
                  <a:rPr lang="en-US" sz="2400" dirty="0" smtClean="0"/>
                  <a:t> basis.</a:t>
                </a:r>
                <a:endParaRPr lang="vi-VN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499" y="2133600"/>
                <a:ext cx="9431113" cy="4408868"/>
              </a:xfrm>
              <a:blipFill rotWithShape="0">
                <a:blip r:embed="rId2"/>
                <a:stretch>
                  <a:fillRect l="-970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Round-off, overflow errors can make the result unsound.</a:t>
            </a:r>
          </a:p>
          <a:p>
            <a:r>
              <a:rPr lang="en-US" sz="2800" dirty="0" err="1" smtClean="0"/>
              <a:t>iRRAM</a:t>
            </a:r>
            <a:r>
              <a:rPr lang="en-US" sz="2800" dirty="0" smtClean="0"/>
              <a:t>.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/>
              <a:t>++ </a:t>
            </a:r>
            <a:r>
              <a:rPr lang="en-US" sz="2600" dirty="0" smtClean="0"/>
              <a:t>package</a:t>
            </a:r>
          </a:p>
          <a:p>
            <a:pPr lvl="1"/>
            <a:r>
              <a:rPr lang="en-US" sz="2600" dirty="0" smtClean="0"/>
              <a:t>Error-bounded </a:t>
            </a:r>
            <a:r>
              <a:rPr lang="en-US" sz="2600" dirty="0"/>
              <a:t>real </a:t>
            </a:r>
            <a:r>
              <a:rPr lang="en-US" sz="2600" dirty="0" smtClean="0"/>
              <a:t>arithmetic</a:t>
            </a:r>
          </a:p>
          <a:p>
            <a:r>
              <a:rPr lang="en-US" sz="2800" dirty="0" smtClean="0"/>
              <a:t>Integrated into </a:t>
            </a:r>
            <a:r>
              <a:rPr lang="en-US" sz="2800" dirty="0" err="1" smtClean="0"/>
              <a:t>raSAT</a:t>
            </a:r>
            <a:r>
              <a:rPr lang="en-US" sz="2800" dirty="0" smtClean="0"/>
              <a:t> for SAT verification.</a:t>
            </a:r>
          </a:p>
          <a:p>
            <a:pPr lvl="1"/>
            <a:r>
              <a:rPr lang="en-US" sz="2400" dirty="0" smtClean="0"/>
              <a:t>Rarely </a:t>
            </a:r>
            <a:r>
              <a:rPr lang="en-US" sz="2400" dirty="0" err="1" smtClean="0"/>
              <a:t>iRRAM</a:t>
            </a:r>
            <a:r>
              <a:rPr lang="en-US" sz="2400" dirty="0" smtClean="0"/>
              <a:t> detects error.</a:t>
            </a:r>
          </a:p>
          <a:p>
            <a:pPr lvl="1"/>
            <a:r>
              <a:rPr lang="en-US" sz="2400" dirty="0" smtClean="0"/>
              <a:t>Two times: </a:t>
            </a:r>
            <a:r>
              <a:rPr lang="en-US" sz="2400" dirty="0" err="1" smtClean="0"/>
              <a:t>zankle</a:t>
            </a:r>
            <a:r>
              <a:rPr lang="en-US" sz="2400" dirty="0" smtClean="0"/>
              <a:t>/matrix_2_all_6.smt2</a:t>
            </a:r>
          </a:p>
          <a:p>
            <a:r>
              <a:rPr lang="en-US" sz="2600" dirty="0" smtClean="0"/>
              <a:t>Future work: Verify UNSAT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</a:t>
            </a:r>
            <a:r>
              <a:rPr lang="en-US" sz="4400" dirty="0" smtClean="0"/>
              <a:t>core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3797" y="2133600"/>
                <a:ext cx="10676586" cy="429295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400" dirty="0" smtClean="0"/>
                  <a:t>Subset of constraints: </a:t>
                </a:r>
                <a:r>
                  <a:rPr lang="en-US" sz="2400" dirty="0" smtClean="0"/>
                  <a:t>idea of previous work, not </a:t>
                </a:r>
                <a:r>
                  <a:rPr lang="en-US" sz="2400" dirty="0" smtClean="0"/>
                  <a:t>yet done.</a:t>
                </a:r>
              </a:p>
              <a:p>
                <a:pPr lvl="1"/>
                <a:r>
                  <a:rPr lang="en-US" sz="2400" dirty="0" smtClean="0"/>
                  <a:t>Sub-polynomial</a:t>
                </a:r>
                <a:r>
                  <a:rPr lang="en-US" sz="2400" dirty="0" smtClean="0"/>
                  <a:t>: </a:t>
                </a:r>
              </a:p>
              <a:p>
                <a:pPr lvl="2"/>
                <a:r>
                  <a:rPr lang="en-US" sz="2400" dirty="0" smtClean="0"/>
                  <a:t>Done in previous work.</a:t>
                </a:r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/>
                  <a:t> is UNSAT core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if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/>
                  <a:t> is sub-polynomial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lvl="3"/>
                <a:r>
                  <a:rPr lang="en-US" sz="2400" dirty="0" smtClean="0"/>
                  <a:t>UNSAT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400" dirty="0" smtClean="0"/>
                  <a:t> leads to UNSAT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400" dirty="0" smtClean="0"/>
                  <a:t> in the </a:t>
                </a:r>
                <a:r>
                  <a:rPr lang="en-US" sz="2400" dirty="0" smtClean="0"/>
                  <a:t>box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797" y="2133600"/>
                <a:ext cx="10676586" cy="4292958"/>
              </a:xfrm>
              <a:blipFill rotWithShape="0">
                <a:blip r:embed="rId3"/>
                <a:stretch>
                  <a:fillRect l="-799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2. UNSAT </a:t>
            </a:r>
            <a:r>
              <a:rPr lang="en-US" sz="4400" dirty="0" smtClean="0"/>
              <a:t>core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UNSAT core reduces the target constraints.</a:t>
                </a:r>
              </a:p>
              <a:p>
                <a:pPr lvl="1"/>
                <a:r>
                  <a:rPr lang="en-US" sz="2400" dirty="0" smtClean="0"/>
                  <a:t>Subset of constraints: </a:t>
                </a:r>
                <a:r>
                  <a:rPr lang="en-US" sz="2400" dirty="0" smtClean="0"/>
                  <a:t>idea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previous </a:t>
                </a:r>
                <a:r>
                  <a:rPr lang="en-US" sz="2400" dirty="0" smtClean="0"/>
                  <a:t>work, not yet done.</a:t>
                </a:r>
              </a:p>
              <a:p>
                <a:pPr lvl="1"/>
                <a:r>
                  <a:rPr lang="en-US" sz="2400" dirty="0" smtClean="0"/>
                  <a:t>Sub-polynomial: </a:t>
                </a:r>
                <a:r>
                  <a:rPr lang="en-US" sz="2400" dirty="0"/>
                  <a:t>Done in previous work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Subset of variables: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 smtClean="0"/>
                  <a:t> in the box are enough to lead UNSAT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5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3. Testing phase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532586"/>
                <a:ext cx="10077123" cy="5048518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Testing time is quite high, memory consuming: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400" i="0" dirty="0" smtClean="0">
                    <a:latin typeface="+mj-lt"/>
                  </a:rPr>
                  <a:t>variables, eac</a:t>
                </a:r>
                <a:r>
                  <a:rPr lang="en-US" sz="2400" dirty="0" smtClean="0">
                    <a:latin typeface="+mj-lt"/>
                  </a:rPr>
                  <a:t>h variables has 2 test cases.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test-cases in worst case.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Progress: </a:t>
                </a:r>
              </a:p>
              <a:p>
                <a:pPr lvl="1"/>
                <a:r>
                  <a:rPr lang="en-US" sz="2400" dirty="0" smtClean="0"/>
                  <a:t>Restart when the result is Unknown and timeout not reached.</a:t>
                </a:r>
              </a:p>
              <a:p>
                <a:pPr lvl="1"/>
                <a:r>
                  <a:rPr lang="en-US" sz="2400" dirty="0" smtClean="0"/>
                  <a:t>Optimized the data structure: </a:t>
                </a:r>
              </a:p>
              <a:p>
                <a:pPr lvl="2"/>
                <a:r>
                  <a:rPr lang="en-US" sz="2000" dirty="0"/>
                  <a:t>M</a:t>
                </a:r>
                <a:r>
                  <a:rPr lang="en-US" sz="2000" dirty="0" smtClean="0"/>
                  <a:t>emory </a:t>
                </a:r>
                <a:r>
                  <a:rPr lang="en-US" sz="2000" dirty="0" smtClean="0"/>
                  <a:t>consumption solved. </a:t>
                </a:r>
                <a:endParaRPr lang="en-US" sz="2000" dirty="0" smtClean="0"/>
              </a:p>
              <a:p>
                <a:pPr lvl="1"/>
                <a:r>
                  <a:rPr lang="en-US" sz="2400" dirty="0" smtClean="0"/>
                  <a:t>Limit test cases to a fixed number:</a:t>
                </a:r>
              </a:p>
              <a:p>
                <a:pPr lvl="2"/>
                <a:r>
                  <a:rPr lang="en-US" sz="2000" dirty="0" smtClean="0"/>
                  <a:t>More important variables: </a:t>
                </a:r>
                <a:r>
                  <a:rPr lang="en-US" sz="2000" dirty="0" smtClean="0"/>
                  <a:t>2 test-cases: Sensitivity provided by AF2.</a:t>
                </a:r>
                <a:endParaRPr lang="en-US" sz="2000" dirty="0" smtClean="0"/>
              </a:p>
              <a:p>
                <a:pPr lvl="2"/>
                <a:r>
                  <a:rPr lang="en-US" sz="2000" dirty="0" smtClean="0">
                    <a:solidFill>
                      <a:schemeClr val="tx1"/>
                    </a:solidFill>
                  </a:rPr>
                  <a:t>Other variables: 1 test case.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532586"/>
                <a:ext cx="10077123" cy="5048518"/>
              </a:xfrm>
              <a:blipFill rotWithShape="0">
                <a:blip r:embed="rId3"/>
                <a:stretch>
                  <a:fillRect l="-1210" t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69" y="1806053"/>
            <a:ext cx="9484743" cy="484040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Testing </a:t>
            </a:r>
            <a:r>
              <a:rPr lang="en-US" sz="2800" dirty="0" smtClean="0"/>
              <a:t>experiments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=10:</a:t>
            </a:r>
          </a:p>
          <a:p>
            <a:pPr lvl="1"/>
            <a:r>
              <a:rPr lang="en-US" sz="2400" dirty="0" smtClean="0"/>
              <a:t>m=15:</a:t>
            </a:r>
          </a:p>
          <a:p>
            <a:pPr lvl="1"/>
            <a:r>
              <a:rPr lang="en-US" sz="2400" dirty="0" smtClean="0"/>
              <a:t>m=20:</a:t>
            </a:r>
          </a:p>
          <a:p>
            <a:r>
              <a:rPr lang="en-US" sz="2800" dirty="0" smtClean="0"/>
              <a:t>Not much improvements in solved problems</a:t>
            </a:r>
          </a:p>
          <a:p>
            <a:r>
              <a:rPr lang="en-US" sz="2800" dirty="0" smtClean="0"/>
              <a:t>More balance between testing time, IA time, </a:t>
            </a:r>
            <a:r>
              <a:rPr lang="en-US" sz="2800" dirty="0" err="1" smtClean="0"/>
              <a:t>miniSAT</a:t>
            </a:r>
            <a:r>
              <a:rPr lang="en-US" sz="2800" dirty="0" smtClean="0"/>
              <a:t> time.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8475" y="2896600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43 problems in </a:t>
            </a:r>
            <a:r>
              <a:rPr lang="en-US" sz="2400" dirty="0" err="1"/>
              <a:t>Zankl</a:t>
            </a:r>
            <a:r>
              <a:rPr lang="en-US" sz="2400" dirty="0"/>
              <a:t> solved.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8475" y="335239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44 problems.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8475" y="3814064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46 problems.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Decomposition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All variables in Test-UNSAT constraint are decomposed.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variables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combinations.</a:t>
                </a:r>
              </a:p>
              <a:p>
                <a:r>
                  <a:rPr lang="en-US" sz="2400" dirty="0" smtClean="0"/>
                  <a:t>Limit the number of variables to be decomposed based on sensitivity.</a:t>
                </a:r>
              </a:p>
              <a:p>
                <a:r>
                  <a:rPr lang="en-US" sz="2400" dirty="0" smtClean="0"/>
                  <a:t>Experiments without threshold for intervals: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All variables: solved 43 problems in </a:t>
                </a:r>
                <a:r>
                  <a:rPr lang="en-US" sz="2400" dirty="0" err="1" smtClean="0"/>
                  <a:t>Zankl</a:t>
                </a:r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1 variable: 50</a:t>
                </a:r>
              </a:p>
              <a:p>
                <a:pPr lvl="1"/>
                <a:r>
                  <a:rPr lang="en-US" sz="2400" dirty="0" smtClean="0"/>
                  <a:t>2 variables: 47</a:t>
                </a:r>
              </a:p>
              <a:p>
                <a:pPr lvl="1"/>
                <a:r>
                  <a:rPr lang="en-US" sz="2400" dirty="0" smtClean="0"/>
                  <a:t>3 variables: 45</a:t>
                </a:r>
              </a:p>
              <a:p>
                <a:pPr lvl="1"/>
                <a:r>
                  <a:rPr lang="en-US" sz="2400" dirty="0" smtClean="0"/>
                  <a:t>4 variables: 46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5970" y="1624084"/>
                <a:ext cx="9798642" cy="4913194"/>
              </a:xfrm>
              <a:blipFill rotWithShape="0">
                <a:blip r:embed="rId2"/>
                <a:stretch>
                  <a:fillRect l="-871" t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Problems.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Current Status.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Doctor course proposal.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Decomposition - box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</p:spPr>
            <p:txBody>
              <a:bodyPr/>
              <a:lstStyle/>
              <a:p>
                <a:r>
                  <a:rPr lang="en-US" sz="2800" dirty="0" smtClean="0"/>
                  <a:t>One interval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</m:oMath>
                </a14:m>
                <a:r>
                  <a:rPr lang="en-US" sz="2800" dirty="0" smtClean="0"/>
                  <a:t> two intervals.</a:t>
                </a:r>
                <a:endParaRPr lang="en-US" sz="2600" dirty="0"/>
              </a:p>
              <a:p>
                <a:pPr lvl="1"/>
                <a:r>
                  <a:rPr lang="en-US" sz="2400" dirty="0" smtClean="0"/>
                  <a:t>Each interval is evaluated by IA.</a:t>
                </a:r>
              </a:p>
              <a:p>
                <a:pPr lvl="1"/>
                <a:r>
                  <a:rPr lang="en-US" sz="2400" dirty="0" smtClean="0"/>
                  <a:t>Force </a:t>
                </a:r>
                <a:r>
                  <a:rPr lang="en-US" sz="2400" dirty="0" err="1" smtClean="0"/>
                  <a:t>miniSAT</a:t>
                </a:r>
                <a:r>
                  <a:rPr lang="en-US" sz="2400" dirty="0" smtClean="0"/>
                  <a:t> to select the box which is more likely to make the constraint SAT.</a:t>
                </a:r>
              </a:p>
              <a:p>
                <a:r>
                  <a:rPr lang="en-US" sz="2800" dirty="0" smtClean="0"/>
                  <a:t>Experiments with threshold = 0.1 for intervals: 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1 variable decomposed: 42 problems.</a:t>
                </a:r>
              </a:p>
              <a:p>
                <a:pPr lvl="1"/>
                <a:r>
                  <a:rPr lang="en-US" sz="2400" dirty="0" smtClean="0"/>
                  <a:t>2 variables </a:t>
                </a:r>
                <a:r>
                  <a:rPr lang="en-US" sz="2400" dirty="0"/>
                  <a:t>decomposed: </a:t>
                </a:r>
                <a:r>
                  <a:rPr lang="en-US" sz="2400" dirty="0" smtClean="0"/>
                  <a:t>46 </a:t>
                </a:r>
                <a:r>
                  <a:rPr lang="en-US" sz="2400" dirty="0"/>
                  <a:t>problems.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45" y="1610436"/>
                <a:ext cx="9948767" cy="4913194"/>
              </a:xfrm>
              <a:blipFill rotWithShape="0">
                <a:blip r:embed="rId2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2133600"/>
            <a:ext cx="9880528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Intermediate value </a:t>
            </a:r>
          </a:p>
          <a:p>
            <a:pPr marL="0" indent="0">
              <a:buNone/>
            </a:pPr>
            <a:r>
              <a:rPr lang="en-US" sz="2800" dirty="0" smtClean="0"/>
              <a:t>theorem</a:t>
            </a:r>
          </a:p>
          <a:p>
            <a:r>
              <a:rPr lang="en-US" sz="2800" dirty="0" smtClean="0"/>
              <a:t>Single equality:</a:t>
            </a:r>
            <a:endParaRPr lang="en-US" sz="2000" dirty="0"/>
          </a:p>
          <a:p>
            <a:pPr lvl="1"/>
            <a:r>
              <a:rPr lang="en-US" sz="2800" dirty="0" smtClean="0"/>
              <a:t>Done in previous</a:t>
            </a:r>
          </a:p>
          <a:p>
            <a:pPr marL="457200" lvl="1" indent="0">
              <a:buNone/>
            </a:pPr>
            <a:r>
              <a:rPr lang="en-US" sz="2800" dirty="0" smtClean="0"/>
              <a:t>Work.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3200" dirty="0" smtClean="0"/>
                  <a:t>theorem</a:t>
                </a:r>
              </a:p>
              <a:p>
                <a:r>
                  <a:rPr lang="en-US" sz="3200" dirty="0" smtClean="0"/>
                  <a:t>Multiple equalities:</a:t>
                </a:r>
              </a:p>
              <a:p>
                <a:pPr lvl="1"/>
                <a:r>
                  <a:rPr lang="en-US" sz="3000" dirty="0" smtClean="0"/>
                  <a:t>Number of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v</a:t>
                </a:r>
                <a:r>
                  <a:rPr lang="en-US" sz="3000" dirty="0" smtClean="0"/>
                  <a:t>ariables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 smtClean="0"/>
                  <a:t> number </a:t>
                </a:r>
              </a:p>
              <a:p>
                <a:pPr marL="457200" lvl="1" indent="0">
                  <a:buNone/>
                </a:pPr>
                <a:r>
                  <a:rPr lang="en-US" sz="3000" dirty="0" smtClean="0"/>
                  <a:t>of equations</a:t>
                </a:r>
              </a:p>
              <a:p>
                <a:pPr lvl="1"/>
                <a:r>
                  <a:rPr lang="en-US" sz="3200" dirty="0" smtClean="0"/>
                  <a:t>To be done.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617" y="1905000"/>
                <a:ext cx="8507361" cy="4400266"/>
              </a:xfrm>
              <a:blipFill rotWithShape="0">
                <a:blip r:embed="rId2"/>
                <a:stretch>
                  <a:fillRect l="-1791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</a:t>
            </a:r>
            <a:r>
              <a:rPr lang="en-US" sz="3200" dirty="0" smtClean="0"/>
              <a:t>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</a:t>
            </a:r>
            <a:r>
              <a:rPr lang="en-US" sz="3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</a:t>
            </a:r>
            <a:r>
              <a:rPr lang="en-US" sz="3200" dirty="0" smtClean="0"/>
              <a:t>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Grobner</a:t>
            </a:r>
            <a:r>
              <a:rPr lang="en-US" sz="2800" dirty="0" smtClean="0"/>
              <a:t> </a:t>
            </a:r>
            <a:r>
              <a:rPr lang="en-US" sz="2800" dirty="0" smtClean="0"/>
              <a:t>basis</a:t>
            </a:r>
          </a:p>
          <a:p>
            <a:r>
              <a:rPr lang="en-US" sz="2800" dirty="0" smtClean="0"/>
              <a:t>Intermediate value theorem: restrictions.</a:t>
            </a:r>
          </a:p>
          <a:p>
            <a:r>
              <a:rPr lang="en-US" sz="2800" dirty="0" smtClean="0"/>
              <a:t>For complete equality handling: </a:t>
            </a:r>
            <a:r>
              <a:rPr lang="en-US" sz="2800" dirty="0" err="1" smtClean="0"/>
              <a:t>Grobner</a:t>
            </a:r>
            <a:r>
              <a:rPr lang="en-US" sz="2800" dirty="0" smtClean="0"/>
              <a:t> basis.</a:t>
            </a:r>
          </a:p>
          <a:p>
            <a:r>
              <a:rPr lang="en-US" sz="2800" dirty="0" smtClean="0"/>
              <a:t>Implemented in </a:t>
            </a:r>
            <a:r>
              <a:rPr lang="en-US" sz="2800" dirty="0" err="1" smtClean="0"/>
              <a:t>Mathematica</a:t>
            </a:r>
            <a:r>
              <a:rPr lang="en-US" sz="2800" dirty="0" smtClean="0"/>
              <a:t>, Reduce.</a:t>
            </a:r>
          </a:p>
          <a:p>
            <a:r>
              <a:rPr lang="en-US" sz="2800" dirty="0" smtClean="0"/>
              <a:t>We expect to implement efficiently.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We will use the rewrite approach.</a:t>
                </a:r>
              </a:p>
              <a:p>
                <a:r>
                  <a:rPr lang="en-US" sz="2400" dirty="0" smtClean="0"/>
                  <a:t>Distributive normal form: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We need to use </a:t>
                </a:r>
                <a:r>
                  <a:rPr lang="en-US" sz="2400" dirty="0" smtClean="0"/>
                  <a:t>associativity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commutativity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addition and multiplication</a:t>
                </a:r>
              </a:p>
              <a:p>
                <a:r>
                  <a:rPr lang="en-US" sz="2400" dirty="0" smtClean="0"/>
                  <a:t>For efficient AC rewriting system, we will use Maude.</a:t>
                </a:r>
              </a:p>
              <a:p>
                <a:r>
                  <a:rPr lang="en-US" sz="2400" dirty="0" smtClean="0"/>
                  <a:t>Maximal completion, </a:t>
                </a:r>
                <a:r>
                  <a:rPr lang="en-US" sz="2400" dirty="0" err="1" smtClean="0"/>
                  <a:t>MaxComp</a:t>
                </a:r>
                <a:r>
                  <a:rPr lang="en-US" sz="2400" dirty="0" smtClean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69960"/>
                <a:ext cx="10704410" cy="3777622"/>
              </a:xfrm>
              <a:blipFill rotWithShape="0">
                <a:blip r:embed="rId2"/>
                <a:stretch>
                  <a:fillRect l="-797" t="-1290" b="-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</a:t>
            </a:r>
            <a:r>
              <a:rPr lang="en-US" dirty="0" smtClean="0"/>
              <a:t>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Proof of UNSAT can be used to extract Craig </a:t>
            </a:r>
            <a:r>
              <a:rPr lang="en-US" sz="2600" dirty="0" err="1" smtClean="0"/>
              <a:t>interpolants</a:t>
            </a:r>
            <a:endParaRPr lang="en-US" sz="2600" dirty="0" smtClean="0"/>
          </a:p>
          <a:p>
            <a:pPr lvl="1"/>
            <a:r>
              <a:rPr lang="en-US" sz="2600" dirty="0" smtClean="0"/>
              <a:t>Abstraction refinement</a:t>
            </a:r>
          </a:p>
          <a:p>
            <a:pPr lvl="1"/>
            <a:r>
              <a:rPr lang="en-US" sz="2600" dirty="0" smtClean="0"/>
              <a:t>Invariant generation.</a:t>
            </a:r>
          </a:p>
          <a:p>
            <a:r>
              <a:rPr lang="en-US" sz="2600" dirty="0"/>
              <a:t>M</a:t>
            </a:r>
            <a:r>
              <a:rPr lang="en-US" sz="2600" dirty="0" smtClean="0"/>
              <a:t>ost </a:t>
            </a:r>
            <a:r>
              <a:rPr lang="en-US" sz="2600" dirty="0"/>
              <a:t>of the current works focus on </a:t>
            </a:r>
            <a:r>
              <a:rPr lang="en-US" sz="2600" dirty="0" err="1"/>
              <a:t>Presburger</a:t>
            </a:r>
            <a:r>
              <a:rPr lang="en-US" sz="2600" dirty="0"/>
              <a:t> </a:t>
            </a:r>
            <a:r>
              <a:rPr lang="en-US" sz="2600" dirty="0" smtClean="0"/>
              <a:t>Arithmetic.</a:t>
            </a:r>
          </a:p>
          <a:p>
            <a:r>
              <a:rPr lang="en-US" sz="2600" dirty="0" smtClean="0"/>
              <a:t>Not much research on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of polynomial constraints.</a:t>
            </a:r>
          </a:p>
          <a:p>
            <a:pPr lvl="1"/>
            <a:r>
              <a:rPr lang="en-US" sz="2600" dirty="0" smtClean="0"/>
              <a:t>Such </a:t>
            </a:r>
            <a:r>
              <a:rPr lang="en-US" sz="2600" dirty="0" err="1" smtClean="0"/>
              <a:t>interpolants</a:t>
            </a:r>
            <a:r>
              <a:rPr lang="en-US" sz="26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MATHSAT supports interpolation over Linear arithmetic.</a:t>
                </a:r>
              </a:p>
              <a:p>
                <a:pPr lvl="1"/>
                <a:r>
                  <a:rPr lang="en-US" sz="2400" dirty="0" smtClean="0"/>
                  <a:t>Theory solver generates proofs for conflict clauses.</a:t>
                </a:r>
              </a:p>
              <a:p>
                <a:pPr lvl="1"/>
                <a:r>
                  <a:rPr lang="en-US" sz="2400" dirty="0" smtClean="0"/>
                  <a:t>SAT solver generates resolution proof of </a:t>
                </a:r>
                <a:r>
                  <a:rPr lang="en-US" sz="2400" dirty="0" err="1" smtClean="0"/>
                  <a:t>unsatisfiability</a:t>
                </a:r>
                <a:r>
                  <a:rPr lang="en-US" sz="2400" dirty="0" smtClean="0"/>
                  <a:t>. </a:t>
                </a:r>
              </a:p>
              <a:p>
                <a:pPr lvl="2"/>
                <a:r>
                  <a:rPr lang="en-US" sz="2400" dirty="0" smtClean="0"/>
                  <a:t>Resolution rule: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b="0" dirty="0" err="1" smtClean="0">
                    <a:ea typeface="Cambria Math" panose="02040503050406030204" pitchFamily="18" charset="0"/>
                  </a:rPr>
                  <a:t>Interpolants</a:t>
                </a:r>
                <a:r>
                  <a:rPr lang="en-US" sz="2400" b="0" dirty="0" smtClean="0">
                    <a:ea typeface="Cambria Math" panose="02040503050406030204" pitchFamily="18" charset="0"/>
                  </a:rPr>
                  <a:t> are extracted from the above proofs.</a:t>
                </a: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 smtClean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 r="-1436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Theory solver detect a conflict.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8" t="-1290" b="-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68977" y="2990781"/>
            <a:ext cx="3260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Problems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28575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87132"/>
                <a:ext cx="8915400" cy="4224090"/>
              </a:xfrm>
              <a:blipFill rotWithShape="0">
                <a:blip r:embed="rId2"/>
                <a:stretch>
                  <a:fillRect l="-958"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2" y="3237202"/>
            <a:ext cx="7762875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1" y="5268284"/>
            <a:ext cx="6581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5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</a:t>
            </a:r>
            <a:r>
              <a:rPr lang="en-US" dirty="0" smtClean="0"/>
              <a:t>works - MATHSAT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1179" y="1605566"/>
                <a:ext cx="8915400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&gt;0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/>
                  <a:t>Constraint: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 smtClean="0"/>
                  <a:t>Suppose, SAT solver return: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Theory solver detects a conflict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generate UNSAT </a:t>
                </a:r>
                <a:r>
                  <a:rPr lang="en-US" sz="2400" dirty="0" smtClean="0"/>
                  <a:t>proof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extract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.</a:t>
                </a:r>
              </a:p>
              <a:p>
                <a:pPr lvl="1"/>
                <a:r>
                  <a:rPr lang="en-US" sz="2400" dirty="0" smtClean="0"/>
                  <a:t>SAT solver generates resolution </a:t>
                </a:r>
                <a:r>
                  <a:rPr lang="en-US" sz="2400" dirty="0" smtClean="0"/>
                  <a:t>proof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 extract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1179" y="1605566"/>
                <a:ext cx="8915400" cy="3777622"/>
              </a:xfrm>
              <a:blipFill rotWithShape="0">
                <a:blip r:embed="rId2"/>
                <a:stretch>
                  <a:fillRect l="-957" t="-1290" b="-3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8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- MATHSAT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5" y="2044700"/>
            <a:ext cx="6819469" cy="3778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50" y="2141838"/>
            <a:ext cx="3998183" cy="368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9146" y="5955957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Resolution Proof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76214" y="6059788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Interpolants</a:t>
            </a:r>
            <a:r>
              <a:rPr lang="en-US" dirty="0" smtClean="0"/>
              <a:t>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4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Interpolant inference from resolution proof is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UNSAT</a:t>
                </a:r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4" y="1541172"/>
                <a:ext cx="10633655" cy="3777622"/>
              </a:xfrm>
              <a:blipFill rotWithShape="0">
                <a:blip r:embed="rId2"/>
                <a:stretch>
                  <a:fillRect l="-803" t="-1290" b="-36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466850"/>
            <a:ext cx="35814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91073"/>
            <a:ext cx="393382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76" y="1382971"/>
            <a:ext cx="382905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76" y="2057009"/>
            <a:ext cx="51720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393" y="3338848"/>
            <a:ext cx="1657350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276" y="3620999"/>
            <a:ext cx="220027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686" y="4822199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2364" y="4832150"/>
            <a:ext cx="1113857" cy="4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Theories (SMT)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569720"/>
            <a:ext cx="10347960" cy="5074920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SMT problem is a decision problem for</a:t>
            </a:r>
          </a:p>
          <a:p>
            <a:pPr lvl="1"/>
            <a:r>
              <a:rPr lang="en-US" sz="2800" dirty="0" smtClean="0"/>
              <a:t>First-order </a:t>
            </a:r>
            <a:r>
              <a:rPr lang="en-US" sz="2800" dirty="0"/>
              <a:t>formulas </a:t>
            </a:r>
            <a:r>
              <a:rPr lang="en-US" sz="2800" dirty="0" smtClean="0"/>
              <a:t>expressing constraints,</a:t>
            </a:r>
          </a:p>
          <a:p>
            <a:pPr lvl="1"/>
            <a:r>
              <a:rPr lang="en-US" sz="2800" dirty="0" smtClean="0"/>
              <a:t>w</a:t>
            </a:r>
            <a:r>
              <a:rPr lang="en-US" sz="2800" dirty="0" smtClean="0"/>
              <a:t>ith </a:t>
            </a:r>
            <a:r>
              <a:rPr lang="en-US" sz="2800" dirty="0"/>
              <a:t>respect to </a:t>
            </a:r>
            <a:r>
              <a:rPr lang="en-US" sz="2800" dirty="0" smtClean="0"/>
              <a:t>background theories.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satisfiable</a:t>
            </a:r>
            <a:r>
              <a:rPr lang="en-US" sz="2800" dirty="0" smtClean="0"/>
              <a:t> (SAT), provide assignment of variables.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 err="1" smtClean="0"/>
              <a:t>unsatisfiable</a:t>
            </a:r>
            <a:r>
              <a:rPr lang="en-US" sz="2800" dirty="0" smtClean="0"/>
              <a:t> (UNSAT), proof is optionally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Back ground theories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Theory of array</a:t>
                </a:r>
              </a:p>
              <a:p>
                <a:r>
                  <a:rPr lang="en-US" sz="2800" dirty="0" smtClean="0"/>
                  <a:t>Linear arithmetic: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Non-linear arithmetic: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∗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…..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Why SMT?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</a:t>
            </a:r>
            <a:r>
              <a:rPr lang="en-US" sz="2800" dirty="0" smtClean="0"/>
              <a:t>gical formulas describes the program states and transformations.</a:t>
            </a:r>
          </a:p>
          <a:p>
            <a:r>
              <a:rPr lang="en-US" sz="2800" dirty="0" smtClean="0"/>
              <a:t>Test–case generation</a:t>
            </a:r>
          </a:p>
          <a:p>
            <a:r>
              <a:rPr lang="en-US" sz="2800" dirty="0" smtClean="0"/>
              <a:t>Model checking.</a:t>
            </a:r>
          </a:p>
          <a:p>
            <a:r>
              <a:rPr lang="en-US" sz="2800" dirty="0" smtClean="0"/>
              <a:t>Program verification.</a:t>
            </a:r>
          </a:p>
          <a:p>
            <a:r>
              <a:rPr lang="en-US" sz="2800" dirty="0" smtClean="0"/>
              <a:t>Others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of non-linear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Polynomial constraints solving has applications in:</a:t>
            </a:r>
          </a:p>
          <a:p>
            <a:r>
              <a:rPr lang="en-US" sz="2800" dirty="0"/>
              <a:t>Automatic termination </a:t>
            </a:r>
            <a:r>
              <a:rPr lang="en-US" sz="2800" dirty="0" smtClean="0"/>
              <a:t>proving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 err="1" smtClean="0"/>
              <a:t>Roundoff</a:t>
            </a:r>
            <a:r>
              <a:rPr lang="en-US" sz="2800" dirty="0" smtClean="0"/>
              <a:t> error and overflow error analysis.</a:t>
            </a:r>
          </a:p>
          <a:p>
            <a:r>
              <a:rPr lang="en-US" sz="2800" dirty="0" smtClean="0"/>
              <a:t>Loop Invariant generation.</a:t>
            </a:r>
            <a:endParaRPr lang="en-US" sz="2800" dirty="0"/>
          </a:p>
          <a:p>
            <a:r>
              <a:rPr lang="en-US" sz="2800" dirty="0" smtClean="0"/>
              <a:t>Analyzing reachability, discovering inductive invariants in hybrid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non-linear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1930, </a:t>
                </a:r>
                <a:r>
                  <a:rPr lang="en-US" sz="2400" dirty="0" err="1" smtClean="0"/>
                  <a:t>Taski</a:t>
                </a:r>
                <a:r>
                  <a:rPr lang="en-US" sz="2400" dirty="0" smtClean="0"/>
                  <a:t>: first order theory of the real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en-US" sz="2400" dirty="0" smtClean="0"/>
                  <a:t> is decidable</a:t>
                </a:r>
              </a:p>
              <a:p>
                <a:r>
                  <a:rPr lang="en-US" sz="2400" dirty="0" smtClean="0"/>
                  <a:t>Method:</a:t>
                </a:r>
              </a:p>
              <a:p>
                <a:pPr lvl="1"/>
                <a:r>
                  <a:rPr lang="en-US" sz="2400" dirty="0" smtClean="0"/>
                  <a:t>QE-CAD: complete but DEXP complexity.</a:t>
                </a:r>
              </a:p>
              <a:p>
                <a:pPr lvl="1"/>
                <a:r>
                  <a:rPr lang="en-US" sz="2400" dirty="0" smtClean="0"/>
                  <a:t>Interval constraint propagation: 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iSAT</a:t>
                </a:r>
                <a:r>
                  <a:rPr lang="en-US" sz="2400" dirty="0" smtClean="0"/>
                  <a:t>, RSOLVER). ISAT use IA only, solving SAT problem is limited.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Bit-blasting: (UCLID, </a:t>
                </a:r>
                <a:r>
                  <a:rPr lang="en-US" sz="2400" dirty="0" err="1" smtClean="0"/>
                  <a:t>MiniSmt</a:t>
                </a:r>
                <a:r>
                  <a:rPr lang="en-US" sz="2400" dirty="0" smtClean="0"/>
                  <a:t>) suffers to high number of variables or high degree of polynomials.</a:t>
                </a:r>
              </a:p>
              <a:p>
                <a:pPr lvl="1"/>
                <a:r>
                  <a:rPr lang="en-US" sz="2400" dirty="0" smtClean="0"/>
                  <a:t>Linearization: suffers with high degree of polynomials (</a:t>
                </a:r>
                <a:r>
                  <a:rPr lang="en-US" sz="2400" dirty="0" err="1" smtClean="0"/>
                  <a:t>Barcelogic</a:t>
                </a:r>
                <a:r>
                  <a:rPr lang="en-US" sz="2400" dirty="0" smtClean="0"/>
                  <a:t>, CORD).</a:t>
                </a:r>
              </a:p>
              <a:p>
                <a:pPr lvl="1"/>
                <a:r>
                  <a:rPr lang="en-US" sz="2400" dirty="0" smtClean="0"/>
                  <a:t>Virtual substitution: Z3, SMT-RAT. </a:t>
                </a:r>
                <a:r>
                  <a:rPr lang="en-US" sz="2400" dirty="0" smtClean="0"/>
                  <a:t>Needs root formulas of polynomial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sz="2400" dirty="0" smtClean="0"/>
                  <a:t>d</a:t>
                </a:r>
                <a:r>
                  <a:rPr lang="en-US" sz="2400" dirty="0" smtClean="0"/>
                  <a:t>egree </a:t>
                </a:r>
                <a:r>
                  <a:rPr lang="en-US" sz="2400" dirty="0" smtClean="0"/>
                  <a:t>&lt;= </a:t>
                </a:r>
                <a:r>
                  <a:rPr lang="en-US" sz="2400" dirty="0" smtClean="0"/>
                  <a:t>5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08206"/>
                <a:ext cx="10791423" cy="5049793"/>
              </a:xfrm>
              <a:blipFill rotWithShape="0">
                <a:blip r:embed="rId2"/>
                <a:stretch>
                  <a:fillRect l="-734" t="-966" r="-33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Polynomial strict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800" dirty="0" smtClean="0"/>
                  <a:t>:</a:t>
                </a:r>
              </a:p>
              <a:p>
                <a:r>
                  <a:rPr lang="en-US" sz="2800" dirty="0" smtClean="0"/>
                  <a:t>Fine approximation can decide.</a:t>
                </a:r>
                <a:endParaRPr lang="en-US" sz="2800" dirty="0"/>
              </a:p>
              <a:p>
                <a:r>
                  <a:rPr lang="en-US" sz="28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6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lvl="1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1"/>
                <a:r>
                  <a:rPr lang="en-US" sz="2400" dirty="0"/>
                  <a:t>t</a:t>
                </a:r>
                <a:r>
                  <a:rPr lang="en-US" sz="2400" dirty="0" smtClean="0"/>
                  <a:t>here is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in which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600" dirty="0" smtClean="0"/>
              </a:p>
              <a:p>
                <a:pPr lvl="1"/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920" y="1836383"/>
                <a:ext cx="9460454" cy="4351338"/>
              </a:xfrm>
              <a:blipFill rotWithShape="0">
                <a:blip r:embed="rId3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13039</TotalTime>
  <Words>911</Words>
  <Application>Microsoft Office PowerPoint</Application>
  <PresentationFormat>Widescreen</PresentationFormat>
  <Paragraphs>280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メイリオ</vt:lpstr>
      <vt:lpstr>Arial</vt:lpstr>
      <vt:lpstr>Calibri</vt:lpstr>
      <vt:lpstr>Cambria Math</vt:lpstr>
      <vt:lpstr>Century Gothic</vt:lpstr>
      <vt:lpstr>Tahoma</vt:lpstr>
      <vt:lpstr>Wingdings</vt:lpstr>
      <vt:lpstr>Wingdings 3</vt:lpstr>
      <vt:lpstr>Wisp</vt:lpstr>
      <vt:lpstr>Equality handling and efficiency improvement of SMT for non-linear constraints over reals.</vt:lpstr>
      <vt:lpstr>Contents</vt:lpstr>
      <vt:lpstr>PowerPoint Presentation</vt:lpstr>
      <vt:lpstr>Satisfiability Modulo Theories (SMT)</vt:lpstr>
      <vt:lpstr>Back ground theories</vt:lpstr>
      <vt:lpstr>Why SMT?</vt:lpstr>
      <vt:lpstr>Theory of non-linear arithmetic</vt:lpstr>
      <vt:lpstr>Theory of non-linear arithmetic</vt:lpstr>
      <vt:lpstr>raSAT</vt:lpstr>
      <vt:lpstr>PowerPoint Presentation</vt:lpstr>
      <vt:lpstr>Problems</vt:lpstr>
      <vt:lpstr>Problems</vt:lpstr>
      <vt:lpstr>PowerPoint Presentation</vt:lpstr>
      <vt:lpstr>1. SAT, UNSAT verification</vt:lpstr>
      <vt:lpstr>2. UNSAT core</vt:lpstr>
      <vt:lpstr>2. UNSAT core</vt:lpstr>
      <vt:lpstr>3. Testing phase</vt:lpstr>
      <vt:lpstr>3. Testing phase</vt:lpstr>
      <vt:lpstr>4. Decomposition</vt:lpstr>
      <vt:lpstr>4. Decomposition - box selection</vt:lpstr>
      <vt:lpstr>5. Equality handling.</vt:lpstr>
      <vt:lpstr>5. Equality handling.</vt:lpstr>
      <vt:lpstr>PowerPoint Presentation</vt:lpstr>
      <vt:lpstr>Problems.</vt:lpstr>
      <vt:lpstr>1. Equality extension: Grobner basis.</vt:lpstr>
      <vt:lpstr>1. Equality extension: Grobner basis. </vt:lpstr>
      <vt:lpstr>2. UNSAT proof generation</vt:lpstr>
      <vt:lpstr>Related works</vt:lpstr>
      <vt:lpstr>Related works - MATHSAT</vt:lpstr>
      <vt:lpstr>Related works - MATHSAT</vt:lpstr>
      <vt:lpstr>Related works - MATHSAT</vt:lpstr>
      <vt:lpstr>Related works - MATHSAT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898</cp:revision>
  <dcterms:created xsi:type="dcterms:W3CDTF">2014-04-21T06:38:43Z</dcterms:created>
  <dcterms:modified xsi:type="dcterms:W3CDTF">2014-08-16T15:16:54Z</dcterms:modified>
</cp:coreProperties>
</file>