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7"/>
  </p:notesMasterIdLst>
  <p:sldIdLst>
    <p:sldId id="256" r:id="rId2"/>
    <p:sldId id="339" r:id="rId3"/>
    <p:sldId id="263" r:id="rId4"/>
    <p:sldId id="264" r:id="rId5"/>
    <p:sldId id="270" r:id="rId6"/>
    <p:sldId id="340" r:id="rId7"/>
    <p:sldId id="357" r:id="rId8"/>
    <p:sldId id="300" r:id="rId9"/>
    <p:sldId id="351" r:id="rId10"/>
    <p:sldId id="335" r:id="rId11"/>
    <p:sldId id="315" r:id="rId12"/>
    <p:sldId id="358" r:id="rId13"/>
    <p:sldId id="302" r:id="rId14"/>
    <p:sldId id="342" r:id="rId15"/>
    <p:sldId id="352" r:id="rId16"/>
    <p:sldId id="348" r:id="rId17"/>
    <p:sldId id="343" r:id="rId18"/>
    <p:sldId id="353" r:id="rId19"/>
    <p:sldId id="287" r:id="rId20"/>
    <p:sldId id="355" r:id="rId21"/>
    <p:sldId id="291" r:id="rId22"/>
    <p:sldId id="293" r:id="rId23"/>
    <p:sldId id="350" r:id="rId24"/>
    <p:sldId id="349" r:id="rId25"/>
    <p:sldId id="319" r:id="rId26"/>
    <p:sldId id="321" r:id="rId27"/>
    <p:sldId id="294" r:id="rId28"/>
    <p:sldId id="354" r:id="rId29"/>
    <p:sldId id="323" r:id="rId30"/>
    <p:sldId id="336" r:id="rId31"/>
    <p:sldId id="320" r:id="rId32"/>
    <p:sldId id="322" r:id="rId33"/>
    <p:sldId id="328" r:id="rId34"/>
    <p:sldId id="329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FF"/>
    <a:srgbClr val="5757FE"/>
    <a:srgbClr val="0E0977"/>
    <a:srgbClr val="331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27/8/2014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27/8/2014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27/8/2014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27/8/2014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27/8/2014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27/8/2014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27/8/2014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27/8/2014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27/8/2014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27/8/2014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27/8/2014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27/8/2014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27/8/2014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27/8/2014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27/8/2014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27/8/2014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27/8/2014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27/8/2014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27.png"/><Relationship Id="rId5" Type="http://schemas.openxmlformats.org/officeDocument/2006/relationships/tags" Target="../tags/tag19.xml"/><Relationship Id="rId10" Type="http://schemas.openxmlformats.org/officeDocument/2006/relationships/image" Target="../media/image26.png"/><Relationship Id="rId4" Type="http://schemas.openxmlformats.org/officeDocument/2006/relationships/tags" Target="../tags/tag18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ormatik.uni-trier.de/~ley/db/conf/cade/ijcar2012.html#JovanovicM12" TargetMode="External"/><Relationship Id="rId4" Type="http://schemas.openxmlformats.org/officeDocument/2006/relationships/hyperlink" Target="http://www.informatik.uni-trier.de/~ley/pers/hd/j/Jovanovic:Dejan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4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47.png"/><Relationship Id="rId5" Type="http://schemas.openxmlformats.org/officeDocument/2006/relationships/tags" Target="../tags/tag30.xml"/><Relationship Id="rId15" Type="http://schemas.openxmlformats.org/officeDocument/2006/relationships/image" Target="../media/image370.png"/><Relationship Id="rId10" Type="http://schemas.openxmlformats.org/officeDocument/2006/relationships/image" Target="../media/image46.png"/><Relationship Id="rId4" Type="http://schemas.openxmlformats.org/officeDocument/2006/relationships/tags" Target="../tags/tag29.xml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3.xml"/><Relationship Id="rId16" Type="http://schemas.openxmlformats.org/officeDocument/2006/relationships/image" Target="../media/image1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tags" Target="../tags/tag5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8.png"/><Relationship Id="rId5" Type="http://schemas.openxmlformats.org/officeDocument/2006/relationships/tags" Target="../tags/tag13.xml"/><Relationship Id="rId10" Type="http://schemas.openxmlformats.org/officeDocument/2006/relationships/image" Target="../media/image17.png"/><Relationship Id="rId4" Type="http://schemas.openxmlformats.org/officeDocument/2006/relationships/tags" Target="../tags/tag12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this work:</a:t>
            </a:r>
          </a:p>
          <a:p>
            <a:pPr lvl="1"/>
            <a:r>
              <a:rPr lang="en-US" sz="2400" dirty="0" smtClean="0"/>
              <a:t>Improve the efficiency of </a:t>
            </a:r>
            <a:r>
              <a:rPr lang="en-US" sz="2400" dirty="0" err="1" smtClean="0"/>
              <a:t>raSAT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Handle equality.</a:t>
            </a:r>
          </a:p>
          <a:p>
            <a:pPr lvl="1"/>
            <a:r>
              <a:rPr lang="en-US" sz="2400" dirty="0" smtClean="0"/>
              <a:t>Handle polynomial constraints over Integer (QF_NIA).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92624" y="1398494"/>
                <a:ext cx="10699376" cy="545950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Exploration of:</a:t>
                </a:r>
                <a:endParaRPr lang="en-US" sz="2400" dirty="0"/>
              </a:p>
              <a:p>
                <a:pPr lvl="1"/>
                <a:r>
                  <a:rPr lang="en-US" sz="2400" dirty="0" smtClean="0"/>
                  <a:t> </a:t>
                </a:r>
                <a:r>
                  <a:rPr lang="en-US" sz="2400" dirty="0"/>
                  <a:t>test </a:t>
                </a:r>
                <a:r>
                  <a:rPr lang="en-US" sz="2400" dirty="0" smtClean="0"/>
                  <a:t>cases: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variables, 2 values for 1 variable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test </a:t>
                </a:r>
                <a:r>
                  <a:rPr lang="en-US" sz="2400" dirty="0">
                    <a:sym typeface="Wingdings" panose="05000000000000000000" pitchFamily="2" charset="2"/>
                  </a:rPr>
                  <a:t>cases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.</a:t>
                </a:r>
                <a:r>
                  <a:rPr lang="en-US" sz="2400" dirty="0" smtClean="0"/>
                  <a:t> </a:t>
                </a:r>
              </a:p>
              <a:p>
                <a:pPr lvl="2"/>
                <a:r>
                  <a:rPr lang="en-US" sz="2400" dirty="0" smtClean="0"/>
                  <a:t>Example: x: -1.94, 3.7;  y: 0.98, 3.65</a:t>
                </a:r>
              </a:p>
              <a:p>
                <a:pPr lvl="3"/>
                <a:r>
                  <a:rPr lang="en-US" sz="2400" dirty="0" smtClean="0"/>
                  <a:t>4 test cases: (x, y) = (-1,9, 0.98), (-1.9, 3.65), (3.7, 0.98), (3.7, 3.65)</a:t>
                </a:r>
              </a:p>
              <a:p>
                <a:pPr lvl="1"/>
                <a:r>
                  <a:rPr lang="en-US" sz="2400" dirty="0" smtClean="0"/>
                  <a:t> boxes: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variables are decomposed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boxes</a:t>
                </a:r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Example:</a:t>
                </a:r>
              </a:p>
              <a:p>
                <a:pPr lvl="2"/>
                <a:endParaRPr lang="en-US" sz="2400" dirty="0"/>
              </a:p>
              <a:p>
                <a:pPr lvl="3"/>
                <a:endParaRPr lang="en-US" sz="2400" dirty="0"/>
              </a:p>
              <a:p>
                <a:pPr lvl="3"/>
                <a:r>
                  <a:rPr lang="en-US" sz="2400" dirty="0" smtClean="0"/>
                  <a:t>4 boxes: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2624" y="1398494"/>
                <a:ext cx="10699376" cy="5459506"/>
              </a:xfrm>
              <a:blipFill rotWithShape="0">
                <a:blip r:embed="rId8"/>
                <a:stretch>
                  <a:fillRect l="-912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77" y="4347164"/>
            <a:ext cx="4671115" cy="3002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77" y="4830119"/>
            <a:ext cx="484822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06" y="5798797"/>
            <a:ext cx="3042502" cy="3002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06" y="6197093"/>
            <a:ext cx="2807764" cy="3002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14" y="6197092"/>
            <a:ext cx="2571205" cy="3002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73" y="5768704"/>
            <a:ext cx="2807764" cy="3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655805"/>
            <a:ext cx="8915400" cy="377762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3000" dirty="0"/>
              <a:t>Soundness.</a:t>
            </a:r>
          </a:p>
          <a:p>
            <a:pPr marL="857250" lvl="1" indent="-457200"/>
            <a:r>
              <a:rPr lang="en-US" sz="3000" dirty="0"/>
              <a:t>Floating point arithmetic: round-off, overflow errors.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3000" dirty="0"/>
              <a:t>Equality handling.</a:t>
            </a:r>
          </a:p>
          <a:p>
            <a:pPr lvl="1"/>
            <a:r>
              <a:rPr lang="en-US" sz="3000" dirty="0"/>
              <a:t>Using the intermediate value theorem.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1</a:t>
            </a:r>
            <a:r>
              <a:rPr lang="en-US" sz="4400" dirty="0" smtClean="0"/>
              <a:t>. Exploration of test cases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0833" y="1488893"/>
                <a:ext cx="11467069" cy="522583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n variables </a:t>
                </a:r>
                <a:r>
                  <a:rPr lang="en-US" sz="2400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 test </a:t>
                </a:r>
                <a:r>
                  <a:rPr lang="en-US" sz="2400" dirty="0">
                    <a:sym typeface="Wingdings" panose="05000000000000000000" pitchFamily="2" charset="2"/>
                  </a:rPr>
                  <a:t>cases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sz="2400" dirty="0" smtClean="0">
                    <a:sym typeface="Wingdings" panose="05000000000000000000" pitchFamily="2" charset="2"/>
                  </a:rPr>
                  <a:t>Priority on variables: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Choice of constraint: </a:t>
                </a:r>
                <a:r>
                  <a:rPr lang="en-US" sz="2400" dirty="0" smtClean="0">
                    <a:solidFill>
                      <a:srgbClr val="2525FF"/>
                    </a:solidFill>
                    <a:sym typeface="Wingdings" panose="05000000000000000000" pitchFamily="2" charset="2"/>
                  </a:rPr>
                  <a:t>Dependency</a:t>
                </a:r>
                <a:endParaRPr lang="en-US" sz="2400" dirty="0">
                  <a:solidFill>
                    <a:srgbClr val="2525FF"/>
                  </a:solidFill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Choice of variables in one constraints: </a:t>
                </a:r>
                <a:r>
                  <a:rPr lang="en-US" sz="2400" dirty="0" smtClean="0">
                    <a:solidFill>
                      <a:srgbClr val="5757FE"/>
                    </a:solidFill>
                    <a:sym typeface="Wingdings" panose="05000000000000000000" pitchFamily="2" charset="2"/>
                  </a:rPr>
                  <a:t>Sensitivity</a:t>
                </a:r>
              </a:p>
              <a:p>
                <a:pPr marL="857250" lvl="2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E.g. with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: x is </a:t>
                </a:r>
                <a:r>
                  <a:rPr lang="en-US" sz="2400" smtClean="0">
                    <a:sym typeface="Wingdings" panose="05000000000000000000" pitchFamily="2" charset="2"/>
                  </a:rPr>
                  <a:t>more sensible than y.</a:t>
                </a:r>
                <a:endParaRPr lang="en-US" sz="240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833" y="1488893"/>
                <a:ext cx="11467069" cy="5225833"/>
              </a:xfrm>
              <a:blipFill rotWithShape="0">
                <a:blip r:embed="rId3"/>
                <a:stretch>
                  <a:fillRect l="-744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583" y="1264555"/>
            <a:ext cx="3524250" cy="37242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592925" y="5815914"/>
            <a:ext cx="446837" cy="2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85751" y="5815914"/>
            <a:ext cx="1210963" cy="26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Sensitivity by AI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2738" y="2137892"/>
                <a:ext cx="9791722" cy="412105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0, 2</m:t>
                        </m:r>
                      </m:e>
                    </m:d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600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3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600" dirty="0" smtClean="0"/>
                  <a:t>.</a:t>
                </a:r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3600" dirty="0"/>
                  <a:t> 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 </a:t>
                </a:r>
                <a:r>
                  <a:rPr lang="en-US" sz="3600" dirty="0" smtClean="0"/>
                  <a:t> x </a:t>
                </a:r>
                <a:r>
                  <a:rPr lang="en-US" sz="3600" dirty="0"/>
                  <a:t>is more likely to affect value of </a:t>
                </a:r>
                <a:r>
                  <a:rPr lang="en-US" sz="3600" dirty="0" err="1"/>
                  <a:t>xy</a:t>
                </a:r>
                <a:r>
                  <a:rPr lang="en-US" sz="3600" dirty="0"/>
                  <a:t> than y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2738" y="2137892"/>
                <a:ext cx="9791722" cy="4121059"/>
              </a:xfrm>
              <a:blipFill rotWithShape="0">
                <a:blip r:embed="rId2"/>
                <a:stretch>
                  <a:fillRect r="-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Testing </a:t>
            </a:r>
            <a:r>
              <a:rPr lang="en-US" dirty="0" smtClean="0"/>
              <a:t>phase - 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0658743"/>
                  </p:ext>
                </p:extLst>
              </p:nvPr>
            </p:nvGraphicFramePr>
            <p:xfrm>
              <a:off x="939621" y="3326926"/>
              <a:ext cx="10728637" cy="3357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9806"/>
                    <a:gridCol w="4052618"/>
                    <a:gridCol w="3576213"/>
                  </a:tblGrid>
                  <a:tr h="671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</a:t>
                          </a:r>
                          <a:r>
                            <a:rPr lang="en-US" baseline="0" dirty="0" smtClean="0"/>
                            <a:t> of test cases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</a:t>
                          </a:r>
                          <a:r>
                            <a:rPr lang="en-US" baseline="0" dirty="0" smtClean="0"/>
                            <a:t> of solved problems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868.33543</a:t>
                          </a:r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221.792216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750.963107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47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1523.901765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0658743"/>
                  </p:ext>
                </p:extLst>
              </p:nvPr>
            </p:nvGraphicFramePr>
            <p:xfrm>
              <a:off x="939621" y="3326926"/>
              <a:ext cx="10728637" cy="3357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9806"/>
                    <a:gridCol w="4052618"/>
                    <a:gridCol w="3576213"/>
                  </a:tblGrid>
                  <a:tr h="671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</a:t>
                          </a:r>
                          <a:r>
                            <a:rPr lang="en-US" baseline="0" dirty="0" smtClean="0"/>
                            <a:t> of test cases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</a:t>
                          </a:r>
                          <a:r>
                            <a:rPr lang="en-US" baseline="0" dirty="0" smtClean="0"/>
                            <a:t> of solved problems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6" t="-100000" r="-24675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868.33543</a:t>
                          </a:r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6" t="-201818" r="-246758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221.792216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6" t="-299099" r="-246758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750.963107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6" t="-402727" r="-246758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47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1523.901765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4254" y="1712890"/>
            <a:ext cx="9830358" cy="419833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Zankl</a:t>
            </a:r>
            <a:r>
              <a:rPr lang="en-US" sz="3200" dirty="0" smtClean="0"/>
              <a:t> family contains 166 problems extracted from automatic termination proving of term rewriting systems.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18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</a:t>
            </a:r>
            <a:r>
              <a:rPr lang="en-US" sz="4400" dirty="0" smtClean="0"/>
              <a:t>. Decomposition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7599" y="1649842"/>
                <a:ext cx="11604401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 smtClean="0"/>
                  <a:t>Boxes exploration. </a:t>
                </a:r>
                <a:endParaRPr lang="en-US" sz="36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 smtClean="0"/>
                  <a:t> variables decomposed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600" dirty="0" smtClean="0"/>
                  <a:t> boxes.</a:t>
                </a:r>
              </a:p>
              <a:p>
                <a:r>
                  <a:rPr lang="en-US" sz="3600" dirty="0" smtClean="0"/>
                  <a:t>Limit the number of variables to be decomposed</a:t>
                </a:r>
              </a:p>
              <a:p>
                <a:pPr lvl="1"/>
                <a:r>
                  <a:rPr lang="en-US" sz="3400" dirty="0" smtClean="0"/>
                  <a:t>based on sensitivity.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599" y="1649842"/>
                <a:ext cx="11604401" cy="4913194"/>
              </a:xfrm>
              <a:blipFill rotWithShape="0">
                <a:blip r:embed="rId2"/>
                <a:stretch>
                  <a:fillRect l="-1471" t="-1985" r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2. </a:t>
            </a:r>
            <a:r>
              <a:rPr lang="en-US" sz="4400" dirty="0" smtClean="0"/>
              <a:t>Decomposition - Experiments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21237"/>
              </p:ext>
            </p:extLst>
          </p:nvPr>
        </p:nvGraphicFramePr>
        <p:xfrm>
          <a:off x="531812" y="2494818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vars</a:t>
                      </a:r>
                      <a:r>
                        <a:rPr lang="en-US" baseline="0" dirty="0" smtClean="0"/>
                        <a:t> decomposed.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solved problems.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1523.901765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458.867299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436.340371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787.156501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2215.54318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1695.125339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454" y="2534993"/>
            <a:ext cx="1247775" cy="2962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2511" y="2004763"/>
            <a:ext cx="2906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 out = 900s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78466" y="1927620"/>
            <a:ext cx="7220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 out = 500s, no threshold for intervals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254" y="2534993"/>
            <a:ext cx="1219200" cy="2819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356" y="5979787"/>
            <a:ext cx="115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Dejan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Jovanovic</a:t>
            </a:r>
            <a:r>
              <a:rPr lang="en-US" dirty="0"/>
              <a:t>, Leonardo </a:t>
            </a:r>
            <a:r>
              <a:rPr lang="en-US" dirty="0" err="1"/>
              <a:t>Mendonça</a:t>
            </a:r>
            <a:r>
              <a:rPr lang="en-US" dirty="0"/>
              <a:t> de </a:t>
            </a:r>
            <a:r>
              <a:rPr lang="en-US" dirty="0" err="1"/>
              <a:t>Moura</a:t>
            </a:r>
            <a:r>
              <a:rPr lang="en-US" dirty="0"/>
              <a:t>: </a:t>
            </a:r>
            <a:r>
              <a:rPr lang="en-US" b="1" dirty="0"/>
              <a:t>Solving Non-linear Arithmetic.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IJCAR 2012</a:t>
            </a:r>
            <a:r>
              <a:rPr lang="en-US" dirty="0"/>
              <a:t>: 339-354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</a:t>
            </a:r>
            <a:r>
              <a:rPr lang="en-US" sz="4800" dirty="0" smtClean="0"/>
              <a:t>. SAT, UNSAT verification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828" y="1764406"/>
            <a:ext cx="10290220" cy="4739244"/>
          </a:xfrm>
        </p:spPr>
        <p:txBody>
          <a:bodyPr>
            <a:noAutofit/>
          </a:bodyPr>
          <a:lstStyle/>
          <a:p>
            <a:r>
              <a:rPr lang="en-US" sz="3600" dirty="0" smtClean="0"/>
              <a:t>Round-off, overflow errors can make the result unsound.</a:t>
            </a:r>
          </a:p>
          <a:p>
            <a:r>
              <a:rPr lang="en-US" sz="3600" dirty="0" err="1" smtClean="0"/>
              <a:t>iRRAM</a:t>
            </a:r>
            <a:r>
              <a:rPr lang="en-US" sz="3600" dirty="0" smtClean="0"/>
              <a:t>:</a:t>
            </a:r>
            <a:endParaRPr lang="en-US" sz="3600" dirty="0"/>
          </a:p>
          <a:p>
            <a:pPr lvl="1"/>
            <a:r>
              <a:rPr lang="en-US" sz="3200" dirty="0" smtClean="0"/>
              <a:t>C</a:t>
            </a:r>
            <a:r>
              <a:rPr lang="en-US" sz="3200" dirty="0"/>
              <a:t>++ </a:t>
            </a:r>
            <a:r>
              <a:rPr lang="en-US" sz="3200" dirty="0" smtClean="0"/>
              <a:t>package</a:t>
            </a:r>
          </a:p>
          <a:p>
            <a:pPr lvl="1"/>
            <a:r>
              <a:rPr lang="en-US" sz="3200" dirty="0" smtClean="0"/>
              <a:t>Error-bounded </a:t>
            </a:r>
            <a:r>
              <a:rPr lang="en-US" sz="3200" dirty="0"/>
              <a:t>real </a:t>
            </a:r>
            <a:r>
              <a:rPr lang="en-US" sz="3200" dirty="0" smtClean="0"/>
              <a:t>arithmetic</a:t>
            </a:r>
          </a:p>
          <a:p>
            <a:r>
              <a:rPr lang="en-US" sz="3200" b="1" dirty="0"/>
              <a:t>Integrated</a:t>
            </a:r>
            <a:r>
              <a:rPr lang="en-US" sz="3200" dirty="0"/>
              <a:t> </a:t>
            </a:r>
            <a:r>
              <a:rPr lang="en-US" sz="3200" dirty="0" err="1"/>
              <a:t>iRRAM</a:t>
            </a:r>
            <a:r>
              <a:rPr lang="en-US" sz="3200" dirty="0"/>
              <a:t> into </a:t>
            </a:r>
            <a:r>
              <a:rPr lang="en-US" sz="3200" dirty="0" err="1"/>
              <a:t>raSAT</a:t>
            </a:r>
            <a:r>
              <a:rPr lang="en-US" sz="3200" dirty="0"/>
              <a:t> for </a:t>
            </a:r>
            <a:r>
              <a:rPr lang="en-US" sz="3200" dirty="0">
                <a:solidFill>
                  <a:srgbClr val="00B050"/>
                </a:solidFill>
              </a:rPr>
              <a:t>SAT verification</a:t>
            </a:r>
            <a:r>
              <a:rPr lang="en-US" sz="3200" dirty="0" smtClean="0"/>
              <a:t>.</a:t>
            </a:r>
            <a:endParaRPr lang="en-US" sz="3600" dirty="0" smtClean="0"/>
          </a:p>
          <a:p>
            <a:r>
              <a:rPr lang="en-US" sz="3200" b="1" dirty="0" smtClean="0"/>
              <a:t>Future work</a:t>
            </a:r>
            <a:r>
              <a:rPr lang="en-US" sz="3200" dirty="0" smtClean="0"/>
              <a:t>: Verify </a:t>
            </a:r>
            <a:r>
              <a:rPr lang="en-US" sz="3200" dirty="0" smtClean="0">
                <a:solidFill>
                  <a:srgbClr val="FF0000"/>
                </a:solidFill>
              </a:rPr>
              <a:t>UNSAT results</a:t>
            </a:r>
            <a:endParaRPr lang="en-US" sz="3200" dirty="0"/>
          </a:p>
          <a:p>
            <a:pPr lvl="1"/>
            <a:r>
              <a:rPr lang="en-US" sz="3200" dirty="0" smtClean="0"/>
              <a:t>Improve UNSAT 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5" y="624110"/>
            <a:ext cx="10336696" cy="1280890"/>
          </a:xfrm>
        </p:spPr>
        <p:txBody>
          <a:bodyPr/>
          <a:lstStyle/>
          <a:p>
            <a:r>
              <a:rPr lang="en-US" dirty="0" smtClean="0"/>
              <a:t>Non-linear (polynomial) </a:t>
            </a:r>
            <a:r>
              <a:rPr lang="en-US" dirty="0"/>
              <a:t>constraints </a:t>
            </a:r>
            <a:r>
              <a:rPr lang="en-US" altLang="ja-JP" dirty="0" smtClean="0"/>
              <a:t>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1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there exist an assignment of x, y </a:t>
            </a:r>
            <a:br>
              <a:rPr lang="en-US" sz="2400" dirty="0" smtClean="0"/>
            </a:br>
            <a:r>
              <a:rPr lang="en-US" sz="2400" dirty="0" smtClean="0"/>
              <a:t>that satisfies the constraints</a:t>
            </a:r>
            <a:r>
              <a:rPr lang="en-US" sz="2400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err="1" smtClean="0">
                <a:sym typeface="Wingdings" panose="05000000000000000000" pitchFamily="2" charset="2"/>
              </a:rPr>
              <a:t>satisfiable</a:t>
            </a:r>
            <a:r>
              <a:rPr lang="en-US" sz="2400" dirty="0" smtClean="0">
                <a:sym typeface="Wingdings" panose="05000000000000000000" pitchFamily="2" charset="2"/>
              </a:rPr>
              <a:t> (SAT).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Otherwise, </a:t>
            </a:r>
            <a:r>
              <a:rPr lang="en-US" sz="2400" dirty="0" err="1" smtClean="0">
                <a:sym typeface="Wingdings" panose="05000000000000000000" pitchFamily="2" charset="2"/>
              </a:rPr>
              <a:t>unsatisfiable</a:t>
            </a:r>
            <a:r>
              <a:rPr lang="en-US" sz="2400" dirty="0" smtClean="0">
                <a:sym typeface="Wingdings" panose="05000000000000000000" pitchFamily="2" charset="2"/>
              </a:rPr>
              <a:t> (UNSAT)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95" y="1948420"/>
            <a:ext cx="4761905" cy="476190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04889" y="3848202"/>
            <a:ext cx="935915" cy="962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05" y="1398528"/>
            <a:ext cx="4034790" cy="3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861" y="1763099"/>
            <a:ext cx="10847789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Intermediate value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  <p:pic>
        <p:nvPicPr>
          <p:cNvPr id="1028" name="Picture 4" descr="http://faculty.eicc.edu/bwood/math150supnotes/sup5fig4.txtgr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47" y="2422427"/>
            <a:ext cx="4957337" cy="4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57532" y="4161183"/>
            <a:ext cx="96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=f(c)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9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2133600"/>
            <a:ext cx="10847789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Intermediate value </a:t>
            </a:r>
          </a:p>
          <a:p>
            <a:pPr marL="0" indent="0">
              <a:buNone/>
            </a:pPr>
            <a:r>
              <a:rPr lang="en-US" sz="3200" dirty="0" smtClean="0"/>
              <a:t>theorem</a:t>
            </a:r>
          </a:p>
          <a:p>
            <a:r>
              <a:rPr lang="en-US" sz="3200" dirty="0" smtClean="0"/>
              <a:t>Single equality:</a:t>
            </a:r>
            <a:endParaRPr lang="en-US" sz="2400" dirty="0"/>
          </a:p>
          <a:p>
            <a:pPr lvl="1"/>
            <a:r>
              <a:rPr lang="en-US" sz="3200" b="1" dirty="0" smtClean="0"/>
              <a:t>Done in previous work</a:t>
            </a:r>
            <a:r>
              <a:rPr lang="en-US" sz="32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813" y="1905000"/>
                <a:ext cx="9695166" cy="44002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 smtClean="0"/>
                  <a:t>Intermediate value </a:t>
                </a:r>
              </a:p>
              <a:p>
                <a:pPr marL="0" indent="0">
                  <a:buNone/>
                </a:pPr>
                <a:r>
                  <a:rPr lang="en-US" sz="4000" dirty="0" smtClean="0"/>
                  <a:t>theorem</a:t>
                </a:r>
              </a:p>
              <a:p>
                <a:r>
                  <a:rPr lang="en-US" sz="4000" dirty="0" smtClean="0"/>
                  <a:t>Multiple equalities:</a:t>
                </a:r>
              </a:p>
              <a:p>
                <a:pPr lvl="1"/>
                <a:r>
                  <a:rPr lang="en-US" sz="3600" dirty="0" smtClean="0"/>
                  <a:t>Number of variables </a:t>
                </a:r>
                <a:endParaRPr lang="en-US" sz="3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600" dirty="0" smtClean="0"/>
                  <a:t> number of equations</a:t>
                </a:r>
              </a:p>
              <a:p>
                <a:pPr lvl="1"/>
                <a:r>
                  <a:rPr lang="en-US" sz="4000" b="1" dirty="0" smtClean="0"/>
                  <a:t>To be done</a:t>
                </a:r>
                <a:r>
                  <a:rPr lang="en-US" sz="4000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13" y="1905000"/>
                <a:ext cx="9695166" cy="4400266"/>
              </a:xfrm>
              <a:blipFill rotWithShape="0">
                <a:blip r:embed="rId2"/>
                <a:stretch>
                  <a:fillRect l="-2200" t="-2497" b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Extend for QF_NIA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10177670" cy="474427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Current approaches:</a:t>
            </a:r>
          </a:p>
          <a:p>
            <a:pPr lvl="1"/>
            <a:r>
              <a:rPr lang="en-US" sz="3200" dirty="0" smtClean="0"/>
              <a:t>Bit blasting: suffers with high degree of polynomials.</a:t>
            </a:r>
          </a:p>
          <a:p>
            <a:pPr lvl="1"/>
            <a:r>
              <a:rPr lang="en-US" sz="3200" dirty="0" smtClean="0"/>
              <a:t>Linearization: </a:t>
            </a:r>
          </a:p>
          <a:p>
            <a:pPr lvl="2"/>
            <a:r>
              <a:rPr lang="en-US" sz="3200" dirty="0" smtClean="0"/>
              <a:t>Bit-blast one operand of a multiplication.</a:t>
            </a:r>
          </a:p>
          <a:p>
            <a:r>
              <a:rPr lang="en-US" sz="3200" dirty="0" smtClean="0"/>
              <a:t>Can be solved by </a:t>
            </a:r>
            <a:r>
              <a:rPr lang="en-US" sz="3200" dirty="0" err="1" smtClean="0"/>
              <a:t>raSAT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smtClean="0"/>
              <a:t>IA to remove UNSAT intervals.</a:t>
            </a:r>
          </a:p>
          <a:p>
            <a:pPr lvl="1"/>
            <a:r>
              <a:rPr lang="en-US" sz="3200" dirty="0" smtClean="0"/>
              <a:t>Generate integer test cases.</a:t>
            </a:r>
          </a:p>
          <a:p>
            <a:pPr lvl="1"/>
            <a:r>
              <a:rPr lang="en-US" sz="3200" b="1" dirty="0" smtClean="0"/>
              <a:t>Future work</a:t>
            </a:r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Equality extension: </a:t>
            </a:r>
            <a:r>
              <a:rPr lang="en-US" sz="3200" dirty="0" err="1" smtClean="0"/>
              <a:t>Grobner</a:t>
            </a:r>
            <a:r>
              <a:rPr lang="en-US" sz="3200" dirty="0" smtClean="0"/>
              <a:t> basis.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UNSAT proof generation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7946" cy="1280890"/>
          </a:xfrm>
        </p:spPr>
        <p:txBody>
          <a:bodyPr>
            <a:noAutofit/>
          </a:bodyPr>
          <a:lstStyle/>
          <a:p>
            <a:r>
              <a:rPr lang="en-US" sz="4000" dirty="0" smtClean="0"/>
              <a:t>1</a:t>
            </a:r>
            <a:r>
              <a:rPr lang="en-US" sz="4000" dirty="0"/>
              <a:t>. Equality extension: </a:t>
            </a:r>
            <a:r>
              <a:rPr lang="en-US" sz="4000" dirty="0" err="1"/>
              <a:t>Grobner</a:t>
            </a:r>
            <a:r>
              <a:rPr lang="en-US" sz="4000" dirty="0"/>
              <a:t> basis</a:t>
            </a:r>
            <a:r>
              <a:rPr lang="en-US" sz="4000" dirty="0" smtClean="0"/>
              <a:t>.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Intermediate value theorem: </a:t>
                </a:r>
              </a:p>
              <a:p>
                <a:pPr lvl="1"/>
                <a:r>
                  <a:rPr lang="en-US" sz="3600" dirty="0" smtClean="0"/>
                  <a:t>Restriction: Number of variables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number </a:t>
                </a:r>
                <a:r>
                  <a:rPr lang="en-US" sz="3600" dirty="0" smtClean="0"/>
                  <a:t>of equations</a:t>
                </a:r>
              </a:p>
              <a:p>
                <a:pPr lvl="1"/>
                <a:r>
                  <a:rPr lang="en-US" sz="3600" dirty="0" smtClean="0"/>
                  <a:t>For complete equality handling: </a:t>
                </a:r>
                <a:r>
                  <a:rPr lang="en-US" sz="3600" dirty="0" err="1" smtClean="0"/>
                  <a:t>Grobner</a:t>
                </a:r>
                <a:r>
                  <a:rPr lang="en-US" sz="3600" dirty="0" smtClean="0"/>
                  <a:t> basis.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84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Equality extension: </a:t>
            </a:r>
            <a:r>
              <a:rPr lang="en-US" dirty="0" err="1"/>
              <a:t>Grobner</a:t>
            </a:r>
            <a:r>
              <a:rPr lang="en-US" dirty="0"/>
              <a:t>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99" y="1905000"/>
            <a:ext cx="4502969" cy="1808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183271"/>
            <a:ext cx="3881505" cy="401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00" y="4994858"/>
            <a:ext cx="8978247" cy="4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418167"/>
                <a:ext cx="10704410" cy="5068591"/>
              </a:xfrm>
            </p:spPr>
            <p:txBody>
              <a:bodyPr>
                <a:noAutofit/>
              </a:bodyPr>
              <a:lstStyle/>
              <a:p>
                <a:r>
                  <a:rPr lang="en-US" sz="2500" dirty="0" err="1" smtClean="0"/>
                  <a:t>Buchberger</a:t>
                </a:r>
                <a:r>
                  <a:rPr lang="en-US" sz="2500" dirty="0" smtClean="0"/>
                  <a:t> Algorithm</a:t>
                </a:r>
              </a:p>
              <a:p>
                <a:pPr lvl="1"/>
                <a:r>
                  <a:rPr lang="en-US" sz="2500" dirty="0" smtClean="0"/>
                  <a:t>Distributive normal form: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50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500" dirty="0" smtClean="0"/>
              </a:p>
              <a:p>
                <a:pPr lvl="2"/>
                <a:r>
                  <a:rPr lang="en-US" sz="2500" dirty="0"/>
                  <a:t>associativity and </a:t>
                </a:r>
                <a:r>
                  <a:rPr lang="en-US" sz="2500" dirty="0" err="1"/>
                  <a:t>commutativity</a:t>
                </a:r>
                <a:r>
                  <a:rPr lang="en-US" sz="2500" dirty="0"/>
                  <a:t> of addition and </a:t>
                </a:r>
                <a:r>
                  <a:rPr lang="en-US" sz="2500" dirty="0" smtClean="0"/>
                  <a:t>multiplication</a:t>
                </a:r>
              </a:p>
              <a:p>
                <a:pPr lvl="1"/>
                <a:r>
                  <a:rPr lang="en-US" sz="2500" dirty="0" smtClean="0"/>
                  <a:t>Division algorithm between polynomials.</a:t>
                </a:r>
              </a:p>
              <a:p>
                <a:r>
                  <a:rPr lang="en-US" sz="2500" dirty="0"/>
                  <a:t>We will use the rewrite approach</a:t>
                </a:r>
                <a:r>
                  <a:rPr lang="en-US" sz="2500" dirty="0" smtClean="0"/>
                  <a:t>.</a:t>
                </a:r>
              </a:p>
              <a:p>
                <a:pPr lvl="1"/>
                <a:r>
                  <a:rPr lang="en-US" sz="2500" dirty="0" smtClean="0"/>
                  <a:t>Take advantages of efficient (AC) rewriting of rewriting framework.</a:t>
                </a:r>
              </a:p>
              <a:p>
                <a:pPr lvl="1"/>
                <a:r>
                  <a:rPr lang="en-US" sz="2500" dirty="0"/>
                  <a:t>W</a:t>
                </a:r>
                <a:r>
                  <a:rPr lang="en-US" sz="2500" dirty="0" smtClean="0"/>
                  <a:t>e will use Maude, a high performance rewriting framework.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418167"/>
                <a:ext cx="10704410" cy="5068591"/>
              </a:xfrm>
              <a:blipFill rotWithShape="0">
                <a:blip r:embed="rId2"/>
                <a:stretch>
                  <a:fillRect l="-854" t="-1083" b="-7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Polynomial constraints over reals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Polynomial constraints solving has applications in:</a:t>
            </a:r>
          </a:p>
          <a:p>
            <a:r>
              <a:rPr lang="en-US" sz="2400" dirty="0"/>
              <a:t>Automatic termination </a:t>
            </a:r>
            <a:r>
              <a:rPr lang="en-US" sz="2400" dirty="0" smtClean="0"/>
              <a:t>proving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 smtClean="0"/>
              <a:t>Roundoff</a:t>
            </a:r>
            <a:r>
              <a:rPr lang="en-US" sz="2400" dirty="0" smtClean="0"/>
              <a:t> error and overflow error analysis.</a:t>
            </a:r>
          </a:p>
          <a:p>
            <a:r>
              <a:rPr lang="en-US" sz="2400" dirty="0" smtClean="0"/>
              <a:t>Invariant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1635617"/>
            <a:ext cx="10049299" cy="5074275"/>
          </a:xfrm>
        </p:spPr>
        <p:txBody>
          <a:bodyPr>
            <a:noAutofit/>
          </a:bodyPr>
          <a:lstStyle/>
          <a:p>
            <a:r>
              <a:rPr lang="en-US" sz="2600" dirty="0" smtClean="0"/>
              <a:t>Maximal completion:</a:t>
            </a:r>
          </a:p>
          <a:p>
            <a:pPr lvl="1"/>
            <a:r>
              <a:rPr lang="en-US" sz="2600" dirty="0" smtClean="0"/>
              <a:t>Gradually extend the equations set.</a:t>
            </a:r>
          </a:p>
          <a:p>
            <a:pPr lvl="1"/>
            <a:r>
              <a:rPr lang="en-US" sz="2600" dirty="0" smtClean="0"/>
              <a:t>For each step:</a:t>
            </a:r>
          </a:p>
          <a:p>
            <a:pPr lvl="2"/>
            <a:r>
              <a:rPr lang="en-US" sz="2600" dirty="0" smtClean="0"/>
              <a:t>Generate </a:t>
            </a:r>
            <a:r>
              <a:rPr lang="en-US" sz="2600" dirty="0" smtClean="0">
                <a:solidFill>
                  <a:srgbClr val="FF0000"/>
                </a:solidFill>
              </a:rPr>
              <a:t>terminating</a:t>
            </a:r>
            <a:r>
              <a:rPr lang="en-US" sz="2600" dirty="0" smtClean="0"/>
              <a:t> TRSs that uses </a:t>
            </a:r>
            <a:r>
              <a:rPr lang="en-US" sz="2600" dirty="0" smtClean="0">
                <a:solidFill>
                  <a:srgbClr val="FF0000"/>
                </a:solidFill>
              </a:rPr>
              <a:t>maximal</a:t>
            </a:r>
            <a:r>
              <a:rPr lang="en-US" sz="2600" dirty="0" smtClean="0"/>
              <a:t> number of equations in the set.</a:t>
            </a:r>
          </a:p>
          <a:p>
            <a:pPr lvl="2"/>
            <a:r>
              <a:rPr lang="en-US" sz="2600" dirty="0" smtClean="0"/>
              <a:t>Check if there exist a complete system for the original equations set.</a:t>
            </a:r>
          </a:p>
          <a:p>
            <a:pPr lvl="3"/>
            <a:r>
              <a:rPr lang="en-US" sz="2600" dirty="0"/>
              <a:t> </a:t>
            </a:r>
            <a:r>
              <a:rPr lang="en-US" sz="2600" dirty="0" smtClean="0"/>
              <a:t>Yes: Return the complete system</a:t>
            </a:r>
          </a:p>
          <a:p>
            <a:pPr lvl="3"/>
            <a:r>
              <a:rPr lang="en-US" sz="2600" dirty="0" smtClean="0"/>
              <a:t> No: Add un-joinable pairs to the equations set.</a:t>
            </a:r>
          </a:p>
          <a:p>
            <a:r>
              <a:rPr lang="en-US" sz="2600" dirty="0" err="1" smtClean="0"/>
              <a:t>MaxComp</a:t>
            </a:r>
            <a:r>
              <a:rPr lang="en-US" sz="2600" dirty="0"/>
              <a:t>?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499" y="1714499"/>
            <a:ext cx="10238961" cy="51435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Proof of UNSAT can be used to extract Craig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Craig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 have applications in:</a:t>
            </a:r>
          </a:p>
          <a:p>
            <a:pPr lvl="1"/>
            <a:r>
              <a:rPr lang="en-US" sz="2800" dirty="0" smtClean="0"/>
              <a:t>Abstraction refinement.</a:t>
            </a:r>
          </a:p>
          <a:p>
            <a:pPr lvl="1"/>
            <a:r>
              <a:rPr lang="en-US" sz="2800" dirty="0" smtClean="0"/>
              <a:t>Invariant generation.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</a:t>
            </a:r>
            <a:r>
              <a:rPr lang="en-US" sz="2800" dirty="0"/>
              <a:t>of the current works focus on </a:t>
            </a:r>
            <a:r>
              <a:rPr lang="en-US" sz="2800" dirty="0" smtClean="0"/>
              <a:t>Linear Arithmetic.</a:t>
            </a:r>
          </a:p>
          <a:p>
            <a:r>
              <a:rPr lang="en-US" sz="2800" dirty="0" smtClean="0"/>
              <a:t>Not much research on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 of polynomial constraints.</a:t>
            </a:r>
          </a:p>
          <a:p>
            <a:pPr lvl="1"/>
            <a:r>
              <a:rPr lang="en-US" sz="2800" dirty="0" smtClean="0"/>
              <a:t>Such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 arise during verification of complex systems such as hybrid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457739"/>
            <a:ext cx="10774403" cy="5300869"/>
          </a:xfrm>
        </p:spPr>
        <p:txBody>
          <a:bodyPr>
            <a:noAutofit/>
          </a:bodyPr>
          <a:lstStyle/>
          <a:p>
            <a:r>
              <a:rPr lang="en-US" sz="2600" dirty="0" smtClean="0"/>
              <a:t>MATHSAT supports interpolation over Linear arithmetic.</a:t>
            </a:r>
          </a:p>
          <a:p>
            <a:pPr lvl="1"/>
            <a:r>
              <a:rPr lang="en-US" sz="2600" dirty="0" smtClean="0"/>
              <a:t>Theory solver generates proofs for conflict clauses.</a:t>
            </a:r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SAT solver generates resolution proof of </a:t>
            </a:r>
            <a:r>
              <a:rPr lang="en-US" sz="2600" dirty="0" err="1" smtClean="0"/>
              <a:t>unsatisfiability</a:t>
            </a:r>
            <a:r>
              <a:rPr lang="en-US" sz="2600" dirty="0" smtClean="0"/>
              <a:t>.</a:t>
            </a:r>
          </a:p>
          <a:p>
            <a:pPr lvl="2"/>
            <a:r>
              <a:rPr lang="en-US" sz="2600" dirty="0"/>
              <a:t>Resolution rule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b="0" dirty="0" err="1" smtClean="0">
                <a:ea typeface="Cambria Math" panose="02040503050406030204" pitchFamily="18" charset="0"/>
              </a:rPr>
              <a:t>Interpolants</a:t>
            </a:r>
            <a:r>
              <a:rPr lang="en-US" sz="2600" b="0" dirty="0" smtClean="0">
                <a:ea typeface="Cambria Math" panose="02040503050406030204" pitchFamily="18" charset="0"/>
              </a:rPr>
              <a:t> are extracted from the above proofs.</a:t>
            </a:r>
          </a:p>
          <a:p>
            <a:r>
              <a:rPr lang="en-US" sz="2600" dirty="0" err="1" smtClean="0">
                <a:ea typeface="Cambria Math" panose="02040503050406030204" pitchFamily="18" charset="0"/>
              </a:rPr>
              <a:t>CSIsat</a:t>
            </a:r>
            <a:r>
              <a:rPr lang="en-US" sz="2600" dirty="0" smtClean="0">
                <a:ea typeface="Cambria Math" panose="02040503050406030204" pitchFamily="18" charset="0"/>
              </a:rPr>
              <a:t> also support </a:t>
            </a:r>
            <a:r>
              <a:rPr lang="en-US" sz="2600" dirty="0" err="1" smtClean="0">
                <a:ea typeface="Cambria Math" panose="02040503050406030204" pitchFamily="18" charset="0"/>
              </a:rPr>
              <a:t>interpolants</a:t>
            </a:r>
            <a:r>
              <a:rPr lang="en-US" sz="2600" dirty="0" smtClean="0">
                <a:ea typeface="Cambria Math" panose="02040503050406030204" pitchFamily="18" charset="0"/>
              </a:rPr>
              <a:t> of LA constraints.</a:t>
            </a:r>
            <a:endParaRPr lang="en-US" sz="2600" b="0" dirty="0" smtClean="0"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24" y="4738161"/>
            <a:ext cx="3449955" cy="316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656" y="2542454"/>
            <a:ext cx="77628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3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345" y="1333124"/>
                <a:ext cx="10633655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err="1" smtClean="0"/>
                  <a:t>Interpolants</a:t>
                </a:r>
                <a:r>
                  <a:rPr lang="en-US" sz="2400" dirty="0" smtClean="0"/>
                  <a:t> from resolution proof </a:t>
                </a:r>
                <a:r>
                  <a:rPr lang="en-US" sz="2400" smtClean="0"/>
                  <a:t>of SAT solver </a:t>
                </a:r>
                <a:r>
                  <a:rPr lang="en-US" sz="2400" dirty="0" smtClean="0"/>
                  <a:t>is straightforward, similar to MATHSAT.</a:t>
                </a:r>
              </a:p>
              <a:p>
                <a:r>
                  <a:rPr lang="en-US" sz="2400" dirty="0" smtClean="0"/>
                  <a:t>Difference in inferring </a:t>
                </a:r>
                <a:r>
                  <a:rPr lang="en-US" sz="2400" dirty="0" err="1" smtClean="0"/>
                  <a:t>interpolants</a:t>
                </a:r>
                <a:r>
                  <a:rPr lang="en-US" sz="2400" dirty="0" smtClean="0"/>
                  <a:t> of conflicts:</a:t>
                </a:r>
              </a:p>
              <a:p>
                <a:pPr lvl="1"/>
                <a:r>
                  <a:rPr lang="en-US" sz="2400" dirty="0" err="1" smtClean="0"/>
                  <a:t>raSAT</a:t>
                </a:r>
                <a:r>
                  <a:rPr lang="en-US" sz="2400" dirty="0" smtClean="0"/>
                  <a:t> use IA for proving UNSAT.</a:t>
                </a:r>
                <a:endParaRPr lang="en-US" sz="2400" dirty="0"/>
              </a:p>
              <a:p>
                <a:pPr marL="57150" indent="0">
                  <a:buNone/>
                </a:pPr>
                <a:r>
                  <a:rPr lang="en-US" sz="2400" dirty="0" smtClean="0"/>
                  <a:t>Example: </a:t>
                </a:r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Intervals: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First, IA cannot conclude UNSAT. 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345" y="1333124"/>
                <a:ext cx="10633655" cy="3777622"/>
              </a:xfrm>
              <a:blipFill rotWithShape="0">
                <a:blip r:embed="rId3"/>
                <a:stretch>
                  <a:fillRect l="-803" t="-1292" b="-46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52" y="4300331"/>
            <a:ext cx="2546985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24448" y="5256723"/>
            <a:ext cx="926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resolution proof, we can infer              as final </a:t>
            </a:r>
            <a:r>
              <a:rPr lang="en-US" sz="2400" dirty="0" err="1" smtClean="0"/>
              <a:t>interpolant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0470" y="5296452"/>
            <a:ext cx="1019209" cy="427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1" y="2583153"/>
            <a:ext cx="4649058" cy="1053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3" y="1653864"/>
            <a:ext cx="4093734" cy="2936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8" y="1674897"/>
            <a:ext cx="4205951" cy="2912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55" y="2172810"/>
            <a:ext cx="6089186" cy="15037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83" y="3991519"/>
            <a:ext cx="1865319" cy="2616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06" y="3972318"/>
            <a:ext cx="2451559" cy="300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77799" y="765190"/>
                <a:ext cx="5158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&lt;1,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99" y="765190"/>
                <a:ext cx="5158976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constraints over reals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8206"/>
            <a:ext cx="10791423" cy="50497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1930, </a:t>
            </a:r>
            <a:r>
              <a:rPr lang="en-US" sz="2400" dirty="0" err="1" smtClean="0"/>
              <a:t>Tarski</a:t>
            </a:r>
            <a:r>
              <a:rPr lang="en-US" sz="2400" dirty="0" smtClean="0"/>
              <a:t>: polynomial constraints is decidable</a:t>
            </a:r>
          </a:p>
          <a:p>
            <a:r>
              <a:rPr lang="en-US" sz="2400" dirty="0" smtClean="0"/>
              <a:t>Methods:</a:t>
            </a:r>
          </a:p>
          <a:p>
            <a:pPr lvl="1"/>
            <a:r>
              <a:rPr lang="en-US" sz="2400" dirty="0" smtClean="0"/>
              <a:t>QE-CAD: complete but DEXP complexity.</a:t>
            </a:r>
          </a:p>
          <a:p>
            <a:pPr lvl="1"/>
            <a:r>
              <a:rPr lang="en-US" sz="2400" dirty="0" smtClean="0"/>
              <a:t>Interval constraint propagation: ISAT uses interval arithmetic (IA) only, ability of solving SAT problem is limited.</a:t>
            </a:r>
          </a:p>
          <a:p>
            <a:pPr lvl="1"/>
            <a:r>
              <a:rPr lang="en-US" sz="2400" dirty="0" smtClean="0"/>
              <a:t>Bit-blasting: (UCLID, </a:t>
            </a:r>
            <a:r>
              <a:rPr lang="en-US" sz="2400" dirty="0" err="1" smtClean="0"/>
              <a:t>MiniSmt</a:t>
            </a:r>
            <a:r>
              <a:rPr lang="en-US" sz="2400" dirty="0" smtClean="0"/>
              <a:t>) suffers with high number of variables or high degree of polynomials.</a:t>
            </a:r>
          </a:p>
          <a:p>
            <a:pPr lvl="1"/>
            <a:r>
              <a:rPr lang="en-US" sz="2400" dirty="0" smtClean="0"/>
              <a:t>Linearization: suffers with high degree of polynomials (</a:t>
            </a:r>
            <a:r>
              <a:rPr lang="en-US" sz="2400" dirty="0" err="1" smtClean="0"/>
              <a:t>Barcelogic</a:t>
            </a:r>
            <a:r>
              <a:rPr lang="en-US" sz="2400" dirty="0" smtClean="0"/>
              <a:t>, CORD).</a:t>
            </a:r>
          </a:p>
          <a:p>
            <a:pPr lvl="1"/>
            <a:r>
              <a:rPr lang="en-US" sz="2400" dirty="0" smtClean="0"/>
              <a:t>Virtual substitution: Z3, SMT-RAT. Needs root formulas of polynomial 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degree &lt;= 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0700" y="368900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IA +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Developed by Dr. </a:t>
                </a:r>
                <a:r>
                  <a:rPr lang="en-US" sz="2400" dirty="0" err="1" smtClean="0"/>
                  <a:t>Khanh</a:t>
                </a:r>
                <a:r>
                  <a:rPr lang="en-US" sz="2400" dirty="0" smtClean="0"/>
                  <a:t> To who took his PhD in our lab.</a:t>
                </a:r>
              </a:p>
              <a:p>
                <a:r>
                  <a:rPr lang="en-US" sz="2400" dirty="0" smtClean="0"/>
                  <a:t>An SMT solver (initially) for solving polynomial strict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400" dirty="0" smtClean="0"/>
                  <a:t>:</a:t>
                </a:r>
              </a:p>
              <a:p>
                <a:pPr lvl="1"/>
                <a:r>
                  <a:rPr lang="en-US" sz="2400" dirty="0"/>
                  <a:t>A</a:t>
                </a:r>
                <a:r>
                  <a:rPr lang="en-US" sz="2400" dirty="0" smtClean="0"/>
                  <a:t>pproximation can be used.</a:t>
                </a:r>
                <a:endParaRPr lang="en-US" sz="2400" dirty="0"/>
              </a:p>
              <a:p>
                <a:pPr lvl="1"/>
                <a:r>
                  <a:rPr lang="en-US" sz="24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2"/>
                <a:r>
                  <a:rPr lang="en-US" sz="2400" dirty="0"/>
                  <a:t>T</a:t>
                </a:r>
                <a:r>
                  <a:rPr lang="en-US" sz="24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such that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 smtClean="0"/>
              </a:p>
              <a:p>
                <a:pPr marL="57150" indent="0">
                  <a:buNone/>
                </a:pPr>
                <a:r>
                  <a:rPr lang="en-US" sz="24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pPr lvl="1"/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  <a:blipFill rotWithShape="0">
                <a:blip r:embed="rId3"/>
                <a:stretch>
                  <a:fillRect l="-821" t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3976131"/>
            <a:ext cx="4876190" cy="5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Over approximation </a:t>
            </a:r>
            <a:r>
              <a:rPr lang="en-US" dirty="0" smtClean="0"/>
              <a:t>- </a:t>
            </a:r>
            <a:r>
              <a:rPr lang="en-US" dirty="0"/>
              <a:t>Interval </a:t>
            </a:r>
            <a:r>
              <a:rPr lang="en-US" dirty="0" smtClean="0"/>
              <a:t>arithmetic (IA)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  <p:pic>
        <p:nvPicPr>
          <p:cNvPr id="102" name="Picture 1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8" y="1619709"/>
            <a:ext cx="1704975" cy="31623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10" y="1628040"/>
            <a:ext cx="1432560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9266" y="1453338"/>
            <a:ext cx="1346433" cy="134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Interval arithmetic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19500" y="2080061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03" y="1969794"/>
            <a:ext cx="661035" cy="314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51" y="1954576"/>
            <a:ext cx="4499610" cy="3162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29" y="2749165"/>
            <a:ext cx="4615653" cy="73517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10788" y="314167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196871" y="31953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827163" y="4343846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42865" y="43629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104301" y="4343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58" y="3546247"/>
            <a:ext cx="2207895" cy="31623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6625109" y="3976131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IA-UNSAT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4951183"/>
            <a:ext cx="4876190" cy="55238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112537" y="5314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419919" y="530669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135621" y="532583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42777" y="4993256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IA-VALID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61" y="5917198"/>
            <a:ext cx="4876190" cy="552381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112537" y="62504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653216" y="6284913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417207" y="62663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642776" y="5962555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IA-UNKNOWN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8988727" y="3976130"/>
            <a:ext cx="20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UNSAT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15855" y="4989307"/>
            <a:ext cx="21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8171529" y="4206962"/>
            <a:ext cx="8171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8122508" y="5227373"/>
            <a:ext cx="8933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417099" y="5942767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100" name="Right Arrow 99"/>
          <p:cNvSpPr/>
          <p:nvPr/>
        </p:nvSpPr>
        <p:spPr>
          <a:xfrm>
            <a:off x="8798011" y="6193387"/>
            <a:ext cx="58904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84" y="2389082"/>
            <a:ext cx="4192012" cy="25364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51" y="2399262"/>
            <a:ext cx="5487967" cy="2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Under approximation -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32" y="1660784"/>
            <a:ext cx="2516505" cy="331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3" y="1664552"/>
            <a:ext cx="1533525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3611" y="1460536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978991" y="1628040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530891" y="1444423"/>
            <a:ext cx="48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 </a:t>
            </a:r>
            <a:r>
              <a:rPr lang="en-US" sz="2400" dirty="0" smtClean="0"/>
              <a:t>with variables assignment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3" y="4446018"/>
            <a:ext cx="4145228" cy="300247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>
            <a:off x="7031301" y="2519894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646601" y="2338908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522842" y="4027194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980223" y="482399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54" y="5582391"/>
            <a:ext cx="2177620" cy="3671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18" y="6066631"/>
            <a:ext cx="2159652" cy="354202"/>
          </a:xfrm>
          <a:prstGeom prst="rect">
            <a:avLst/>
          </a:prstGeom>
        </p:spPr>
      </p:pic>
      <p:sp>
        <p:nvSpPr>
          <p:cNvPr id="54" name="Right Arrow 53"/>
          <p:cNvSpPr/>
          <p:nvPr/>
        </p:nvSpPr>
        <p:spPr>
          <a:xfrm>
            <a:off x="6947766" y="4755655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14247" y="4617885"/>
            <a:ext cx="1476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r>
              <a:rPr lang="en-US" sz="2400" dirty="0" smtClean="0"/>
              <a:t> with 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33" y="4690602"/>
            <a:ext cx="1941195" cy="3162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51427" y="3439648"/>
            <a:ext cx="296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9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8917" y="1157493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06" y="2565679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441" y="3535946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18884" y="2042452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1060" y="25884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265226" y="3736000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967638" y="2019473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231650" y="2430494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146" y="3317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IA-UNSAT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3399" y="522374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118884" y="4366943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19222" y="453754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IA-UNKNOWN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788882" y="3997611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18960" y="528257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942968" y="442870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IA-VALID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118088" y="5544183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8122" y="519843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TEST-SAT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75451" y="50595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313602" y="2606975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370233" y="3535945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1489" y="551295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0,4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4,10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(strict inequality)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72" y="2736734"/>
            <a:ext cx="3209524" cy="25142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90" y="2760785"/>
            <a:ext cx="2514286" cy="23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4401" y="5157517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raSAT</a:t>
            </a:r>
            <a:r>
              <a:rPr lang="en-US" dirty="0" smtClean="0"/>
              <a:t> eventually detects SAT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8471" y="5342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detected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09635" y="534218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failed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39" y="2760785"/>
            <a:ext cx="3209524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1588.5"/>
  <p:tag name="LATEXADDIN" val="\documentclass{article}&#10;\usepackage{amsmath}&#10;\pagestyle{empty}&#10;\begin{document}&#10;&#10;&#10;$\exists x, y (x^2 + y^2 &lt; 1 \land x * y &gt; 1)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603.75"/>
  <p:tag name="LATEXADDIN" val="\documentclass{article}&#10;\usepackage{amsmath}&#10;\pagestyle{empty}&#10;\begin{document}&#10;&#10;$x_i \in [l_i, h_i],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08.5"/>
  <p:tag name="LATEXADDIN" val="\documentclass{article}&#10;\usepackage{amsmath}&#10;\usepackage{color}&#10;\pagestyle{empty}&#10;\begin{document}&#10;&#10;&#10;$\color{blue}x * y &gt; 0, x \in [-2, 4], y \in [-1, 5]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"/>
  <p:tag name="ORIGINALWIDTH" val="640.5"/>
  <p:tag name="LATEXADDIN" val="\documentclass{article}&#10;\usepackage{amsmath}&#10;\pagestyle{empty}&#10;\begin{document}&#10;&#10;&#10;$x: -1.9, 3.7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"/>
  <p:tag name="ORIGINALWIDTH" val="658.5"/>
  <p:tag name="LATEXADDIN" val="\documentclass{article}&#10;\usepackage{amsmath}&#10;\pagestyle{empty}&#10;\begin{document}&#10;&#10;&#10;$y: 0.98, 3.65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764.25"/>
  <p:tag name="LATEXADDIN" val="\documentclass{article}&#10;\usepackage{amsmath}&#10;\pagestyle{empty}&#10;\begin{document}&#10;&#10;&#10;\{x:3.7, y:0.98\}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925.25"/>
  <p:tag name="LATEXADDIN" val="\documentclass{article}&#10;\usepackage{amsmath}&#10;\usepackage{color}&#10;\pagestyle{empty}&#10;\begin{document}&#10;&#10;&#10;$x \in [-2, 4] \rightarrow x \in [-2, 1] \lor x \in [1, 4]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908.75"/>
  <p:tag name="LATEXADDIN" val="\documentclass{article}&#10;\usepackage{amsmath}&#10;\pagestyle{empty}&#10;\begin{document}&#10;&#10;$y \in [-1, 5] \rightarrow y \in [-1, 2] \lor y \in [2, 5]$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254"/>
  <p:tag name="LATEXADDIN" val="\documentclass{article}&#10;\usepackage{amsmath}&#10;\usepackage{color}&#10;\pagestyle{empty}&#10;\begin{document}&#10;&#10;&#10;$x \in [-2, 1] \land y \in [-1, 2]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157.25"/>
  <p:tag name="LATEXADDIN" val="\documentclass{article}&#10;\usepackage{amsmath}&#10;\usepackage{color}&#10;\pagestyle{empty}&#10;\begin{document}&#10;&#10;&#10;$x \in [1, 4] \land y \in [-1, 2]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059.75"/>
  <p:tag name="LATEXADDIN" val="\documentclass{article}&#10;\usepackage{amsmath}&#10;\usepackage{color}&#10;\pagestyle{empty}&#10;\begin{document}&#10;&#10;&#10;$x \in [1, 4] \land y \in [2, 5]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71.25"/>
  <p:tag name="LATEXADDIN" val="\documentclass{article}&#10;\usepackage{amsmath}&#10;\pagestyle{empty}&#10;\begin{document}&#10;&#10;&#10;$f(x_1,...,x_n),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157.25"/>
  <p:tag name="LATEXADDIN" val="\documentclass{article}&#10;\usepackage{amsmath}&#10;\usepackage{color}&#10;\pagestyle{empty}&#10;\begin{document}&#10;&#10;&#10;$x \in [-2, 1] \land y \in [2, 5]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8"/>
  <p:tag name="ORIGINALWIDTH" val="1389"/>
  <p:tag name="LATEXADDIN" val="\documentclass{article}&#10;\usepackage{amsmath}&#10;\pagestyle{empty}&#10;\begin{document}&#10;&#10;Equations:&#10;&#10;$f_1 = x^2 + y^2 + z^2 - 1 = 0$&#10;&#10;$f_2 = x^2 + z^2  - y = 0$&#10;&#10;$f_3 = x - z = 0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5"/>
  <p:tag name="ORIGINALWIDTH" val="1095"/>
  <p:tag name="LATEXADDIN" val="\documentclass{article}&#10;\usepackage{amsmath}&#10;\pagestyle{empty}&#10;\begin{document}&#10;&#10;&#10;Ordering: $x &gt; y &gt; z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2578.5"/>
  <p:tag name="LATEXADDIN" val="\documentclass{article}&#10;\usepackage{amsmath}&#10;\pagestyle{empty}&#10;\begin{document}&#10;&#10;Grobner basis: $\{-1 + 2z^2 + 4z^4, y - 2z^2, x - z\}$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58.25"/>
  <p:tag name="LATEXADDIN" val="\documentclass{article}&#10;\usepackage{amsmath}&#10;\pagestyle{empty}&#10;\begin{document}&#10;&#10;$(a \lor b) \land (\neg a \lor c) \rightarrow b \lor c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.25"/>
  <p:tag name="ORIGINALWIDTH" val="1002.75"/>
  <p:tag name="LATEXADDIN" val="\documentclass{article}&#10;\usepackage{amsmath}&#10;\pagestyle{empty}&#10;\begin{document}&#10;&#10;&#10;: $A \land B$ is UNSAT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4"/>
  <p:tag name="ORIGINALWIDTH" val="1959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z&gt;1$} \AXC{$x \in [0, 1]$} \AXC{$z \in [0, 1]$} \BIC{$xz \in [0, 1]$} \BIC{$1&lt;1$}&#10;\DP &#10;\end{center}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0,1] \land y \in [0,10] \land z \in [0,1]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87.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1,10] \land y \in [0,10] \land z \in [0,1]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39"/>
  <p:tag name="ORIGINALWIDTH" val="2587.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^2+y^2&lt;1$} \AXC{$y \in [0, 10]$} \UnaryInfC{$y^2 \in [0, 100]$} \BIC{$x^2 &lt; 1$}&#10;\AXC{$x \in [1, 10]$} \UnaryInfC{$x^2 \in [1, 100]$} \BIC{$1&lt;1$}&#10;\DP&#10;\end{center}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564"/>
  <p:tag name="LATEXADDIN" val="\documentclass{article}&#10;\usepackage{amsmath}&#10;\pagestyle{empty}&#10;\begin{document}&#10;&#10;$x_i \in [l_i, h_i]$&#10;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786"/>
  <p:tag name="LATEXADDIN" val="\documentclass{article}&#10;\usepackage{amsmath}&#10;\pagestyle{empty}&#10;\begin{document}&#10;&#10;&#10;Interpolant: $\top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1041.75"/>
  <p:tag name="LATEXADDIN" val="\documentclass{article}&#10;\usepackage{amsmath}&#10;\pagestyle{empty}&#10;\begin{document}&#10;&#10;Interpolant: $x^2 &lt; 1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260.25"/>
  <p:tag name="LATEXADDIN" val="\documentclass{article}&#10;\usepackage{amsmath}&#10;\pagestyle{empty}&#10;\begin{document}&#10;&#10;[l, h],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71.5"/>
  <p:tag name="LATEXADDIN" val="\documentclass{article}&#10;\usepackage{amsmath}&#10;\pagestyle{empty}&#10;\begin{document}&#10;&#10;$\{ f(x_1,...,x_n)| x_i \in [l_i,h_i]\} \subseteq [l, h]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69.25"/>
  <p:tag name="LATEXADDIN" val="\documentclass{article}&#10;\usepackage{amsmath}&#10;\pagestyle{empty}&#10;\begin{document}&#10;&#10;&#10;$f(x_1,...,x_n) &gt; 0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2045.25"/>
  <p:tag name="LATEXADDIN" val="\documentclass{article}&#10;\usepackage{amsmath}&#10;\usepackage{color}&#10;\pagestyle{empty}&#10;\begin{document}&#10;&#10;&#10;\color{blue} Example: $x * y, x \in [-2, 4], y \in [-1, 5]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4.5"/>
  <p:tag name="LATEXADDIN" val="\documentclass{article}&#10;\usepackage{amsmath}&#10;\usepackage{color}&#10;\pagestyle{empty}&#10;\begin{document}&#10;&#10;&#10;$\color{blue} [-10, 20], \{x*y|x \in [-2, 4], y \in [-1, 5]\} \subseteq [-10, 20]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990.75"/>
  <p:tag name="LATEXADDIN" val="\documentclass{article}&#10;\usepackage{amsmath}&#10;\pagestyle{empty}&#10;\begin{document}&#10;&#10;&#10;$\land f_j(x_1,...,x_n) &gt; 0$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15576</TotalTime>
  <Words>932</Words>
  <Application>Microsoft Office PowerPoint</Application>
  <PresentationFormat>Widescreen</PresentationFormat>
  <Paragraphs>303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メイリオ</vt:lpstr>
      <vt:lpstr>Arial</vt:lpstr>
      <vt:lpstr>Calibri</vt:lpstr>
      <vt:lpstr>Cambria Math</vt:lpstr>
      <vt:lpstr>Century Gothic</vt:lpstr>
      <vt:lpstr>Wingdings</vt:lpstr>
      <vt:lpstr>Wingdings 3</vt:lpstr>
      <vt:lpstr>Wisp</vt:lpstr>
      <vt:lpstr>Equality handling and efficiency improvement of SMT for non-linear constraints over reals.</vt:lpstr>
      <vt:lpstr>Non-linear (polynomial) constraints over reals</vt:lpstr>
      <vt:lpstr>Polynomial constraints over reals</vt:lpstr>
      <vt:lpstr>Polynomial constraints over reals</vt:lpstr>
      <vt:lpstr>raSAT</vt:lpstr>
      <vt:lpstr>Over approximation - Interval arithmetic (IA)</vt:lpstr>
      <vt:lpstr>Under approximation - Testing</vt:lpstr>
      <vt:lpstr>PowerPoint Presentation</vt:lpstr>
      <vt:lpstr>Completeness (strict inequality)</vt:lpstr>
      <vt:lpstr>raSAT</vt:lpstr>
      <vt:lpstr>Problems</vt:lpstr>
      <vt:lpstr>Problems.</vt:lpstr>
      <vt:lpstr>PowerPoint Presentation</vt:lpstr>
      <vt:lpstr>1. Exploration of test cases</vt:lpstr>
      <vt:lpstr>Sensitivity by AI</vt:lpstr>
      <vt:lpstr>1. Testing phase - Experiments</vt:lpstr>
      <vt:lpstr>2. Decomposition</vt:lpstr>
      <vt:lpstr>2. Decomposition - Experiments</vt:lpstr>
      <vt:lpstr>3. SAT, UNSAT verification</vt:lpstr>
      <vt:lpstr>5. Equality handling.</vt:lpstr>
      <vt:lpstr>5. Equality handling.</vt:lpstr>
      <vt:lpstr>5. Equality handling.</vt:lpstr>
      <vt:lpstr>6. Extend for QF_NIA</vt:lpstr>
      <vt:lpstr>PowerPoint Presentation</vt:lpstr>
      <vt:lpstr>PowerPoint Presentation</vt:lpstr>
      <vt:lpstr>Problems.</vt:lpstr>
      <vt:lpstr>1. Equality extension: Grobner basis.</vt:lpstr>
      <vt:lpstr>1. Equality extension: Grobner basis.</vt:lpstr>
      <vt:lpstr>1. Equality extension: Grobner basis. </vt:lpstr>
      <vt:lpstr>1. Equality extension: Grobner basis.</vt:lpstr>
      <vt:lpstr>2. UNSAT proof generation</vt:lpstr>
      <vt:lpstr>Related works</vt:lpstr>
      <vt:lpstr>Primary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1320</cp:revision>
  <dcterms:created xsi:type="dcterms:W3CDTF">2014-04-21T06:38:43Z</dcterms:created>
  <dcterms:modified xsi:type="dcterms:W3CDTF">2014-08-27T00:49:32Z</dcterms:modified>
</cp:coreProperties>
</file>